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4.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5.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2" r:id="rId3"/>
    <p:sldId id="382" r:id="rId4"/>
    <p:sldId id="354" r:id="rId5"/>
    <p:sldId id="333" r:id="rId6"/>
    <p:sldId id="390" r:id="rId7"/>
    <p:sldId id="391" r:id="rId8"/>
    <p:sldId id="392" r:id="rId9"/>
    <p:sldId id="385" r:id="rId10"/>
    <p:sldId id="386" r:id="rId11"/>
    <p:sldId id="387" r:id="rId12"/>
    <p:sldId id="396" r:id="rId13"/>
    <p:sldId id="397" r:id="rId14"/>
    <p:sldId id="398" r:id="rId15"/>
    <p:sldId id="400" r:id="rId16"/>
    <p:sldId id="401" r:id="rId17"/>
    <p:sldId id="393" r:id="rId18"/>
    <p:sldId id="388" r:id="rId19"/>
    <p:sldId id="394" r:id="rId20"/>
    <p:sldId id="389" r:id="rId21"/>
    <p:sldId id="395"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ortada, contenido e intro" id="{D03EACED-E61E-491B-A81D-2217FA0D80D1}">
          <p14:sldIdLst>
            <p14:sldId id="256"/>
            <p14:sldId id="262"/>
          </p14:sldIdLst>
        </p14:section>
        <p14:section name="Economia ciencia social" id="{96D9506C-C3A6-45A6-AFF7-8CD4F8AEB3BD}">
          <p14:sldIdLst>
            <p14:sldId id="382"/>
            <p14:sldId id="354"/>
            <p14:sldId id="333"/>
            <p14:sldId id="390"/>
            <p14:sldId id="391"/>
            <p14:sldId id="392"/>
            <p14:sldId id="385"/>
            <p14:sldId id="386"/>
            <p14:sldId id="387"/>
            <p14:sldId id="396"/>
            <p14:sldId id="397"/>
            <p14:sldId id="398"/>
            <p14:sldId id="400"/>
            <p14:sldId id="401"/>
            <p14:sldId id="393"/>
            <p14:sldId id="388"/>
            <p14:sldId id="394"/>
            <p14:sldId id="389"/>
            <p14:sldId id="395"/>
          </p14:sldIdLst>
        </p14:section>
        <p14:section name="Materias primas globales" id="{A9E1DFE2-201A-4D96-ACB0-B5045B754FE4}">
          <p14:sldIdLst/>
        </p14:section>
        <p14:section name="Conclusiones" id="{D9461D12-E7D9-4FE7-A961-DF0C77C5F2D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varScale="1">
        <p:scale>
          <a:sx n="82" d="100"/>
          <a:sy n="82" d="100"/>
        </p:scale>
        <p:origin x="677" y="72"/>
      </p:cViewPr>
      <p:guideLst/>
    </p:cSldViewPr>
  </p:slideViewPr>
  <p:outlineViewPr>
    <p:cViewPr>
      <p:scale>
        <a:sx n="33" d="100"/>
        <a:sy n="33" d="100"/>
      </p:scale>
      <p:origin x="0" y="-3150"/>
    </p:cViewPr>
  </p:outlineViewPr>
  <p:notesTextViewPr>
    <p:cViewPr>
      <p:scale>
        <a:sx n="1" d="1"/>
        <a:sy n="1" d="1"/>
      </p:scale>
      <p:origin x="0" y="0"/>
    </p:cViewPr>
  </p:notesTextViewPr>
  <p:sorterViewPr>
    <p:cViewPr>
      <p:scale>
        <a:sx n="100" d="100"/>
        <a:sy n="100" d="100"/>
      </p:scale>
      <p:origin x="0" y="-3084"/>
    </p:cViewPr>
  </p:sorterViewPr>
  <p:notesViewPr>
    <p:cSldViewPr snapToGrid="0">
      <p:cViewPr varScale="1">
        <p:scale>
          <a:sx n="50" d="100"/>
          <a:sy n="50" d="100"/>
        </p:scale>
        <p:origin x="288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eyes\Downloads\mexico_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reyes\2SNI\Clase_Mexico%20y%20AL\0DATOS_mexico_AL.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reyes\Downloads\mexico_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eyes\Downloads\mexico_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eyes\2SNI\Clase_Mexico%20y%20AL\datos_mexico_A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reyes\2SNI\Clase_Mexico%20y%20AL\datos_mexico_AL.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reyes\2SNI\Clase_Mexico%20y%20AL\datos_mexico_AL.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1.xml"/><Relationship Id="rId4" Type="http://schemas.openxmlformats.org/officeDocument/2006/relationships/oleObject" Target="file:///C:\Users\reyes\2SNI\Clase_Mexico%20y%20AL\datos_mexico_AL.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reyes\2SNI\Clase_Mexico%20y%20AL\0DATOS_mexico_AL.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reyes\2SNI\Clase_Mexico%20y%20AL\0DATOS_mexico_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sz="1800" b="1" dirty="0">
                <a:solidFill>
                  <a:srgbClr val="FF0000"/>
                </a:solidFill>
              </a:rPr>
              <a:t>No se ha logrado aminorar la inestabilidad económica, ergo el bienestar. Sin seguridad no hay bienestar</a:t>
            </a:r>
          </a:p>
          <a:p>
            <a:pPr>
              <a:defRPr sz="1800" b="1"/>
            </a:pPr>
            <a:endParaRPr lang="es-MX" sz="1800" b="1" dirty="0"/>
          </a:p>
          <a:p>
            <a:pPr>
              <a:defRPr sz="1800" b="1"/>
            </a:pPr>
            <a:r>
              <a:rPr lang="es-MX" sz="1800" b="1" dirty="0"/>
              <a:t>Crecimiento del PIB </a:t>
            </a:r>
            <a:r>
              <a:rPr lang="es-MX" sz="1800" b="1" baseline="0" dirty="0"/>
              <a:t>(1961-2023)</a:t>
            </a:r>
            <a:endParaRPr lang="es-MX"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0.10237040387339515"/>
          <c:y val="0.17064660754643515"/>
          <c:w val="0.87610797339494162"/>
          <c:h val="0.69030309699348325"/>
        </c:manualLayout>
      </c:layout>
      <c:lineChart>
        <c:grouping val="standard"/>
        <c:varyColors val="0"/>
        <c:ser>
          <c:idx val="0"/>
          <c:order val="0"/>
          <c:tx>
            <c:strRef>
              <c:f>AL_Mex_crec!$B$2</c:f>
              <c:strCache>
                <c:ptCount val="1"/>
                <c:pt idx="0">
                  <c:v>Mexico</c:v>
                </c:pt>
              </c:strCache>
            </c:strRef>
          </c:tx>
          <c:spPr>
            <a:ln w="28575" cap="rnd">
              <a:solidFill>
                <a:schemeClr val="accent6">
                  <a:lumMod val="75000"/>
                </a:schemeClr>
              </a:solidFill>
              <a:round/>
            </a:ln>
            <a:effectLst/>
          </c:spPr>
          <c:marker>
            <c:symbol val="none"/>
          </c:marker>
          <c:cat>
            <c:numRef>
              <c:f>AL_Mex_crec!$A$4:$A$66</c:f>
              <c:numCache>
                <c:formatCode>General</c:formatCode>
                <c:ptCount val="6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pt idx="58">
                  <c:v>2019</c:v>
                </c:pt>
                <c:pt idx="59">
                  <c:v>2020</c:v>
                </c:pt>
                <c:pt idx="60">
                  <c:v>2021</c:v>
                </c:pt>
                <c:pt idx="61">
                  <c:v>2022</c:v>
                </c:pt>
                <c:pt idx="62">
                  <c:v>2023</c:v>
                </c:pt>
              </c:numCache>
            </c:numRef>
          </c:cat>
          <c:val>
            <c:numRef>
              <c:f>AL_Mex_crec!$B$4:$B$66</c:f>
              <c:numCache>
                <c:formatCode>General</c:formatCode>
                <c:ptCount val="63"/>
                <c:pt idx="0">
                  <c:v>5.0000000007230909</c:v>
                </c:pt>
                <c:pt idx="1">
                  <c:v>4.6644146725312652</c:v>
                </c:pt>
                <c:pt idx="2">
                  <c:v>8.1068869276111428</c:v>
                </c:pt>
                <c:pt idx="3">
                  <c:v>11.905480765786592</c:v>
                </c:pt>
                <c:pt idx="4">
                  <c:v>7.0999999974717269</c:v>
                </c:pt>
                <c:pt idx="5">
                  <c:v>6.0961393025668116</c:v>
                </c:pt>
                <c:pt idx="6">
                  <c:v>5.854924878973236</c:v>
                </c:pt>
                <c:pt idx="7">
                  <c:v>9.4232788183192611</c:v>
                </c:pt>
                <c:pt idx="8">
                  <c:v>3.4186200234983914</c:v>
                </c:pt>
                <c:pt idx="9">
                  <c:v>6.5024840346967494</c:v>
                </c:pt>
                <c:pt idx="10">
                  <c:v>3.7624676849571586</c:v>
                </c:pt>
                <c:pt idx="11">
                  <c:v>8.2288073124525738</c:v>
                </c:pt>
                <c:pt idx="12">
                  <c:v>7.861119860636137</c:v>
                </c:pt>
                <c:pt idx="13">
                  <c:v>5.7768272302061803</c:v>
                </c:pt>
                <c:pt idx="14">
                  <c:v>5.7444850486242842</c:v>
                </c:pt>
                <c:pt idx="15">
                  <c:v>4.4174441362685286</c:v>
                </c:pt>
                <c:pt idx="16">
                  <c:v>3.3906397065684359</c:v>
                </c:pt>
                <c:pt idx="17">
                  <c:v>8.9569423278630609</c:v>
                </c:pt>
                <c:pt idx="18">
                  <c:v>9.6981701370446132</c:v>
                </c:pt>
                <c:pt idx="19">
                  <c:v>8.7566224258642364</c:v>
                </c:pt>
                <c:pt idx="20">
                  <c:v>9.5858411545499393</c:v>
                </c:pt>
                <c:pt idx="21">
                  <c:v>-4.9586365638603525E-2</c:v>
                </c:pt>
                <c:pt idx="22">
                  <c:v>-4.6241279598723111</c:v>
                </c:pt>
                <c:pt idx="23">
                  <c:v>3.5134133493227324</c:v>
                </c:pt>
                <c:pt idx="24">
                  <c:v>1.9192157861349415</c:v>
                </c:pt>
                <c:pt idx="25">
                  <c:v>-3.9299599078229903</c:v>
                </c:pt>
                <c:pt idx="26">
                  <c:v>2.0633632263158432</c:v>
                </c:pt>
                <c:pt idx="27">
                  <c:v>1.2182612293858597</c:v>
                </c:pt>
                <c:pt idx="28">
                  <c:v>3.625448734560095</c:v>
                </c:pt>
                <c:pt idx="29">
                  <c:v>5.2500432994458208</c:v>
                </c:pt>
                <c:pt idx="30">
                  <c:v>3.9759049713804302</c:v>
                </c:pt>
                <c:pt idx="31">
                  <c:v>3.568613544122428</c:v>
                </c:pt>
                <c:pt idx="32">
                  <c:v>2.8669994546107489</c:v>
                </c:pt>
                <c:pt idx="33">
                  <c:v>4.3941278876416874</c:v>
                </c:pt>
                <c:pt idx="34">
                  <c:v>-5.9102996235828584</c:v>
                </c:pt>
                <c:pt idx="35">
                  <c:v>6.2182971586930194</c:v>
                </c:pt>
                <c:pt idx="36">
                  <c:v>7.1988761528471059</c:v>
                </c:pt>
                <c:pt idx="37">
                  <c:v>6.1850789308288512</c:v>
                </c:pt>
                <c:pt idx="38">
                  <c:v>2.7550303930056401</c:v>
                </c:pt>
                <c:pt idx="39">
                  <c:v>5.029283993782613</c:v>
                </c:pt>
                <c:pt idx="40">
                  <c:v>-0.45084525321594526</c:v>
                </c:pt>
                <c:pt idx="41">
                  <c:v>-0.23658800192264096</c:v>
                </c:pt>
                <c:pt idx="42">
                  <c:v>1.1855448670955866</c:v>
                </c:pt>
                <c:pt idx="43">
                  <c:v>3.5654410094684579</c:v>
                </c:pt>
                <c:pt idx="44">
                  <c:v>2.1132471258639214</c:v>
                </c:pt>
                <c:pt idx="45">
                  <c:v>4.8050135274685175</c:v>
                </c:pt>
                <c:pt idx="46">
                  <c:v>2.0778639343875369</c:v>
                </c:pt>
                <c:pt idx="47">
                  <c:v>0.94333186303690297</c:v>
                </c:pt>
                <c:pt idx="48">
                  <c:v>-6.2952505578050193</c:v>
                </c:pt>
                <c:pt idx="49">
                  <c:v>4.9713345832195017</c:v>
                </c:pt>
                <c:pt idx="50">
                  <c:v>3.4440450579441801</c:v>
                </c:pt>
                <c:pt idx="51">
                  <c:v>3.5532107599352685</c:v>
                </c:pt>
                <c:pt idx="52">
                  <c:v>0.85210155941062737</c:v>
                </c:pt>
                <c:pt idx="53">
                  <c:v>2.5037635028866418</c:v>
                </c:pt>
                <c:pt idx="54">
                  <c:v>2.7023234255064636</c:v>
                </c:pt>
                <c:pt idx="55">
                  <c:v>1.7724932384539898</c:v>
                </c:pt>
                <c:pt idx="56">
                  <c:v>1.8717285332719342</c:v>
                </c:pt>
                <c:pt idx="57">
                  <c:v>1.9720821024919388</c:v>
                </c:pt>
                <c:pt idx="58">
                  <c:v>-0.3926905215792118</c:v>
                </c:pt>
                <c:pt idx="59">
                  <c:v>-8.3540345574586041</c:v>
                </c:pt>
                <c:pt idx="60">
                  <c:v>6.0484834429050522</c:v>
                </c:pt>
                <c:pt idx="61">
                  <c:v>3.6891110934802498</c:v>
                </c:pt>
                <c:pt idx="62">
                  <c:v>3.1999811659849229</c:v>
                </c:pt>
              </c:numCache>
            </c:numRef>
          </c:val>
          <c:smooth val="0"/>
          <c:extLst>
            <c:ext xmlns:c16="http://schemas.microsoft.com/office/drawing/2014/chart" uri="{C3380CC4-5D6E-409C-BE32-E72D297353CC}">
              <c16:uniqueId val="{00000000-B97B-4466-B9C0-4C2507BAC885}"/>
            </c:ext>
          </c:extLst>
        </c:ser>
        <c:ser>
          <c:idx val="1"/>
          <c:order val="1"/>
          <c:tx>
            <c:strRef>
              <c:f>AL_Mex_crec!$C$2</c:f>
              <c:strCache>
                <c:ptCount val="1"/>
                <c:pt idx="0">
                  <c:v>América Latina</c:v>
                </c:pt>
              </c:strCache>
            </c:strRef>
          </c:tx>
          <c:spPr>
            <a:ln w="28575" cap="rnd">
              <a:solidFill>
                <a:schemeClr val="accent2"/>
              </a:solidFill>
              <a:round/>
            </a:ln>
            <a:effectLst/>
          </c:spPr>
          <c:marker>
            <c:symbol val="none"/>
          </c:marker>
          <c:val>
            <c:numRef>
              <c:f>AL_Mex_crec!$C$4:$C$66</c:f>
              <c:numCache>
                <c:formatCode>General</c:formatCode>
                <c:ptCount val="63"/>
                <c:pt idx="0">
                  <c:v>6.1338551692175542</c:v>
                </c:pt>
                <c:pt idx="1">
                  <c:v>4.3141682221730804</c:v>
                </c:pt>
                <c:pt idx="2">
                  <c:v>2.0835448359449913</c:v>
                </c:pt>
                <c:pt idx="3">
                  <c:v>7.2674532912507175</c:v>
                </c:pt>
                <c:pt idx="4">
                  <c:v>5.6836986102621267</c:v>
                </c:pt>
                <c:pt idx="5">
                  <c:v>4.9536292012496688</c:v>
                </c:pt>
                <c:pt idx="6">
                  <c:v>4.349335636731027</c:v>
                </c:pt>
                <c:pt idx="7">
                  <c:v>7.1133465887179597</c:v>
                </c:pt>
                <c:pt idx="8">
                  <c:v>6.8346029943734408</c:v>
                </c:pt>
                <c:pt idx="9">
                  <c:v>6.5225205836473776</c:v>
                </c:pt>
                <c:pt idx="10">
                  <c:v>6.875567256359318</c:v>
                </c:pt>
                <c:pt idx="11">
                  <c:v>7.1622107062246982</c:v>
                </c:pt>
                <c:pt idx="12">
                  <c:v>7.9888013979915797</c:v>
                </c:pt>
                <c:pt idx="13">
                  <c:v>6.2383085016707298</c:v>
                </c:pt>
                <c:pt idx="14">
                  <c:v>3.5845776249985732</c:v>
                </c:pt>
                <c:pt idx="15">
                  <c:v>5.4356329638476808</c:v>
                </c:pt>
                <c:pt idx="16">
                  <c:v>4.8689345194752605</c:v>
                </c:pt>
                <c:pt idx="17">
                  <c:v>4.5304671139221568</c:v>
                </c:pt>
                <c:pt idx="18">
                  <c:v>7.3903615659085062</c:v>
                </c:pt>
                <c:pt idx="19">
                  <c:v>6.6370980916476014</c:v>
                </c:pt>
                <c:pt idx="20">
                  <c:v>1.2217825054495961</c:v>
                </c:pt>
                <c:pt idx="21">
                  <c:v>-0.16968318204807531</c:v>
                </c:pt>
                <c:pt idx="22">
                  <c:v>-2.2814849656715097</c:v>
                </c:pt>
                <c:pt idx="23">
                  <c:v>3.8919683873207731</c:v>
                </c:pt>
                <c:pt idx="24">
                  <c:v>3.1316034728279192</c:v>
                </c:pt>
                <c:pt idx="25">
                  <c:v>3.478856126029811</c:v>
                </c:pt>
                <c:pt idx="26">
                  <c:v>3.3008456302300715</c:v>
                </c:pt>
                <c:pt idx="27">
                  <c:v>0.60846197804744406</c:v>
                </c:pt>
                <c:pt idx="28">
                  <c:v>1.7115893496634413</c:v>
                </c:pt>
                <c:pt idx="29">
                  <c:v>-0.37729473300187522</c:v>
                </c:pt>
                <c:pt idx="30">
                  <c:v>2.9470845491551501</c:v>
                </c:pt>
                <c:pt idx="31">
                  <c:v>2.569859733826533</c:v>
                </c:pt>
                <c:pt idx="32">
                  <c:v>4.3946356551034569</c:v>
                </c:pt>
                <c:pt idx="33">
                  <c:v>5.2251280518356396</c:v>
                </c:pt>
                <c:pt idx="34">
                  <c:v>0.82899634495998953</c:v>
                </c:pt>
                <c:pt idx="35">
                  <c:v>3.9098889800816607</c:v>
                </c:pt>
                <c:pt idx="36">
                  <c:v>5.3966566521629602</c:v>
                </c:pt>
                <c:pt idx="37">
                  <c:v>2.984293900532677</c:v>
                </c:pt>
                <c:pt idx="38">
                  <c:v>0.68598369458243269</c:v>
                </c:pt>
                <c:pt idx="39">
                  <c:v>3.6193449182544697</c:v>
                </c:pt>
                <c:pt idx="40">
                  <c:v>0.45499812756889924</c:v>
                </c:pt>
                <c:pt idx="41">
                  <c:v>0.4658239961973436</c:v>
                </c:pt>
                <c:pt idx="42">
                  <c:v>2.4603449616632247</c:v>
                </c:pt>
                <c:pt idx="43">
                  <c:v>5.4391162115876597</c:v>
                </c:pt>
                <c:pt idx="44">
                  <c:v>3.938907068191952</c:v>
                </c:pt>
                <c:pt idx="45">
                  <c:v>5.1381019482753914</c:v>
                </c:pt>
                <c:pt idx="46">
                  <c:v>5.1905964583364437</c:v>
                </c:pt>
                <c:pt idx="47">
                  <c:v>3.6440017077909488</c:v>
                </c:pt>
                <c:pt idx="48">
                  <c:v>-2.2755639457538734</c:v>
                </c:pt>
                <c:pt idx="49">
                  <c:v>6.389065956616264</c:v>
                </c:pt>
                <c:pt idx="50">
                  <c:v>4.4021569887841707</c:v>
                </c:pt>
                <c:pt idx="51">
                  <c:v>2.5676920948620534</c:v>
                </c:pt>
                <c:pt idx="52">
                  <c:v>2.7561893050812643</c:v>
                </c:pt>
                <c:pt idx="53">
                  <c:v>1.333574351993903</c:v>
                </c:pt>
                <c:pt idx="54">
                  <c:v>0.40167320087786607</c:v>
                </c:pt>
                <c:pt idx="55">
                  <c:v>-0.33764093351601332</c:v>
                </c:pt>
                <c:pt idx="56">
                  <c:v>1.8921306389201504</c:v>
                </c:pt>
                <c:pt idx="57">
                  <c:v>1.5744921488106485</c:v>
                </c:pt>
                <c:pt idx="58">
                  <c:v>0.68371807943125873</c:v>
                </c:pt>
                <c:pt idx="59">
                  <c:v>-6.5941821166636601</c:v>
                </c:pt>
                <c:pt idx="60">
                  <c:v>7.0489475767891179</c:v>
                </c:pt>
                <c:pt idx="61">
                  <c:v>3.963515512458855</c:v>
                </c:pt>
                <c:pt idx="62">
                  <c:v>2.0884261301983713</c:v>
                </c:pt>
              </c:numCache>
            </c:numRef>
          </c:val>
          <c:smooth val="0"/>
          <c:extLst>
            <c:ext xmlns:c16="http://schemas.microsoft.com/office/drawing/2014/chart" uri="{C3380CC4-5D6E-409C-BE32-E72D297353CC}">
              <c16:uniqueId val="{00000001-B97B-4466-B9C0-4C2507BAC885}"/>
            </c:ext>
          </c:extLst>
        </c:ser>
        <c:dLbls>
          <c:showLegendKey val="0"/>
          <c:showVal val="0"/>
          <c:showCatName val="0"/>
          <c:showSerName val="0"/>
          <c:showPercent val="0"/>
          <c:showBubbleSize val="0"/>
        </c:dLbls>
        <c:smooth val="0"/>
        <c:axId val="1577916768"/>
        <c:axId val="1577918208"/>
        <c:extLst/>
      </c:lineChart>
      <c:catAx>
        <c:axId val="15779167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 elaboracion</a:t>
                </a:r>
                <a:r>
                  <a:rPr lang="es-MX" baseline="0"/>
                  <a:t> propia con datos de World Development Indicators, 2025</a:t>
                </a:r>
                <a:endParaRPr lang="es-MX"/>
              </a:p>
            </c:rich>
          </c:tx>
          <c:layout>
            <c:manualLayout>
              <c:xMode val="edge"/>
              <c:yMode val="edge"/>
              <c:x val="5.1550770111170874E-2"/>
              <c:y val="0.9461219087240471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crossAx val="1577918208"/>
        <c:crosses val="autoZero"/>
        <c:auto val="1"/>
        <c:lblAlgn val="ctr"/>
        <c:lblOffset val="100"/>
        <c:tickLblSkip val="10"/>
        <c:noMultiLvlLbl val="0"/>
      </c:catAx>
      <c:valAx>
        <c:axId val="1577918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s-MX" sz="1200"/>
                  <a:t>porcentaje anual</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MX"/>
          </a:p>
        </c:txPr>
        <c:crossAx val="1577916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dirty="0"/>
              <a:t>Formación bruta</a:t>
            </a:r>
            <a:r>
              <a:rPr lang="es-MX" baseline="0" dirty="0"/>
              <a:t> de capital (% PIB) 1970-2023. No hay interés en invertir en capital fijo. ¿ A dónde se van las ganancias del capital? </a:t>
            </a:r>
            <a:endParaRPr lang="es-MX"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9.5188355171454991E-2"/>
          <c:y val="0.17872009737254521"/>
          <c:w val="0.87760707550234007"/>
          <c:h val="0.69365303261679523"/>
        </c:manualLayout>
      </c:layout>
      <c:lineChart>
        <c:grouping val="standard"/>
        <c:varyColors val="0"/>
        <c:ser>
          <c:idx val="0"/>
          <c:order val="0"/>
          <c:tx>
            <c:strRef>
              <c:f>'fbk-pib'!$B$2</c:f>
              <c:strCache>
                <c:ptCount val="1"/>
                <c:pt idx="0">
                  <c:v>Mexico</c:v>
                </c:pt>
              </c:strCache>
            </c:strRef>
          </c:tx>
          <c:spPr>
            <a:ln w="28575" cap="rnd">
              <a:solidFill>
                <a:schemeClr val="accent1"/>
              </a:solidFill>
              <a:round/>
            </a:ln>
            <a:effectLst/>
          </c:spPr>
          <c:marker>
            <c:symbol val="none"/>
          </c:marker>
          <c:cat>
            <c:numRef>
              <c:f>'fbk-pib'!$A$3:$A$56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'fbk-pib'!$B$3:$B$56</c:f>
              <c:numCache>
                <c:formatCode>General</c:formatCode>
                <c:ptCount val="54"/>
                <c:pt idx="0">
                  <c:v>22.739189189189187</c:v>
                </c:pt>
                <c:pt idx="1">
                  <c:v>20.241755102040816</c:v>
                </c:pt>
                <c:pt idx="2">
                  <c:v>20.313238938053097</c:v>
                </c:pt>
                <c:pt idx="3">
                  <c:v>21.382098408104198</c:v>
                </c:pt>
                <c:pt idx="4">
                  <c:v>23.17228888888889</c:v>
                </c:pt>
                <c:pt idx="5">
                  <c:v>23.692290909090914</c:v>
                </c:pt>
                <c:pt idx="6">
                  <c:v>22.288555798687089</c:v>
                </c:pt>
                <c:pt idx="7">
                  <c:v>22.845711195240671</c:v>
                </c:pt>
                <c:pt idx="8">
                  <c:v>23.605494223363284</c:v>
                </c:pt>
                <c:pt idx="9">
                  <c:v>25.946649282920468</c:v>
                </c:pt>
                <c:pt idx="10">
                  <c:v>25.729817669835459</c:v>
                </c:pt>
                <c:pt idx="11">
                  <c:v>25.944302258986628</c:v>
                </c:pt>
                <c:pt idx="12">
                  <c:v>21.559886463221396</c:v>
                </c:pt>
                <c:pt idx="13">
                  <c:v>19.781511264651126</c:v>
                </c:pt>
                <c:pt idx="14">
                  <c:v>18.930741759804683</c:v>
                </c:pt>
                <c:pt idx="15">
                  <c:v>20.009776685914034</c:v>
                </c:pt>
                <c:pt idx="16">
                  <c:v>17.834198794721658</c:v>
                </c:pt>
                <c:pt idx="17">
                  <c:v>18.310578737687738</c:v>
                </c:pt>
                <c:pt idx="18">
                  <c:v>22.751268529315897</c:v>
                </c:pt>
                <c:pt idx="19">
                  <c:v>23.106241189955668</c:v>
                </c:pt>
                <c:pt idx="20">
                  <c:v>23.270603544647965</c:v>
                </c:pt>
                <c:pt idx="21">
                  <c:v>23.426276728174852</c:v>
                </c:pt>
                <c:pt idx="22">
                  <c:v>23.320599026166931</c:v>
                </c:pt>
                <c:pt idx="23">
                  <c:v>22.62403065742939</c:v>
                </c:pt>
                <c:pt idx="24">
                  <c:v>24.337257944811654</c:v>
                </c:pt>
                <c:pt idx="25">
                  <c:v>19.311543363515014</c:v>
                </c:pt>
                <c:pt idx="26">
                  <c:v>19.737626961050932</c:v>
                </c:pt>
                <c:pt idx="27">
                  <c:v>21.146017125161851</c:v>
                </c:pt>
                <c:pt idx="28">
                  <c:v>22.803951615086131</c:v>
                </c:pt>
                <c:pt idx="29">
                  <c:v>22.243437752601487</c:v>
                </c:pt>
                <c:pt idx="30">
                  <c:v>22.264924611872868</c:v>
                </c:pt>
                <c:pt idx="31">
                  <c:v>20.273821557129374</c:v>
                </c:pt>
                <c:pt idx="32">
                  <c:v>20.408425624684295</c:v>
                </c:pt>
                <c:pt idx="33">
                  <c:v>20.880845869919725</c:v>
                </c:pt>
                <c:pt idx="34">
                  <c:v>22.0461782270566</c:v>
                </c:pt>
                <c:pt idx="35">
                  <c:v>21.522145969837545</c:v>
                </c:pt>
                <c:pt idx="36">
                  <c:v>22.564102945485793</c:v>
                </c:pt>
                <c:pt idx="37">
                  <c:v>23.071914687526952</c:v>
                </c:pt>
                <c:pt idx="38">
                  <c:v>24.121315885804382</c:v>
                </c:pt>
                <c:pt idx="39">
                  <c:v>23.25925080575939</c:v>
                </c:pt>
                <c:pt idx="40">
                  <c:v>23.331489410250388</c:v>
                </c:pt>
                <c:pt idx="41">
                  <c:v>24.251758131879214</c:v>
                </c:pt>
                <c:pt idx="42">
                  <c:v>24.37773906170445</c:v>
                </c:pt>
                <c:pt idx="43">
                  <c:v>22.680731607493481</c:v>
                </c:pt>
                <c:pt idx="44">
                  <c:v>22.293275980008897</c:v>
                </c:pt>
                <c:pt idx="45">
                  <c:v>23.736129744028798</c:v>
                </c:pt>
                <c:pt idx="46">
                  <c:v>24.343392335595837</c:v>
                </c:pt>
                <c:pt idx="47">
                  <c:v>23.892350709527388</c:v>
                </c:pt>
                <c:pt idx="48">
                  <c:v>23.477493063329963</c:v>
                </c:pt>
                <c:pt idx="49">
                  <c:v>22.148542640925729</c:v>
                </c:pt>
                <c:pt idx="50">
                  <c:v>20.236659351530868</c:v>
                </c:pt>
                <c:pt idx="51">
                  <c:v>21.70749393030902</c:v>
                </c:pt>
                <c:pt idx="52">
                  <c:v>22.811373459578828</c:v>
                </c:pt>
                <c:pt idx="53">
                  <c:v>24.581988686125726</c:v>
                </c:pt>
              </c:numCache>
            </c:numRef>
          </c:val>
          <c:smooth val="0"/>
          <c:extLst>
            <c:ext xmlns:c16="http://schemas.microsoft.com/office/drawing/2014/chart" uri="{C3380CC4-5D6E-409C-BE32-E72D297353CC}">
              <c16:uniqueId val="{00000000-7607-486B-A6B5-3D098415CEA0}"/>
            </c:ext>
          </c:extLst>
        </c:ser>
        <c:ser>
          <c:idx val="1"/>
          <c:order val="1"/>
          <c:tx>
            <c:strRef>
              <c:f>'fbk-pib'!$C$2</c:f>
              <c:strCache>
                <c:ptCount val="1"/>
                <c:pt idx="0">
                  <c:v>Brazil</c:v>
                </c:pt>
              </c:strCache>
            </c:strRef>
          </c:tx>
          <c:spPr>
            <a:ln w="28575" cap="rnd">
              <a:solidFill>
                <a:srgbClr val="C00000"/>
              </a:solidFill>
              <a:round/>
            </a:ln>
            <a:effectLst/>
          </c:spPr>
          <c:marker>
            <c:symbol val="none"/>
          </c:marker>
          <c:cat>
            <c:numRef>
              <c:f>'fbk-pib'!$A$3:$A$56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'fbk-pib'!$C$3:$C$56</c:f>
              <c:numCache>
                <c:formatCode>General</c:formatCode>
                <c:ptCount val="54"/>
                <c:pt idx="0">
                  <c:v>20.542000709155417</c:v>
                </c:pt>
                <c:pt idx="1">
                  <c:v>21.262514878729849</c:v>
                </c:pt>
                <c:pt idx="2">
                  <c:v>21.208547189815281</c:v>
                </c:pt>
                <c:pt idx="3">
                  <c:v>22.044734639182902</c:v>
                </c:pt>
                <c:pt idx="4">
                  <c:v>24.311464024260353</c:v>
                </c:pt>
                <c:pt idx="5">
                  <c:v>25.697592133109897</c:v>
                </c:pt>
                <c:pt idx="6">
                  <c:v>23.04211984044839</c:v>
                </c:pt>
                <c:pt idx="7">
                  <c:v>22.047518852074681</c:v>
                </c:pt>
                <c:pt idx="8">
                  <c:v>23.033126735639527</c:v>
                </c:pt>
                <c:pt idx="9">
                  <c:v>23.137927724340436</c:v>
                </c:pt>
                <c:pt idx="10">
                  <c:v>23.113506255859566</c:v>
                </c:pt>
                <c:pt idx="11">
                  <c:v>23.58030274621099</c:v>
                </c:pt>
                <c:pt idx="12">
                  <c:v>21.899856539331292</c:v>
                </c:pt>
                <c:pt idx="13">
                  <c:v>17.882512766824775</c:v>
                </c:pt>
                <c:pt idx="14">
                  <c:v>17.469225411165734</c:v>
                </c:pt>
                <c:pt idx="15">
                  <c:v>20.299093219092033</c:v>
                </c:pt>
                <c:pt idx="16">
                  <c:v>19.960839661515898</c:v>
                </c:pt>
                <c:pt idx="17">
                  <c:v>23.173601664786521</c:v>
                </c:pt>
                <c:pt idx="18">
                  <c:v>24.344226685934586</c:v>
                </c:pt>
                <c:pt idx="19">
                  <c:v>26.902787038266386</c:v>
                </c:pt>
                <c:pt idx="20">
                  <c:v>20.167706602042919</c:v>
                </c:pt>
                <c:pt idx="21">
                  <c:v>19.768768868393988</c:v>
                </c:pt>
                <c:pt idx="22">
                  <c:v>18.93453994234887</c:v>
                </c:pt>
                <c:pt idx="23">
                  <c:v>20.846355206514534</c:v>
                </c:pt>
                <c:pt idx="24">
                  <c:v>22.145562946480453</c:v>
                </c:pt>
                <c:pt idx="25">
                  <c:v>17.292346345862349</c:v>
                </c:pt>
                <c:pt idx="26">
                  <c:v>17.266946375954497</c:v>
                </c:pt>
                <c:pt idx="27">
                  <c:v>17.763985611095624</c:v>
                </c:pt>
                <c:pt idx="28">
                  <c:v>18.164751919474078</c:v>
                </c:pt>
                <c:pt idx="29">
                  <c:v>17.38955974351785</c:v>
                </c:pt>
                <c:pt idx="30">
                  <c:v>18.903119268387115</c:v>
                </c:pt>
                <c:pt idx="31">
                  <c:v>18.741860295083622</c:v>
                </c:pt>
                <c:pt idx="32">
                  <c:v>17.449079483495566</c:v>
                </c:pt>
                <c:pt idx="33">
                  <c:v>16.856688400715221</c:v>
                </c:pt>
                <c:pt idx="34">
                  <c:v>17.91256834225749</c:v>
                </c:pt>
                <c:pt idx="35">
                  <c:v>17.204883450288804</c:v>
                </c:pt>
                <c:pt idx="36">
                  <c:v>17.816473874910589</c:v>
                </c:pt>
                <c:pt idx="37">
                  <c:v>19.819325981628275</c:v>
                </c:pt>
                <c:pt idx="38">
                  <c:v>21.619382853471723</c:v>
                </c:pt>
                <c:pt idx="39">
                  <c:v>18.796135028679114</c:v>
                </c:pt>
                <c:pt idx="40">
                  <c:v>21.801321557436513</c:v>
                </c:pt>
                <c:pt idx="41">
                  <c:v>21.826271116186842</c:v>
                </c:pt>
                <c:pt idx="42">
                  <c:v>21.417225367411874</c:v>
                </c:pt>
                <c:pt idx="43">
                  <c:v>21.693766955215668</c:v>
                </c:pt>
                <c:pt idx="44">
                  <c:v>20.548410755373855</c:v>
                </c:pt>
                <c:pt idx="45">
                  <c:v>17.41162586662935</c:v>
                </c:pt>
                <c:pt idx="46">
                  <c:v>14.969546973774541</c:v>
                </c:pt>
                <c:pt idx="47">
                  <c:v>14.625587598107897</c:v>
                </c:pt>
                <c:pt idx="48">
                  <c:v>15.095041628944934</c:v>
                </c:pt>
                <c:pt idx="49">
                  <c:v>15.516790799892435</c:v>
                </c:pt>
                <c:pt idx="50">
                  <c:v>16.115820605217333</c:v>
                </c:pt>
                <c:pt idx="51">
                  <c:v>19.521885019121978</c:v>
                </c:pt>
                <c:pt idx="52">
                  <c:v>18.088220444236569</c:v>
                </c:pt>
                <c:pt idx="53">
                  <c:v>16.085987349507384</c:v>
                </c:pt>
              </c:numCache>
            </c:numRef>
          </c:val>
          <c:smooth val="0"/>
          <c:extLst>
            <c:ext xmlns:c16="http://schemas.microsoft.com/office/drawing/2014/chart" uri="{C3380CC4-5D6E-409C-BE32-E72D297353CC}">
              <c16:uniqueId val="{00000001-7607-486B-A6B5-3D098415CEA0}"/>
            </c:ext>
          </c:extLst>
        </c:ser>
        <c:ser>
          <c:idx val="4"/>
          <c:order val="2"/>
          <c:tx>
            <c:strRef>
              <c:f>'fbk-pib'!$D$2</c:f>
              <c:strCache>
                <c:ptCount val="1"/>
                <c:pt idx="0">
                  <c:v>Colombia</c:v>
                </c:pt>
              </c:strCache>
            </c:strRef>
          </c:tx>
          <c:spPr>
            <a:ln w="28575" cap="rnd">
              <a:solidFill>
                <a:srgbClr val="00B050"/>
              </a:solidFill>
              <a:round/>
            </a:ln>
            <a:effectLst/>
          </c:spPr>
          <c:marker>
            <c:symbol val="none"/>
          </c:marker>
          <c:cat>
            <c:numRef>
              <c:f>'fbk-pib'!$A$3:$A$56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'fbk-pib'!$D$3:$D$56</c:f>
              <c:numCache>
                <c:formatCode>General</c:formatCode>
                <c:ptCount val="54"/>
                <c:pt idx="0">
                  <c:v>20.232284887924802</c:v>
                </c:pt>
                <c:pt idx="1">
                  <c:v>19.415470279563269</c:v>
                </c:pt>
                <c:pt idx="2">
                  <c:v>18.12682607824317</c:v>
                </c:pt>
                <c:pt idx="3">
                  <c:v>18.269863464385587</c:v>
                </c:pt>
                <c:pt idx="4">
                  <c:v>21.455779443148543</c:v>
                </c:pt>
                <c:pt idx="5">
                  <c:v>16.992505702183124</c:v>
                </c:pt>
                <c:pt idx="6">
                  <c:v>17.562703139384148</c:v>
                </c:pt>
                <c:pt idx="7">
                  <c:v>18.752033786341055</c:v>
                </c:pt>
                <c:pt idx="8">
                  <c:v>18.284263546372845</c:v>
                </c:pt>
                <c:pt idx="9">
                  <c:v>18.150985391359644</c:v>
                </c:pt>
                <c:pt idx="10">
                  <c:v>19.06853773913484</c:v>
                </c:pt>
                <c:pt idx="11">
                  <c:v>20.623994779029168</c:v>
                </c:pt>
                <c:pt idx="12">
                  <c:v>20.48714250361791</c:v>
                </c:pt>
                <c:pt idx="13">
                  <c:v>19.893213696700574</c:v>
                </c:pt>
                <c:pt idx="14">
                  <c:v>18.964970035658499</c:v>
                </c:pt>
                <c:pt idx="15">
                  <c:v>19.040903702322424</c:v>
                </c:pt>
                <c:pt idx="16">
                  <c:v>18.001162647489171</c:v>
                </c:pt>
                <c:pt idx="17">
                  <c:v>19.997488783383545</c:v>
                </c:pt>
                <c:pt idx="18">
                  <c:v>21.989740650435056</c:v>
                </c:pt>
                <c:pt idx="19">
                  <c:v>19.975754158965614</c:v>
                </c:pt>
                <c:pt idx="20">
                  <c:v>20.606730546634015</c:v>
                </c:pt>
                <c:pt idx="21">
                  <c:v>19.105463847266378</c:v>
                </c:pt>
                <c:pt idx="22">
                  <c:v>20.554501460229094</c:v>
                </c:pt>
                <c:pt idx="23">
                  <c:v>24.94213311037516</c:v>
                </c:pt>
                <c:pt idx="24">
                  <c:v>25.538446749080467</c:v>
                </c:pt>
                <c:pt idx="25">
                  <c:v>25.798743328757766</c:v>
                </c:pt>
                <c:pt idx="26">
                  <c:v>22.150938658983247</c:v>
                </c:pt>
                <c:pt idx="27">
                  <c:v>20.923750624047404</c:v>
                </c:pt>
                <c:pt idx="28">
                  <c:v>19.728079180815499</c:v>
                </c:pt>
                <c:pt idx="29">
                  <c:v>12.880134170813376</c:v>
                </c:pt>
                <c:pt idx="30">
                  <c:v>14.895627029074815</c:v>
                </c:pt>
                <c:pt idx="31">
                  <c:v>16.032251351554784</c:v>
                </c:pt>
                <c:pt idx="32">
                  <c:v>17.251541844833138</c:v>
                </c:pt>
                <c:pt idx="33">
                  <c:v>18.68181901632121</c:v>
                </c:pt>
                <c:pt idx="34">
                  <c:v>19.440996614266869</c:v>
                </c:pt>
                <c:pt idx="35">
                  <c:v>21.656241308091538</c:v>
                </c:pt>
                <c:pt idx="36">
                  <c:v>22.938962903952788</c:v>
                </c:pt>
                <c:pt idx="37">
                  <c:v>23.454280686851526</c:v>
                </c:pt>
                <c:pt idx="38">
                  <c:v>23.720921448566166</c:v>
                </c:pt>
                <c:pt idx="39">
                  <c:v>21.987583088437599</c:v>
                </c:pt>
                <c:pt idx="40">
                  <c:v>21.888762268867403</c:v>
                </c:pt>
                <c:pt idx="41">
                  <c:v>22.995591440059577</c:v>
                </c:pt>
                <c:pt idx="42">
                  <c:v>22.104644062252909</c:v>
                </c:pt>
                <c:pt idx="43">
                  <c:v>22.182544850600692</c:v>
                </c:pt>
                <c:pt idx="44">
                  <c:v>24.003313658486071</c:v>
                </c:pt>
                <c:pt idx="45">
                  <c:v>23.773692294691635</c:v>
                </c:pt>
                <c:pt idx="46">
                  <c:v>23.167419557249399</c:v>
                </c:pt>
                <c:pt idx="47">
                  <c:v>21.599376840769562</c:v>
                </c:pt>
                <c:pt idx="48">
                  <c:v>21.195475561125786</c:v>
                </c:pt>
                <c:pt idx="49">
                  <c:v>21.380609545802724</c:v>
                </c:pt>
                <c:pt idx="50">
                  <c:v>19.128146936666163</c:v>
                </c:pt>
                <c:pt idx="51">
                  <c:v>18.916951889682839</c:v>
                </c:pt>
                <c:pt idx="52">
                  <c:v>19.744031634429657</c:v>
                </c:pt>
                <c:pt idx="53">
                  <c:v>13.602334688748444</c:v>
                </c:pt>
              </c:numCache>
            </c:numRef>
          </c:val>
          <c:smooth val="0"/>
          <c:extLst>
            <c:ext xmlns:c16="http://schemas.microsoft.com/office/drawing/2014/chart" uri="{C3380CC4-5D6E-409C-BE32-E72D297353CC}">
              <c16:uniqueId val="{00000002-7607-486B-A6B5-3D098415CEA0}"/>
            </c:ext>
          </c:extLst>
        </c:ser>
        <c:ser>
          <c:idx val="3"/>
          <c:order val="4"/>
          <c:tx>
            <c:strRef>
              <c:f>'fbk-pib'!$F$2</c:f>
              <c:strCache>
                <c:ptCount val="1"/>
                <c:pt idx="0">
                  <c:v>United States</c:v>
                </c:pt>
              </c:strCache>
            </c:strRef>
          </c:tx>
          <c:spPr>
            <a:ln w="28575" cap="rnd">
              <a:solidFill>
                <a:schemeClr val="accent4"/>
              </a:solidFill>
              <a:round/>
            </a:ln>
            <a:effectLst/>
          </c:spPr>
          <c:marker>
            <c:symbol val="none"/>
          </c:marker>
          <c:cat>
            <c:numRef>
              <c:f>'fbk-pib'!$A$3:$A$56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'fbk-pib'!$F$3:$F$56</c:f>
              <c:numCache>
                <c:formatCode>General</c:formatCode>
                <c:ptCount val="54"/>
                <c:pt idx="0">
                  <c:v>21.414735633833129</c:v>
                </c:pt>
                <c:pt idx="1">
                  <c:v>21.919818002317896</c:v>
                </c:pt>
                <c:pt idx="2">
                  <c:v>22.58062246405704</c:v>
                </c:pt>
                <c:pt idx="3">
                  <c:v>23.331808589452887</c:v>
                </c:pt>
                <c:pt idx="4">
                  <c:v>22.694941831155358</c:v>
                </c:pt>
                <c:pt idx="5">
                  <c:v>20.277475749360203</c:v>
                </c:pt>
                <c:pt idx="6">
                  <c:v>22.038398387541022</c:v>
                </c:pt>
                <c:pt idx="7">
                  <c:v>23.526269726672641</c:v>
                </c:pt>
                <c:pt idx="8">
                  <c:v>24.831784670770823</c:v>
                </c:pt>
                <c:pt idx="9">
                  <c:v>25.111129803492744</c:v>
                </c:pt>
                <c:pt idx="10">
                  <c:v>23.310270824941107</c:v>
                </c:pt>
                <c:pt idx="11">
                  <c:v>24.276864561444647</c:v>
                </c:pt>
                <c:pt idx="12">
                  <c:v>22.070082771371041</c:v>
                </c:pt>
                <c:pt idx="13">
                  <c:v>22.252986897770469</c:v>
                </c:pt>
                <c:pt idx="14">
                  <c:v>25.095817751726081</c:v>
                </c:pt>
                <c:pt idx="15">
                  <c:v>24.188340160208195</c:v>
                </c:pt>
                <c:pt idx="16">
                  <c:v>23.740624517564843</c:v>
                </c:pt>
                <c:pt idx="17">
                  <c:v>23.620231029933795</c:v>
                </c:pt>
                <c:pt idx="18">
                  <c:v>22.827807757868996</c:v>
                </c:pt>
                <c:pt idx="19">
                  <c:v>22.513799325720811</c:v>
                </c:pt>
                <c:pt idx="20">
                  <c:v>21.529213448476174</c:v>
                </c:pt>
                <c:pt idx="21">
                  <c:v>20.110605023051644</c:v>
                </c:pt>
                <c:pt idx="22">
                  <c:v>20.077581998571546</c:v>
                </c:pt>
                <c:pt idx="23">
                  <c:v>20.393627874310042</c:v>
                </c:pt>
                <c:pt idx="24">
                  <c:v>21.279096765906854</c:v>
                </c:pt>
                <c:pt idx="25">
                  <c:v>21.272649140698206</c:v>
                </c:pt>
                <c:pt idx="26">
                  <c:v>21.701814985578068</c:v>
                </c:pt>
                <c:pt idx="27">
                  <c:v>22.409715499247337</c:v>
                </c:pt>
                <c:pt idx="28">
                  <c:v>22.958336243576362</c:v>
                </c:pt>
                <c:pt idx="29">
                  <c:v>23.419133206218309</c:v>
                </c:pt>
                <c:pt idx="30">
                  <c:v>23.67836665316548</c:v>
                </c:pt>
                <c:pt idx="31">
                  <c:v>22.176722221439967</c:v>
                </c:pt>
                <c:pt idx="32">
                  <c:v>21.722660257360435</c:v>
                </c:pt>
                <c:pt idx="33">
                  <c:v>21.745628008676334</c:v>
                </c:pt>
                <c:pt idx="34">
                  <c:v>22.652145385897057</c:v>
                </c:pt>
                <c:pt idx="35">
                  <c:v>23.375718612120057</c:v>
                </c:pt>
                <c:pt idx="36">
                  <c:v>23.537530048496684</c:v>
                </c:pt>
                <c:pt idx="37">
                  <c:v>22.557576127721628</c:v>
                </c:pt>
                <c:pt idx="38">
                  <c:v>21.037488366512836</c:v>
                </c:pt>
                <c:pt idx="39">
                  <c:v>17.768753245858026</c:v>
                </c:pt>
                <c:pt idx="40">
                  <c:v>18.672213535397201</c:v>
                </c:pt>
                <c:pt idx="41">
                  <c:v>19.033538524892606</c:v>
                </c:pt>
                <c:pt idx="42">
                  <c:v>19.950725884199368</c:v>
                </c:pt>
                <c:pt idx="43">
                  <c:v>20.37926427502963</c:v>
                </c:pt>
                <c:pt idx="44">
                  <c:v>20.901193527674533</c:v>
                </c:pt>
                <c:pt idx="45">
                  <c:v>21.415189566078066</c:v>
                </c:pt>
                <c:pt idx="46">
                  <c:v>20.887956248454859</c:v>
                </c:pt>
                <c:pt idx="47">
                  <c:v>21.155769024656308</c:v>
                </c:pt>
                <c:pt idx="48">
                  <c:v>21.569072925947435</c:v>
                </c:pt>
                <c:pt idx="49">
                  <c:v>21.669809194826627</c:v>
                </c:pt>
                <c:pt idx="50">
                  <c:v>21.418818536295483</c:v>
                </c:pt>
                <c:pt idx="51">
                  <c:v>21.333282040824756</c:v>
                </c:pt>
                <c:pt idx="52">
                  <c:v>21.949773085158615</c:v>
                </c:pt>
                <c:pt idx="53">
                  <c:v>21.541032734768798</c:v>
                </c:pt>
              </c:numCache>
            </c:numRef>
          </c:val>
          <c:smooth val="0"/>
          <c:extLst>
            <c:ext xmlns:c16="http://schemas.microsoft.com/office/drawing/2014/chart" uri="{C3380CC4-5D6E-409C-BE32-E72D297353CC}">
              <c16:uniqueId val="{00000003-7607-486B-A6B5-3D098415CEA0}"/>
            </c:ext>
          </c:extLst>
        </c:ser>
        <c:dLbls>
          <c:showLegendKey val="0"/>
          <c:showVal val="0"/>
          <c:showCatName val="0"/>
          <c:showSerName val="0"/>
          <c:showPercent val="0"/>
          <c:showBubbleSize val="0"/>
        </c:dLbls>
        <c:smooth val="0"/>
        <c:axId val="510469008"/>
        <c:axId val="510470928"/>
        <c:extLst>
          <c:ext xmlns:c15="http://schemas.microsoft.com/office/drawing/2012/chart" uri="{02D57815-91ED-43cb-92C2-25804820EDAC}">
            <c15:filteredLineSeries>
              <c15:ser>
                <c:idx val="2"/>
                <c:order val="3"/>
                <c:tx>
                  <c:strRef>
                    <c:extLst>
                      <c:ext uri="{02D57815-91ED-43cb-92C2-25804820EDAC}">
                        <c15:formulaRef>
                          <c15:sqref>'fbk-pib'!$E$2</c15:sqref>
                        </c15:formulaRef>
                      </c:ext>
                    </c:extLst>
                    <c:strCache>
                      <c:ptCount val="1"/>
                      <c:pt idx="0">
                        <c:v>Latin America &amp; Caribbean</c:v>
                      </c:pt>
                    </c:strCache>
                  </c:strRef>
                </c:tx>
                <c:spPr>
                  <a:ln w="28575" cap="rnd">
                    <a:solidFill>
                      <a:schemeClr val="accent3"/>
                    </a:solidFill>
                    <a:round/>
                  </a:ln>
                  <a:effectLst/>
                </c:spPr>
                <c:marker>
                  <c:symbol val="none"/>
                </c:marker>
                <c:cat>
                  <c:numRef>
                    <c:extLst>
                      <c:ext uri="{02D57815-91ED-43cb-92C2-25804820EDAC}">
                        <c15:formulaRef>
                          <c15:sqref>'fbk-pib'!$A$3:$A$56</c15:sqref>
                        </c15:formulaRef>
                      </c:ext>
                    </c:extLst>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extLst>
                      <c:ext uri="{02D57815-91ED-43cb-92C2-25804820EDAC}">
                        <c15:formulaRef>
                          <c15:sqref>'fbk-pib'!$E$3:$E$56</c15:sqref>
                        </c15:formulaRef>
                      </c:ext>
                    </c:extLst>
                    <c:numCache>
                      <c:formatCode>General</c:formatCode>
                      <c:ptCount val="54"/>
                      <c:pt idx="0">
                        <c:v>22.492150456927611</c:v>
                      </c:pt>
                      <c:pt idx="1">
                        <c:v>22.356655640793708</c:v>
                      </c:pt>
                      <c:pt idx="2">
                        <c:v>22.00909356260718</c:v>
                      </c:pt>
                      <c:pt idx="3">
                        <c:v>21.947114890838733</c:v>
                      </c:pt>
                      <c:pt idx="4">
                        <c:v>23.848300728810138</c:v>
                      </c:pt>
                      <c:pt idx="5">
                        <c:v>25.724096988172214</c:v>
                      </c:pt>
                      <c:pt idx="6">
                        <c:v>24.630360914380496</c:v>
                      </c:pt>
                      <c:pt idx="7">
                        <c:v>24.895743009746603</c:v>
                      </c:pt>
                      <c:pt idx="8">
                        <c:v>25.432485401923326</c:v>
                      </c:pt>
                      <c:pt idx="9">
                        <c:v>24.559210931749647</c:v>
                      </c:pt>
                      <c:pt idx="10">
                        <c:v>24.201823266563203</c:v>
                      </c:pt>
                      <c:pt idx="11">
                        <c:v>24.335245528533413</c:v>
                      </c:pt>
                      <c:pt idx="12">
                        <c:v>22.062007139518812</c:v>
                      </c:pt>
                      <c:pt idx="13">
                        <c:v>18.377928266593411</c:v>
                      </c:pt>
                      <c:pt idx="14">
                        <c:v>18.390821332768716</c:v>
                      </c:pt>
                      <c:pt idx="15">
                        <c:v>19.115126082237719</c:v>
                      </c:pt>
                      <c:pt idx="16">
                        <c:v>18.740864808443465</c:v>
                      </c:pt>
                      <c:pt idx="17">
                        <c:v>20.826310440785502</c:v>
                      </c:pt>
                      <c:pt idx="18">
                        <c:v>22.387008256672114</c:v>
                      </c:pt>
                      <c:pt idx="19">
                        <c:v>23.057632757851376</c:v>
                      </c:pt>
                      <c:pt idx="20">
                        <c:v>19.681226526863785</c:v>
                      </c:pt>
                      <c:pt idx="21">
                        <c:v>19.467396585666126</c:v>
                      </c:pt>
                      <c:pt idx="22">
                        <c:v>19.972207747216515</c:v>
                      </c:pt>
                      <c:pt idx="23">
                        <c:v>21.13902527529774</c:v>
                      </c:pt>
                      <c:pt idx="24">
                        <c:v>21.957253840997218</c:v>
                      </c:pt>
                      <c:pt idx="25">
                        <c:v>18.90967645184783</c:v>
                      </c:pt>
                      <c:pt idx="26">
                        <c:v>18.970025341385245</c:v>
                      </c:pt>
                      <c:pt idx="27">
                        <c:v>20.209897977552369</c:v>
                      </c:pt>
                      <c:pt idx="28">
                        <c:v>20.927248090359367</c:v>
                      </c:pt>
                      <c:pt idx="29">
                        <c:v>19.740129260382169</c:v>
                      </c:pt>
                      <c:pt idx="30">
                        <c:v>20.13822872120728</c:v>
                      </c:pt>
                      <c:pt idx="31">
                        <c:v>19.417246415146025</c:v>
                      </c:pt>
                      <c:pt idx="32">
                        <c:v>18.811543709313263</c:v>
                      </c:pt>
                      <c:pt idx="33">
                        <c:v>18.511143085338229</c:v>
                      </c:pt>
                      <c:pt idx="34">
                        <c:v>19.577062510499328</c:v>
                      </c:pt>
                      <c:pt idx="35">
                        <c:v>19.564844633125659</c:v>
                      </c:pt>
                      <c:pt idx="36">
                        <c:v>20.462061512413591</c:v>
                      </c:pt>
                      <c:pt idx="37">
                        <c:v>21.727279345114013</c:v>
                      </c:pt>
                      <c:pt idx="38">
                        <c:v>22.923382258507488</c:v>
                      </c:pt>
                      <c:pt idx="39">
                        <c:v>20.345147696628274</c:v>
                      </c:pt>
                      <c:pt idx="40">
                        <c:v>21.686044399137494</c:v>
                      </c:pt>
                      <c:pt idx="41">
                        <c:v>22.185167936402966</c:v>
                      </c:pt>
                      <c:pt idx="42">
                        <c:v>22.169381340757386</c:v>
                      </c:pt>
                      <c:pt idx="43">
                        <c:v>22.054051469399305</c:v>
                      </c:pt>
                      <c:pt idx="44">
                        <c:v>21.390448575122331</c:v>
                      </c:pt>
                      <c:pt idx="45">
                        <c:v>20.184621500763253</c:v>
                      </c:pt>
                      <c:pt idx="46">
                        <c:v>19.080437320538532</c:v>
                      </c:pt>
                      <c:pt idx="47">
                        <c:v>18.721477678172196</c:v>
                      </c:pt>
                      <c:pt idx="48">
                        <c:v>19.18153419275961</c:v>
                      </c:pt>
                      <c:pt idx="49">
                        <c:v>18.773717256327028</c:v>
                      </c:pt>
                      <c:pt idx="50">
                        <c:v>17.64905661614139</c:v>
                      </c:pt>
                      <c:pt idx="51">
                        <c:v>20.336638336745246</c:v>
                      </c:pt>
                      <c:pt idx="52">
                        <c:v>20.272161403160126</c:v>
                      </c:pt>
                      <c:pt idx="53">
                        <c:v>19.611562182281723</c:v>
                      </c:pt>
                    </c:numCache>
                  </c:numRef>
                </c:val>
                <c:smooth val="0"/>
                <c:extLst>
                  <c:ext xmlns:c16="http://schemas.microsoft.com/office/drawing/2014/chart" uri="{C3380CC4-5D6E-409C-BE32-E72D297353CC}">
                    <c16:uniqueId val="{00000004-7607-486B-A6B5-3D098415CEA0}"/>
                  </c:ext>
                </c:extLst>
              </c15:ser>
            </c15:filteredLineSeries>
          </c:ext>
        </c:extLst>
      </c:lineChart>
      <c:catAx>
        <c:axId val="5104690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 elaboración propia con datos de WDI, 2025</a:t>
                </a:r>
              </a:p>
            </c:rich>
          </c:tx>
          <c:layout>
            <c:manualLayout>
              <c:xMode val="edge"/>
              <c:yMode val="edge"/>
              <c:x val="7.0384608285020633E-2"/>
              <c:y val="0.941104480005881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70928"/>
        <c:crosses val="autoZero"/>
        <c:auto val="1"/>
        <c:lblAlgn val="ctr"/>
        <c:lblOffset val="100"/>
        <c:tickLblSkip val="10"/>
        <c:noMultiLvlLbl val="0"/>
      </c:catAx>
      <c:valAx>
        <c:axId val="510470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porcentaje</a:t>
                </a:r>
              </a:p>
            </c:rich>
          </c:tx>
          <c:layout>
            <c:manualLayout>
              <c:xMode val="edge"/>
              <c:yMode val="edge"/>
              <c:x val="1.9672331756061538E-2"/>
              <c:y val="0.4416859083815907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69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sz="1800" b="1" dirty="0"/>
              <a:t>La Evolución</a:t>
            </a:r>
            <a:r>
              <a:rPr lang="es-MX" sz="1800" b="1" baseline="0" dirty="0"/>
              <a:t> economía mexicana 1935-2025 sugiere que no se mejora la tasa salarial con bajo desempleo.  ¿Qué le pasó a la Curva de Philips’</a:t>
            </a:r>
            <a:endParaRPr lang="es-MX" sz="1800" b="1" dirty="0"/>
          </a:p>
        </c:rich>
      </c:tx>
      <c:layout>
        <c:manualLayout>
          <c:xMode val="edge"/>
          <c:yMode val="edge"/>
          <c:x val="0.23316308329396782"/>
          <c:y val="1.7715618950028305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9.8836999000498749E-2"/>
          <c:y val="0.16937529541331162"/>
          <c:w val="0.82807005087868846"/>
          <c:h val="0.70275553573511484"/>
        </c:manualLayout>
      </c:layout>
      <c:lineChart>
        <c:grouping val="standard"/>
        <c:varyColors val="0"/>
        <c:ser>
          <c:idx val="0"/>
          <c:order val="0"/>
          <c:tx>
            <c:strRef>
              <c:f>'sm real y desem'!$B$1</c:f>
              <c:strCache>
                <c:ptCount val="1"/>
                <c:pt idx="0">
                  <c:v>Salario mínimo real</c:v>
                </c:pt>
              </c:strCache>
            </c:strRef>
          </c:tx>
          <c:spPr>
            <a:ln w="28575" cap="rnd">
              <a:solidFill>
                <a:schemeClr val="accent1"/>
              </a:solidFill>
              <a:round/>
            </a:ln>
            <a:effectLst/>
          </c:spPr>
          <c:marker>
            <c:symbol val="none"/>
          </c:marker>
          <c:cat>
            <c:strRef>
              <c:f>'[1]salario real min'!$A$2:$A$91</c:f>
              <c:strCache>
                <c:ptCount val="90"/>
                <c:pt idx="0">
                  <c:v>1935</c:v>
                </c:pt>
                <c:pt idx="1">
                  <c:v>1936</c:v>
                </c:pt>
                <c:pt idx="2">
                  <c:v>1937</c:v>
                </c:pt>
                <c:pt idx="3">
                  <c:v>1938</c:v>
                </c:pt>
                <c:pt idx="4">
                  <c:v>1939</c:v>
                </c:pt>
                <c:pt idx="5">
                  <c:v>1940</c:v>
                </c:pt>
                <c:pt idx="6">
                  <c:v>1941</c:v>
                </c:pt>
                <c:pt idx="7">
                  <c:v>1942</c:v>
                </c:pt>
                <c:pt idx="8">
                  <c:v>1943</c:v>
                </c:pt>
                <c:pt idx="9">
                  <c:v>1944</c:v>
                </c:pt>
                <c:pt idx="10">
                  <c:v>1945</c:v>
                </c:pt>
                <c:pt idx="11">
                  <c:v>1946</c:v>
                </c:pt>
                <c:pt idx="12">
                  <c:v>1947</c:v>
                </c:pt>
                <c:pt idx="13">
                  <c:v>1948</c:v>
                </c:pt>
                <c:pt idx="14">
                  <c:v>1949</c:v>
                </c:pt>
                <c:pt idx="15">
                  <c:v>1950</c:v>
                </c:pt>
                <c:pt idx="16">
                  <c:v>1951</c:v>
                </c:pt>
                <c:pt idx="17">
                  <c:v>1952</c:v>
                </c:pt>
                <c:pt idx="18">
                  <c:v>1953</c:v>
                </c:pt>
                <c:pt idx="19">
                  <c:v>1954</c:v>
                </c:pt>
                <c:pt idx="20">
                  <c:v>1955</c:v>
                </c:pt>
                <c:pt idx="21">
                  <c:v>1956</c:v>
                </c:pt>
                <c:pt idx="22">
                  <c:v>1957</c:v>
                </c:pt>
                <c:pt idx="23">
                  <c:v>1958</c:v>
                </c:pt>
                <c:pt idx="24">
                  <c:v>1959</c:v>
                </c:pt>
                <c:pt idx="25">
                  <c:v>1960</c:v>
                </c:pt>
                <c:pt idx="26">
                  <c:v>1961</c:v>
                </c:pt>
                <c:pt idx="27">
                  <c:v>1962</c:v>
                </c:pt>
                <c:pt idx="28">
                  <c:v>1963</c:v>
                </c:pt>
                <c:pt idx="29">
                  <c:v>1964</c:v>
                </c:pt>
                <c:pt idx="30">
                  <c:v>1965</c:v>
                </c:pt>
                <c:pt idx="31">
                  <c:v>1966</c:v>
                </c:pt>
                <c:pt idx="32">
                  <c:v>1967</c:v>
                </c:pt>
                <c:pt idx="33">
                  <c:v>1968</c:v>
                </c:pt>
                <c:pt idx="34">
                  <c:v>1969</c:v>
                </c:pt>
                <c:pt idx="35">
                  <c:v>1970</c:v>
                </c:pt>
                <c:pt idx="36">
                  <c:v>1971</c:v>
                </c:pt>
                <c:pt idx="37">
                  <c:v>1972</c:v>
                </c:pt>
                <c:pt idx="38">
                  <c:v>1973</c:v>
                </c:pt>
                <c:pt idx="39">
                  <c:v>1974</c:v>
                </c:pt>
                <c:pt idx="40">
                  <c:v>1975</c:v>
                </c:pt>
                <c:pt idx="41">
                  <c:v>1976</c:v>
                </c:pt>
                <c:pt idx="42">
                  <c:v>1977</c:v>
                </c:pt>
                <c:pt idx="43">
                  <c:v>1978</c:v>
                </c:pt>
                <c:pt idx="44">
                  <c:v>1979</c:v>
                </c:pt>
                <c:pt idx="45">
                  <c:v>1980</c:v>
                </c:pt>
                <c:pt idx="46">
                  <c:v>1981</c:v>
                </c:pt>
                <c:pt idx="47">
                  <c:v>1982</c:v>
                </c:pt>
                <c:pt idx="48">
                  <c:v>1983</c:v>
                </c:pt>
                <c:pt idx="49">
                  <c:v>1984</c:v>
                </c:pt>
                <c:pt idx="50">
                  <c:v>1985</c:v>
                </c:pt>
                <c:pt idx="51">
                  <c:v>1986</c:v>
                </c:pt>
                <c:pt idx="52">
                  <c:v>1987</c:v>
                </c:pt>
                <c:pt idx="53">
                  <c:v>1988</c:v>
                </c:pt>
                <c:pt idx="54">
                  <c:v>1989</c:v>
                </c:pt>
                <c:pt idx="55">
                  <c:v>1990</c:v>
                </c:pt>
                <c:pt idx="56">
                  <c:v>1991</c:v>
                </c:pt>
                <c:pt idx="57">
                  <c:v>1992</c:v>
                </c:pt>
                <c:pt idx="58">
                  <c:v>1993</c:v>
                </c:pt>
                <c:pt idx="59">
                  <c:v>1994</c:v>
                </c:pt>
                <c:pt idx="60">
                  <c:v>1995</c:v>
                </c:pt>
                <c:pt idx="61">
                  <c:v>1996</c:v>
                </c:pt>
                <c:pt idx="62">
                  <c:v>1997</c:v>
                </c:pt>
                <c:pt idx="63">
                  <c:v>1998</c:v>
                </c:pt>
                <c:pt idx="64">
                  <c:v>1999</c:v>
                </c:pt>
                <c:pt idx="65">
                  <c:v>2000</c:v>
                </c:pt>
                <c:pt idx="66">
                  <c:v>2001</c:v>
                </c:pt>
                <c:pt idx="67">
                  <c:v>2002</c:v>
                </c:pt>
                <c:pt idx="68">
                  <c:v>2003</c:v>
                </c:pt>
                <c:pt idx="69">
                  <c:v>2004</c:v>
                </c:pt>
                <c:pt idx="70">
                  <c:v>2005</c:v>
                </c:pt>
                <c:pt idx="71">
                  <c:v>2006</c:v>
                </c:pt>
                <c:pt idx="72">
                  <c:v>2007</c:v>
                </c:pt>
                <c:pt idx="73">
                  <c:v>2008</c:v>
                </c:pt>
                <c:pt idx="74">
                  <c:v>2009</c:v>
                </c:pt>
                <c:pt idx="75">
                  <c:v>2010</c:v>
                </c:pt>
                <c:pt idx="76">
                  <c:v>2011</c:v>
                </c:pt>
                <c:pt idx="77">
                  <c:v>2012</c:v>
                </c:pt>
                <c:pt idx="78">
                  <c:v>2013</c:v>
                </c:pt>
                <c:pt idx="79">
                  <c:v>2014</c:v>
                </c:pt>
                <c:pt idx="80">
                  <c:v>2015</c:v>
                </c:pt>
                <c:pt idx="81">
                  <c:v>2016</c:v>
                </c:pt>
                <c:pt idx="82">
                  <c:v>2017</c:v>
                </c:pt>
                <c:pt idx="83">
                  <c:v>2018</c:v>
                </c:pt>
                <c:pt idx="84">
                  <c:v>2019</c:v>
                </c:pt>
                <c:pt idx="85">
                  <c:v>2020</c:v>
                </c:pt>
                <c:pt idx="86">
                  <c:v>2021</c:v>
                </c:pt>
                <c:pt idx="87">
                  <c:v>2022</c:v>
                </c:pt>
                <c:pt idx="88">
                  <c:v>2023</c:v>
                </c:pt>
                <c:pt idx="89">
                  <c:v>2024*</c:v>
                </c:pt>
              </c:strCache>
            </c:strRef>
          </c:cat>
          <c:val>
            <c:numRef>
              <c:f>'sm real y desem'!$B$2:$B$92</c:f>
              <c:numCache>
                <c:formatCode>General</c:formatCode>
                <c:ptCount val="91"/>
                <c:pt idx="0">
                  <c:v>124.79</c:v>
                </c:pt>
                <c:pt idx="1">
                  <c:v>157.03</c:v>
                </c:pt>
                <c:pt idx="2">
                  <c:v>132.24</c:v>
                </c:pt>
                <c:pt idx="3">
                  <c:v>158.22</c:v>
                </c:pt>
                <c:pt idx="4">
                  <c:v>153.94999999999999</c:v>
                </c:pt>
                <c:pt idx="5">
                  <c:v>153.19999999999999</c:v>
                </c:pt>
                <c:pt idx="6">
                  <c:v>144.4</c:v>
                </c:pt>
                <c:pt idx="7">
                  <c:v>130.59</c:v>
                </c:pt>
                <c:pt idx="8">
                  <c:v>108.86</c:v>
                </c:pt>
                <c:pt idx="9">
                  <c:v>122.23</c:v>
                </c:pt>
                <c:pt idx="10">
                  <c:v>113.06</c:v>
                </c:pt>
                <c:pt idx="11">
                  <c:v>89.66</c:v>
                </c:pt>
                <c:pt idx="12">
                  <c:v>87.81</c:v>
                </c:pt>
                <c:pt idx="13">
                  <c:v>109.77</c:v>
                </c:pt>
                <c:pt idx="14">
                  <c:v>103.73</c:v>
                </c:pt>
                <c:pt idx="15">
                  <c:v>70.39</c:v>
                </c:pt>
                <c:pt idx="16">
                  <c:v>59.53</c:v>
                </c:pt>
                <c:pt idx="17">
                  <c:v>120.3</c:v>
                </c:pt>
                <c:pt idx="18">
                  <c:v>117.84</c:v>
                </c:pt>
                <c:pt idx="19">
                  <c:v>120.91</c:v>
                </c:pt>
                <c:pt idx="20">
                  <c:v>110.48</c:v>
                </c:pt>
                <c:pt idx="21">
                  <c:v>151.04</c:v>
                </c:pt>
                <c:pt idx="22">
                  <c:v>141.71</c:v>
                </c:pt>
                <c:pt idx="23">
                  <c:v>148.79</c:v>
                </c:pt>
                <c:pt idx="24">
                  <c:v>148.86000000000001</c:v>
                </c:pt>
                <c:pt idx="25">
                  <c:v>171.57</c:v>
                </c:pt>
                <c:pt idx="26">
                  <c:v>172.13</c:v>
                </c:pt>
                <c:pt idx="27">
                  <c:v>201.45</c:v>
                </c:pt>
                <c:pt idx="28">
                  <c:v>201.05</c:v>
                </c:pt>
                <c:pt idx="29">
                  <c:v>234.34</c:v>
                </c:pt>
                <c:pt idx="30">
                  <c:v>232.83</c:v>
                </c:pt>
                <c:pt idx="31">
                  <c:v>263.93</c:v>
                </c:pt>
                <c:pt idx="32">
                  <c:v>260.20999999999998</c:v>
                </c:pt>
                <c:pt idx="33">
                  <c:v>287.07</c:v>
                </c:pt>
                <c:pt idx="34">
                  <c:v>273.75</c:v>
                </c:pt>
                <c:pt idx="35">
                  <c:v>296.18</c:v>
                </c:pt>
                <c:pt idx="36">
                  <c:v>282.19</c:v>
                </c:pt>
                <c:pt idx="37">
                  <c:v>317.45999999999998</c:v>
                </c:pt>
                <c:pt idx="38">
                  <c:v>308.70999999999998</c:v>
                </c:pt>
                <c:pt idx="39">
                  <c:v>296.79000000000002</c:v>
                </c:pt>
                <c:pt idx="40">
                  <c:v>325.10000000000002</c:v>
                </c:pt>
                <c:pt idx="41">
                  <c:v>389.82</c:v>
                </c:pt>
                <c:pt idx="42">
                  <c:v>355.48</c:v>
                </c:pt>
                <c:pt idx="43">
                  <c:v>345.11</c:v>
                </c:pt>
                <c:pt idx="44">
                  <c:v>330.68</c:v>
                </c:pt>
                <c:pt idx="45">
                  <c:v>300.8</c:v>
                </c:pt>
                <c:pt idx="46">
                  <c:v>301.14999999999998</c:v>
                </c:pt>
                <c:pt idx="47">
                  <c:v>262.52</c:v>
                </c:pt>
                <c:pt idx="48">
                  <c:v>208.65</c:v>
                </c:pt>
                <c:pt idx="49">
                  <c:v>204.54</c:v>
                </c:pt>
                <c:pt idx="50">
                  <c:v>191.34</c:v>
                </c:pt>
                <c:pt idx="51">
                  <c:v>184.51</c:v>
                </c:pt>
                <c:pt idx="52">
                  <c:v>185.73</c:v>
                </c:pt>
                <c:pt idx="53">
                  <c:v>151.43</c:v>
                </c:pt>
                <c:pt idx="54">
                  <c:v>159.4</c:v>
                </c:pt>
                <c:pt idx="55">
                  <c:v>144.84</c:v>
                </c:pt>
                <c:pt idx="56">
                  <c:v>136.57</c:v>
                </c:pt>
                <c:pt idx="57">
                  <c:v>122.01</c:v>
                </c:pt>
                <c:pt idx="58">
                  <c:v>120.93</c:v>
                </c:pt>
                <c:pt idx="59">
                  <c:v>120.88</c:v>
                </c:pt>
                <c:pt idx="60">
                  <c:v>104.96</c:v>
                </c:pt>
                <c:pt idx="61">
                  <c:v>107.89</c:v>
                </c:pt>
                <c:pt idx="62">
                  <c:v>93.23</c:v>
                </c:pt>
                <c:pt idx="63">
                  <c:v>102.38</c:v>
                </c:pt>
                <c:pt idx="64">
                  <c:v>91.15</c:v>
                </c:pt>
                <c:pt idx="65">
                  <c:v>92.03</c:v>
                </c:pt>
                <c:pt idx="66">
                  <c:v>93.85</c:v>
                </c:pt>
                <c:pt idx="67">
                  <c:v>92.75</c:v>
                </c:pt>
                <c:pt idx="68">
                  <c:v>92.38</c:v>
                </c:pt>
                <c:pt idx="69">
                  <c:v>91.02</c:v>
                </c:pt>
                <c:pt idx="70">
                  <c:v>91.12</c:v>
                </c:pt>
                <c:pt idx="71">
                  <c:v>91.07</c:v>
                </c:pt>
                <c:pt idx="72">
                  <c:v>91.2</c:v>
                </c:pt>
                <c:pt idx="73">
                  <c:v>89.03</c:v>
                </c:pt>
                <c:pt idx="74">
                  <c:v>89.57</c:v>
                </c:pt>
                <c:pt idx="75">
                  <c:v>89.96</c:v>
                </c:pt>
                <c:pt idx="76">
                  <c:v>90.21</c:v>
                </c:pt>
                <c:pt idx="77">
                  <c:v>90.75</c:v>
                </c:pt>
                <c:pt idx="78">
                  <c:v>90.69</c:v>
                </c:pt>
                <c:pt idx="79">
                  <c:v>90.54</c:v>
                </c:pt>
                <c:pt idx="80">
                  <c:v>92.35</c:v>
                </c:pt>
                <c:pt idx="81">
                  <c:v>93.09</c:v>
                </c:pt>
                <c:pt idx="82">
                  <c:v>95.54</c:v>
                </c:pt>
                <c:pt idx="83">
                  <c:v>100.61</c:v>
                </c:pt>
                <c:pt idx="84">
                  <c:v>113.7</c:v>
                </c:pt>
                <c:pt idx="85">
                  <c:v>132.28</c:v>
                </c:pt>
                <c:pt idx="86">
                  <c:v>141.69999999999999</c:v>
                </c:pt>
                <c:pt idx="87">
                  <c:v>172.9</c:v>
                </c:pt>
                <c:pt idx="88">
                  <c:v>181.4</c:v>
                </c:pt>
                <c:pt idx="89" formatCode="0.0">
                  <c:v>208.61</c:v>
                </c:pt>
                <c:pt idx="90" formatCode="0.0">
                  <c:v>225.29880000000003</c:v>
                </c:pt>
              </c:numCache>
            </c:numRef>
          </c:val>
          <c:smooth val="0"/>
          <c:extLst>
            <c:ext xmlns:c16="http://schemas.microsoft.com/office/drawing/2014/chart" uri="{C3380CC4-5D6E-409C-BE32-E72D297353CC}">
              <c16:uniqueId val="{00000000-E11D-4BAF-A55C-DEF6BC86EE39}"/>
            </c:ext>
          </c:extLst>
        </c:ser>
        <c:dLbls>
          <c:showLegendKey val="0"/>
          <c:showVal val="0"/>
          <c:showCatName val="0"/>
          <c:showSerName val="0"/>
          <c:showPercent val="0"/>
          <c:showBubbleSize val="0"/>
        </c:dLbls>
        <c:marker val="1"/>
        <c:smooth val="0"/>
        <c:axId val="2019471968"/>
        <c:axId val="2019473216"/>
      </c:lineChart>
      <c:lineChart>
        <c:grouping val="standard"/>
        <c:varyColors val="0"/>
        <c:ser>
          <c:idx val="1"/>
          <c:order val="1"/>
          <c:tx>
            <c:strRef>
              <c:f>'sm real y desem'!$D$1</c:f>
              <c:strCache>
                <c:ptCount val="1"/>
                <c:pt idx="0">
                  <c:v>Tasa de desempleo (eje derecho)</c:v>
                </c:pt>
              </c:strCache>
            </c:strRef>
          </c:tx>
          <c:spPr>
            <a:ln w="28575" cap="rnd">
              <a:solidFill>
                <a:schemeClr val="accent2"/>
              </a:solidFill>
              <a:round/>
            </a:ln>
            <a:effectLst/>
          </c:spPr>
          <c:marker>
            <c:symbol val="none"/>
          </c:marker>
          <c:val>
            <c:numRef>
              <c:f>'sm real y desem'!$D$2:$D$91</c:f>
              <c:numCache>
                <c:formatCode>General</c:formatCode>
                <c:ptCount val="90"/>
                <c:pt idx="38">
                  <c:v>7.5</c:v>
                </c:pt>
                <c:pt idx="39">
                  <c:v>7.2</c:v>
                </c:pt>
                <c:pt idx="40">
                  <c:v>7.2</c:v>
                </c:pt>
                <c:pt idx="41">
                  <c:v>6.7</c:v>
                </c:pt>
                <c:pt idx="42">
                  <c:v>8.1</c:v>
                </c:pt>
                <c:pt idx="43">
                  <c:v>6.8</c:v>
                </c:pt>
                <c:pt idx="44">
                  <c:v>5.8</c:v>
                </c:pt>
                <c:pt idx="45">
                  <c:v>4.5</c:v>
                </c:pt>
                <c:pt idx="46">
                  <c:v>4.2</c:v>
                </c:pt>
                <c:pt idx="47">
                  <c:v>4.2</c:v>
                </c:pt>
                <c:pt idx="48">
                  <c:v>6.8</c:v>
                </c:pt>
                <c:pt idx="49">
                  <c:v>5.7</c:v>
                </c:pt>
                <c:pt idx="50">
                  <c:v>4.4000000000000004</c:v>
                </c:pt>
                <c:pt idx="51">
                  <c:v>4.4000000000000004</c:v>
                </c:pt>
                <c:pt idx="52">
                  <c:v>3.3</c:v>
                </c:pt>
                <c:pt idx="53">
                  <c:v>3.2</c:v>
                </c:pt>
                <c:pt idx="54">
                  <c:v>2.5</c:v>
                </c:pt>
                <c:pt idx="55">
                  <c:v>2.6</c:v>
                </c:pt>
                <c:pt idx="56">
                  <c:v>2.6</c:v>
                </c:pt>
                <c:pt idx="57">
                  <c:v>2.7</c:v>
                </c:pt>
                <c:pt idx="58">
                  <c:v>3.3</c:v>
                </c:pt>
                <c:pt idx="59">
                  <c:v>3.6</c:v>
                </c:pt>
                <c:pt idx="60">
                  <c:v>6.1</c:v>
                </c:pt>
                <c:pt idx="61">
                  <c:v>4.7</c:v>
                </c:pt>
                <c:pt idx="62">
                  <c:v>3.11</c:v>
                </c:pt>
                <c:pt idx="63">
                  <c:v>2.77</c:v>
                </c:pt>
                <c:pt idx="64">
                  <c:v>2.2000000000000002</c:v>
                </c:pt>
                <c:pt idx="65">
                  <c:v>2.17</c:v>
                </c:pt>
                <c:pt idx="66">
                  <c:v>2.64</c:v>
                </c:pt>
                <c:pt idx="67">
                  <c:v>2.34</c:v>
                </c:pt>
                <c:pt idx="68">
                  <c:v>2.94</c:v>
                </c:pt>
                <c:pt idx="69">
                  <c:v>3.52</c:v>
                </c:pt>
                <c:pt idx="70">
                  <c:v>3.12</c:v>
                </c:pt>
                <c:pt idx="71">
                  <c:v>3.59</c:v>
                </c:pt>
                <c:pt idx="72">
                  <c:v>3.46</c:v>
                </c:pt>
                <c:pt idx="73">
                  <c:v>4.18</c:v>
                </c:pt>
                <c:pt idx="74">
                  <c:v>5.23</c:v>
                </c:pt>
                <c:pt idx="75">
                  <c:v>5.29</c:v>
                </c:pt>
                <c:pt idx="76">
                  <c:v>4.8600000000000003</c:v>
                </c:pt>
                <c:pt idx="77">
                  <c:v>4.8600000000000003</c:v>
                </c:pt>
                <c:pt idx="78">
                  <c:v>4.63</c:v>
                </c:pt>
                <c:pt idx="79">
                  <c:v>4.38</c:v>
                </c:pt>
                <c:pt idx="80">
                  <c:v>4.16</c:v>
                </c:pt>
                <c:pt idx="81">
                  <c:v>3.54</c:v>
                </c:pt>
                <c:pt idx="82">
                  <c:v>3.35</c:v>
                </c:pt>
                <c:pt idx="83">
                  <c:v>3.26</c:v>
                </c:pt>
                <c:pt idx="84">
                  <c:v>3.37</c:v>
                </c:pt>
                <c:pt idx="85">
                  <c:v>4.5599999999999996</c:v>
                </c:pt>
                <c:pt idx="86">
                  <c:v>4.1100000000000003</c:v>
                </c:pt>
                <c:pt idx="87">
                  <c:v>3.27</c:v>
                </c:pt>
                <c:pt idx="88">
                  <c:v>2.78</c:v>
                </c:pt>
                <c:pt idx="89">
                  <c:v>2.72</c:v>
                </c:pt>
              </c:numCache>
            </c:numRef>
          </c:val>
          <c:smooth val="0"/>
          <c:extLst>
            <c:ext xmlns:c16="http://schemas.microsoft.com/office/drawing/2014/chart" uri="{C3380CC4-5D6E-409C-BE32-E72D297353CC}">
              <c16:uniqueId val="{00000001-E11D-4BAF-A55C-DEF6BC86EE39}"/>
            </c:ext>
          </c:extLst>
        </c:ser>
        <c:dLbls>
          <c:showLegendKey val="0"/>
          <c:showVal val="0"/>
          <c:showCatName val="0"/>
          <c:showSerName val="0"/>
          <c:showPercent val="0"/>
          <c:showBubbleSize val="0"/>
        </c:dLbls>
        <c:marker val="1"/>
        <c:smooth val="0"/>
        <c:axId val="307711439"/>
        <c:axId val="307710959"/>
      </c:lineChart>
      <c:catAx>
        <c:axId val="20194719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a:t>
                </a:r>
                <a:r>
                  <a:rPr lang="es-MX" baseline="0"/>
                  <a:t> elaboración propia con datos de INEGI</a:t>
                </a:r>
                <a:endParaRPr lang="es-MX"/>
              </a:p>
            </c:rich>
          </c:tx>
          <c:layout>
            <c:manualLayout>
              <c:xMode val="edge"/>
              <c:yMode val="edge"/>
              <c:x val="3.578357039383958E-2"/>
              <c:y val="0.944952235701049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MX"/>
          </a:p>
        </c:txPr>
        <c:crossAx val="2019473216"/>
        <c:crosses val="autoZero"/>
        <c:auto val="1"/>
        <c:lblAlgn val="ctr"/>
        <c:lblOffset val="100"/>
        <c:tickLblSkip val="10"/>
        <c:noMultiLvlLbl val="0"/>
      </c:catAx>
      <c:valAx>
        <c:axId val="2019473216"/>
        <c:scaling>
          <c:orientation val="minMax"/>
          <c:max val="4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pesos reales</a:t>
                </a:r>
              </a:p>
            </c:rich>
          </c:tx>
          <c:layout>
            <c:manualLayout>
              <c:xMode val="edge"/>
              <c:yMode val="edge"/>
              <c:x val="1.2205936792739907E-2"/>
              <c:y val="0.4384575972971148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crossAx val="2019471968"/>
        <c:crosses val="autoZero"/>
        <c:crossBetween val="between"/>
        <c:majorUnit val="50"/>
      </c:valAx>
      <c:valAx>
        <c:axId val="307710959"/>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porcentaje de la PEA</a:t>
                </a:r>
              </a:p>
            </c:rich>
          </c:tx>
          <c:layout>
            <c:manualLayout>
              <c:xMode val="edge"/>
              <c:yMode val="edge"/>
              <c:x val="0.95860843822179931"/>
              <c:y val="0.3947702649090499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MX"/>
          </a:p>
        </c:txPr>
        <c:crossAx val="307711439"/>
        <c:crosses val="max"/>
        <c:crossBetween val="between"/>
      </c:valAx>
      <c:catAx>
        <c:axId val="307711439"/>
        <c:scaling>
          <c:orientation val="minMax"/>
        </c:scaling>
        <c:delete val="1"/>
        <c:axPos val="b"/>
        <c:majorTickMark val="out"/>
        <c:minorTickMark val="none"/>
        <c:tickLblPos val="nextTo"/>
        <c:crossAx val="307710959"/>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sz="1800" b="1" dirty="0"/>
              <a:t>Apertura</a:t>
            </a:r>
            <a:r>
              <a:rPr lang="es-MX" sz="1800" b="1" baseline="0" dirty="0"/>
              <a:t> Comercial (1970-2023). Las economías se abrieron y no crecieron más. ¿por qué’</a:t>
            </a:r>
            <a:endParaRPr lang="es-MX"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0.12324771245599804"/>
          <c:y val="0.17872009737254521"/>
          <c:w val="0.84954770073454444"/>
          <c:h val="0.66463065114282593"/>
        </c:manualLayout>
      </c:layout>
      <c:lineChart>
        <c:grouping val="standard"/>
        <c:varyColors val="0"/>
        <c:ser>
          <c:idx val="0"/>
          <c:order val="0"/>
          <c:tx>
            <c:strRef>
              <c:f>apertura!$V$2</c:f>
              <c:strCache>
                <c:ptCount val="1"/>
                <c:pt idx="0">
                  <c:v>Estados Unidos</c:v>
                </c:pt>
              </c:strCache>
            </c:strRef>
          </c:tx>
          <c:spPr>
            <a:ln w="28575" cap="rnd">
              <a:solidFill>
                <a:schemeClr val="accent1"/>
              </a:solidFill>
              <a:round/>
            </a:ln>
            <a:effectLst/>
          </c:spPr>
          <c:marker>
            <c:symbol val="none"/>
          </c:marker>
          <c:cat>
            <c:numRef>
              <c:f>apertura!$A$3:$A$56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apertura!$V$3:$V$56</c:f>
              <c:numCache>
                <c:formatCode>0%</c:formatCode>
                <c:ptCount val="54"/>
                <c:pt idx="0">
                  <c:v>8.5991844820460267E-2</c:v>
                </c:pt>
                <c:pt idx="1">
                  <c:v>8.6400871770541066E-2</c:v>
                </c:pt>
                <c:pt idx="2">
                  <c:v>9.0124989684048029E-2</c:v>
                </c:pt>
                <c:pt idx="3">
                  <c:v>9.4283584881300966E-2</c:v>
                </c:pt>
                <c:pt idx="4">
                  <c:v>9.6962746979483441E-2</c:v>
                </c:pt>
                <c:pt idx="5">
                  <c:v>9.1151892568595752E-2</c:v>
                </c:pt>
                <c:pt idx="6">
                  <c:v>9.6858219456696593E-2</c:v>
                </c:pt>
                <c:pt idx="7">
                  <c:v>9.9031084923379517E-2</c:v>
                </c:pt>
                <c:pt idx="8">
                  <c:v>0.10275770328117727</c:v>
                </c:pt>
                <c:pt idx="9">
                  <c:v>0.10494428034690444</c:v>
                </c:pt>
                <c:pt idx="10">
                  <c:v>0.10679412438787748</c:v>
                </c:pt>
                <c:pt idx="11">
                  <c:v>0.10612979556446055</c:v>
                </c:pt>
                <c:pt idx="12">
                  <c:v>0.10320100838242714</c:v>
                </c:pt>
                <c:pt idx="13">
                  <c:v>0.10376347229175792</c:v>
                </c:pt>
                <c:pt idx="14">
                  <c:v>0.11319350859671852</c:v>
                </c:pt>
                <c:pt idx="15">
                  <c:v>0.11428075072525196</c:v>
                </c:pt>
                <c:pt idx="16">
                  <c:v>0.11948162354649142</c:v>
                </c:pt>
                <c:pt idx="17">
                  <c:v>0.12472261299401641</c:v>
                </c:pt>
                <c:pt idx="18">
                  <c:v>0.13063538598112451</c:v>
                </c:pt>
                <c:pt idx="19">
                  <c:v>0.13562233912017124</c:v>
                </c:pt>
                <c:pt idx="20">
                  <c:v>0.14112873463562103</c:v>
                </c:pt>
                <c:pt idx="21">
                  <c:v>0.14564365563190065</c:v>
                </c:pt>
                <c:pt idx="22">
                  <c:v>0.15049253570089763</c:v>
                </c:pt>
                <c:pt idx="23">
                  <c:v>0.1552262417903954</c:v>
                </c:pt>
                <c:pt idx="24">
                  <c:v>0.16478889103691613</c:v>
                </c:pt>
                <c:pt idx="25">
                  <c:v>0.17505708007901463</c:v>
                </c:pt>
                <c:pt idx="26">
                  <c:v>0.18294166047876312</c:v>
                </c:pt>
                <c:pt idx="27">
                  <c:v>0.19743374124394608</c:v>
                </c:pt>
                <c:pt idx="28">
                  <c:v>0.20264349901272807</c:v>
                </c:pt>
                <c:pt idx="29">
                  <c:v>0.20999907436310603</c:v>
                </c:pt>
                <c:pt idx="30">
                  <c:v>0.2238523588017616</c:v>
                </c:pt>
                <c:pt idx="31">
                  <c:v>0.21331174742252909</c:v>
                </c:pt>
                <c:pt idx="32">
                  <c:v>0.21248288223586678</c:v>
                </c:pt>
                <c:pt idx="33">
                  <c:v>0.21475834249007744</c:v>
                </c:pt>
                <c:pt idx="34">
                  <c:v>0.22840472089050212</c:v>
                </c:pt>
                <c:pt idx="35">
                  <c:v>0.23544289605625887</c:v>
                </c:pt>
                <c:pt idx="36">
                  <c:v>0.24655689449429505</c:v>
                </c:pt>
                <c:pt idx="37">
                  <c:v>0.25397384322394734</c:v>
                </c:pt>
                <c:pt idx="38">
                  <c:v>0.25667592090690999</c:v>
                </c:pt>
                <c:pt idx="39">
                  <c:v>0.23517590581099099</c:v>
                </c:pt>
                <c:pt idx="40">
                  <c:v>0.25837364347533165</c:v>
                </c:pt>
                <c:pt idx="41">
                  <c:v>0.26934570924786183</c:v>
                </c:pt>
                <c:pt idx="42">
                  <c:v>0.27164519606356285</c:v>
                </c:pt>
                <c:pt idx="43">
                  <c:v>0.27143097065347377</c:v>
                </c:pt>
                <c:pt idx="44">
                  <c:v>0.2768700044377268</c:v>
                </c:pt>
                <c:pt idx="45">
                  <c:v>0.27688213934076811</c:v>
                </c:pt>
                <c:pt idx="46">
                  <c:v>0.27469780560676893</c:v>
                </c:pt>
                <c:pt idx="47">
                  <c:v>0.28002477591895669</c:v>
                </c:pt>
                <c:pt idx="48">
                  <c:v>0.28150759370235134</c:v>
                </c:pt>
                <c:pt idx="49">
                  <c:v>0.27686749111470416</c:v>
                </c:pt>
                <c:pt idx="50">
                  <c:v>0.25241194213359591</c:v>
                </c:pt>
                <c:pt idx="51">
                  <c:v>0.264559659948365</c:v>
                </c:pt>
                <c:pt idx="52">
                  <c:v>0.27910778578941692</c:v>
                </c:pt>
                <c:pt idx="53">
                  <c:v>0.27245291165501817</c:v>
                </c:pt>
              </c:numCache>
            </c:numRef>
          </c:val>
          <c:smooth val="0"/>
          <c:extLst>
            <c:ext xmlns:c16="http://schemas.microsoft.com/office/drawing/2014/chart" uri="{C3380CC4-5D6E-409C-BE32-E72D297353CC}">
              <c16:uniqueId val="{00000000-0E60-4A23-8172-58DC4B4A9E74}"/>
            </c:ext>
          </c:extLst>
        </c:ser>
        <c:ser>
          <c:idx val="1"/>
          <c:order val="1"/>
          <c:tx>
            <c:strRef>
              <c:f>apertura!$W$2</c:f>
              <c:strCache>
                <c:ptCount val="1"/>
                <c:pt idx="0">
                  <c:v>México</c:v>
                </c:pt>
              </c:strCache>
            </c:strRef>
          </c:tx>
          <c:spPr>
            <a:ln w="28575" cap="rnd">
              <a:solidFill>
                <a:srgbClr val="C00000"/>
              </a:solidFill>
              <a:round/>
            </a:ln>
            <a:effectLst/>
          </c:spPr>
          <c:marker>
            <c:symbol val="none"/>
          </c:marker>
          <c:cat>
            <c:numRef>
              <c:f>apertura!$A$3:$A$56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apertura!$W$3:$W$56</c:f>
              <c:numCache>
                <c:formatCode>0%</c:formatCode>
                <c:ptCount val="54"/>
                <c:pt idx="0">
                  <c:v>0.13451515678272405</c:v>
                </c:pt>
                <c:pt idx="1">
                  <c:v>0.12727091830055251</c:v>
                </c:pt>
                <c:pt idx="2">
                  <c:v>0.13511203875281544</c:v>
                </c:pt>
                <c:pt idx="3">
                  <c:v>0.14687244763264556</c:v>
                </c:pt>
                <c:pt idx="4">
                  <c:v>0.1550966544907999</c:v>
                </c:pt>
                <c:pt idx="5">
                  <c:v>0.14368641382778302</c:v>
                </c:pt>
                <c:pt idx="6">
                  <c:v>0.13507498775186272</c:v>
                </c:pt>
                <c:pt idx="7">
                  <c:v>0.12327335729603947</c:v>
                </c:pt>
                <c:pt idx="8">
                  <c:v>0.13841330490520648</c:v>
                </c:pt>
                <c:pt idx="9">
                  <c:v>0.15743851859862576</c:v>
                </c:pt>
                <c:pt idx="10">
                  <c:v>0.18962005504696605</c:v>
                </c:pt>
                <c:pt idx="11">
                  <c:v>0.19945475389616188</c:v>
                </c:pt>
                <c:pt idx="12">
                  <c:v>0.16896329181229888</c:v>
                </c:pt>
                <c:pt idx="13">
                  <c:v>0.16319529765413657</c:v>
                </c:pt>
                <c:pt idx="14">
                  <c:v>0.17301438865322605</c:v>
                </c:pt>
                <c:pt idx="15">
                  <c:v>0.17149529236955141</c:v>
                </c:pt>
                <c:pt idx="16">
                  <c:v>0.17811762042811674</c:v>
                </c:pt>
                <c:pt idx="17">
                  <c:v>0.18833546750778854</c:v>
                </c:pt>
                <c:pt idx="18">
                  <c:v>0.21707257847876529</c:v>
                </c:pt>
                <c:pt idx="19">
                  <c:v>0.23064475397282619</c:v>
                </c:pt>
                <c:pt idx="20">
                  <c:v>0.24316016994917314</c:v>
                </c:pt>
                <c:pt idx="21">
                  <c:v>0.25856846196930822</c:v>
                </c:pt>
                <c:pt idx="22">
                  <c:v>0.27866189305282513</c:v>
                </c:pt>
                <c:pt idx="23">
                  <c:v>0.27344199566133287</c:v>
                </c:pt>
                <c:pt idx="24">
                  <c:v>0.29944661140977719</c:v>
                </c:pt>
                <c:pt idx="25">
                  <c:v>0.32181923345051699</c:v>
                </c:pt>
                <c:pt idx="26">
                  <c:v>0.35655572881410597</c:v>
                </c:pt>
                <c:pt idx="27">
                  <c:v>0.38441002098010968</c:v>
                </c:pt>
                <c:pt idx="28">
                  <c:v>0.40294102470737136</c:v>
                </c:pt>
                <c:pt idx="29">
                  <c:v>0.4287941492543082</c:v>
                </c:pt>
                <c:pt idx="30">
                  <c:v>0.48286713132590259</c:v>
                </c:pt>
                <c:pt idx="31">
                  <c:v>0.4884375180683202</c:v>
                </c:pt>
                <c:pt idx="32">
                  <c:v>0.5052677490773948</c:v>
                </c:pt>
                <c:pt idx="33">
                  <c:v>0.50317023490158075</c:v>
                </c:pt>
                <c:pt idx="34">
                  <c:v>0.51717350479839463</c:v>
                </c:pt>
                <c:pt idx="35">
                  <c:v>0.53751122812097385</c:v>
                </c:pt>
                <c:pt idx="36">
                  <c:v>0.55471342144978453</c:v>
                </c:pt>
                <c:pt idx="37">
                  <c:v>0.5666030448058279</c:v>
                </c:pt>
                <c:pt idx="38">
                  <c:v>0.56786728266883391</c:v>
                </c:pt>
                <c:pt idx="39">
                  <c:v>0.52331780374338999</c:v>
                </c:pt>
                <c:pt idx="40">
                  <c:v>0.5973492260611255</c:v>
                </c:pt>
                <c:pt idx="41">
                  <c:v>0.62168528379912702</c:v>
                </c:pt>
                <c:pt idx="42">
                  <c:v>0.64071160776950942</c:v>
                </c:pt>
                <c:pt idx="43">
                  <c:v>0.65553541233673684</c:v>
                </c:pt>
                <c:pt idx="44">
                  <c:v>0.68255811702311064</c:v>
                </c:pt>
                <c:pt idx="45">
                  <c:v>0.70412974676263973</c:v>
                </c:pt>
                <c:pt idx="46">
                  <c:v>0.71118706349888694</c:v>
                </c:pt>
                <c:pt idx="47">
                  <c:v>0.72922986591554151</c:v>
                </c:pt>
                <c:pt idx="48">
                  <c:v>0.75837579767192742</c:v>
                </c:pt>
                <c:pt idx="49">
                  <c:v>0.761388379610346</c:v>
                </c:pt>
                <c:pt idx="50">
                  <c:v>0.75134890441707158</c:v>
                </c:pt>
                <c:pt idx="51">
                  <c:v>0.78925219991454032</c:v>
                </c:pt>
                <c:pt idx="52">
                  <c:v>0.82386897720544394</c:v>
                </c:pt>
                <c:pt idx="53">
                  <c:v>0.79019979733877788</c:v>
                </c:pt>
              </c:numCache>
            </c:numRef>
          </c:val>
          <c:smooth val="0"/>
          <c:extLst>
            <c:ext xmlns:c16="http://schemas.microsoft.com/office/drawing/2014/chart" uri="{C3380CC4-5D6E-409C-BE32-E72D297353CC}">
              <c16:uniqueId val="{00000001-0E60-4A23-8172-58DC4B4A9E74}"/>
            </c:ext>
          </c:extLst>
        </c:ser>
        <c:ser>
          <c:idx val="4"/>
          <c:order val="4"/>
          <c:tx>
            <c:strRef>
              <c:f>apertura!$Z$2</c:f>
              <c:strCache>
                <c:ptCount val="1"/>
                <c:pt idx="0">
                  <c:v>América Latina</c:v>
                </c:pt>
              </c:strCache>
            </c:strRef>
          </c:tx>
          <c:spPr>
            <a:ln w="28575" cap="rnd">
              <a:solidFill>
                <a:srgbClr val="00B050"/>
              </a:solidFill>
              <a:round/>
            </a:ln>
            <a:effectLst/>
          </c:spPr>
          <c:marker>
            <c:symbol val="none"/>
          </c:marker>
          <c:cat>
            <c:numRef>
              <c:f>apertura!$A$3:$A$56</c:f>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f>apertura!$Z$3:$Z$56</c:f>
              <c:numCache>
                <c:formatCode>0%</c:formatCode>
                <c:ptCount val="54"/>
                <c:pt idx="0">
                  <c:v>0.19177372756089789</c:v>
                </c:pt>
                <c:pt idx="1">
                  <c:v>0.19125340243764569</c:v>
                </c:pt>
                <c:pt idx="2">
                  <c:v>0.20078643493931561</c:v>
                </c:pt>
                <c:pt idx="3">
                  <c:v>0.21187371063864344</c:v>
                </c:pt>
                <c:pt idx="4">
                  <c:v>0.22662720628283278</c:v>
                </c:pt>
                <c:pt idx="5">
                  <c:v>0.2169716614582809</c:v>
                </c:pt>
                <c:pt idx="6">
                  <c:v>0.20967033722536993</c:v>
                </c:pt>
                <c:pt idx="7">
                  <c:v>0.20312829350414557</c:v>
                </c:pt>
                <c:pt idx="8">
                  <c:v>0.21233585302764771</c:v>
                </c:pt>
                <c:pt idx="9">
                  <c:v>0.22088812887686401</c:v>
                </c:pt>
                <c:pt idx="10">
                  <c:v>0.23174717505374931</c:v>
                </c:pt>
                <c:pt idx="11">
                  <c:v>0.23057855402850469</c:v>
                </c:pt>
                <c:pt idx="12">
                  <c:v>0.20179454878890479</c:v>
                </c:pt>
                <c:pt idx="13">
                  <c:v>0.21695919682178982</c:v>
                </c:pt>
                <c:pt idx="14">
                  <c:v>0.22746395274740916</c:v>
                </c:pt>
                <c:pt idx="15">
                  <c:v>0.2161876414535033</c:v>
                </c:pt>
                <c:pt idx="16">
                  <c:v>0.19735531857468297</c:v>
                </c:pt>
                <c:pt idx="17">
                  <c:v>0.20383113486985463</c:v>
                </c:pt>
                <c:pt idx="18">
                  <c:v>0.2213060969715086</c:v>
                </c:pt>
                <c:pt idx="19">
                  <c:v>0.21521875868193172</c:v>
                </c:pt>
                <c:pt idx="20">
                  <c:v>0.22922971397062006</c:v>
                </c:pt>
                <c:pt idx="21">
                  <c:v>0.24234373400378387</c:v>
                </c:pt>
                <c:pt idx="22">
                  <c:v>0.26673207802941812</c:v>
                </c:pt>
                <c:pt idx="23">
                  <c:v>0.26983849398615822</c:v>
                </c:pt>
                <c:pt idx="24">
                  <c:v>0.28040951737114733</c:v>
                </c:pt>
                <c:pt idx="25">
                  <c:v>0.28633893064790417</c:v>
                </c:pt>
                <c:pt idx="26">
                  <c:v>0.30016003622643744</c:v>
                </c:pt>
                <c:pt idx="27">
                  <c:v>0.32180313693885054</c:v>
                </c:pt>
                <c:pt idx="28">
                  <c:v>0.33493142559905548</c:v>
                </c:pt>
                <c:pt idx="29">
                  <c:v>0.33313509076533482</c:v>
                </c:pt>
                <c:pt idx="30">
                  <c:v>0.35903370515455391</c:v>
                </c:pt>
                <c:pt idx="31">
                  <c:v>0.36291491103214668</c:v>
                </c:pt>
                <c:pt idx="32">
                  <c:v>0.36088958767004292</c:v>
                </c:pt>
                <c:pt idx="33">
                  <c:v>0.36703316152884424</c:v>
                </c:pt>
                <c:pt idx="34">
                  <c:v>0.38315277701243694</c:v>
                </c:pt>
                <c:pt idx="35">
                  <c:v>0.39873607427219243</c:v>
                </c:pt>
                <c:pt idx="36">
                  <c:v>0.41030324804031698</c:v>
                </c:pt>
                <c:pt idx="37">
                  <c:v>0.4204711909097571</c:v>
                </c:pt>
                <c:pt idx="38">
                  <c:v>0.42634732083623633</c:v>
                </c:pt>
                <c:pt idx="39">
                  <c:v>0.38868209470364895</c:v>
                </c:pt>
                <c:pt idx="40">
                  <c:v>0.42909481125046528</c:v>
                </c:pt>
                <c:pt idx="41">
                  <c:v>0.44494908417487206</c:v>
                </c:pt>
                <c:pt idx="42">
                  <c:v>0.44596790156960087</c:v>
                </c:pt>
                <c:pt idx="43">
                  <c:v>0.4479010108510259</c:v>
                </c:pt>
                <c:pt idx="44">
                  <c:v>0.44886757091038626</c:v>
                </c:pt>
                <c:pt idx="45">
                  <c:v>0.45215742480577281</c:v>
                </c:pt>
                <c:pt idx="46">
                  <c:v>0.45546260554702261</c:v>
                </c:pt>
                <c:pt idx="47">
                  <c:v>0.46901884816802575</c:v>
                </c:pt>
                <c:pt idx="48">
                  <c:v>0.48359116646779976</c:v>
                </c:pt>
                <c:pt idx="49">
                  <c:v>0.48000365668868905</c:v>
                </c:pt>
                <c:pt idx="50">
                  <c:v>0.45730255761370664</c:v>
                </c:pt>
                <c:pt idx="51">
                  <c:v>0.48371762428296922</c:v>
                </c:pt>
                <c:pt idx="52">
                  <c:v>0.50045574244049451</c:v>
                </c:pt>
                <c:pt idx="53">
                  <c:v>0.48594061886153689</c:v>
                </c:pt>
              </c:numCache>
            </c:numRef>
          </c:val>
          <c:smooth val="0"/>
          <c:extLst>
            <c:ext xmlns:c16="http://schemas.microsoft.com/office/drawing/2014/chart" uri="{C3380CC4-5D6E-409C-BE32-E72D297353CC}">
              <c16:uniqueId val="{00000002-0E60-4A23-8172-58DC4B4A9E74}"/>
            </c:ext>
          </c:extLst>
        </c:ser>
        <c:dLbls>
          <c:showLegendKey val="0"/>
          <c:showVal val="0"/>
          <c:showCatName val="0"/>
          <c:showSerName val="0"/>
          <c:showPercent val="0"/>
          <c:showBubbleSize val="0"/>
        </c:dLbls>
        <c:smooth val="0"/>
        <c:axId val="510469008"/>
        <c:axId val="510470928"/>
        <c:extLst>
          <c:ext xmlns:c15="http://schemas.microsoft.com/office/drawing/2012/chart" uri="{02D57815-91ED-43cb-92C2-25804820EDAC}">
            <c15:filteredLineSeries>
              <c15:ser>
                <c:idx val="2"/>
                <c:order val="2"/>
                <c:tx>
                  <c:strRef>
                    <c:extLst>
                      <c:ext uri="{02D57815-91ED-43cb-92C2-25804820EDAC}">
                        <c15:formulaRef>
                          <c15:sqref>apertura!$X$2</c15:sqref>
                        </c15:formulaRef>
                      </c:ext>
                    </c:extLst>
                    <c:strCache>
                      <c:ptCount val="1"/>
                      <c:pt idx="0">
                        <c:v>United Kingdom [GBR]</c:v>
                      </c:pt>
                    </c:strCache>
                  </c:strRef>
                </c:tx>
                <c:spPr>
                  <a:ln w="28575" cap="rnd">
                    <a:solidFill>
                      <a:srgbClr val="00B050"/>
                    </a:solidFill>
                    <a:round/>
                  </a:ln>
                  <a:effectLst/>
                </c:spPr>
                <c:marker>
                  <c:symbol val="none"/>
                </c:marker>
                <c:cat>
                  <c:numRef>
                    <c:extLst>
                      <c:ext uri="{02D57815-91ED-43cb-92C2-25804820EDAC}">
                        <c15:formulaRef>
                          <c15:sqref>apertura!$A$3:$A$56</c15:sqref>
                        </c15:formulaRef>
                      </c:ext>
                    </c:extLst>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extLst>
                      <c:ext uri="{02D57815-91ED-43cb-92C2-25804820EDAC}">
                        <c15:formulaRef>
                          <c15:sqref>apertura!$X$3:$X$56</c15:sqref>
                        </c15:formulaRef>
                      </c:ext>
                    </c:extLst>
                    <c:numCache>
                      <c:formatCode>0%</c:formatCode>
                      <c:ptCount val="54"/>
                      <c:pt idx="0">
                        <c:v>0.23261746756353746</c:v>
                      </c:pt>
                      <c:pt idx="1">
                        <c:v>0.23869266514144985</c:v>
                      </c:pt>
                      <c:pt idx="2">
                        <c:v>0.24053339302813312</c:v>
                      </c:pt>
                      <c:pt idx="3">
                        <c:v>0.25237598111237231</c:v>
                      </c:pt>
                      <c:pt idx="4">
                        <c:v>0.26995382509630844</c:v>
                      </c:pt>
                      <c:pt idx="5">
                        <c:v>0.26128371418343987</c:v>
                      </c:pt>
                      <c:pt idx="6">
                        <c:v>0.27248525036997512</c:v>
                      </c:pt>
                      <c:pt idx="7">
                        <c:v>0.27840543607539142</c:v>
                      </c:pt>
                      <c:pt idx="8">
                        <c:v>0.27428102652164743</c:v>
                      </c:pt>
                      <c:pt idx="9">
                        <c:v>0.2811037549244319</c:v>
                      </c:pt>
                      <c:pt idx="10">
                        <c:v>0.28191191147949446</c:v>
                      </c:pt>
                      <c:pt idx="11">
                        <c:v>0.27993519389561988</c:v>
                      </c:pt>
                      <c:pt idx="12">
                        <c:v>0.28207769563321344</c:v>
                      </c:pt>
                      <c:pt idx="13">
                        <c:v>0.28157705212732614</c:v>
                      </c:pt>
                      <c:pt idx="14">
                        <c:v>0.29782020056425146</c:v>
                      </c:pt>
                      <c:pt idx="15">
                        <c:v>0.2982862329655997</c:v>
                      </c:pt>
                      <c:pt idx="16">
                        <c:v>0.30477965162448106</c:v>
                      </c:pt>
                      <c:pt idx="17">
                        <c:v>0.30882957149421719</c:v>
                      </c:pt>
                      <c:pt idx="18">
                        <c:v>0.31040454773236242</c:v>
                      </c:pt>
                      <c:pt idx="19">
                        <c:v>0.32067561193018979</c:v>
                      </c:pt>
                      <c:pt idx="20">
                        <c:v>0.32762513508179564</c:v>
                      </c:pt>
                      <c:pt idx="21">
                        <c:v>0.32446346932399284</c:v>
                      </c:pt>
                      <c:pt idx="22">
                        <c:v>0.34128398721742464</c:v>
                      </c:pt>
                      <c:pt idx="23">
                        <c:v>0.34616717807441577</c:v>
                      </c:pt>
                      <c:pt idx="24">
                        <c:v>0.35883648612570784</c:v>
                      </c:pt>
                      <c:pt idx="25">
                        <c:v>0.37657779683290232</c:v>
                      </c:pt>
                      <c:pt idx="26">
                        <c:v>0.39673821097821982</c:v>
                      </c:pt>
                      <c:pt idx="27">
                        <c:v>0.42028470542788432</c:v>
                      </c:pt>
                      <c:pt idx="28">
                        <c:v>0.42711056643154754</c:v>
                      </c:pt>
                      <c:pt idx="29">
                        <c:v>0.43661668746590648</c:v>
                      </c:pt>
                      <c:pt idx="30">
                        <c:v>0.45858865877910243</c:v>
                      </c:pt>
                      <c:pt idx="31">
                        <c:v>0.46712563997483508</c:v>
                      </c:pt>
                      <c:pt idx="32">
                        <c:v>0.47174516200571875</c:v>
                      </c:pt>
                      <c:pt idx="33">
                        <c:v>0.46499028436836554</c:v>
                      </c:pt>
                      <c:pt idx="34">
                        <c:v>0.48069558136369711</c:v>
                      </c:pt>
                      <c:pt idx="35">
                        <c:v>0.50207891731837251</c:v>
                      </c:pt>
                      <c:pt idx="36">
                        <c:v>0.54748429840983182</c:v>
                      </c:pt>
                      <c:pt idx="37">
                        <c:v>0.52559402040441117</c:v>
                      </c:pt>
                      <c:pt idx="38">
                        <c:v>0.53153043977487169</c:v>
                      </c:pt>
                      <c:pt idx="39">
                        <c:v>0.51295435879831808</c:v>
                      </c:pt>
                      <c:pt idx="40">
                        <c:v>0.54055568742103777</c:v>
                      </c:pt>
                      <c:pt idx="41">
                        <c:v>0.56088075522111969</c:v>
                      </c:pt>
                      <c:pt idx="42">
                        <c:v>0.56130750025496667</c:v>
                      </c:pt>
                      <c:pt idx="43">
                        <c:v>0.56100480793771279</c:v>
                      </c:pt>
                      <c:pt idx="44">
                        <c:v>0.5602387427235519</c:v>
                      </c:pt>
                      <c:pt idx="45">
                        <c:v>0.57203549686373412</c:v>
                      </c:pt>
                      <c:pt idx="46">
                        <c:v>0.58027499669335625</c:v>
                      </c:pt>
                      <c:pt idx="47">
                        <c:v>0.59299251564532141</c:v>
                      </c:pt>
                      <c:pt idx="48">
                        <c:v>0.60283667154404008</c:v>
                      </c:pt>
                      <c:pt idx="49">
                        <c:v>0.60723590208563272</c:v>
                      </c:pt>
                      <c:pt idx="50">
                        <c:v>0.58300029840745782</c:v>
                      </c:pt>
                      <c:pt idx="51">
                        <c:v>0.56118789029354532</c:v>
                      </c:pt>
                      <c:pt idx="52">
                        <c:v>0.60367881161927373</c:v>
                      </c:pt>
                      <c:pt idx="53">
                        <c:v>0.5849238284027436</c:v>
                      </c:pt>
                    </c:numCache>
                  </c:numRef>
                </c:val>
                <c:smooth val="0"/>
                <c:extLst>
                  <c:ext xmlns:c16="http://schemas.microsoft.com/office/drawing/2014/chart" uri="{C3380CC4-5D6E-409C-BE32-E72D297353CC}">
                    <c16:uniqueId val="{00000003-0E60-4A23-8172-58DC4B4A9E74}"/>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apertura!$Y$2</c15:sqref>
                        </c15:formulaRef>
                      </c:ext>
                    </c:extLst>
                    <c:strCache>
                      <c:ptCount val="1"/>
                      <c:pt idx="0">
                        <c:v>Germany [DEU]</c:v>
                      </c:pt>
                    </c:strCache>
                  </c:strRef>
                </c:tx>
                <c:spPr>
                  <a:ln w="28575"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apertura!$A$3:$A$56</c15:sqref>
                        </c15:formulaRef>
                      </c:ext>
                    </c:extLst>
                    <c:numCache>
                      <c:formatCode>General</c:formatCod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numCache>
                  </c:numRef>
                </c:cat>
                <c:val>
                  <c:numRef>
                    <c:extLst xmlns:c15="http://schemas.microsoft.com/office/drawing/2012/chart">
                      <c:ext xmlns:c15="http://schemas.microsoft.com/office/drawing/2012/chart" uri="{02D57815-91ED-43cb-92C2-25804820EDAC}">
                        <c15:formulaRef>
                          <c15:sqref>apertura!$Y$3:$Y$56</c15:sqref>
                        </c15:formulaRef>
                      </c:ext>
                    </c:extLst>
                    <c:numCache>
                      <c:formatCode>0%</c:formatCode>
                      <c:ptCount val="54"/>
                      <c:pt idx="0">
                        <c:v>0.2244469408767043</c:v>
                      </c:pt>
                      <c:pt idx="1">
                        <c:v>0.2283807003609051</c:v>
                      </c:pt>
                      <c:pt idx="2">
                        <c:v>0.23284380623411899</c:v>
                      </c:pt>
                      <c:pt idx="3">
                        <c:v>0.23774175878362677</c:v>
                      </c:pt>
                      <c:pt idx="4">
                        <c:v>0.24974000100790916</c:v>
                      </c:pt>
                      <c:pt idx="5">
                        <c:v>0.24753354881209133</c:v>
                      </c:pt>
                      <c:pt idx="6">
                        <c:v>0.26084183562551827</c:v>
                      </c:pt>
                      <c:pt idx="7">
                        <c:v>0.26204399503873571</c:v>
                      </c:pt>
                      <c:pt idx="8">
                        <c:v>0.264898987209437</c:v>
                      </c:pt>
                      <c:pt idx="9">
                        <c:v>0.27308976955940562</c:v>
                      </c:pt>
                      <c:pt idx="10">
                        <c:v>0.28063769054554466</c:v>
                      </c:pt>
                      <c:pt idx="11">
                        <c:v>0.28452860638288513</c:v>
                      </c:pt>
                      <c:pt idx="12">
                        <c:v>0.28989316491503125</c:v>
                      </c:pt>
                      <c:pt idx="13">
                        <c:v>0.28839915874269495</c:v>
                      </c:pt>
                      <c:pt idx="14">
                        <c:v>0.30037593695504566</c:v>
                      </c:pt>
                      <c:pt idx="15">
                        <c:v>0.31056576520058804</c:v>
                      </c:pt>
                      <c:pt idx="16">
                        <c:v>0.30639949211117262</c:v>
                      </c:pt>
                      <c:pt idx="17">
                        <c:v>0.31003967551003447</c:v>
                      </c:pt>
                      <c:pt idx="18">
                        <c:v>0.31560282312477644</c:v>
                      </c:pt>
                      <c:pt idx="19">
                        <c:v>0.33245083991958208</c:v>
                      </c:pt>
                      <c:pt idx="20">
                        <c:v>0.35080547061810979</c:v>
                      </c:pt>
                      <c:pt idx="21">
                        <c:v>0.37035063309435817</c:v>
                      </c:pt>
                      <c:pt idx="22">
                        <c:v>0.36742487145083508</c:v>
                      </c:pt>
                      <c:pt idx="23">
                        <c:v>0.34179964393575757</c:v>
                      </c:pt>
                      <c:pt idx="24">
                        <c:v>0.35938336045452862</c:v>
                      </c:pt>
                      <c:pt idx="25">
                        <c:v>0.37702311463936072</c:v>
                      </c:pt>
                      <c:pt idx="26">
                        <c:v>0.39128940917000182</c:v>
                      </c:pt>
                      <c:pt idx="27">
                        <c:v>0.42522073450250303</c:v>
                      </c:pt>
                      <c:pt idx="28">
                        <c:v>0.45151047857928223</c:v>
                      </c:pt>
                      <c:pt idx="29">
                        <c:v>0.4725127986317042</c:v>
                      </c:pt>
                      <c:pt idx="30">
                        <c:v>0.51476912050210233</c:v>
                      </c:pt>
                      <c:pt idx="31">
                        <c:v>0.5223766690445184</c:v>
                      </c:pt>
                      <c:pt idx="32">
                        <c:v>0.52666956541786192</c:v>
                      </c:pt>
                      <c:pt idx="33">
                        <c:v>0.54620310813878081</c:v>
                      </c:pt>
                      <c:pt idx="34">
                        <c:v>0.58921954551474609</c:v>
                      </c:pt>
                      <c:pt idx="35">
                        <c:v>0.62078732589520302</c:v>
                      </c:pt>
                      <c:pt idx="36">
                        <c:v>0.66550164339636231</c:v>
                      </c:pt>
                      <c:pt idx="37">
                        <c:v>0.69452336386242997</c:v>
                      </c:pt>
                      <c:pt idx="38">
                        <c:v>0.69929964294594327</c:v>
                      </c:pt>
                      <c:pt idx="39">
                        <c:v>0.64779166141433564</c:v>
                      </c:pt>
                      <c:pt idx="40">
                        <c:v>0.70501656936147272</c:v>
                      </c:pt>
                      <c:pt idx="41">
                        <c:v>0.72935851504566274</c:v>
                      </c:pt>
                      <c:pt idx="42">
                        <c:v>0.73473532131535746</c:v>
                      </c:pt>
                      <c:pt idx="43">
                        <c:v>0.73964751943135376</c:v>
                      </c:pt>
                      <c:pt idx="44">
                        <c:v>0.75252658664350258</c:v>
                      </c:pt>
                      <c:pt idx="45">
                        <c:v>0.7779135676437704</c:v>
                      </c:pt>
                      <c:pt idx="46">
                        <c:v>0.78160418539428478</c:v>
                      </c:pt>
                      <c:pt idx="47">
                        <c:v>0.79194690307054327</c:v>
                      </c:pt>
                      <c:pt idx="48">
                        <c:v>0.81163498376230969</c:v>
                      </c:pt>
                      <c:pt idx="49">
                        <c:v>0.82494742374945984</c:v>
                      </c:pt>
                      <c:pt idx="50">
                        <c:v>0.78408205487232285</c:v>
                      </c:pt>
                      <c:pt idx="51">
                        <c:v>0.82825106835405637</c:v>
                      </c:pt>
                      <c:pt idx="52">
                        <c:v>0.8570687332140533</c:v>
                      </c:pt>
                      <c:pt idx="53">
                        <c:v>0.85544345569513169</c:v>
                      </c:pt>
                    </c:numCache>
                  </c:numRef>
                </c:val>
                <c:smooth val="0"/>
                <c:extLst xmlns:c15="http://schemas.microsoft.com/office/drawing/2012/chart">
                  <c:ext xmlns:c16="http://schemas.microsoft.com/office/drawing/2014/chart" uri="{C3380CC4-5D6E-409C-BE32-E72D297353CC}">
                    <c16:uniqueId val="{00000004-0E60-4A23-8172-58DC4B4A9E74}"/>
                  </c:ext>
                </c:extLst>
              </c15:ser>
            </c15:filteredLineSeries>
          </c:ext>
        </c:extLst>
      </c:lineChart>
      <c:catAx>
        <c:axId val="510469008"/>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s-MX" sz="1050" dirty="0"/>
                  <a:t>Fuente:</a:t>
                </a:r>
                <a:r>
                  <a:rPr lang="es-MX" sz="1050" baseline="0" dirty="0"/>
                  <a:t> </a:t>
                </a:r>
                <a:r>
                  <a:rPr lang="es-MX" sz="1050" baseline="0" dirty="0" err="1"/>
                  <a:t>elaboracion</a:t>
                </a:r>
                <a:r>
                  <a:rPr lang="es-MX" sz="1050" baseline="0" dirty="0"/>
                  <a:t> propia con datos de </a:t>
                </a:r>
                <a:r>
                  <a:rPr lang="es-MX" sz="1050" baseline="0" dirty="0" err="1"/>
                  <a:t>World</a:t>
                </a:r>
                <a:r>
                  <a:rPr lang="es-MX" sz="1050" baseline="0" dirty="0"/>
                  <a:t> </a:t>
                </a:r>
                <a:r>
                  <a:rPr lang="es-MX" sz="1050" baseline="0" dirty="0" err="1"/>
                  <a:t>Development</a:t>
                </a:r>
                <a:r>
                  <a:rPr lang="es-MX" sz="1050" baseline="0" dirty="0"/>
                  <a:t> </a:t>
                </a:r>
                <a:r>
                  <a:rPr lang="es-MX" sz="1050" baseline="0" dirty="0" err="1"/>
                  <a:t>Indicators</a:t>
                </a:r>
                <a:r>
                  <a:rPr lang="es-MX" sz="1050" baseline="0" dirty="0"/>
                  <a:t>, 2025</a:t>
                </a:r>
                <a:endParaRPr lang="es-MX" sz="1050" dirty="0"/>
              </a:p>
            </c:rich>
          </c:tx>
          <c:layout>
            <c:manualLayout>
              <c:xMode val="edge"/>
              <c:yMode val="edge"/>
              <c:x val="3.1987591073833997E-2"/>
              <c:y val="0.9338487929971324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crossAx val="510470928"/>
        <c:crosses val="autoZero"/>
        <c:auto val="1"/>
        <c:lblAlgn val="ctr"/>
        <c:lblOffset val="100"/>
        <c:tickLblSkip val="10"/>
        <c:noMultiLvlLbl val="0"/>
      </c:catAx>
      <c:valAx>
        <c:axId val="510470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s-MX" sz="1400"/>
                  <a:t>(X+M)/PIB</a:t>
                </a:r>
                <a:r>
                  <a:rPr lang="es-MX" sz="1400" baseline="0"/>
                  <a:t> </a:t>
                </a:r>
                <a:endParaRPr lang="es-MX" sz="1400"/>
              </a:p>
            </c:rich>
          </c:tx>
          <c:layout>
            <c:manualLayout>
              <c:xMode val="edge"/>
              <c:yMode val="edge"/>
              <c:x val="2.4102704120742138E-2"/>
              <c:y val="0.4368489228745334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crossAx val="510469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s-MX" dirty="0"/>
              <a:t>E.U.1971-2023</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s-MX"/>
        </a:p>
      </c:txPr>
    </c:title>
    <c:autoTitleDeleted val="0"/>
    <c:plotArea>
      <c:layout/>
      <c:scatterChart>
        <c:scatterStyle val="lineMarker"/>
        <c:varyColors val="0"/>
        <c:ser>
          <c:idx val="0"/>
          <c:order val="0"/>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trendline>
            <c:spPr>
              <a:ln w="9525" cap="rnd">
                <a:solidFill>
                  <a:schemeClr val="accent1"/>
                </a:solidFill>
              </a:ln>
              <a:effectLst/>
            </c:spPr>
            <c:trendlineType val="linear"/>
            <c:dispRSqr val="0"/>
            <c:dispEq val="0"/>
          </c:trendline>
          <c:trendline>
            <c:spPr>
              <a:ln w="9525" cap="rnd">
                <a:solidFill>
                  <a:schemeClr val="accent1"/>
                </a:solidFill>
              </a:ln>
              <a:effectLst/>
            </c:spPr>
            <c:trendlineType val="linear"/>
            <c:dispRSqr val="1"/>
            <c:dispEq val="1"/>
            <c:trendlineLbl>
              <c:layout>
                <c:manualLayout>
                  <c:x val="5.2734872182073046E-2"/>
                  <c:y val="-0.42930636029990432"/>
                </c:manualLayout>
              </c:layout>
              <c:numFmt formatCode="General" sourceLinked="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s-MX"/>
                </a:p>
              </c:txPr>
            </c:trendlineLbl>
          </c:trendline>
          <c:xVal>
            <c:numRef>
              <c:f>apertura_pib!$G$4:$G$56</c:f>
              <c:numCache>
                <c:formatCode>0%</c:formatCode>
                <c:ptCount val="53"/>
                <c:pt idx="0">
                  <c:v>8.6400871770541066E-2</c:v>
                </c:pt>
                <c:pt idx="1">
                  <c:v>9.0124989684048029E-2</c:v>
                </c:pt>
                <c:pt idx="2">
                  <c:v>9.4283584881300966E-2</c:v>
                </c:pt>
                <c:pt idx="3">
                  <c:v>9.6962746979483441E-2</c:v>
                </c:pt>
                <c:pt idx="4">
                  <c:v>9.1151892568595752E-2</c:v>
                </c:pt>
                <c:pt idx="5">
                  <c:v>9.6858219456696593E-2</c:v>
                </c:pt>
                <c:pt idx="6">
                  <c:v>9.9031084923379517E-2</c:v>
                </c:pt>
                <c:pt idx="7">
                  <c:v>0.10275770328117727</c:v>
                </c:pt>
                <c:pt idx="8">
                  <c:v>0.10494428034690444</c:v>
                </c:pt>
                <c:pt idx="9">
                  <c:v>0.10679412438787748</c:v>
                </c:pt>
                <c:pt idx="10">
                  <c:v>0.10612979556446055</c:v>
                </c:pt>
                <c:pt idx="11">
                  <c:v>0.10320100838242714</c:v>
                </c:pt>
                <c:pt idx="12">
                  <c:v>0.10376347229175792</c:v>
                </c:pt>
                <c:pt idx="13">
                  <c:v>0.11319350859671852</c:v>
                </c:pt>
                <c:pt idx="14">
                  <c:v>0.11428075072525196</c:v>
                </c:pt>
                <c:pt idx="15">
                  <c:v>0.11948162354649142</c:v>
                </c:pt>
                <c:pt idx="16">
                  <c:v>0.12472261299401641</c:v>
                </c:pt>
                <c:pt idx="17">
                  <c:v>0.13063538598112451</c:v>
                </c:pt>
                <c:pt idx="18">
                  <c:v>0.13562233912017124</c:v>
                </c:pt>
                <c:pt idx="19">
                  <c:v>0.14112873463562103</c:v>
                </c:pt>
                <c:pt idx="20">
                  <c:v>0.14564365563190065</c:v>
                </c:pt>
                <c:pt idx="21">
                  <c:v>0.15049253570089763</c:v>
                </c:pt>
                <c:pt idx="22">
                  <c:v>0.1552262417903954</c:v>
                </c:pt>
                <c:pt idx="23">
                  <c:v>0.16478889103691613</c:v>
                </c:pt>
                <c:pt idx="24">
                  <c:v>0.17505708007901463</c:v>
                </c:pt>
                <c:pt idx="25">
                  <c:v>0.18294166047876312</c:v>
                </c:pt>
                <c:pt idx="26">
                  <c:v>0.19743374124394608</c:v>
                </c:pt>
                <c:pt idx="27">
                  <c:v>0.20264349901272807</c:v>
                </c:pt>
                <c:pt idx="28">
                  <c:v>0.20999907436310603</c:v>
                </c:pt>
                <c:pt idx="29">
                  <c:v>0.2238523588017616</c:v>
                </c:pt>
                <c:pt idx="30">
                  <c:v>0.21331174742252909</c:v>
                </c:pt>
                <c:pt idx="31">
                  <c:v>0.21248288223586678</c:v>
                </c:pt>
                <c:pt idx="32">
                  <c:v>0.21475834249007744</c:v>
                </c:pt>
                <c:pt idx="33">
                  <c:v>0.22840472089050212</c:v>
                </c:pt>
                <c:pt idx="34">
                  <c:v>0.23544289605625887</c:v>
                </c:pt>
                <c:pt idx="35">
                  <c:v>0.24655689449429505</c:v>
                </c:pt>
                <c:pt idx="36">
                  <c:v>0.25397384322394734</c:v>
                </c:pt>
                <c:pt idx="37">
                  <c:v>0.25667592090690999</c:v>
                </c:pt>
                <c:pt idx="38">
                  <c:v>0.23517590581099099</c:v>
                </c:pt>
                <c:pt idx="39">
                  <c:v>0.25837364347533165</c:v>
                </c:pt>
                <c:pt idx="40">
                  <c:v>0.26934570924786183</c:v>
                </c:pt>
                <c:pt idx="41">
                  <c:v>0.27164519606356285</c:v>
                </c:pt>
                <c:pt idx="42">
                  <c:v>0.27143097065347377</c:v>
                </c:pt>
                <c:pt idx="43">
                  <c:v>0.2768700044377268</c:v>
                </c:pt>
                <c:pt idx="44">
                  <c:v>0.27688213934076811</c:v>
                </c:pt>
                <c:pt idx="45">
                  <c:v>0.27469780560676893</c:v>
                </c:pt>
                <c:pt idx="46">
                  <c:v>0.28002477591895669</c:v>
                </c:pt>
                <c:pt idx="47">
                  <c:v>0.28150759370235134</c:v>
                </c:pt>
                <c:pt idx="48">
                  <c:v>0.27686749111470416</c:v>
                </c:pt>
                <c:pt idx="49">
                  <c:v>0.25241194213359591</c:v>
                </c:pt>
                <c:pt idx="50">
                  <c:v>0.264559659948365</c:v>
                </c:pt>
                <c:pt idx="51">
                  <c:v>0.27910778578941692</c:v>
                </c:pt>
                <c:pt idx="52">
                  <c:v>0.27245291165501817</c:v>
                </c:pt>
              </c:numCache>
            </c:numRef>
          </c:xVal>
          <c:yVal>
            <c:numRef>
              <c:f>apertura_pib!$J$4:$J$56</c:f>
              <c:numCache>
                <c:formatCode>0.0%</c:formatCode>
                <c:ptCount val="53"/>
                <c:pt idx="0">
                  <c:v>3.2927224550868932E-2</c:v>
                </c:pt>
                <c:pt idx="1">
                  <c:v>5.2555019505025315E-2</c:v>
                </c:pt>
                <c:pt idx="2">
                  <c:v>5.645679765888173E-2</c:v>
                </c:pt>
                <c:pt idx="3">
                  <c:v>-5.405501867264728E-3</c:v>
                </c:pt>
                <c:pt idx="4">
                  <c:v>-2.056191926132875E-3</c:v>
                </c:pt>
                <c:pt idx="5">
                  <c:v>5.3880338955222415E-2</c:v>
                </c:pt>
                <c:pt idx="6">
                  <c:v>4.6241865170420914E-2</c:v>
                </c:pt>
                <c:pt idx="7">
                  <c:v>5.5352064782976135E-2</c:v>
                </c:pt>
                <c:pt idx="8">
                  <c:v>3.1659882288127973E-2</c:v>
                </c:pt>
                <c:pt idx="9">
                  <c:v>-2.5677573247030318E-3</c:v>
                </c:pt>
                <c:pt idx="10">
                  <c:v>2.5377012673030209E-2</c:v>
                </c:pt>
                <c:pt idx="11">
                  <c:v>-1.8030137877060076E-2</c:v>
                </c:pt>
                <c:pt idx="12">
                  <c:v>4.5837909859179245E-2</c:v>
                </c:pt>
                <c:pt idx="13">
                  <c:v>7.236453158741124E-2</c:v>
                </c:pt>
                <c:pt idx="14">
                  <c:v>4.1695753468006039E-2</c:v>
                </c:pt>
                <c:pt idx="15">
                  <c:v>3.4626550531890753E-2</c:v>
                </c:pt>
                <c:pt idx="16">
                  <c:v>3.454629664578239E-2</c:v>
                </c:pt>
                <c:pt idx="17">
                  <c:v>4.1769823977806604E-2</c:v>
                </c:pt>
                <c:pt idx="18">
                  <c:v>3.6722378357364506E-2</c:v>
                </c:pt>
                <c:pt idx="19">
                  <c:v>1.8859655853433913E-2</c:v>
                </c:pt>
                <c:pt idx="20">
                  <c:v>-1.0831288896266387E-3</c:v>
                </c:pt>
                <c:pt idx="21">
                  <c:v>3.5224971840940617E-2</c:v>
                </c:pt>
                <c:pt idx="22">
                  <c:v>2.7517958618387385E-2</c:v>
                </c:pt>
                <c:pt idx="23">
                  <c:v>4.0290227290472394E-2</c:v>
                </c:pt>
                <c:pt idx="24">
                  <c:v>2.6844307354071759E-2</c:v>
                </c:pt>
                <c:pt idx="25">
                  <c:v>3.7727726858687895E-2</c:v>
                </c:pt>
                <c:pt idx="26">
                  <c:v>4.4471279418644975E-2</c:v>
                </c:pt>
                <c:pt idx="27">
                  <c:v>4.4831333457744003E-2</c:v>
                </c:pt>
                <c:pt idx="28">
                  <c:v>4.7884250532216177E-2</c:v>
                </c:pt>
                <c:pt idx="29">
                  <c:v>4.0775857580429307E-2</c:v>
                </c:pt>
                <c:pt idx="30">
                  <c:v>9.5553834643032267E-3</c:v>
                </c:pt>
                <c:pt idx="31">
                  <c:v>1.7004473236307219E-2</c:v>
                </c:pt>
                <c:pt idx="32">
                  <c:v>2.7956059658829937E-2</c:v>
                </c:pt>
                <c:pt idx="33">
                  <c:v>3.8477716920522667E-2</c:v>
                </c:pt>
                <c:pt idx="34">
                  <c:v>3.4835499379430021E-2</c:v>
                </c:pt>
                <c:pt idx="35">
                  <c:v>2.7845396393814746E-2</c:v>
                </c:pt>
                <c:pt idx="36">
                  <c:v>2.0038582982583777E-2</c:v>
                </c:pt>
                <c:pt idx="37">
                  <c:v>1.1358724825887474E-3</c:v>
                </c:pt>
                <c:pt idx="38">
                  <c:v>-2.5765002342699492E-2</c:v>
                </c:pt>
                <c:pt idx="39">
                  <c:v>2.6951925838264012E-2</c:v>
                </c:pt>
                <c:pt idx="40">
                  <c:v>1.564406854383019E-2</c:v>
                </c:pt>
                <c:pt idx="41">
                  <c:v>2.2891133876789666E-2</c:v>
                </c:pt>
                <c:pt idx="42">
                  <c:v>2.1178300991984811E-2</c:v>
                </c:pt>
                <c:pt idx="43">
                  <c:v>2.5238198144198244E-2</c:v>
                </c:pt>
                <c:pt idx="44">
                  <c:v>2.9455504545523394E-2</c:v>
                </c:pt>
                <c:pt idx="45">
                  <c:v>1.8194514747429343E-2</c:v>
                </c:pt>
                <c:pt idx="46">
                  <c:v>2.4576223032220977E-2</c:v>
                </c:pt>
                <c:pt idx="47">
                  <c:v>2.9665050691663291E-2</c:v>
                </c:pt>
                <c:pt idx="48">
                  <c:v>2.5838253301885498E-2</c:v>
                </c:pt>
                <c:pt idx="49">
                  <c:v>-2.1630291386651439E-2</c:v>
                </c:pt>
                <c:pt idx="50">
                  <c:v>6.0550529330457563E-2</c:v>
                </c:pt>
                <c:pt idx="51">
                  <c:v>2.5123753198330753E-2</c:v>
                </c:pt>
                <c:pt idx="52">
                  <c:v>2.8875560090601642E-2</c:v>
                </c:pt>
              </c:numCache>
            </c:numRef>
          </c:yVal>
          <c:smooth val="0"/>
          <c:extLst>
            <c:ext xmlns:c16="http://schemas.microsoft.com/office/drawing/2014/chart" uri="{C3380CC4-5D6E-409C-BE32-E72D297353CC}">
              <c16:uniqueId val="{00000002-2E74-44EB-9647-3312ED34D756}"/>
            </c:ext>
          </c:extLst>
        </c:ser>
        <c:dLbls>
          <c:showLegendKey val="0"/>
          <c:showVal val="0"/>
          <c:showCatName val="0"/>
          <c:showSerName val="0"/>
          <c:showPercent val="0"/>
          <c:showBubbleSize val="0"/>
        </c:dLbls>
        <c:axId val="679488095"/>
        <c:axId val="679488575"/>
      </c:scatterChart>
      <c:valAx>
        <c:axId val="679488095"/>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sz="1200"/>
                  <a:t>Apertura</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575"/>
        <c:crosses val="autoZero"/>
        <c:crossBetween val="midCat"/>
      </c:valAx>
      <c:valAx>
        <c:axId val="679488575"/>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sz="1200"/>
                  <a:t>Crecimineto PIB</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0%"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095"/>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s-MX"/>
              <a:t>México 1971-2023</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s-MX"/>
        </a:p>
      </c:txPr>
    </c:title>
    <c:autoTitleDeleted val="0"/>
    <c:plotArea>
      <c:layout/>
      <c:scatterChart>
        <c:scatterStyle val="lineMarker"/>
        <c:varyColors val="0"/>
        <c:ser>
          <c:idx val="0"/>
          <c:order val="0"/>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trendline>
            <c:spPr>
              <a:ln w="9525" cap="rnd">
                <a:solidFill>
                  <a:schemeClr val="accent1"/>
                </a:solidFill>
              </a:ln>
              <a:effectLst/>
            </c:spPr>
            <c:trendlineType val="linear"/>
            <c:dispRSqr val="0"/>
            <c:dispEq val="0"/>
          </c:trendline>
          <c:trendline>
            <c:spPr>
              <a:ln w="9525" cap="rnd">
                <a:solidFill>
                  <a:schemeClr val="accent1"/>
                </a:solidFill>
              </a:ln>
              <a:effectLst/>
            </c:spPr>
            <c:trendlineType val="linear"/>
            <c:dispRSqr val="1"/>
            <c:dispEq val="1"/>
            <c:trendlineLbl>
              <c:layout>
                <c:manualLayout>
                  <c:x val="0.141362389942221"/>
                  <c:y val="-0.48244507760513267"/>
                </c:manualLayout>
              </c:layout>
              <c:numFmt formatCode="General" sourceLinked="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s-MX"/>
                </a:p>
              </c:txPr>
            </c:trendlineLbl>
          </c:trendline>
          <c:xVal>
            <c:numRef>
              <c:f>apertura_pib!$H$4:$H$56</c:f>
              <c:numCache>
                <c:formatCode>0%</c:formatCode>
                <c:ptCount val="53"/>
                <c:pt idx="0">
                  <c:v>0.12727091830055251</c:v>
                </c:pt>
                <c:pt idx="1">
                  <c:v>0.13511203875281544</c:v>
                </c:pt>
                <c:pt idx="2">
                  <c:v>0.14687244763264556</c:v>
                </c:pt>
                <c:pt idx="3">
                  <c:v>0.1550966544907999</c:v>
                </c:pt>
                <c:pt idx="4">
                  <c:v>0.14368641382778302</c:v>
                </c:pt>
                <c:pt idx="5">
                  <c:v>0.13507498775186272</c:v>
                </c:pt>
                <c:pt idx="6">
                  <c:v>0.12327335729603947</c:v>
                </c:pt>
                <c:pt idx="7">
                  <c:v>0.13841330490520648</c:v>
                </c:pt>
                <c:pt idx="8">
                  <c:v>0.15743851859862576</c:v>
                </c:pt>
                <c:pt idx="9">
                  <c:v>0.18962005504696605</c:v>
                </c:pt>
                <c:pt idx="10">
                  <c:v>0.19945475389616188</c:v>
                </c:pt>
                <c:pt idx="11">
                  <c:v>0.16896329181229888</c:v>
                </c:pt>
                <c:pt idx="12">
                  <c:v>0.16319529765413657</c:v>
                </c:pt>
                <c:pt idx="13">
                  <c:v>0.17301438865322605</c:v>
                </c:pt>
                <c:pt idx="14">
                  <c:v>0.17149529236955141</c:v>
                </c:pt>
                <c:pt idx="15">
                  <c:v>0.17811762042811674</c:v>
                </c:pt>
                <c:pt idx="16">
                  <c:v>0.18833546750778854</c:v>
                </c:pt>
                <c:pt idx="17">
                  <c:v>0.21707257847876529</c:v>
                </c:pt>
                <c:pt idx="18">
                  <c:v>0.23064475397282619</c:v>
                </c:pt>
                <c:pt idx="19">
                  <c:v>0.24316016994917314</c:v>
                </c:pt>
                <c:pt idx="20">
                  <c:v>0.25856846196930822</c:v>
                </c:pt>
                <c:pt idx="21">
                  <c:v>0.27866189305282513</c:v>
                </c:pt>
                <c:pt idx="22">
                  <c:v>0.27344199566133287</c:v>
                </c:pt>
                <c:pt idx="23">
                  <c:v>0.29944661140977719</c:v>
                </c:pt>
                <c:pt idx="24">
                  <c:v>0.32181923345051699</c:v>
                </c:pt>
                <c:pt idx="25">
                  <c:v>0.35655572881410597</c:v>
                </c:pt>
                <c:pt idx="26">
                  <c:v>0.38441002098010968</c:v>
                </c:pt>
                <c:pt idx="27">
                  <c:v>0.40294102470737136</c:v>
                </c:pt>
                <c:pt idx="28">
                  <c:v>0.4287941492543082</c:v>
                </c:pt>
                <c:pt idx="29">
                  <c:v>0.48286713132590259</c:v>
                </c:pt>
                <c:pt idx="30">
                  <c:v>0.4884375180683202</c:v>
                </c:pt>
                <c:pt idx="31">
                  <c:v>0.5052677490773948</c:v>
                </c:pt>
                <c:pt idx="32">
                  <c:v>0.50317023490158075</c:v>
                </c:pt>
                <c:pt idx="33">
                  <c:v>0.51717350479839463</c:v>
                </c:pt>
                <c:pt idx="34">
                  <c:v>0.53751122812097385</c:v>
                </c:pt>
                <c:pt idx="35">
                  <c:v>0.55471342144978453</c:v>
                </c:pt>
                <c:pt idx="36">
                  <c:v>0.5666030448058279</c:v>
                </c:pt>
                <c:pt idx="37">
                  <c:v>0.56786728266883391</c:v>
                </c:pt>
                <c:pt idx="38">
                  <c:v>0.52331780374338999</c:v>
                </c:pt>
                <c:pt idx="39">
                  <c:v>0.5973492260611255</c:v>
                </c:pt>
                <c:pt idx="40">
                  <c:v>0.62168528379912702</c:v>
                </c:pt>
                <c:pt idx="41">
                  <c:v>0.64071160776950942</c:v>
                </c:pt>
                <c:pt idx="42">
                  <c:v>0.65553541233673684</c:v>
                </c:pt>
                <c:pt idx="43">
                  <c:v>0.68255811702311064</c:v>
                </c:pt>
                <c:pt idx="44">
                  <c:v>0.70412974676263973</c:v>
                </c:pt>
                <c:pt idx="45">
                  <c:v>0.71118706349888694</c:v>
                </c:pt>
                <c:pt idx="46">
                  <c:v>0.72922986591554151</c:v>
                </c:pt>
                <c:pt idx="47">
                  <c:v>0.75837579767192742</c:v>
                </c:pt>
                <c:pt idx="48">
                  <c:v>0.761388379610346</c:v>
                </c:pt>
                <c:pt idx="49">
                  <c:v>0.75134890441707158</c:v>
                </c:pt>
                <c:pt idx="50">
                  <c:v>0.78925219991454032</c:v>
                </c:pt>
                <c:pt idx="51">
                  <c:v>0.82386897720544394</c:v>
                </c:pt>
                <c:pt idx="52">
                  <c:v>0.79019979733877788</c:v>
                </c:pt>
              </c:numCache>
            </c:numRef>
          </c:xVal>
          <c:yVal>
            <c:numRef>
              <c:f>apertura_pib!$K$4:$K$56</c:f>
              <c:numCache>
                <c:formatCode>0.0%</c:formatCode>
                <c:ptCount val="53"/>
                <c:pt idx="0">
                  <c:v>3.7624676849571617E-2</c:v>
                </c:pt>
                <c:pt idx="1">
                  <c:v>8.2288073124525671E-2</c:v>
                </c:pt>
                <c:pt idx="2">
                  <c:v>7.8611198606361329E-2</c:v>
                </c:pt>
                <c:pt idx="3">
                  <c:v>5.7768272302061781E-2</c:v>
                </c:pt>
                <c:pt idx="4">
                  <c:v>5.744485048624285E-2</c:v>
                </c:pt>
                <c:pt idx="5">
                  <c:v>4.4174441362685252E-2</c:v>
                </c:pt>
                <c:pt idx="6">
                  <c:v>3.3906397065684324E-2</c:v>
                </c:pt>
                <c:pt idx="7">
                  <c:v>8.9569423278630628E-2</c:v>
                </c:pt>
                <c:pt idx="8">
                  <c:v>9.6981701370446094E-2</c:v>
                </c:pt>
                <c:pt idx="9">
                  <c:v>8.7566224258642356E-2</c:v>
                </c:pt>
                <c:pt idx="10">
                  <c:v>9.5858411545499345E-2</c:v>
                </c:pt>
                <c:pt idx="11">
                  <c:v>-4.9586365638606739E-4</c:v>
                </c:pt>
                <c:pt idx="12">
                  <c:v>-4.6241279598723012E-2</c:v>
                </c:pt>
                <c:pt idx="13">
                  <c:v>3.5134133493227353E-2</c:v>
                </c:pt>
                <c:pt idx="14">
                  <c:v>1.9192157861349375E-2</c:v>
                </c:pt>
                <c:pt idx="15">
                  <c:v>-3.9299599078229976E-2</c:v>
                </c:pt>
                <c:pt idx="16">
                  <c:v>2.0633632263158442E-2</c:v>
                </c:pt>
                <c:pt idx="17">
                  <c:v>1.2182612293858574E-2</c:v>
                </c:pt>
                <c:pt idx="18">
                  <c:v>3.6254487345600973E-2</c:v>
                </c:pt>
                <c:pt idx="19">
                  <c:v>5.2500432994458265E-2</c:v>
                </c:pt>
                <c:pt idx="20">
                  <c:v>3.9759049713804236E-2</c:v>
                </c:pt>
                <c:pt idx="21">
                  <c:v>3.5686135441224266E-2</c:v>
                </c:pt>
                <c:pt idx="22">
                  <c:v>2.8669994546107518E-2</c:v>
                </c:pt>
                <c:pt idx="23">
                  <c:v>4.394127887641687E-2</c:v>
                </c:pt>
                <c:pt idx="24">
                  <c:v>-5.9102996235828535E-2</c:v>
                </c:pt>
                <c:pt idx="25">
                  <c:v>6.2182971586930244E-2</c:v>
                </c:pt>
                <c:pt idx="26">
                  <c:v>7.1988761528471043E-2</c:v>
                </c:pt>
                <c:pt idx="27">
                  <c:v>6.185078930828844E-2</c:v>
                </c:pt>
                <c:pt idx="28">
                  <c:v>2.7550303930056412E-2</c:v>
                </c:pt>
                <c:pt idx="29">
                  <c:v>5.0292839937826177E-2</c:v>
                </c:pt>
                <c:pt idx="30">
                  <c:v>-4.5084525321594238E-3</c:v>
                </c:pt>
                <c:pt idx="31">
                  <c:v>-2.3658800192264094E-3</c:v>
                </c:pt>
                <c:pt idx="32">
                  <c:v>1.1855448670955952E-2</c:v>
                </c:pt>
                <c:pt idx="33">
                  <c:v>3.5654410094684549E-2</c:v>
                </c:pt>
                <c:pt idx="34">
                  <c:v>2.1132471258639162E-2</c:v>
                </c:pt>
                <c:pt idx="35">
                  <c:v>4.805013527468513E-2</c:v>
                </c:pt>
                <c:pt idx="36">
                  <c:v>2.0778639343875412E-2</c:v>
                </c:pt>
                <c:pt idx="37">
                  <c:v>9.4333186303690291E-3</c:v>
                </c:pt>
                <c:pt idx="38">
                  <c:v>-6.2952505578050238E-2</c:v>
                </c:pt>
                <c:pt idx="39">
                  <c:v>4.9713345832195013E-2</c:v>
                </c:pt>
                <c:pt idx="40">
                  <c:v>3.4440450579441804E-2</c:v>
                </c:pt>
                <c:pt idx="41">
                  <c:v>3.5532107599352554E-2</c:v>
                </c:pt>
                <c:pt idx="42">
                  <c:v>8.5210155941061443E-3</c:v>
                </c:pt>
                <c:pt idx="43">
                  <c:v>2.5037635028866315E-2</c:v>
                </c:pt>
                <c:pt idx="44">
                  <c:v>2.7023234255064654E-2</c:v>
                </c:pt>
                <c:pt idx="45">
                  <c:v>1.7724932384539968E-2</c:v>
                </c:pt>
                <c:pt idx="46">
                  <c:v>1.8717285332719338E-2</c:v>
                </c:pt>
                <c:pt idx="47">
                  <c:v>1.9720821024919361E-2</c:v>
                </c:pt>
                <c:pt idx="48">
                  <c:v>-3.9269052157920818E-3</c:v>
                </c:pt>
                <c:pt idx="49">
                  <c:v>-8.3540345574586075E-2</c:v>
                </c:pt>
                <c:pt idx="50">
                  <c:v>6.0484834429050421E-2</c:v>
                </c:pt>
                <c:pt idx="51">
                  <c:v>3.6891110934802497E-2</c:v>
                </c:pt>
                <c:pt idx="52">
                  <c:v>3.1999811659849255E-2</c:v>
                </c:pt>
              </c:numCache>
            </c:numRef>
          </c:yVal>
          <c:smooth val="0"/>
          <c:extLst>
            <c:ext xmlns:c16="http://schemas.microsoft.com/office/drawing/2014/chart" uri="{C3380CC4-5D6E-409C-BE32-E72D297353CC}">
              <c16:uniqueId val="{00000002-A4D6-4427-809C-FD32C4A2CA38}"/>
            </c:ext>
          </c:extLst>
        </c:ser>
        <c:dLbls>
          <c:showLegendKey val="0"/>
          <c:showVal val="0"/>
          <c:showCatName val="0"/>
          <c:showSerName val="0"/>
          <c:showPercent val="0"/>
          <c:showBubbleSize val="0"/>
        </c:dLbls>
        <c:axId val="679488095"/>
        <c:axId val="679488575"/>
      </c:scatterChart>
      <c:valAx>
        <c:axId val="679488095"/>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a:t>Apertura</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575"/>
        <c:crosses val="autoZero"/>
        <c:crossBetween val="midCat"/>
      </c:valAx>
      <c:valAx>
        <c:axId val="679488575"/>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a:t>Crecimiento</a:t>
                </a:r>
                <a:r>
                  <a:rPr lang="es-MX" baseline="0"/>
                  <a:t> dle PIB</a:t>
                </a:r>
                <a:endParaRPr lang="es-MX"/>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0%"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095"/>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s-MX"/>
              <a:t>América</a:t>
            </a:r>
            <a:r>
              <a:rPr lang="es-MX" baseline="0"/>
              <a:t> Latina 1971-2023</a:t>
            </a:r>
            <a:endParaRPr lang="es-MX"/>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s-MX"/>
        </a:p>
      </c:txPr>
    </c:title>
    <c:autoTitleDeleted val="0"/>
    <c:plotArea>
      <c:layout/>
      <c:scatterChart>
        <c:scatterStyle val="lineMarker"/>
        <c:varyColors val="0"/>
        <c:ser>
          <c:idx val="0"/>
          <c:order val="0"/>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trendline>
            <c:spPr>
              <a:ln w="9525" cap="rnd">
                <a:solidFill>
                  <a:schemeClr val="accent1"/>
                </a:solidFill>
              </a:ln>
              <a:effectLst/>
            </c:spPr>
            <c:trendlineType val="linear"/>
            <c:dispRSqr val="0"/>
            <c:dispEq val="0"/>
          </c:trendline>
          <c:trendline>
            <c:spPr>
              <a:ln w="9525" cap="rnd">
                <a:solidFill>
                  <a:schemeClr val="accent1"/>
                </a:solidFill>
              </a:ln>
              <a:effectLst/>
            </c:spPr>
            <c:trendlineType val="linear"/>
            <c:dispRSqr val="1"/>
            <c:dispEq val="1"/>
            <c:trendlineLbl>
              <c:layout>
                <c:manualLayout>
                  <c:x val="0.13572346784208292"/>
                  <c:y val="-0.40544217005873945"/>
                </c:manualLayout>
              </c:layout>
              <c:numFmt formatCode="General" sourceLinked="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s-MX"/>
                </a:p>
              </c:txPr>
            </c:trendlineLbl>
          </c:trendline>
          <c:xVal>
            <c:numRef>
              <c:f>apertura_pib!$I$4:$I$56</c:f>
              <c:numCache>
                <c:formatCode>0%</c:formatCode>
                <c:ptCount val="53"/>
                <c:pt idx="0">
                  <c:v>0.19125340243764569</c:v>
                </c:pt>
                <c:pt idx="1">
                  <c:v>0.20078643493931561</c:v>
                </c:pt>
                <c:pt idx="2">
                  <c:v>0.21187371063864344</c:v>
                </c:pt>
                <c:pt idx="3">
                  <c:v>0.22662720628283278</c:v>
                </c:pt>
                <c:pt idx="4">
                  <c:v>0.2169716614582809</c:v>
                </c:pt>
                <c:pt idx="5">
                  <c:v>0.20967033722536993</c:v>
                </c:pt>
                <c:pt idx="6">
                  <c:v>0.20312829350414557</c:v>
                </c:pt>
                <c:pt idx="7">
                  <c:v>0.21233585302764771</c:v>
                </c:pt>
                <c:pt idx="8">
                  <c:v>0.22088812887686401</c:v>
                </c:pt>
                <c:pt idx="9">
                  <c:v>0.23174717505374931</c:v>
                </c:pt>
                <c:pt idx="10">
                  <c:v>0.23057855402850469</c:v>
                </c:pt>
                <c:pt idx="11">
                  <c:v>0.20179454878890479</c:v>
                </c:pt>
                <c:pt idx="12">
                  <c:v>0.21695919682178982</c:v>
                </c:pt>
                <c:pt idx="13">
                  <c:v>0.22746395274740916</c:v>
                </c:pt>
                <c:pt idx="14">
                  <c:v>0.2161876414535033</c:v>
                </c:pt>
                <c:pt idx="15">
                  <c:v>0.19735531857468297</c:v>
                </c:pt>
                <c:pt idx="16">
                  <c:v>0.20383113486985463</c:v>
                </c:pt>
                <c:pt idx="17">
                  <c:v>0.2213060969715086</c:v>
                </c:pt>
                <c:pt idx="18">
                  <c:v>0.21521875868193172</c:v>
                </c:pt>
                <c:pt idx="19">
                  <c:v>0.22922971397062006</c:v>
                </c:pt>
                <c:pt idx="20">
                  <c:v>0.24234373400378387</c:v>
                </c:pt>
                <c:pt idx="21">
                  <c:v>0.26673207802941812</c:v>
                </c:pt>
                <c:pt idx="22">
                  <c:v>0.26983849398615822</c:v>
                </c:pt>
                <c:pt idx="23">
                  <c:v>0.28040951737114733</c:v>
                </c:pt>
                <c:pt idx="24">
                  <c:v>0.28633893064790417</c:v>
                </c:pt>
                <c:pt idx="25">
                  <c:v>0.30016003622643744</c:v>
                </c:pt>
                <c:pt idx="26">
                  <c:v>0.32180313693885054</c:v>
                </c:pt>
                <c:pt idx="27">
                  <c:v>0.33493142559905548</c:v>
                </c:pt>
                <c:pt idx="28">
                  <c:v>0.33313509076533482</c:v>
                </c:pt>
                <c:pt idx="29">
                  <c:v>0.35903370515455391</c:v>
                </c:pt>
                <c:pt idx="30">
                  <c:v>0.36291491103214668</c:v>
                </c:pt>
                <c:pt idx="31">
                  <c:v>0.36088958767004292</c:v>
                </c:pt>
                <c:pt idx="32">
                  <c:v>0.36703316152884424</c:v>
                </c:pt>
                <c:pt idx="33">
                  <c:v>0.38315277701243694</c:v>
                </c:pt>
                <c:pt idx="34">
                  <c:v>0.39873607427219243</c:v>
                </c:pt>
                <c:pt idx="35">
                  <c:v>0.41030324804031698</c:v>
                </c:pt>
                <c:pt idx="36">
                  <c:v>0.4204711909097571</c:v>
                </c:pt>
                <c:pt idx="37">
                  <c:v>0.42634732083623633</c:v>
                </c:pt>
                <c:pt idx="38">
                  <c:v>0.38868209470364895</c:v>
                </c:pt>
                <c:pt idx="39">
                  <c:v>0.42909481125046528</c:v>
                </c:pt>
                <c:pt idx="40">
                  <c:v>0.44494908417487206</c:v>
                </c:pt>
                <c:pt idx="41">
                  <c:v>0.44596790156960087</c:v>
                </c:pt>
                <c:pt idx="42">
                  <c:v>0.4479010108510259</c:v>
                </c:pt>
                <c:pt idx="43">
                  <c:v>0.44886757091038626</c:v>
                </c:pt>
                <c:pt idx="44">
                  <c:v>0.45215742480577281</c:v>
                </c:pt>
                <c:pt idx="45">
                  <c:v>0.45546260554702261</c:v>
                </c:pt>
                <c:pt idx="46">
                  <c:v>0.46901884816802575</c:v>
                </c:pt>
                <c:pt idx="47">
                  <c:v>0.48359116646779976</c:v>
                </c:pt>
                <c:pt idx="48">
                  <c:v>0.48000365668868905</c:v>
                </c:pt>
                <c:pt idx="49">
                  <c:v>0.45730255761370664</c:v>
                </c:pt>
                <c:pt idx="50">
                  <c:v>0.48371762428296922</c:v>
                </c:pt>
                <c:pt idx="51">
                  <c:v>0.50045574244049451</c:v>
                </c:pt>
                <c:pt idx="52">
                  <c:v>0.48594061886153689</c:v>
                </c:pt>
              </c:numCache>
            </c:numRef>
          </c:xVal>
          <c:yVal>
            <c:numRef>
              <c:f>apertura_pib!$L$4:$L$56</c:f>
              <c:numCache>
                <c:formatCode>0.0%</c:formatCode>
                <c:ptCount val="53"/>
                <c:pt idx="0">
                  <c:v>6.8755672563593231E-2</c:v>
                </c:pt>
                <c:pt idx="1">
                  <c:v>7.1622107062246892E-2</c:v>
                </c:pt>
                <c:pt idx="2">
                  <c:v>7.9888013979915851E-2</c:v>
                </c:pt>
                <c:pt idx="3">
                  <c:v>6.23830850167073E-2</c:v>
                </c:pt>
                <c:pt idx="4">
                  <c:v>3.5845776249985729E-2</c:v>
                </c:pt>
                <c:pt idx="5">
                  <c:v>5.4356329638476836E-2</c:v>
                </c:pt>
                <c:pt idx="6">
                  <c:v>4.8689345194752605E-2</c:v>
                </c:pt>
                <c:pt idx="7">
                  <c:v>4.5304671139221556E-2</c:v>
                </c:pt>
                <c:pt idx="8">
                  <c:v>7.3903615659085084E-2</c:v>
                </c:pt>
                <c:pt idx="9">
                  <c:v>6.6370980916476141E-2</c:v>
                </c:pt>
                <c:pt idx="10">
                  <c:v>1.2217825054496053E-2</c:v>
                </c:pt>
                <c:pt idx="11">
                  <c:v>-1.6968318204807693E-3</c:v>
                </c:pt>
                <c:pt idx="12">
                  <c:v>-2.2814849656715069E-2</c:v>
                </c:pt>
                <c:pt idx="13">
                  <c:v>3.8919683873207725E-2</c:v>
                </c:pt>
                <c:pt idx="14">
                  <c:v>3.1316034728279304E-2</c:v>
                </c:pt>
                <c:pt idx="15">
                  <c:v>3.478856126029814E-2</c:v>
                </c:pt>
                <c:pt idx="16">
                  <c:v>3.3008456302300815E-2</c:v>
                </c:pt>
                <c:pt idx="17">
                  <c:v>6.0846197804745169E-3</c:v>
                </c:pt>
                <c:pt idx="18">
                  <c:v>1.7115893496634466E-2</c:v>
                </c:pt>
                <c:pt idx="19">
                  <c:v>-3.7729473300187129E-3</c:v>
                </c:pt>
                <c:pt idx="20">
                  <c:v>2.9470845491551514E-2</c:v>
                </c:pt>
                <c:pt idx="21">
                  <c:v>2.5698597338265315E-2</c:v>
                </c:pt>
                <c:pt idx="22">
                  <c:v>4.3946356551034446E-2</c:v>
                </c:pt>
                <c:pt idx="23">
                  <c:v>5.2251280518356286E-2</c:v>
                </c:pt>
                <c:pt idx="24">
                  <c:v>8.2899634495998756E-3</c:v>
                </c:pt>
                <c:pt idx="25">
                  <c:v>3.9098889800816668E-2</c:v>
                </c:pt>
                <c:pt idx="26">
                  <c:v>5.3966566521629511E-2</c:v>
                </c:pt>
                <c:pt idx="27">
                  <c:v>2.98429390053268E-2</c:v>
                </c:pt>
                <c:pt idx="28">
                  <c:v>6.859836945824334E-3</c:v>
                </c:pt>
                <c:pt idx="29">
                  <c:v>3.6193449182544579E-2</c:v>
                </c:pt>
                <c:pt idx="30">
                  <c:v>4.5499812756890409E-3</c:v>
                </c:pt>
                <c:pt idx="31">
                  <c:v>4.6582399619733905E-3</c:v>
                </c:pt>
                <c:pt idx="32">
                  <c:v>2.4603449616632279E-2</c:v>
                </c:pt>
                <c:pt idx="33">
                  <c:v>5.4391162115876635E-2</c:v>
                </c:pt>
                <c:pt idx="34">
                  <c:v>3.9389070681919554E-2</c:v>
                </c:pt>
                <c:pt idx="35">
                  <c:v>5.1381019482753927E-2</c:v>
                </c:pt>
                <c:pt idx="36">
                  <c:v>5.1905964583364335E-2</c:v>
                </c:pt>
                <c:pt idx="37">
                  <c:v>3.644001707790958E-2</c:v>
                </c:pt>
                <c:pt idx="38">
                  <c:v>-2.275563945753872E-2</c:v>
                </c:pt>
                <c:pt idx="39">
                  <c:v>6.3890659566162467E-2</c:v>
                </c:pt>
                <c:pt idx="40">
                  <c:v>4.4021569887841741E-2</c:v>
                </c:pt>
                <c:pt idx="41">
                  <c:v>2.5676920948620566E-2</c:v>
                </c:pt>
                <c:pt idx="42">
                  <c:v>2.7561893050812518E-2</c:v>
                </c:pt>
                <c:pt idx="43">
                  <c:v>1.3335743519938955E-2</c:v>
                </c:pt>
                <c:pt idx="44">
                  <c:v>4.0167320087787124E-3</c:v>
                </c:pt>
                <c:pt idx="45">
                  <c:v>-3.3764093351601331E-3</c:v>
                </c:pt>
                <c:pt idx="46">
                  <c:v>1.8921306389201479E-2</c:v>
                </c:pt>
                <c:pt idx="47">
                  <c:v>1.5744921488106457E-2</c:v>
                </c:pt>
                <c:pt idx="48">
                  <c:v>6.8371807943126478E-3</c:v>
                </c:pt>
                <c:pt idx="49">
                  <c:v>-6.5941821166636591E-2</c:v>
                </c:pt>
                <c:pt idx="50">
                  <c:v>7.0489475767891094E-2</c:v>
                </c:pt>
                <c:pt idx="51">
                  <c:v>3.9635155124588595E-2</c:v>
                </c:pt>
                <c:pt idx="52">
                  <c:v>2.0884261301983793E-2</c:v>
                </c:pt>
              </c:numCache>
            </c:numRef>
          </c:yVal>
          <c:smooth val="0"/>
          <c:extLst>
            <c:ext xmlns:c16="http://schemas.microsoft.com/office/drawing/2014/chart" uri="{C3380CC4-5D6E-409C-BE32-E72D297353CC}">
              <c16:uniqueId val="{00000002-6C95-428A-8EDB-519768779DF2}"/>
            </c:ext>
          </c:extLst>
        </c:ser>
        <c:dLbls>
          <c:showLegendKey val="0"/>
          <c:showVal val="0"/>
          <c:showCatName val="0"/>
          <c:showSerName val="0"/>
          <c:showPercent val="0"/>
          <c:showBubbleSize val="0"/>
        </c:dLbls>
        <c:axId val="679488095"/>
        <c:axId val="679488575"/>
      </c:scatterChart>
      <c:valAx>
        <c:axId val="679488095"/>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a:t>Apertura</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575"/>
        <c:crosses val="autoZero"/>
        <c:crossBetween val="midCat"/>
      </c:valAx>
      <c:valAx>
        <c:axId val="679488575"/>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s-MX"/>
                  <a:t>Crecimiento PIB</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s-MX"/>
            </a:p>
          </c:txPr>
        </c:title>
        <c:numFmt formatCode="0.0%"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s-MX"/>
          </a:p>
        </c:txPr>
        <c:crossAx val="679488095"/>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dirty="0"/>
              <a:t>La tasa de pobreza 1981-2022 retrocede lentamente</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0.10582272484766128"/>
          <c:y val="0.17872015461153112"/>
          <c:w val="0.87760707550234007"/>
          <c:h val="0.69365303261679523"/>
        </c:manualLayout>
      </c:layout>
      <c:lineChart>
        <c:grouping val="standard"/>
        <c:varyColors val="0"/>
        <c:ser>
          <c:idx val="0"/>
          <c:order val="0"/>
          <c:tx>
            <c:strRef>
              <c:f>pobreza!$B$2</c:f>
              <c:strCache>
                <c:ptCount val="1"/>
                <c:pt idx="0">
                  <c:v>Mexico</c:v>
                </c:pt>
              </c:strCache>
            </c:strRef>
          </c:tx>
          <c:spPr>
            <a:ln w="28575" cap="rnd">
              <a:solidFill>
                <a:schemeClr val="accent1"/>
              </a:solidFill>
              <a:round/>
            </a:ln>
            <a:effectLst/>
          </c:spPr>
          <c:marker>
            <c:symbol val="none"/>
          </c:marker>
          <c:cat>
            <c:numRef>
              <c:f>pobreza!$A$3:$A$44</c:f>
              <c:numCache>
                <c:formatCode>General</c:formatCode>
                <c:ptCount val="4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numCache>
            </c:numRef>
          </c:cat>
          <c:val>
            <c:numRef>
              <c:f>pobreza!$B$3:$B$44</c:f>
              <c:numCache>
                <c:formatCode>General</c:formatCode>
                <c:ptCount val="42"/>
                <c:pt idx="8">
                  <c:v>31.2</c:v>
                </c:pt>
                <c:pt idx="9">
                  <c:v>30.9</c:v>
                </c:pt>
                <c:pt idx="10">
                  <c:v>30.9</c:v>
                </c:pt>
                <c:pt idx="11">
                  <c:v>30.6</c:v>
                </c:pt>
                <c:pt idx="12">
                  <c:v>31.25</c:v>
                </c:pt>
                <c:pt idx="13">
                  <c:v>31.9</c:v>
                </c:pt>
                <c:pt idx="14">
                  <c:v>33.25</c:v>
                </c:pt>
                <c:pt idx="15">
                  <c:v>34.6</c:v>
                </c:pt>
                <c:pt idx="16">
                  <c:v>34.6</c:v>
                </c:pt>
                <c:pt idx="17">
                  <c:v>34.6</c:v>
                </c:pt>
                <c:pt idx="18">
                  <c:v>33.549999999999997</c:v>
                </c:pt>
                <c:pt idx="19">
                  <c:v>32.5</c:v>
                </c:pt>
                <c:pt idx="20">
                  <c:v>31.5</c:v>
                </c:pt>
                <c:pt idx="21">
                  <c:v>30.5</c:v>
                </c:pt>
                <c:pt idx="22">
                  <c:v>29.8</c:v>
                </c:pt>
                <c:pt idx="23">
                  <c:v>29.1</c:v>
                </c:pt>
                <c:pt idx="24">
                  <c:v>29.8</c:v>
                </c:pt>
                <c:pt idx="25">
                  <c:v>28.4</c:v>
                </c:pt>
                <c:pt idx="26">
                  <c:v>29.25</c:v>
                </c:pt>
                <c:pt idx="27">
                  <c:v>30.1</c:v>
                </c:pt>
                <c:pt idx="28">
                  <c:v>28.85</c:v>
                </c:pt>
                <c:pt idx="29">
                  <c:v>27.6</c:v>
                </c:pt>
                <c:pt idx="30">
                  <c:v>27.55</c:v>
                </c:pt>
                <c:pt idx="31">
                  <c:v>27.5</c:v>
                </c:pt>
                <c:pt idx="32">
                  <c:v>27.25</c:v>
                </c:pt>
                <c:pt idx="33">
                  <c:v>27</c:v>
                </c:pt>
                <c:pt idx="34">
                  <c:v>26.1</c:v>
                </c:pt>
                <c:pt idx="35">
                  <c:v>25.2</c:v>
                </c:pt>
                <c:pt idx="36">
                  <c:v>24.549999999999997</c:v>
                </c:pt>
                <c:pt idx="37">
                  <c:v>23.9</c:v>
                </c:pt>
                <c:pt idx="38">
                  <c:v>24.299999999999997</c:v>
                </c:pt>
                <c:pt idx="39">
                  <c:v>24.7</c:v>
                </c:pt>
                <c:pt idx="40">
                  <c:v>23.6</c:v>
                </c:pt>
                <c:pt idx="41">
                  <c:v>22.5</c:v>
                </c:pt>
              </c:numCache>
            </c:numRef>
          </c:val>
          <c:smooth val="0"/>
          <c:extLst>
            <c:ext xmlns:c16="http://schemas.microsoft.com/office/drawing/2014/chart" uri="{C3380CC4-5D6E-409C-BE32-E72D297353CC}">
              <c16:uniqueId val="{00000000-25C2-4248-BF61-6724F00FDFC7}"/>
            </c:ext>
          </c:extLst>
        </c:ser>
        <c:ser>
          <c:idx val="1"/>
          <c:order val="1"/>
          <c:tx>
            <c:strRef>
              <c:f>pobreza!$C$2</c:f>
              <c:strCache>
                <c:ptCount val="1"/>
                <c:pt idx="0">
                  <c:v>Brazil</c:v>
                </c:pt>
              </c:strCache>
            </c:strRef>
          </c:tx>
          <c:spPr>
            <a:ln w="28575" cap="rnd">
              <a:solidFill>
                <a:srgbClr val="C00000"/>
              </a:solidFill>
              <a:round/>
            </a:ln>
            <a:effectLst/>
          </c:spPr>
          <c:marker>
            <c:symbol val="none"/>
          </c:marker>
          <c:cat>
            <c:numRef>
              <c:f>pobreza!$A$3:$A$44</c:f>
              <c:numCache>
                <c:formatCode>General</c:formatCode>
                <c:ptCount val="4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numCache>
            </c:numRef>
          </c:cat>
          <c:val>
            <c:numRef>
              <c:f>pobreza!$C$3:$C$44</c:f>
              <c:numCache>
                <c:formatCode>General</c:formatCode>
                <c:ptCount val="42"/>
                <c:pt idx="0">
                  <c:v>39.200000000000003</c:v>
                </c:pt>
                <c:pt idx="1">
                  <c:v>39.6</c:v>
                </c:pt>
                <c:pt idx="2">
                  <c:v>42.4</c:v>
                </c:pt>
                <c:pt idx="3">
                  <c:v>41.9</c:v>
                </c:pt>
                <c:pt idx="4">
                  <c:v>40.299999999999997</c:v>
                </c:pt>
                <c:pt idx="5">
                  <c:v>34.5</c:v>
                </c:pt>
                <c:pt idx="6">
                  <c:v>37.9</c:v>
                </c:pt>
                <c:pt idx="7">
                  <c:v>38.700000000000003</c:v>
                </c:pt>
                <c:pt idx="8">
                  <c:v>38.1</c:v>
                </c:pt>
                <c:pt idx="9">
                  <c:v>39.5</c:v>
                </c:pt>
                <c:pt idx="10">
                  <c:v>38.35</c:v>
                </c:pt>
                <c:pt idx="11">
                  <c:v>38.6</c:v>
                </c:pt>
                <c:pt idx="12">
                  <c:v>38.700000000000003</c:v>
                </c:pt>
                <c:pt idx="13">
                  <c:v>36.75</c:v>
                </c:pt>
                <c:pt idx="14">
                  <c:v>34.9</c:v>
                </c:pt>
                <c:pt idx="15">
                  <c:v>35.9</c:v>
                </c:pt>
                <c:pt idx="16">
                  <c:v>36</c:v>
                </c:pt>
                <c:pt idx="17">
                  <c:v>35</c:v>
                </c:pt>
                <c:pt idx="18">
                  <c:v>35.6</c:v>
                </c:pt>
                <c:pt idx="19">
                  <c:v>34.799999999999997</c:v>
                </c:pt>
                <c:pt idx="20">
                  <c:v>34.6</c:v>
                </c:pt>
                <c:pt idx="21">
                  <c:v>34.4</c:v>
                </c:pt>
                <c:pt idx="22">
                  <c:v>34.5</c:v>
                </c:pt>
                <c:pt idx="23">
                  <c:v>33.700000000000003</c:v>
                </c:pt>
                <c:pt idx="24">
                  <c:v>33.1</c:v>
                </c:pt>
                <c:pt idx="25">
                  <c:v>31.9</c:v>
                </c:pt>
                <c:pt idx="26">
                  <c:v>31.7</c:v>
                </c:pt>
                <c:pt idx="27">
                  <c:v>30.5</c:v>
                </c:pt>
                <c:pt idx="28">
                  <c:v>30.2</c:v>
                </c:pt>
                <c:pt idx="29">
                  <c:v>29.7</c:v>
                </c:pt>
                <c:pt idx="30">
                  <c:v>29.2</c:v>
                </c:pt>
                <c:pt idx="31">
                  <c:v>29.2</c:v>
                </c:pt>
                <c:pt idx="32">
                  <c:v>28.1</c:v>
                </c:pt>
                <c:pt idx="33">
                  <c:v>27.7</c:v>
                </c:pt>
                <c:pt idx="34">
                  <c:v>28</c:v>
                </c:pt>
                <c:pt idx="35">
                  <c:v>28.7</c:v>
                </c:pt>
                <c:pt idx="36">
                  <c:v>29.1</c:v>
                </c:pt>
                <c:pt idx="37">
                  <c:v>29.1</c:v>
                </c:pt>
                <c:pt idx="38">
                  <c:v>29.3</c:v>
                </c:pt>
                <c:pt idx="39">
                  <c:v>23.5</c:v>
                </c:pt>
                <c:pt idx="40">
                  <c:v>28.9</c:v>
                </c:pt>
                <c:pt idx="41">
                  <c:v>27.2</c:v>
                </c:pt>
              </c:numCache>
            </c:numRef>
          </c:val>
          <c:smooth val="0"/>
          <c:extLst>
            <c:ext xmlns:c16="http://schemas.microsoft.com/office/drawing/2014/chart" uri="{C3380CC4-5D6E-409C-BE32-E72D297353CC}">
              <c16:uniqueId val="{00000001-25C2-4248-BF61-6724F00FDFC7}"/>
            </c:ext>
          </c:extLst>
        </c:ser>
        <c:ser>
          <c:idx val="4"/>
          <c:order val="2"/>
          <c:tx>
            <c:strRef>
              <c:f>pobreza!$D$2</c:f>
              <c:strCache>
                <c:ptCount val="1"/>
                <c:pt idx="0">
                  <c:v>Colombia</c:v>
                </c:pt>
              </c:strCache>
            </c:strRef>
          </c:tx>
          <c:spPr>
            <a:ln w="28575" cap="rnd">
              <a:solidFill>
                <a:srgbClr val="00B050"/>
              </a:solidFill>
              <a:round/>
            </a:ln>
            <a:effectLst/>
          </c:spPr>
          <c:marker>
            <c:symbol val="none"/>
          </c:marker>
          <c:cat>
            <c:numRef>
              <c:f>pobreza!$A$3:$A$44</c:f>
              <c:numCache>
                <c:formatCode>General</c:formatCode>
                <c:ptCount val="4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numCache>
            </c:numRef>
          </c:cat>
          <c:val>
            <c:numRef>
              <c:f>pobreza!$D$3:$D$44</c:f>
              <c:numCache>
                <c:formatCode>General</c:formatCode>
                <c:ptCount val="42"/>
                <c:pt idx="7">
                  <c:v>34.9</c:v>
                </c:pt>
                <c:pt idx="8">
                  <c:v>34.9</c:v>
                </c:pt>
                <c:pt idx="9">
                  <c:v>34.450000000000003</c:v>
                </c:pt>
                <c:pt idx="10">
                  <c:v>34</c:v>
                </c:pt>
                <c:pt idx="11">
                  <c:v>31.4</c:v>
                </c:pt>
                <c:pt idx="12">
                  <c:v>32.200000000000003</c:v>
                </c:pt>
                <c:pt idx="13">
                  <c:v>33</c:v>
                </c:pt>
                <c:pt idx="14">
                  <c:v>33.5</c:v>
                </c:pt>
                <c:pt idx="15">
                  <c:v>35.799999999999997</c:v>
                </c:pt>
                <c:pt idx="16">
                  <c:v>36.799999999999997</c:v>
                </c:pt>
                <c:pt idx="17">
                  <c:v>37.299999999999997</c:v>
                </c:pt>
                <c:pt idx="18">
                  <c:v>37.799999999999997</c:v>
                </c:pt>
                <c:pt idx="19">
                  <c:v>34.700000000000003</c:v>
                </c:pt>
                <c:pt idx="20">
                  <c:v>37.1</c:v>
                </c:pt>
                <c:pt idx="21">
                  <c:v>34.700000000000003</c:v>
                </c:pt>
                <c:pt idx="22">
                  <c:v>33</c:v>
                </c:pt>
                <c:pt idx="23">
                  <c:v>33.5</c:v>
                </c:pt>
                <c:pt idx="24">
                  <c:v>32.200000000000003</c:v>
                </c:pt>
                <c:pt idx="25">
                  <c:v>32.700000000000003</c:v>
                </c:pt>
                <c:pt idx="26">
                  <c:v>32.950000000000003</c:v>
                </c:pt>
                <c:pt idx="27">
                  <c:v>33.200000000000003</c:v>
                </c:pt>
                <c:pt idx="28">
                  <c:v>32.6</c:v>
                </c:pt>
                <c:pt idx="29">
                  <c:v>31.4</c:v>
                </c:pt>
                <c:pt idx="30">
                  <c:v>30.5</c:v>
                </c:pt>
                <c:pt idx="31">
                  <c:v>30.4</c:v>
                </c:pt>
                <c:pt idx="32">
                  <c:v>30.2</c:v>
                </c:pt>
                <c:pt idx="33">
                  <c:v>29.6</c:v>
                </c:pt>
                <c:pt idx="34">
                  <c:v>28.9</c:v>
                </c:pt>
                <c:pt idx="35">
                  <c:v>28.6</c:v>
                </c:pt>
                <c:pt idx="36">
                  <c:v>28.2</c:v>
                </c:pt>
                <c:pt idx="37">
                  <c:v>28.4</c:v>
                </c:pt>
                <c:pt idx="38">
                  <c:v>29.2</c:v>
                </c:pt>
                <c:pt idx="39">
                  <c:v>30.9</c:v>
                </c:pt>
                <c:pt idx="40">
                  <c:v>30.5</c:v>
                </c:pt>
                <c:pt idx="41">
                  <c:v>29.3</c:v>
                </c:pt>
              </c:numCache>
            </c:numRef>
          </c:val>
          <c:smooth val="0"/>
          <c:extLst>
            <c:ext xmlns:c16="http://schemas.microsoft.com/office/drawing/2014/chart" uri="{C3380CC4-5D6E-409C-BE32-E72D297353CC}">
              <c16:uniqueId val="{00000002-25C2-4248-BF61-6724F00FDFC7}"/>
            </c:ext>
          </c:extLst>
        </c:ser>
        <c:ser>
          <c:idx val="2"/>
          <c:order val="3"/>
          <c:tx>
            <c:strRef>
              <c:f>pobreza!$E$2</c:f>
              <c:strCache>
                <c:ptCount val="1"/>
                <c:pt idx="0">
                  <c:v>Latin America &amp; Caribbean</c:v>
                </c:pt>
              </c:strCache>
            </c:strRef>
          </c:tx>
          <c:spPr>
            <a:ln w="28575" cap="rnd">
              <a:solidFill>
                <a:srgbClr val="FFC000"/>
              </a:solidFill>
              <a:round/>
            </a:ln>
            <a:effectLst/>
          </c:spPr>
          <c:marker>
            <c:symbol val="none"/>
          </c:marker>
          <c:cat>
            <c:numRef>
              <c:f>pobreza!$A$3:$A$44</c:f>
              <c:numCache>
                <c:formatCode>General</c:formatCode>
                <c:ptCount val="4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numCache>
            </c:numRef>
          </c:cat>
          <c:val>
            <c:numRef>
              <c:f>pobreza!$E$3:$E$44</c:f>
              <c:numCache>
                <c:formatCode>General</c:formatCode>
                <c:ptCount val="42"/>
                <c:pt idx="0">
                  <c:v>34.6</c:v>
                </c:pt>
                <c:pt idx="1">
                  <c:v>35</c:v>
                </c:pt>
                <c:pt idx="2">
                  <c:v>36.200000000000003</c:v>
                </c:pt>
                <c:pt idx="3">
                  <c:v>36</c:v>
                </c:pt>
                <c:pt idx="4">
                  <c:v>35.5</c:v>
                </c:pt>
                <c:pt idx="5">
                  <c:v>33.4</c:v>
                </c:pt>
                <c:pt idx="6">
                  <c:v>34.5</c:v>
                </c:pt>
                <c:pt idx="7">
                  <c:v>34.6</c:v>
                </c:pt>
                <c:pt idx="8">
                  <c:v>34.299999999999997</c:v>
                </c:pt>
                <c:pt idx="9">
                  <c:v>34.799999999999997</c:v>
                </c:pt>
                <c:pt idx="10">
                  <c:v>34.4</c:v>
                </c:pt>
                <c:pt idx="11">
                  <c:v>34.4</c:v>
                </c:pt>
                <c:pt idx="12">
                  <c:v>34.9</c:v>
                </c:pt>
                <c:pt idx="13">
                  <c:v>34.4</c:v>
                </c:pt>
                <c:pt idx="14">
                  <c:v>34.200000000000003</c:v>
                </c:pt>
                <c:pt idx="15">
                  <c:v>35</c:v>
                </c:pt>
                <c:pt idx="16">
                  <c:v>34.9</c:v>
                </c:pt>
                <c:pt idx="17">
                  <c:v>34.6</c:v>
                </c:pt>
                <c:pt idx="18">
                  <c:v>34.9</c:v>
                </c:pt>
                <c:pt idx="19">
                  <c:v>34.299999999999997</c:v>
                </c:pt>
                <c:pt idx="20">
                  <c:v>34.200000000000003</c:v>
                </c:pt>
                <c:pt idx="21">
                  <c:v>34</c:v>
                </c:pt>
                <c:pt idx="22">
                  <c:v>33.4</c:v>
                </c:pt>
                <c:pt idx="23">
                  <c:v>32.9</c:v>
                </c:pt>
                <c:pt idx="24">
                  <c:v>32.4</c:v>
                </c:pt>
                <c:pt idx="25">
                  <c:v>31.3</c:v>
                </c:pt>
                <c:pt idx="26">
                  <c:v>30.8</c:v>
                </c:pt>
                <c:pt idx="27">
                  <c:v>30.2</c:v>
                </c:pt>
                <c:pt idx="28">
                  <c:v>29.8</c:v>
                </c:pt>
                <c:pt idx="29">
                  <c:v>29</c:v>
                </c:pt>
                <c:pt idx="30">
                  <c:v>28.5</c:v>
                </c:pt>
                <c:pt idx="31">
                  <c:v>28.4</c:v>
                </c:pt>
                <c:pt idx="32">
                  <c:v>27.9</c:v>
                </c:pt>
                <c:pt idx="33">
                  <c:v>27.5</c:v>
                </c:pt>
                <c:pt idx="34">
                  <c:v>27.2</c:v>
                </c:pt>
                <c:pt idx="35">
                  <c:v>27.3</c:v>
                </c:pt>
                <c:pt idx="36">
                  <c:v>27.1</c:v>
                </c:pt>
                <c:pt idx="37">
                  <c:v>26.9</c:v>
                </c:pt>
                <c:pt idx="38">
                  <c:v>27</c:v>
                </c:pt>
                <c:pt idx="39">
                  <c:v>25.7</c:v>
                </c:pt>
                <c:pt idx="40">
                  <c:v>26.8</c:v>
                </c:pt>
                <c:pt idx="41">
                  <c:v>25.8</c:v>
                </c:pt>
              </c:numCache>
            </c:numRef>
          </c:val>
          <c:smooth val="0"/>
          <c:extLst>
            <c:ext xmlns:c16="http://schemas.microsoft.com/office/drawing/2014/chart" uri="{C3380CC4-5D6E-409C-BE32-E72D297353CC}">
              <c16:uniqueId val="{00000003-25C2-4248-BF61-6724F00FDFC7}"/>
            </c:ext>
          </c:extLst>
        </c:ser>
        <c:dLbls>
          <c:showLegendKey val="0"/>
          <c:showVal val="0"/>
          <c:showCatName val="0"/>
          <c:showSerName val="0"/>
          <c:showPercent val="0"/>
          <c:showBubbleSize val="0"/>
        </c:dLbls>
        <c:smooth val="0"/>
        <c:axId val="510469008"/>
        <c:axId val="510470928"/>
        <c:extLst/>
      </c:lineChart>
      <c:catAx>
        <c:axId val="5104690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a:t>
                </a:r>
                <a:r>
                  <a:rPr lang="es-MX" baseline="0"/>
                  <a:t> Elaboración propia con datos de WDI, 2025</a:t>
                </a:r>
                <a:endParaRPr lang="es-MX"/>
              </a:p>
            </c:rich>
          </c:tx>
          <c:layout>
            <c:manualLayout>
              <c:xMode val="edge"/>
              <c:yMode val="edge"/>
              <c:x val="7.0384608285020633E-2"/>
              <c:y val="0.941104480005881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70928"/>
        <c:crosses val="autoZero"/>
        <c:auto val="1"/>
        <c:lblAlgn val="ctr"/>
        <c:lblOffset val="100"/>
        <c:tickLblSkip val="10"/>
        <c:noMultiLvlLbl val="0"/>
      </c:catAx>
      <c:valAx>
        <c:axId val="51047092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porcentaje de la población</a:t>
                </a:r>
              </a:p>
            </c:rich>
          </c:tx>
          <c:layout>
            <c:manualLayout>
              <c:xMode val="edge"/>
              <c:yMode val="edge"/>
              <c:x val="1.9672331756061538E-2"/>
              <c:y val="0.4416859083815907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69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dirty="0"/>
              <a:t>Crece la Productividad por</a:t>
            </a:r>
            <a:r>
              <a:rPr lang="es-MX" baseline="0" dirty="0"/>
              <a:t> trabajador (PIB/Fuerza laboral) 1990-2023 pero sigue pobre</a:t>
            </a:r>
            <a:endParaRPr lang="es-MX"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0.14656473772923873"/>
          <c:y val="0.17872009737254521"/>
          <c:w val="0.74155342291837711"/>
          <c:h val="0.69365303261679523"/>
        </c:manualLayout>
      </c:layout>
      <c:lineChart>
        <c:grouping val="standard"/>
        <c:varyColors val="0"/>
        <c:ser>
          <c:idx val="0"/>
          <c:order val="0"/>
          <c:tx>
            <c:strRef>
              <c:f>productividad!$J$2</c:f>
              <c:strCache>
                <c:ptCount val="1"/>
                <c:pt idx="0">
                  <c:v>México</c:v>
                </c:pt>
              </c:strCache>
            </c:strRef>
          </c:tx>
          <c:spPr>
            <a:ln w="28575" cap="rnd">
              <a:solidFill>
                <a:schemeClr val="accent1"/>
              </a:solidFill>
              <a:round/>
            </a:ln>
            <a:effectLst/>
          </c:spPr>
          <c:marker>
            <c:symbol val="none"/>
          </c:marker>
          <c:cat>
            <c:numRef>
              <c:f>productividad!$A$3:$A$36</c:f>
              <c:numCache>
                <c:formatCode>General</c:formatCode>
                <c:ptCount val="3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numCache>
            </c:numRef>
          </c:cat>
          <c:val>
            <c:numRef>
              <c:f>productividad!$J$3:$J$36</c:f>
              <c:numCache>
                <c:formatCode>_-"$"* #,##0_-;\-"$"* #,##0_-;_-"$"* "-"??_-;_-@_-</c:formatCode>
                <c:ptCount val="34"/>
                <c:pt idx="0">
                  <c:v>22686.177893222914</c:v>
                </c:pt>
                <c:pt idx="1">
                  <c:v>22863.897239688318</c:v>
                </c:pt>
                <c:pt idx="2">
                  <c:v>22822.022188719395</c:v>
                </c:pt>
                <c:pt idx="3">
                  <c:v>22640.366459832829</c:v>
                </c:pt>
                <c:pt idx="4">
                  <c:v>23030.748222227925</c:v>
                </c:pt>
                <c:pt idx="5">
                  <c:v>21117.878233241601</c:v>
                </c:pt>
                <c:pt idx="6">
                  <c:v>21876.337154510755</c:v>
                </c:pt>
                <c:pt idx="7">
                  <c:v>22407.875876615166</c:v>
                </c:pt>
                <c:pt idx="8">
                  <c:v>23372.161269718348</c:v>
                </c:pt>
                <c:pt idx="9">
                  <c:v>23785.792138603829</c:v>
                </c:pt>
                <c:pt idx="10">
                  <c:v>24489.092497724214</c:v>
                </c:pt>
                <c:pt idx="11">
                  <c:v>24117.255715146493</c:v>
                </c:pt>
                <c:pt idx="12">
                  <c:v>23752.409771439565</c:v>
                </c:pt>
                <c:pt idx="13">
                  <c:v>23402.010214327569</c:v>
                </c:pt>
                <c:pt idx="14">
                  <c:v>23523.66347468632</c:v>
                </c:pt>
                <c:pt idx="15">
                  <c:v>23240.771232714593</c:v>
                </c:pt>
                <c:pt idx="16">
                  <c:v>23562.653958313498</c:v>
                </c:pt>
                <c:pt idx="17">
                  <c:v>23533.763800230747</c:v>
                </c:pt>
                <c:pt idx="18">
                  <c:v>23365.20141027114</c:v>
                </c:pt>
                <c:pt idx="19">
                  <c:v>21468.143881882508</c:v>
                </c:pt>
                <c:pt idx="20">
                  <c:v>22138.089224359283</c:v>
                </c:pt>
                <c:pt idx="21">
                  <c:v>22401.741687968333</c:v>
                </c:pt>
                <c:pt idx="22">
                  <c:v>22511.47250747044</c:v>
                </c:pt>
                <c:pt idx="23">
                  <c:v>22373.959697781342</c:v>
                </c:pt>
                <c:pt idx="24">
                  <c:v>22759.032861237803</c:v>
                </c:pt>
                <c:pt idx="25">
                  <c:v>22978.74157884618</c:v>
                </c:pt>
                <c:pt idx="26">
                  <c:v>23081.0176433085</c:v>
                </c:pt>
                <c:pt idx="27">
                  <c:v>23245.477424538658</c:v>
                </c:pt>
                <c:pt idx="28">
                  <c:v>23261.758503944442</c:v>
                </c:pt>
                <c:pt idx="29">
                  <c:v>22568.092370978033</c:v>
                </c:pt>
                <c:pt idx="30">
                  <c:v>22111.438354472451</c:v>
                </c:pt>
                <c:pt idx="31">
                  <c:v>21837.496236644361</c:v>
                </c:pt>
                <c:pt idx="32">
                  <c:v>21993.204835302069</c:v>
                </c:pt>
                <c:pt idx="33">
                  <c:v>22093.095929779221</c:v>
                </c:pt>
              </c:numCache>
            </c:numRef>
          </c:val>
          <c:smooth val="0"/>
          <c:extLst>
            <c:ext xmlns:c16="http://schemas.microsoft.com/office/drawing/2014/chart" uri="{C3380CC4-5D6E-409C-BE32-E72D297353CC}">
              <c16:uniqueId val="{00000000-A026-4086-AB2F-8D51CB121986}"/>
            </c:ext>
          </c:extLst>
        </c:ser>
        <c:ser>
          <c:idx val="1"/>
          <c:order val="1"/>
          <c:tx>
            <c:strRef>
              <c:f>productividad!$K$2</c:f>
              <c:strCache>
                <c:ptCount val="1"/>
                <c:pt idx="0">
                  <c:v>Brasil</c:v>
                </c:pt>
              </c:strCache>
            </c:strRef>
          </c:tx>
          <c:spPr>
            <a:ln w="28575" cap="rnd">
              <a:solidFill>
                <a:srgbClr val="C00000"/>
              </a:solidFill>
              <a:round/>
            </a:ln>
            <a:effectLst/>
          </c:spPr>
          <c:marker>
            <c:symbol val="none"/>
          </c:marker>
          <c:cat>
            <c:numRef>
              <c:f>productividad!$A$3:$A$36</c:f>
              <c:numCache>
                <c:formatCode>General</c:formatCode>
                <c:ptCount val="3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numCache>
            </c:numRef>
          </c:cat>
          <c:val>
            <c:numRef>
              <c:f>productividad!$K$3:$K$36</c:f>
              <c:numCache>
                <c:formatCode>_-"$"* #,##0_-;\-"$"* #,##0_-;_-"$"* "-"??_-;_-@_-</c:formatCode>
                <c:ptCount val="34"/>
                <c:pt idx="0">
                  <c:v>14738.688929726968</c:v>
                </c:pt>
                <c:pt idx="1">
                  <c:v>14524.002733100231</c:v>
                </c:pt>
                <c:pt idx="2">
                  <c:v>14037.735775531093</c:v>
                </c:pt>
                <c:pt idx="3">
                  <c:v>14318.12498309289</c:v>
                </c:pt>
                <c:pt idx="4">
                  <c:v>14743.80533971052</c:v>
                </c:pt>
                <c:pt idx="5">
                  <c:v>14953.163080443894</c:v>
                </c:pt>
                <c:pt idx="6">
                  <c:v>15322.896810929107</c:v>
                </c:pt>
                <c:pt idx="7">
                  <c:v>15273.866010870626</c:v>
                </c:pt>
                <c:pt idx="8">
                  <c:v>14938.920315670082</c:v>
                </c:pt>
                <c:pt idx="9">
                  <c:v>14517.005391107323</c:v>
                </c:pt>
                <c:pt idx="10">
                  <c:v>14775.736055252743</c:v>
                </c:pt>
                <c:pt idx="11">
                  <c:v>14615.516493075076</c:v>
                </c:pt>
                <c:pt idx="12">
                  <c:v>14549.4753624555</c:v>
                </c:pt>
                <c:pt idx="13">
                  <c:v>14445.466104336523</c:v>
                </c:pt>
                <c:pt idx="14">
                  <c:v>14889.156578776267</c:v>
                </c:pt>
                <c:pt idx="15">
                  <c:v>14939.513445637087</c:v>
                </c:pt>
                <c:pt idx="16">
                  <c:v>15342.66745071002</c:v>
                </c:pt>
                <c:pt idx="17">
                  <c:v>16102.835597931975</c:v>
                </c:pt>
                <c:pt idx="18">
                  <c:v>16684.08462589878</c:v>
                </c:pt>
                <c:pt idx="19">
                  <c:v>16353.051246807512</c:v>
                </c:pt>
                <c:pt idx="20">
                  <c:v>17655.163424676437</c:v>
                </c:pt>
                <c:pt idx="21">
                  <c:v>18448.629548024641</c:v>
                </c:pt>
                <c:pt idx="22">
                  <c:v>18666.433874271726</c:v>
                </c:pt>
                <c:pt idx="23">
                  <c:v>18980.845618170784</c:v>
                </c:pt>
                <c:pt idx="24">
                  <c:v>18892.155713066499</c:v>
                </c:pt>
                <c:pt idx="25">
                  <c:v>17916.832726519424</c:v>
                </c:pt>
                <c:pt idx="26">
                  <c:v>17109.13043181624</c:v>
                </c:pt>
                <c:pt idx="27">
                  <c:v>17068.994464751555</c:v>
                </c:pt>
                <c:pt idx="28">
                  <c:v>17194.186495255799</c:v>
                </c:pt>
                <c:pt idx="29">
                  <c:v>17124.38841330467</c:v>
                </c:pt>
                <c:pt idx="30">
                  <c:v>17600.236050411688</c:v>
                </c:pt>
                <c:pt idx="31">
                  <c:v>17715.074242499275</c:v>
                </c:pt>
                <c:pt idx="32">
                  <c:v>17817.23260837423</c:v>
                </c:pt>
                <c:pt idx="33">
                  <c:v>18379.256281420719</c:v>
                </c:pt>
              </c:numCache>
            </c:numRef>
          </c:val>
          <c:smooth val="0"/>
          <c:extLst>
            <c:ext xmlns:c16="http://schemas.microsoft.com/office/drawing/2014/chart" uri="{C3380CC4-5D6E-409C-BE32-E72D297353CC}">
              <c16:uniqueId val="{00000001-A026-4086-AB2F-8D51CB121986}"/>
            </c:ext>
          </c:extLst>
        </c:ser>
        <c:ser>
          <c:idx val="4"/>
          <c:order val="2"/>
          <c:tx>
            <c:strRef>
              <c:f>productividad!$L$2</c:f>
              <c:strCache>
                <c:ptCount val="1"/>
                <c:pt idx="0">
                  <c:v>Colombia</c:v>
                </c:pt>
              </c:strCache>
            </c:strRef>
          </c:tx>
          <c:spPr>
            <a:ln w="28575" cap="rnd">
              <a:solidFill>
                <a:srgbClr val="00B050"/>
              </a:solidFill>
              <a:round/>
            </a:ln>
            <a:effectLst/>
          </c:spPr>
          <c:marker>
            <c:symbol val="none"/>
          </c:marker>
          <c:cat>
            <c:numRef>
              <c:f>productividad!$A$3:$A$36</c:f>
              <c:numCache>
                <c:formatCode>General</c:formatCode>
                <c:ptCount val="3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numCache>
            </c:numRef>
          </c:cat>
          <c:val>
            <c:numRef>
              <c:f>productividad!$L$3:$L$36</c:f>
              <c:numCache>
                <c:formatCode>_-"$"* #,##0_-;\-"$"* #,##0_-;_-"$"* "-"??_-;_-@_-</c:formatCode>
                <c:ptCount val="34"/>
                <c:pt idx="0">
                  <c:v>8682.157902075196</c:v>
                </c:pt>
                <c:pt idx="1">
                  <c:v>8640.2734880518237</c:v>
                </c:pt>
                <c:pt idx="2">
                  <c:v>8743.977834706835</c:v>
                </c:pt>
                <c:pt idx="3">
                  <c:v>8943.6566858744591</c:v>
                </c:pt>
                <c:pt idx="4">
                  <c:v>9181.6027569783528</c:v>
                </c:pt>
                <c:pt idx="5">
                  <c:v>9380.9335683088248</c:v>
                </c:pt>
                <c:pt idx="6">
                  <c:v>9346.2391583864555</c:v>
                </c:pt>
                <c:pt idx="7">
                  <c:v>9414.0689238068644</c:v>
                </c:pt>
                <c:pt idx="8">
                  <c:v>9261.6834834317924</c:v>
                </c:pt>
                <c:pt idx="9">
                  <c:v>8756.2278771438941</c:v>
                </c:pt>
                <c:pt idx="10">
                  <c:v>8797.3717237673773</c:v>
                </c:pt>
                <c:pt idx="11">
                  <c:v>8754.6640304101056</c:v>
                </c:pt>
                <c:pt idx="12">
                  <c:v>8922.9094484566394</c:v>
                </c:pt>
                <c:pt idx="13">
                  <c:v>8966.527345012757</c:v>
                </c:pt>
                <c:pt idx="14">
                  <c:v>9352.2412975234256</c:v>
                </c:pt>
                <c:pt idx="15">
                  <c:v>9799.0214851235687</c:v>
                </c:pt>
                <c:pt idx="16">
                  <c:v>10356.273083015187</c:v>
                </c:pt>
                <c:pt idx="17">
                  <c:v>10949.958635423414</c:v>
                </c:pt>
                <c:pt idx="18">
                  <c:v>11033.515316547</c:v>
                </c:pt>
                <c:pt idx="19">
                  <c:v>10479.340314088307</c:v>
                </c:pt>
                <c:pt idx="20">
                  <c:v>10715.789176112316</c:v>
                </c:pt>
                <c:pt idx="21">
                  <c:v>11172.953411829658</c:v>
                </c:pt>
                <c:pt idx="22">
                  <c:v>11307.673546937271</c:v>
                </c:pt>
                <c:pt idx="23">
                  <c:v>11818.858901873124</c:v>
                </c:pt>
                <c:pt idx="24">
                  <c:v>12194.7051187711</c:v>
                </c:pt>
                <c:pt idx="25">
                  <c:v>12347.100021731716</c:v>
                </c:pt>
                <c:pt idx="26">
                  <c:v>12498.762761039487</c:v>
                </c:pt>
                <c:pt idx="27">
                  <c:v>12462.748302281336</c:v>
                </c:pt>
                <c:pt idx="28">
                  <c:v>12596.576063072132</c:v>
                </c:pt>
                <c:pt idx="29">
                  <c:v>12856.218095248982</c:v>
                </c:pt>
                <c:pt idx="30">
                  <c:v>11860.690106286424</c:v>
                </c:pt>
                <c:pt idx="31">
                  <c:v>12753.968316176657</c:v>
                </c:pt>
                <c:pt idx="32">
                  <c:v>13728.979855140311</c:v>
                </c:pt>
                <c:pt idx="33">
                  <c:v>13468.65728649743</c:v>
                </c:pt>
              </c:numCache>
            </c:numRef>
          </c:val>
          <c:smooth val="0"/>
          <c:extLst>
            <c:ext xmlns:c16="http://schemas.microsoft.com/office/drawing/2014/chart" uri="{C3380CC4-5D6E-409C-BE32-E72D297353CC}">
              <c16:uniqueId val="{00000002-A026-4086-AB2F-8D51CB121986}"/>
            </c:ext>
          </c:extLst>
        </c:ser>
        <c:dLbls>
          <c:showLegendKey val="0"/>
          <c:showVal val="0"/>
          <c:showCatName val="0"/>
          <c:showSerName val="0"/>
          <c:showPercent val="0"/>
          <c:showBubbleSize val="0"/>
        </c:dLbls>
        <c:marker val="1"/>
        <c:smooth val="0"/>
        <c:axId val="510469008"/>
        <c:axId val="510470928"/>
        <c:extLst/>
      </c:lineChart>
      <c:lineChart>
        <c:grouping val="stacked"/>
        <c:varyColors val="0"/>
        <c:ser>
          <c:idx val="2"/>
          <c:order val="3"/>
          <c:tx>
            <c:strRef>
              <c:f>productividad!$M$2</c:f>
              <c:strCache>
                <c:ptCount val="1"/>
                <c:pt idx="0">
                  <c:v>Estados Unidos (EJE DERECHO)</c:v>
                </c:pt>
              </c:strCache>
            </c:strRef>
          </c:tx>
          <c:spPr>
            <a:ln w="28575" cap="rnd">
              <a:solidFill>
                <a:srgbClr val="FFC000"/>
              </a:solidFill>
              <a:round/>
            </a:ln>
            <a:effectLst/>
          </c:spPr>
          <c:marker>
            <c:symbol val="circle"/>
            <c:size val="5"/>
            <c:spPr>
              <a:solidFill>
                <a:schemeClr val="accent3"/>
              </a:solidFill>
              <a:ln w="9525">
                <a:solidFill>
                  <a:srgbClr val="FFC000"/>
                </a:solidFill>
              </a:ln>
              <a:effectLst/>
            </c:spPr>
          </c:marker>
          <c:cat>
            <c:numRef>
              <c:f>productividad!$A$3:$A$36</c:f>
              <c:numCache>
                <c:formatCode>General</c:formatCode>
                <c:ptCount val="3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numCache>
            </c:numRef>
          </c:cat>
          <c:val>
            <c:numRef>
              <c:f>productividad!$M$3:$M$36</c:f>
              <c:numCache>
                <c:formatCode>_-"$"* #,##0_-;\-"$"* #,##0_-;_-"$"* "-"??_-;_-@_-</c:formatCode>
                <c:ptCount val="34"/>
                <c:pt idx="0">
                  <c:v>76553.979248673015</c:v>
                </c:pt>
                <c:pt idx="1">
                  <c:v>75925.063384231937</c:v>
                </c:pt>
                <c:pt idx="2">
                  <c:v>77330.440472481132</c:v>
                </c:pt>
                <c:pt idx="3">
                  <c:v>78609.206623245598</c:v>
                </c:pt>
                <c:pt idx="4">
                  <c:v>80352.21178016669</c:v>
                </c:pt>
                <c:pt idx="5">
                  <c:v>81295.422294358097</c:v>
                </c:pt>
                <c:pt idx="6">
                  <c:v>83054.031070861252</c:v>
                </c:pt>
                <c:pt idx="7">
                  <c:v>85161.950359080758</c:v>
                </c:pt>
                <c:pt idx="8">
                  <c:v>87897.644463806486</c:v>
                </c:pt>
                <c:pt idx="9">
                  <c:v>90846.179365748787</c:v>
                </c:pt>
                <c:pt idx="10">
                  <c:v>93228.83073166963</c:v>
                </c:pt>
                <c:pt idx="11">
                  <c:v>93437.912950826925</c:v>
                </c:pt>
                <c:pt idx="12">
                  <c:v>94371.946503359519</c:v>
                </c:pt>
                <c:pt idx="13">
                  <c:v>96524.86026868374</c:v>
                </c:pt>
                <c:pt idx="14">
                  <c:v>99426.362048687195</c:v>
                </c:pt>
                <c:pt idx="15">
                  <c:v>101611.56284875289</c:v>
                </c:pt>
                <c:pt idx="16">
                  <c:v>102997.15384551077</c:v>
                </c:pt>
                <c:pt idx="17">
                  <c:v>104174.14801755571</c:v>
                </c:pt>
                <c:pt idx="18">
                  <c:v>103182.87347197847</c:v>
                </c:pt>
                <c:pt idx="19">
                  <c:v>100473.40575365334</c:v>
                </c:pt>
                <c:pt idx="20">
                  <c:v>103213.38530851243</c:v>
                </c:pt>
                <c:pt idx="21">
                  <c:v>104759.9094903697</c:v>
                </c:pt>
                <c:pt idx="22">
                  <c:v>106458.14870353059</c:v>
                </c:pt>
                <c:pt idx="23">
                  <c:v>108476.52458432</c:v>
                </c:pt>
                <c:pt idx="24">
                  <c:v>110769.42729362997</c:v>
                </c:pt>
                <c:pt idx="25">
                  <c:v>113361.91087372517</c:v>
                </c:pt>
                <c:pt idx="26">
                  <c:v>114114.26492144875</c:v>
                </c:pt>
                <c:pt idx="27">
                  <c:v>115780.57317185667</c:v>
                </c:pt>
                <c:pt idx="28">
                  <c:v>118285.30001017758</c:v>
                </c:pt>
                <c:pt idx="29">
                  <c:v>120033.20864917447</c:v>
                </c:pt>
                <c:pt idx="30">
                  <c:v>118431.81140596113</c:v>
                </c:pt>
                <c:pt idx="31">
                  <c:v>125139.23808782853</c:v>
                </c:pt>
                <c:pt idx="32">
                  <c:v>126797.22666647626</c:v>
                </c:pt>
                <c:pt idx="33">
                  <c:v>128769.97704518377</c:v>
                </c:pt>
              </c:numCache>
            </c:numRef>
          </c:val>
          <c:smooth val="0"/>
          <c:extLst>
            <c:ext xmlns:c16="http://schemas.microsoft.com/office/drawing/2014/chart" uri="{C3380CC4-5D6E-409C-BE32-E72D297353CC}">
              <c16:uniqueId val="{00000003-A026-4086-AB2F-8D51CB121986}"/>
            </c:ext>
          </c:extLst>
        </c:ser>
        <c:dLbls>
          <c:showLegendKey val="0"/>
          <c:showVal val="0"/>
          <c:showCatName val="0"/>
          <c:showSerName val="0"/>
          <c:showPercent val="0"/>
          <c:showBubbleSize val="0"/>
        </c:dLbls>
        <c:marker val="1"/>
        <c:smooth val="0"/>
        <c:axId val="339063920"/>
        <c:axId val="339063440"/>
      </c:lineChart>
      <c:catAx>
        <c:axId val="5104690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 Elaboración propia con datos de WDI, 2015</a:t>
                </a:r>
              </a:p>
            </c:rich>
          </c:tx>
          <c:layout>
            <c:manualLayout>
              <c:xMode val="edge"/>
              <c:yMode val="edge"/>
              <c:x val="7.0384608285020633E-2"/>
              <c:y val="0.941104480005881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70928"/>
        <c:crosses val="autoZero"/>
        <c:auto val="1"/>
        <c:lblAlgn val="ctr"/>
        <c:lblOffset val="100"/>
        <c:tickLblSkip val="5"/>
        <c:noMultiLvlLbl val="0"/>
      </c:catAx>
      <c:valAx>
        <c:axId val="510470928"/>
        <c:scaling>
          <c:orientation val="minMax"/>
          <c:max val="5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dólares constantes, 2015</a:t>
                </a:r>
              </a:p>
            </c:rich>
          </c:tx>
          <c:layout>
            <c:manualLayout>
              <c:xMode val="edge"/>
              <c:yMode val="edge"/>
              <c:x val="1.6433318617575715E-2"/>
              <c:y val="0.3430587149793699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_-&quot;$&quot;* #,##0_-;\-&quot;$&quot;* #,##0_-;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69008"/>
        <c:crosses val="autoZero"/>
        <c:crossBetween val="between"/>
      </c:valAx>
      <c:valAx>
        <c:axId val="339063440"/>
        <c:scaling>
          <c:orientation val="minMax"/>
        </c:scaling>
        <c:delete val="0"/>
        <c:axPos val="r"/>
        <c:numFmt formatCode="_-&quot;$&quot;* #,##0_-;\-&quot;$&quot;* #,##0_-;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339063920"/>
        <c:crosses val="max"/>
        <c:crossBetween val="between"/>
      </c:valAx>
      <c:catAx>
        <c:axId val="339063920"/>
        <c:scaling>
          <c:orientation val="minMax"/>
        </c:scaling>
        <c:delete val="1"/>
        <c:axPos val="b"/>
        <c:numFmt formatCode="General" sourceLinked="1"/>
        <c:majorTickMark val="out"/>
        <c:minorTickMark val="none"/>
        <c:tickLblPos val="nextTo"/>
        <c:crossAx val="339063440"/>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s-MX"/>
              <a:t>Tasa de salarios bajos (%)</a:t>
            </a:r>
          </a:p>
        </c:rich>
      </c:tx>
      <c:layout>
        <c:manualLayout>
          <c:xMode val="edge"/>
          <c:yMode val="edge"/>
          <c:x val="0.39372472541431086"/>
          <c:y val="2.5375335174210666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9.5188355171454991E-2"/>
          <c:y val="0.17872009737254521"/>
          <c:w val="0.87760707550234007"/>
          <c:h val="0.69365303261679523"/>
        </c:manualLayout>
      </c:layout>
      <c:lineChart>
        <c:grouping val="standard"/>
        <c:varyColors val="0"/>
        <c:ser>
          <c:idx val="0"/>
          <c:order val="0"/>
          <c:tx>
            <c:strRef>
              <c:f>'salarios bajos'!$B$2</c:f>
              <c:strCache>
                <c:ptCount val="1"/>
                <c:pt idx="0">
                  <c:v>Argentina</c:v>
                </c:pt>
              </c:strCache>
            </c:strRef>
          </c:tx>
          <c:spPr>
            <a:ln w="28575" cap="rnd">
              <a:solidFill>
                <a:schemeClr val="accent1"/>
              </a:solidFill>
              <a:round/>
            </a:ln>
            <a:effectLst/>
          </c:spPr>
          <c:marker>
            <c:symbol val="none"/>
          </c:marker>
          <c:cat>
            <c:strRef>
              <c:f>'salarios bajos'!$A$3:$A$30</c:f>
              <c:strCache>
                <c:ptCount val="2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'salarios bajos'!$B$3:$B$30</c:f>
              <c:numCache>
                <c:formatCode>General</c:formatCode>
                <c:ptCount val="28"/>
                <c:pt idx="0">
                  <c:v>19</c:v>
                </c:pt>
                <c:pt idx="1">
                  <c:v>19.5</c:v>
                </c:pt>
                <c:pt idx="2">
                  <c:v>21.3</c:v>
                </c:pt>
                <c:pt idx="3">
                  <c:v>28</c:v>
                </c:pt>
                <c:pt idx="4">
                  <c:v>21.5</c:v>
                </c:pt>
                <c:pt idx="5">
                  <c:v>23.3</c:v>
                </c:pt>
                <c:pt idx="6">
                  <c:v>24.3</c:v>
                </c:pt>
                <c:pt idx="7">
                  <c:v>32.5</c:v>
                </c:pt>
                <c:pt idx="8">
                  <c:v>29.8</c:v>
                </c:pt>
                <c:pt idx="9">
                  <c:v>32.9</c:v>
                </c:pt>
                <c:pt idx="10">
                  <c:v>32.299999999999997</c:v>
                </c:pt>
                <c:pt idx="11">
                  <c:v>28.9</c:v>
                </c:pt>
                <c:pt idx="12">
                  <c:v>30</c:v>
                </c:pt>
                <c:pt idx="13">
                  <c:v>28.6</c:v>
                </c:pt>
                <c:pt idx="14">
                  <c:v>28.1</c:v>
                </c:pt>
                <c:pt idx="15">
                  <c:v>25.6</c:v>
                </c:pt>
                <c:pt idx="16" formatCode="0.0">
                  <c:v>26.529375000000002</c:v>
                </c:pt>
                <c:pt idx="17" formatCode="0.0">
                  <c:v>27.458750000000002</c:v>
                </c:pt>
                <c:pt idx="18" formatCode="0.0">
                  <c:v>26.317500000000003</c:v>
                </c:pt>
                <c:pt idx="19" formatCode="0.0">
                  <c:v>24.535</c:v>
                </c:pt>
                <c:pt idx="20" formatCode="0.0">
                  <c:v>24.002499999999998</c:v>
                </c:pt>
                <c:pt idx="21" formatCode="0.0">
                  <c:v>23.736249999999998</c:v>
                </c:pt>
                <c:pt idx="22" formatCode="0.0">
                  <c:v>23.603124999999999</c:v>
                </c:pt>
                <c:pt idx="23">
                  <c:v>23.47</c:v>
                </c:pt>
                <c:pt idx="24">
                  <c:v>25.78</c:v>
                </c:pt>
                <c:pt idx="25">
                  <c:v>23.88</c:v>
                </c:pt>
                <c:pt idx="26">
                  <c:v>24.634999999999998</c:v>
                </c:pt>
                <c:pt idx="27">
                  <c:v>25.39</c:v>
                </c:pt>
              </c:numCache>
            </c:numRef>
          </c:val>
          <c:smooth val="0"/>
          <c:extLst>
            <c:ext xmlns:c16="http://schemas.microsoft.com/office/drawing/2014/chart" uri="{C3380CC4-5D6E-409C-BE32-E72D297353CC}">
              <c16:uniqueId val="{00000000-CFD3-48AE-A884-B06A3B425EC2}"/>
            </c:ext>
          </c:extLst>
        </c:ser>
        <c:ser>
          <c:idx val="1"/>
          <c:order val="1"/>
          <c:tx>
            <c:strRef>
              <c:f>'salarios bajos'!$C$2</c:f>
              <c:strCache>
                <c:ptCount val="1"/>
                <c:pt idx="0">
                  <c:v>Brasil</c:v>
                </c:pt>
              </c:strCache>
            </c:strRef>
          </c:tx>
          <c:spPr>
            <a:ln w="28575" cap="rnd">
              <a:solidFill>
                <a:srgbClr val="C00000"/>
              </a:solidFill>
              <a:round/>
            </a:ln>
            <a:effectLst/>
          </c:spPr>
          <c:marker>
            <c:symbol val="none"/>
          </c:marker>
          <c:cat>
            <c:strRef>
              <c:f>'salarios bajos'!$A$3:$A$30</c:f>
              <c:strCache>
                <c:ptCount val="2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'salarios bajos'!$C$3:$C$30</c:f>
              <c:numCache>
                <c:formatCode>General</c:formatCode>
                <c:ptCount val="28"/>
                <c:pt idx="7">
                  <c:v>24.4</c:v>
                </c:pt>
                <c:pt idx="8">
                  <c:v>20.8</c:v>
                </c:pt>
                <c:pt idx="9">
                  <c:v>22.6</c:v>
                </c:pt>
                <c:pt idx="10">
                  <c:v>23.8</c:v>
                </c:pt>
                <c:pt idx="11">
                  <c:v>22.9</c:v>
                </c:pt>
                <c:pt idx="12">
                  <c:v>21.9</c:v>
                </c:pt>
                <c:pt idx="13">
                  <c:v>22.8</c:v>
                </c:pt>
                <c:pt idx="14">
                  <c:v>21.5</c:v>
                </c:pt>
                <c:pt idx="15">
                  <c:v>20.365000000000002</c:v>
                </c:pt>
                <c:pt idx="16">
                  <c:v>19.23</c:v>
                </c:pt>
                <c:pt idx="17" formatCode="0">
                  <c:v>19.23</c:v>
                </c:pt>
                <c:pt idx="18">
                  <c:v>17.811250000000001</c:v>
                </c:pt>
                <c:pt idx="19">
                  <c:v>16.96</c:v>
                </c:pt>
                <c:pt idx="20">
                  <c:v>16.392500000000002</c:v>
                </c:pt>
                <c:pt idx="21">
                  <c:v>15.825000000000001</c:v>
                </c:pt>
                <c:pt idx="22">
                  <c:v>15.2575</c:v>
                </c:pt>
                <c:pt idx="23">
                  <c:v>14.690000000000001</c:v>
                </c:pt>
                <c:pt idx="24">
                  <c:v>13.838750000000001</c:v>
                </c:pt>
                <c:pt idx="25">
                  <c:v>14.41</c:v>
                </c:pt>
                <c:pt idx="26">
                  <c:v>12.42</c:v>
                </c:pt>
                <c:pt idx="27">
                  <c:v>14.13</c:v>
                </c:pt>
              </c:numCache>
            </c:numRef>
          </c:val>
          <c:smooth val="0"/>
          <c:extLst>
            <c:ext xmlns:c16="http://schemas.microsoft.com/office/drawing/2014/chart" uri="{C3380CC4-5D6E-409C-BE32-E72D297353CC}">
              <c16:uniqueId val="{00000001-CFD3-48AE-A884-B06A3B425EC2}"/>
            </c:ext>
          </c:extLst>
        </c:ser>
        <c:ser>
          <c:idx val="4"/>
          <c:order val="2"/>
          <c:tx>
            <c:strRef>
              <c:f>'salarios bajos'!$D$2</c:f>
              <c:strCache>
                <c:ptCount val="1"/>
                <c:pt idx="0">
                  <c:v>Colombia</c:v>
                </c:pt>
              </c:strCache>
            </c:strRef>
          </c:tx>
          <c:spPr>
            <a:ln w="28575" cap="rnd">
              <a:solidFill>
                <a:srgbClr val="00B050"/>
              </a:solidFill>
              <a:round/>
            </a:ln>
            <a:effectLst/>
          </c:spPr>
          <c:marker>
            <c:symbol val="none"/>
          </c:marker>
          <c:cat>
            <c:strRef>
              <c:f>'salarios bajos'!$A$3:$A$30</c:f>
              <c:strCache>
                <c:ptCount val="2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'salarios bajos'!$D$3:$D$30</c:f>
              <c:numCache>
                <c:formatCode>General</c:formatCode>
                <c:ptCount val="28"/>
                <c:pt idx="0">
                  <c:v>11.3</c:v>
                </c:pt>
                <c:pt idx="1">
                  <c:v>13.1</c:v>
                </c:pt>
                <c:pt idx="2">
                  <c:v>13.8</c:v>
                </c:pt>
                <c:pt idx="3">
                  <c:v>12.9</c:v>
                </c:pt>
                <c:pt idx="4">
                  <c:v>12.5</c:v>
                </c:pt>
                <c:pt idx="5">
                  <c:v>14.3</c:v>
                </c:pt>
                <c:pt idx="6">
                  <c:v>17.899999999999999</c:v>
                </c:pt>
                <c:pt idx="7">
                  <c:v>21.5</c:v>
                </c:pt>
                <c:pt idx="8">
                  <c:v>22.4</c:v>
                </c:pt>
                <c:pt idx="9">
                  <c:v>21.5</c:v>
                </c:pt>
                <c:pt idx="10">
                  <c:v>20.100000000000001</c:v>
                </c:pt>
                <c:pt idx="11">
                  <c:v>20.2</c:v>
                </c:pt>
                <c:pt idx="12">
                  <c:v>21.9</c:v>
                </c:pt>
                <c:pt idx="13">
                  <c:v>20.6</c:v>
                </c:pt>
                <c:pt idx="14">
                  <c:v>21.2</c:v>
                </c:pt>
                <c:pt idx="15" formatCode="0">
                  <c:v>20.5</c:v>
                </c:pt>
                <c:pt idx="16" formatCode="0">
                  <c:v>20.094000000000001</c:v>
                </c:pt>
                <c:pt idx="17" formatCode="0">
                  <c:v>20.443999999999999</c:v>
                </c:pt>
                <c:pt idx="18" formatCode="0">
                  <c:v>19.5</c:v>
                </c:pt>
                <c:pt idx="19" formatCode="0">
                  <c:v>19.687999999999999</c:v>
                </c:pt>
                <c:pt idx="20" formatCode="0">
                  <c:v>18.5</c:v>
                </c:pt>
                <c:pt idx="21" formatCode="0">
                  <c:v>17.899999999999999</c:v>
                </c:pt>
                <c:pt idx="22" formatCode="0">
                  <c:v>17.3</c:v>
                </c:pt>
                <c:pt idx="23">
                  <c:v>17.47</c:v>
                </c:pt>
                <c:pt idx="24">
                  <c:v>18.420000000000002</c:v>
                </c:pt>
                <c:pt idx="25">
                  <c:v>19.850000000000001</c:v>
                </c:pt>
                <c:pt idx="26">
                  <c:v>17.46</c:v>
                </c:pt>
                <c:pt idx="27">
                  <c:v>17.46</c:v>
                </c:pt>
              </c:numCache>
            </c:numRef>
          </c:val>
          <c:smooth val="0"/>
          <c:extLst>
            <c:ext xmlns:c16="http://schemas.microsoft.com/office/drawing/2014/chart" uri="{C3380CC4-5D6E-409C-BE32-E72D297353CC}">
              <c16:uniqueId val="{00000002-CFD3-48AE-A884-B06A3B425EC2}"/>
            </c:ext>
          </c:extLst>
        </c:ser>
        <c:ser>
          <c:idx val="2"/>
          <c:order val="3"/>
          <c:tx>
            <c:strRef>
              <c:f>'salarios bajos'!$E$2</c:f>
              <c:strCache>
                <c:ptCount val="1"/>
                <c:pt idx="0">
                  <c:v>Estados Unidos de America</c:v>
                </c:pt>
              </c:strCache>
            </c:strRef>
          </c:tx>
          <c:spPr>
            <a:ln w="28575" cap="rnd">
              <a:solidFill>
                <a:sysClr val="windowText" lastClr="000000">
                  <a:lumMod val="95000"/>
                  <a:lumOff val="5000"/>
                </a:sysClr>
              </a:solidFill>
              <a:round/>
            </a:ln>
            <a:effectLst/>
          </c:spPr>
          <c:marker>
            <c:symbol val="none"/>
          </c:marker>
          <c:cat>
            <c:strRef>
              <c:f>'salarios bajos'!$A$3:$A$30</c:f>
              <c:strCache>
                <c:ptCount val="2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'salarios bajos'!$E$3:$E$30</c:f>
              <c:numCache>
                <c:formatCode>General</c:formatCode>
                <c:ptCount val="28"/>
                <c:pt idx="0">
                  <c:v>25.2</c:v>
                </c:pt>
                <c:pt idx="1">
                  <c:v>25.1</c:v>
                </c:pt>
                <c:pt idx="2">
                  <c:v>24.9</c:v>
                </c:pt>
                <c:pt idx="3">
                  <c:v>24.5</c:v>
                </c:pt>
                <c:pt idx="4">
                  <c:v>24.5</c:v>
                </c:pt>
                <c:pt idx="5">
                  <c:v>24.702000000000002</c:v>
                </c:pt>
                <c:pt idx="6">
                  <c:v>23.771999999999998</c:v>
                </c:pt>
                <c:pt idx="7">
                  <c:v>23.495000000000001</c:v>
                </c:pt>
                <c:pt idx="8">
                  <c:v>23.268000000000001</c:v>
                </c:pt>
                <c:pt idx="9">
                  <c:v>23.852</c:v>
                </c:pt>
                <c:pt idx="10">
                  <c:v>23.963999999999999</c:v>
                </c:pt>
                <c:pt idx="11">
                  <c:v>24.222000000000001</c:v>
                </c:pt>
                <c:pt idx="12">
                  <c:v>24.535</c:v>
                </c:pt>
                <c:pt idx="13">
                  <c:v>24.513999999999999</c:v>
                </c:pt>
                <c:pt idx="14">
                  <c:v>24.841999999999999</c:v>
                </c:pt>
                <c:pt idx="15">
                  <c:v>25.291</c:v>
                </c:pt>
                <c:pt idx="16">
                  <c:v>25.148</c:v>
                </c:pt>
                <c:pt idx="17">
                  <c:v>25.291</c:v>
                </c:pt>
                <c:pt idx="18">
                  <c:v>25.045999999999999</c:v>
                </c:pt>
                <c:pt idx="19">
                  <c:v>24.927</c:v>
                </c:pt>
                <c:pt idx="20">
                  <c:v>25.021000000000001</c:v>
                </c:pt>
                <c:pt idx="21">
                  <c:v>24.908000000000001</c:v>
                </c:pt>
                <c:pt idx="22">
                  <c:v>24.503</c:v>
                </c:pt>
                <c:pt idx="23">
                  <c:v>24.065000000000001</c:v>
                </c:pt>
                <c:pt idx="24">
                  <c:v>23.38</c:v>
                </c:pt>
                <c:pt idx="25">
                  <c:v>23.81</c:v>
                </c:pt>
                <c:pt idx="26">
                  <c:v>22.69</c:v>
                </c:pt>
                <c:pt idx="27">
                  <c:v>22.66</c:v>
                </c:pt>
              </c:numCache>
            </c:numRef>
          </c:val>
          <c:smooth val="0"/>
          <c:extLst>
            <c:ext xmlns:c16="http://schemas.microsoft.com/office/drawing/2014/chart" uri="{C3380CC4-5D6E-409C-BE32-E72D297353CC}">
              <c16:uniqueId val="{00000003-CFD3-48AE-A884-B06A3B425EC2}"/>
            </c:ext>
          </c:extLst>
        </c:ser>
        <c:ser>
          <c:idx val="3"/>
          <c:order val="4"/>
          <c:tx>
            <c:strRef>
              <c:f>'salarios bajos'!$F$2</c:f>
              <c:strCache>
                <c:ptCount val="1"/>
                <c:pt idx="0">
                  <c:v>Mexico</c:v>
                </c:pt>
              </c:strCache>
            </c:strRef>
          </c:tx>
          <c:spPr>
            <a:ln w="28575" cap="rnd">
              <a:solidFill>
                <a:schemeClr val="accent4"/>
              </a:solidFill>
              <a:round/>
            </a:ln>
            <a:effectLst/>
          </c:spPr>
          <c:marker>
            <c:symbol val="none"/>
          </c:marker>
          <c:cat>
            <c:strRef>
              <c:f>'salarios bajos'!$A$3:$A$30</c:f>
              <c:strCache>
                <c:ptCount val="2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'salarios bajos'!$F$3:$F$30</c:f>
              <c:numCache>
                <c:formatCode>General</c:formatCode>
                <c:ptCount val="28"/>
                <c:pt idx="0">
                  <c:v>22.4</c:v>
                </c:pt>
                <c:pt idx="1">
                  <c:v>25.8</c:v>
                </c:pt>
                <c:pt idx="2">
                  <c:v>25</c:v>
                </c:pt>
                <c:pt idx="3">
                  <c:v>24.4</c:v>
                </c:pt>
                <c:pt idx="4">
                  <c:v>24.2</c:v>
                </c:pt>
                <c:pt idx="5">
                  <c:v>23.3</c:v>
                </c:pt>
                <c:pt idx="6">
                  <c:v>24.1</c:v>
                </c:pt>
                <c:pt idx="7">
                  <c:v>19.399999999999999</c:v>
                </c:pt>
                <c:pt idx="8">
                  <c:v>22.6</c:v>
                </c:pt>
                <c:pt idx="9">
                  <c:v>21.3</c:v>
                </c:pt>
                <c:pt idx="10">
                  <c:v>17.914999999999999</c:v>
                </c:pt>
                <c:pt idx="11">
                  <c:v>16.309000000000001</c:v>
                </c:pt>
                <c:pt idx="12">
                  <c:v>19.082000000000001</c:v>
                </c:pt>
                <c:pt idx="13">
                  <c:v>18.111000000000001</c:v>
                </c:pt>
                <c:pt idx="14">
                  <c:v>16.91</c:v>
                </c:pt>
                <c:pt idx="15">
                  <c:v>19.123000000000001</c:v>
                </c:pt>
                <c:pt idx="16">
                  <c:v>17.667999999999999</c:v>
                </c:pt>
                <c:pt idx="17">
                  <c:v>15.994</c:v>
                </c:pt>
                <c:pt idx="18">
                  <c:v>14.209</c:v>
                </c:pt>
                <c:pt idx="19">
                  <c:v>14.754</c:v>
                </c:pt>
                <c:pt idx="20">
                  <c:v>17.253</c:v>
                </c:pt>
                <c:pt idx="21">
                  <c:v>16.091000000000001</c:v>
                </c:pt>
                <c:pt idx="22">
                  <c:v>13.323</c:v>
                </c:pt>
                <c:pt idx="23">
                  <c:v>15.661</c:v>
                </c:pt>
                <c:pt idx="24">
                  <c:v>17.077000000000002</c:v>
                </c:pt>
                <c:pt idx="25">
                  <c:v>16.850000000000001</c:v>
                </c:pt>
                <c:pt idx="26">
                  <c:v>13.169</c:v>
                </c:pt>
                <c:pt idx="27">
                  <c:v>15.676</c:v>
                </c:pt>
              </c:numCache>
            </c:numRef>
          </c:val>
          <c:smooth val="0"/>
          <c:extLst>
            <c:ext xmlns:c16="http://schemas.microsoft.com/office/drawing/2014/chart" uri="{C3380CC4-5D6E-409C-BE32-E72D297353CC}">
              <c16:uniqueId val="{00000004-CFD3-48AE-A884-B06A3B425EC2}"/>
            </c:ext>
          </c:extLst>
        </c:ser>
        <c:dLbls>
          <c:showLegendKey val="0"/>
          <c:showVal val="0"/>
          <c:showCatName val="0"/>
          <c:showSerName val="0"/>
          <c:showPercent val="0"/>
          <c:showBubbleSize val="0"/>
        </c:dLbls>
        <c:smooth val="0"/>
        <c:axId val="510469008"/>
        <c:axId val="510470928"/>
        <c:extLst/>
      </c:lineChart>
      <c:catAx>
        <c:axId val="5104690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Fuente:</a:t>
                </a:r>
                <a:r>
                  <a:rPr lang="es-MX" baseline="0"/>
                  <a:t> elaboración propia con datos de ILO, 2025</a:t>
                </a:r>
                <a:endParaRPr lang="es-MX"/>
              </a:p>
            </c:rich>
          </c:tx>
          <c:layout>
            <c:manualLayout>
              <c:xMode val="edge"/>
              <c:yMode val="edge"/>
              <c:x val="7.0384608285020633E-2"/>
              <c:y val="0.941104480005881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70928"/>
        <c:crosses val="autoZero"/>
        <c:auto val="1"/>
        <c:lblAlgn val="ctr"/>
        <c:lblOffset val="100"/>
        <c:tickLblSkip val="3"/>
        <c:noMultiLvlLbl val="0"/>
      </c:catAx>
      <c:valAx>
        <c:axId val="510470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a:t>
                </a:r>
              </a:p>
            </c:rich>
          </c:tx>
          <c:layout>
            <c:manualLayout>
              <c:xMode val="edge"/>
              <c:yMode val="edge"/>
              <c:x val="1.9672331756061538E-2"/>
              <c:y val="0.4416859083815907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crossAx val="510469008"/>
        <c:crosses val="autoZero"/>
        <c:crossBetween val="between"/>
      </c:valAx>
      <c:spPr>
        <a:noFill/>
        <a:ln>
          <a:noFill/>
        </a:ln>
        <a:effectLst/>
      </c:spPr>
    </c:plotArea>
    <c:legend>
      <c:legendPos val="t"/>
      <c:layout>
        <c:manualLayout>
          <c:xMode val="edge"/>
          <c:yMode val="edge"/>
          <c:x val="0.14243051756468972"/>
          <c:y val="9.6661753943656961E-2"/>
          <c:w val="0.71513896487062056"/>
          <c:h val="4.4434818053966936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0.04963</cdr:x>
      <cdr:y>0.83858</cdr:y>
    </cdr:from>
    <cdr:to>
      <cdr:x>0.15901</cdr:x>
      <cdr:y>1</cdr:y>
    </cdr:to>
    <cdr:sp macro="" textlink="">
      <cdr:nvSpPr>
        <cdr:cNvPr id="2" name="CuadroTexto 1"/>
        <cdr:cNvSpPr txBox="1"/>
      </cdr:nvSpPr>
      <cdr:spPr>
        <a:xfrm xmlns:a="http://schemas.openxmlformats.org/drawingml/2006/main">
          <a:off x="414893" y="5395225"/>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dirty="0"/>
        </a:p>
      </cdr:txBody>
    </cdr:sp>
  </cdr:relSizeAnchor>
  <cdr:relSizeAnchor xmlns:cdr="http://schemas.openxmlformats.org/drawingml/2006/chartDrawing">
    <cdr:from>
      <cdr:x>0.46162</cdr:x>
      <cdr:y>0.63434</cdr:y>
    </cdr:from>
    <cdr:to>
      <cdr:x>0.571</cdr:x>
      <cdr:y>0.79576</cdr:y>
    </cdr:to>
    <cdr:sp macro="" textlink="">
      <cdr:nvSpPr>
        <cdr:cNvPr id="3" name="CuadroTexto 2"/>
        <cdr:cNvSpPr txBox="1"/>
      </cdr:nvSpPr>
      <cdr:spPr>
        <a:xfrm xmlns:a="http://schemas.openxmlformats.org/drawingml/2006/main">
          <a:off x="3858972" y="3593374"/>
          <a:ext cx="914380" cy="9144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100" dirty="0"/>
            <a:t>En Colombia  1.3 al año </a:t>
          </a:r>
        </a:p>
        <a:p xmlns:a="http://schemas.openxmlformats.org/drawingml/2006/main">
          <a:r>
            <a:rPr lang="es-MX" dirty="0"/>
            <a:t>En MX: 2.6 al año</a:t>
          </a:r>
          <a:endParaRPr lang="es-MX"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D01FBE8-5403-7EB3-1436-7EB6CED7C3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a:extLst>
              <a:ext uri="{FF2B5EF4-FFF2-40B4-BE49-F238E27FC236}">
                <a16:creationId xmlns:a16="http://schemas.microsoft.com/office/drawing/2014/main" id="{16816764-24BA-AF5F-1090-4DD0021B83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D37BFD-2F85-4EE9-B8FF-30424784D6C2}" type="datetimeFigureOut">
              <a:rPr lang="es-MX" smtClean="0"/>
              <a:t>24/03/2025</a:t>
            </a:fld>
            <a:endParaRPr lang="es-MX"/>
          </a:p>
        </p:txBody>
      </p:sp>
      <p:sp>
        <p:nvSpPr>
          <p:cNvPr id="4" name="Marcador de pie de página 3">
            <a:extLst>
              <a:ext uri="{FF2B5EF4-FFF2-40B4-BE49-F238E27FC236}">
                <a16:creationId xmlns:a16="http://schemas.microsoft.com/office/drawing/2014/main" id="{2FBC7C5F-D62B-7617-47A7-584B1201B2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a:extLst>
              <a:ext uri="{FF2B5EF4-FFF2-40B4-BE49-F238E27FC236}">
                <a16:creationId xmlns:a16="http://schemas.microsoft.com/office/drawing/2014/main" id="{25851D84-C091-90C3-ED7C-73B33B4ED5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F86C56-BF85-41A9-B7EE-C0351F44506A}" type="slidenum">
              <a:rPr lang="es-MX" smtClean="0"/>
              <a:t>‹Nº›</a:t>
            </a:fld>
            <a:endParaRPr lang="es-MX"/>
          </a:p>
        </p:txBody>
      </p:sp>
    </p:spTree>
    <p:extLst>
      <p:ext uri="{BB962C8B-B14F-4D97-AF65-F5344CB8AC3E}">
        <p14:creationId xmlns:p14="http://schemas.microsoft.com/office/powerpoint/2010/main" val="152075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941B0-B249-4D11-9D49-EB945B9DC4EC}" type="datetimeFigureOut">
              <a:rPr lang="es-MX" smtClean="0"/>
              <a:t>24/03/2025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A67E1-F2C9-47C4-BE52-518B7D2C48A9}" type="slidenum">
              <a:rPr lang="es-MX" smtClean="0"/>
              <a:t>‹Nº›</a:t>
            </a:fld>
            <a:endParaRPr lang="es-MX"/>
          </a:p>
        </p:txBody>
      </p:sp>
    </p:spTree>
    <p:extLst>
      <p:ext uri="{BB962C8B-B14F-4D97-AF65-F5344CB8AC3E}">
        <p14:creationId xmlns:p14="http://schemas.microsoft.com/office/powerpoint/2010/main" val="386995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B6401A-BD01-7D89-CC1D-0FABB115F7C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2CA6DA66-B231-059D-B78C-316AF6DE7F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435E861-CDD3-5ED8-D49C-04F946A459B3}"/>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57F6F130-789B-624F-4156-3C3F6DA6AE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ADA6497-21FB-8961-4EFA-290D6895433B}"/>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10080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241DC-8A41-0AD6-306F-B3A9AEA747D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8E9FED0-46EC-8500-8A99-94581A4E352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D38CFEF-C8EE-5648-E8B2-8B352E47E83A}"/>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9289A24C-ECF9-30B8-F5A7-55625DEBDA8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F148855-A575-A495-8163-D3CD9F4C6025}"/>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108637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0C407F2-4635-D1F8-8684-9D902682E0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26BC4EF-F779-0A18-BD8B-0ED6E9B9C69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3F5018D-5EEA-037E-C308-95CCA98BE165}"/>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7F3E2D69-280F-CF3A-1AF2-A672DDC6EC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07E3F41-F7E6-FF33-41C2-6C77E75E2937}"/>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60596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9C47FB-9747-9581-7BE4-1DEE57194C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5EE003B-3A6D-3E43-D59E-03CF413CB4B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8ED7A64-4C17-7B8F-CBC0-6BE8BBD36FA8}"/>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A0C7895A-4447-C71A-9CE5-934611FEFB8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4B01EE5-1F55-0FEB-8CD8-EFEC986356DA}"/>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324617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D2329A-4D0B-51E8-46C8-CB8EC616BE4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8616F5E-FCFF-04CC-3283-FC90512DE9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BDFD64B-1194-2381-73EF-E2F925E95EE9}"/>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A814DC40-0806-73B6-943C-CF2B4B4101D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B73B88A-E8EA-A5BB-8365-6C155667EF87}"/>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287011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51D6D5-533F-1A36-F705-A0E7629A1AE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5A1CF52-B716-71EC-AE31-830F063EC0B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A179162-478B-4A6D-580D-6AE090F0436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47F1315-5A5E-393D-8BB1-93018472DE3D}"/>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6" name="Marcador de pie de página 5">
            <a:extLst>
              <a:ext uri="{FF2B5EF4-FFF2-40B4-BE49-F238E27FC236}">
                <a16:creationId xmlns:a16="http://schemas.microsoft.com/office/drawing/2014/main" id="{3166A97C-453C-87F9-6B01-BEFDAE6B653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35D43B8-4CC4-E0DC-90EC-5262A87709B0}"/>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340882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733E0-92A9-2000-9D1E-ED494B4FCB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DD3BCEC-DED4-AD50-90D7-4553C4D58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492854D-3038-2E03-0E82-621272B6353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422C3AD-2D9A-73E6-06E9-3B92356F87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428EF21-E8DD-5DB7-FF94-2C94F894494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950BEA9-3E3F-F1B4-D138-29A32B45669B}"/>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8" name="Marcador de pie de página 7">
            <a:extLst>
              <a:ext uri="{FF2B5EF4-FFF2-40B4-BE49-F238E27FC236}">
                <a16:creationId xmlns:a16="http://schemas.microsoft.com/office/drawing/2014/main" id="{41CBEEE9-8752-0FB7-DDD2-70FAE9A5E90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52FF7EB-F5A3-1839-5C43-7D2776D7C2D9}"/>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224415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E65617-0B1B-9A9F-1F64-C950CC085D9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2DF20BA-827C-A646-2953-C68077C8F240}"/>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4" name="Marcador de pie de página 3">
            <a:extLst>
              <a:ext uri="{FF2B5EF4-FFF2-40B4-BE49-F238E27FC236}">
                <a16:creationId xmlns:a16="http://schemas.microsoft.com/office/drawing/2014/main" id="{23DF4D5A-734A-CE25-504C-E36E42CEDF0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FBC7F47-509C-0246-2687-C0E59FE57E6F}"/>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202323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54DAB3-FC1B-7AB0-597E-E750013C5CF3}"/>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3" name="Marcador de pie de página 2">
            <a:extLst>
              <a:ext uri="{FF2B5EF4-FFF2-40B4-BE49-F238E27FC236}">
                <a16:creationId xmlns:a16="http://schemas.microsoft.com/office/drawing/2014/main" id="{ACA372C5-1071-ACE2-92F6-09E7AA21C2A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3092E5B3-ABC5-9049-795F-6AC6E76F4AC8}"/>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71586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EE0C9-2B18-8BA8-95A0-840EAF7FE3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E61B256-93AC-722E-3EAC-14BD0645B4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2F61ED6-73C8-0FFD-AF06-86642DADC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3FA847-0E5D-CDC0-C6EF-A061027F182B}"/>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6" name="Marcador de pie de página 5">
            <a:extLst>
              <a:ext uri="{FF2B5EF4-FFF2-40B4-BE49-F238E27FC236}">
                <a16:creationId xmlns:a16="http://schemas.microsoft.com/office/drawing/2014/main" id="{5C82C9A5-D5C7-F7E7-C30B-44287DB22BF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61268C-5438-D979-1261-2834FED8A3E8}"/>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209986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2C8F18-A769-E0BD-1637-8CC1E7F10E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AE94A54-EBA0-A7EE-2380-09F77D304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42603F81-28F8-8B33-C408-68B8CD402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4333F8C-9BDB-E873-3567-375CCD81E61C}"/>
              </a:ext>
            </a:extLst>
          </p:cNvPr>
          <p:cNvSpPr>
            <a:spLocks noGrp="1"/>
          </p:cNvSpPr>
          <p:nvPr>
            <p:ph type="dt" sz="half" idx="10"/>
          </p:nvPr>
        </p:nvSpPr>
        <p:spPr/>
        <p:txBody>
          <a:bodyPr/>
          <a:lstStyle/>
          <a:p>
            <a:fld id="{4FC59C55-01F3-4E7B-B90A-E050F3A49879}" type="datetimeFigureOut">
              <a:rPr lang="es-MX" smtClean="0"/>
              <a:t>24/03/2025</a:t>
            </a:fld>
            <a:endParaRPr lang="es-MX"/>
          </a:p>
        </p:txBody>
      </p:sp>
      <p:sp>
        <p:nvSpPr>
          <p:cNvPr id="6" name="Marcador de pie de página 5">
            <a:extLst>
              <a:ext uri="{FF2B5EF4-FFF2-40B4-BE49-F238E27FC236}">
                <a16:creationId xmlns:a16="http://schemas.microsoft.com/office/drawing/2014/main" id="{2D3B1167-A52A-480B-342F-FC5261E2EDF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BE4FFA4-484F-0298-41C2-3F64E48C1662}"/>
              </a:ext>
            </a:extLst>
          </p:cNvPr>
          <p:cNvSpPr>
            <a:spLocks noGrp="1"/>
          </p:cNvSpPr>
          <p:nvPr>
            <p:ph type="sldNum" sz="quarter" idx="12"/>
          </p:nvPr>
        </p:nvSpPr>
        <p:spPr/>
        <p:txBody>
          <a:bodyPr/>
          <a:lstStyle/>
          <a:p>
            <a:fld id="{C10C035A-E850-429D-A565-535139178616}" type="slidenum">
              <a:rPr lang="es-MX" smtClean="0"/>
              <a:t>‹Nº›</a:t>
            </a:fld>
            <a:endParaRPr lang="es-MX"/>
          </a:p>
        </p:txBody>
      </p:sp>
    </p:spTree>
    <p:extLst>
      <p:ext uri="{BB962C8B-B14F-4D97-AF65-F5344CB8AC3E}">
        <p14:creationId xmlns:p14="http://schemas.microsoft.com/office/powerpoint/2010/main" val="2170874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114CE35-6F3A-6DE2-DDC3-D6B62E7813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21550DF-48F5-6224-941D-AE8EFDB419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F7F3B7D-FA2C-B9F9-8876-B57763B450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FC59C55-01F3-4E7B-B90A-E050F3A49879}" type="datetimeFigureOut">
              <a:rPr lang="es-MX" smtClean="0"/>
              <a:t>24/03/2025</a:t>
            </a:fld>
            <a:endParaRPr lang="es-MX"/>
          </a:p>
        </p:txBody>
      </p:sp>
      <p:sp>
        <p:nvSpPr>
          <p:cNvPr id="5" name="Marcador de pie de página 4">
            <a:extLst>
              <a:ext uri="{FF2B5EF4-FFF2-40B4-BE49-F238E27FC236}">
                <a16:creationId xmlns:a16="http://schemas.microsoft.com/office/drawing/2014/main" id="{0CFBBCC9-3E2D-5E09-F63D-F744D2A309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520DF811-6F80-25CC-05FC-5D8668B4D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10C035A-E850-429D-A565-535139178616}" type="slidenum">
              <a:rPr lang="es-MX" smtClean="0"/>
              <a:t>‹Nº›</a:t>
            </a:fld>
            <a:endParaRPr lang="es-MX"/>
          </a:p>
        </p:txBody>
      </p:sp>
    </p:spTree>
    <p:extLst>
      <p:ext uri="{BB962C8B-B14F-4D97-AF65-F5344CB8AC3E}">
        <p14:creationId xmlns:p14="http://schemas.microsoft.com/office/powerpoint/2010/main" val="2638334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47D38-ABC8-FFDD-DE38-E15D7840707A}"/>
              </a:ext>
            </a:extLst>
          </p:cNvPr>
          <p:cNvSpPr>
            <a:spLocks noGrp="1"/>
          </p:cNvSpPr>
          <p:nvPr>
            <p:ph type="ctrTitle"/>
          </p:nvPr>
        </p:nvSpPr>
        <p:spPr/>
        <p:txBody>
          <a:bodyPr/>
          <a:lstStyle/>
          <a:p>
            <a:r>
              <a:rPr lang="es-MX"/>
              <a:t>NOTAS SOBRE ECONOMÍA FEMINISTA</a:t>
            </a:r>
            <a:endParaRPr lang="es-MX" dirty="0"/>
          </a:p>
        </p:txBody>
      </p:sp>
      <p:sp>
        <p:nvSpPr>
          <p:cNvPr id="3" name="Subtítulo 2">
            <a:extLst>
              <a:ext uri="{FF2B5EF4-FFF2-40B4-BE49-F238E27FC236}">
                <a16:creationId xmlns:a16="http://schemas.microsoft.com/office/drawing/2014/main" id="{7D3DA62C-57C5-0AB3-9C6F-05C5EBE885BF}"/>
              </a:ext>
            </a:extLst>
          </p:cNvPr>
          <p:cNvSpPr>
            <a:spLocks noGrp="1"/>
          </p:cNvSpPr>
          <p:nvPr>
            <p:ph type="subTitle" idx="1"/>
          </p:nvPr>
        </p:nvSpPr>
        <p:spPr/>
        <p:txBody>
          <a:bodyPr>
            <a:normAutofit lnSpcReduction="10000"/>
          </a:bodyPr>
          <a:lstStyle/>
          <a:p>
            <a:r>
              <a:rPr lang="es-MX"/>
              <a:t>Alicia Puyana</a:t>
            </a:r>
          </a:p>
          <a:p>
            <a:endParaRPr lang="es-MX"/>
          </a:p>
          <a:p>
            <a:endParaRPr lang="es-MX"/>
          </a:p>
          <a:p>
            <a:r>
              <a:rPr lang="es-MX"/>
              <a:t>FEBRERO 2025</a:t>
            </a:r>
            <a:endParaRPr lang="es-MX" dirty="0"/>
          </a:p>
        </p:txBody>
      </p:sp>
    </p:spTree>
    <p:extLst>
      <p:ext uri="{BB962C8B-B14F-4D97-AF65-F5344CB8AC3E}">
        <p14:creationId xmlns:p14="http://schemas.microsoft.com/office/powerpoint/2010/main" val="820473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5002AE55-0493-423A-9099-2EF0E381AA83}"/>
              </a:ext>
            </a:extLst>
          </p:cNvPr>
          <p:cNvGraphicFramePr>
            <a:graphicFrameLocks/>
          </p:cNvGraphicFramePr>
          <p:nvPr>
            <p:extLst>
              <p:ext uri="{D42A27DB-BD31-4B8C-83A1-F6EECF244321}">
                <p14:modId xmlns:p14="http://schemas.microsoft.com/office/powerpoint/2010/main" val="2769733944"/>
              </p:ext>
            </p:extLst>
          </p:nvPr>
        </p:nvGraphicFramePr>
        <p:xfrm>
          <a:off x="1204734" y="297476"/>
          <a:ext cx="8468592" cy="5435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732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625EB439-3FD5-1F39-4FEB-BEC9D11B15C9}"/>
              </a:ext>
            </a:extLst>
          </p:cNvPr>
          <p:cNvGraphicFramePr>
            <a:graphicFrameLocks/>
          </p:cNvGraphicFramePr>
          <p:nvPr>
            <p:extLst>
              <p:ext uri="{D42A27DB-BD31-4B8C-83A1-F6EECF244321}">
                <p14:modId xmlns:p14="http://schemas.microsoft.com/office/powerpoint/2010/main" val="4000906388"/>
              </p:ext>
            </p:extLst>
          </p:nvPr>
        </p:nvGraphicFramePr>
        <p:xfrm>
          <a:off x="700248" y="1108130"/>
          <a:ext cx="8599616" cy="5251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469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C7596-E71C-BB08-898D-D93FC8947CD2}"/>
            </a:ext>
          </a:extLst>
        </p:cNvPr>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EA175BE3-67ED-BB0E-34C6-1F8041BF6CF0}"/>
              </a:ext>
            </a:extLst>
          </p:cNvPr>
          <p:cNvGraphicFramePr>
            <a:graphicFrameLocks/>
          </p:cNvGraphicFramePr>
          <p:nvPr/>
        </p:nvGraphicFramePr>
        <p:xfrm>
          <a:off x="197427" y="85293"/>
          <a:ext cx="5694218" cy="30880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áfico 2">
            <a:extLst>
              <a:ext uri="{FF2B5EF4-FFF2-40B4-BE49-F238E27FC236}">
                <a16:creationId xmlns:a16="http://schemas.microsoft.com/office/drawing/2014/main" id="{E31BA92A-6824-1EB4-69A6-8FFB3911D928}"/>
              </a:ext>
            </a:extLst>
          </p:cNvPr>
          <p:cNvGraphicFramePr>
            <a:graphicFrameLocks/>
          </p:cNvGraphicFramePr>
          <p:nvPr/>
        </p:nvGraphicFramePr>
        <p:xfrm>
          <a:off x="6460547" y="85293"/>
          <a:ext cx="5534025" cy="30527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a:extLst>
              <a:ext uri="{FF2B5EF4-FFF2-40B4-BE49-F238E27FC236}">
                <a16:creationId xmlns:a16="http://schemas.microsoft.com/office/drawing/2014/main" id="{516B9B9D-47A3-CC92-3766-253826BF8696}"/>
              </a:ext>
            </a:extLst>
          </p:cNvPr>
          <p:cNvGraphicFramePr>
            <a:graphicFrameLocks/>
          </p:cNvGraphicFramePr>
          <p:nvPr/>
        </p:nvGraphicFramePr>
        <p:xfrm>
          <a:off x="3143683" y="3577070"/>
          <a:ext cx="5495925" cy="31956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74336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0470F-6709-537D-BC6D-5D1A43803212}"/>
            </a:ext>
          </a:extLst>
        </p:cNvPr>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D4E82A07-7232-5DFB-514D-A6EA99918AB8}"/>
              </a:ext>
            </a:extLst>
          </p:cNvPr>
          <p:cNvGraphicFramePr>
            <a:graphicFrameLocks/>
          </p:cNvGraphicFramePr>
          <p:nvPr>
            <p:extLst>
              <p:ext uri="{D42A27DB-BD31-4B8C-83A1-F6EECF244321}">
                <p14:modId xmlns:p14="http://schemas.microsoft.com/office/powerpoint/2010/main" val="293956985"/>
              </p:ext>
            </p:extLst>
          </p:nvPr>
        </p:nvGraphicFramePr>
        <p:xfrm>
          <a:off x="1044113" y="756804"/>
          <a:ext cx="8359660" cy="56647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73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id="{1055D3A7-005F-9DE0-B1C3-9050FAB420BE}"/>
              </a:ext>
            </a:extLst>
          </p:cNvPr>
          <p:cNvGraphicFramePr>
            <a:graphicFrameLocks/>
          </p:cNvGraphicFramePr>
          <p:nvPr>
            <p:extLst>
              <p:ext uri="{D42A27DB-BD31-4B8C-83A1-F6EECF244321}">
                <p14:modId xmlns:p14="http://schemas.microsoft.com/office/powerpoint/2010/main" val="2365685054"/>
              </p:ext>
            </p:extLst>
          </p:nvPr>
        </p:nvGraphicFramePr>
        <p:xfrm>
          <a:off x="1074073" y="635927"/>
          <a:ext cx="8506822" cy="54059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7773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D7C9F6-A163-46DC-29DD-87950ACC6DE5}"/>
            </a:ext>
          </a:extLst>
        </p:cNvPr>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FC206290-C348-F160-CA18-4EBC2A4045C9}"/>
              </a:ext>
            </a:extLst>
          </p:cNvPr>
          <p:cNvGraphicFramePr>
            <a:graphicFrameLocks/>
          </p:cNvGraphicFramePr>
          <p:nvPr/>
        </p:nvGraphicFramePr>
        <p:xfrm>
          <a:off x="0" y="553359"/>
          <a:ext cx="8333509" cy="5514932"/>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a:extLst>
              <a:ext uri="{FF2B5EF4-FFF2-40B4-BE49-F238E27FC236}">
                <a16:creationId xmlns:a16="http://schemas.microsoft.com/office/drawing/2014/main" id="{5F498B6B-D206-039F-A62F-5F0C8C2AAECD}"/>
              </a:ext>
            </a:extLst>
          </p:cNvPr>
          <p:cNvSpPr txBox="1"/>
          <p:nvPr/>
        </p:nvSpPr>
        <p:spPr>
          <a:xfrm>
            <a:off x="8333509" y="197346"/>
            <a:ext cx="3595254" cy="3416320"/>
          </a:xfrm>
          <a:prstGeom prst="rect">
            <a:avLst/>
          </a:prstGeom>
          <a:noFill/>
        </p:spPr>
        <p:txBody>
          <a:bodyPr wrap="square">
            <a:spAutoFit/>
          </a:bodyPr>
          <a:lstStyle/>
          <a:p>
            <a:r>
              <a:rPr lang="es-ES" dirty="0"/>
              <a:t>Asalariados que ganan </a:t>
            </a:r>
            <a:r>
              <a:rPr lang="es-ES" b="1" dirty="0"/>
              <a:t>menos de dos tercios del salario mediano por hora</a:t>
            </a:r>
            <a:r>
              <a:rPr lang="es-ES" dirty="0"/>
              <a:t>. La norma en A. Latina es el salario de pobreza.</a:t>
            </a:r>
          </a:p>
          <a:p>
            <a:r>
              <a:rPr lang="es-ES" dirty="0"/>
              <a:t>Sin embargo, </a:t>
            </a:r>
          </a:p>
          <a:p>
            <a:pPr marL="285750" indent="-285750">
              <a:buFont typeface="Arial" panose="020B0604020202020204" pitchFamily="34" charset="0"/>
              <a:buChar char="•"/>
            </a:pPr>
            <a:r>
              <a:rPr lang="es-ES" dirty="0"/>
              <a:t>Las mejorías significan que solo se realizaron en ciertos sectores.</a:t>
            </a:r>
          </a:p>
          <a:p>
            <a:pPr marL="285750" indent="-285750">
              <a:buFont typeface="Arial" panose="020B0604020202020204" pitchFamily="34" charset="0"/>
              <a:buChar char="•"/>
            </a:pPr>
            <a:r>
              <a:rPr lang="es-ES" dirty="0"/>
              <a:t>Por la elevada informalidad algunos trabajadores salieron del conteo sin haber mejorado sus ingresos.</a:t>
            </a:r>
            <a:endParaRPr lang="es-MX" dirty="0"/>
          </a:p>
        </p:txBody>
      </p:sp>
    </p:spTree>
    <p:extLst>
      <p:ext uri="{BB962C8B-B14F-4D97-AF65-F5344CB8AC3E}">
        <p14:creationId xmlns:p14="http://schemas.microsoft.com/office/powerpoint/2010/main" val="126035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2E8A9-5E4B-AC54-5A06-1E45D11E157F}"/>
            </a:ext>
          </a:extLst>
        </p:cNvPr>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76709523-0F11-4A30-B9F4-9135742AA502}"/>
              </a:ext>
            </a:extLst>
          </p:cNvPr>
          <p:cNvGraphicFramePr>
            <a:graphicFrameLocks/>
          </p:cNvGraphicFramePr>
          <p:nvPr>
            <p:extLst>
              <p:ext uri="{D42A27DB-BD31-4B8C-83A1-F6EECF244321}">
                <p14:modId xmlns:p14="http://schemas.microsoft.com/office/powerpoint/2010/main" val="2524708563"/>
              </p:ext>
            </p:extLst>
          </p:nvPr>
        </p:nvGraphicFramePr>
        <p:xfrm>
          <a:off x="516860" y="536257"/>
          <a:ext cx="8165746" cy="51598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852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9C0C71-46E1-1E33-599F-19FE3F4FCDA7}"/>
              </a:ext>
            </a:extLst>
          </p:cNvPr>
          <p:cNvSpPr>
            <a:spLocks noGrp="1"/>
          </p:cNvSpPr>
          <p:nvPr>
            <p:ph type="title"/>
          </p:nvPr>
        </p:nvSpPr>
        <p:spPr>
          <a:xfrm>
            <a:off x="368375" y="220950"/>
            <a:ext cx="11657255" cy="628127"/>
          </a:xfrm>
        </p:spPr>
        <p:txBody>
          <a:bodyPr>
            <a:normAutofit/>
          </a:bodyPr>
          <a:lstStyle/>
          <a:p>
            <a:r>
              <a:rPr lang="es-MX" sz="3600" b="1" dirty="0"/>
              <a:t>¿Qué propone la economía feminista?</a:t>
            </a:r>
          </a:p>
        </p:txBody>
      </p:sp>
      <p:sp>
        <p:nvSpPr>
          <p:cNvPr id="3" name="Marcador de contenido 2">
            <a:extLst>
              <a:ext uri="{FF2B5EF4-FFF2-40B4-BE49-F238E27FC236}">
                <a16:creationId xmlns:a16="http://schemas.microsoft.com/office/drawing/2014/main" id="{79CD6712-A985-6673-211F-6200EE1D3045}"/>
              </a:ext>
            </a:extLst>
          </p:cNvPr>
          <p:cNvSpPr>
            <a:spLocks noGrp="1"/>
          </p:cNvSpPr>
          <p:nvPr>
            <p:ph idx="1"/>
          </p:nvPr>
        </p:nvSpPr>
        <p:spPr>
          <a:xfrm>
            <a:off x="309281" y="849077"/>
            <a:ext cx="11636188" cy="5787973"/>
          </a:xfrm>
        </p:spPr>
        <p:txBody>
          <a:bodyPr>
            <a:normAutofit fontScale="77500" lnSpcReduction="20000"/>
          </a:bodyPr>
          <a:lstStyle/>
          <a:p>
            <a:endParaRPr lang="en-US" dirty="0"/>
          </a:p>
          <a:p>
            <a:r>
              <a:rPr lang="en-US" dirty="0" err="1"/>
              <a:t>Según</a:t>
            </a:r>
            <a:r>
              <a:rPr lang="en-US" dirty="0"/>
              <a:t> Samuelson, la </a:t>
            </a:r>
            <a:r>
              <a:rPr lang="en-US" dirty="0" err="1"/>
              <a:t>Economía</a:t>
            </a:r>
            <a:r>
              <a:rPr lang="en-US" dirty="0"/>
              <a:t> </a:t>
            </a:r>
            <a:r>
              <a:rPr lang="en-US" dirty="0" err="1"/>
              <a:t>es</a:t>
            </a:r>
            <a:r>
              <a:rPr lang="en-US" dirty="0"/>
              <a:t> “the study of how men [sic] and society </a:t>
            </a:r>
            <a:r>
              <a:rPr lang="en-US" i="1" dirty="0"/>
              <a:t>choose</a:t>
            </a:r>
            <a:r>
              <a:rPr lang="en-US" dirty="0"/>
              <a:t>, with or without the use of money, to employ </a:t>
            </a:r>
            <a:r>
              <a:rPr lang="en-US" i="1" dirty="0"/>
              <a:t>scarce </a:t>
            </a:r>
            <a:r>
              <a:rPr lang="en-US" dirty="0"/>
              <a:t>productive resources to produce various commodities over time and distribute them for consumption, now and in the future, among various people and groups in society.” More correctly, economics has been the study of how </a:t>
            </a:r>
            <a:r>
              <a:rPr lang="en-US" i="1" dirty="0"/>
              <a:t>men study </a:t>
            </a:r>
            <a:r>
              <a:rPr lang="en-US" dirty="0"/>
              <a:t>how men and society</a:t>
            </a:r>
            <a:endParaRPr lang="es-MX" dirty="0"/>
          </a:p>
          <a:p>
            <a:r>
              <a:rPr lang="es-MX" dirty="0"/>
              <a:t>Es decir, </a:t>
            </a:r>
            <a:r>
              <a:rPr lang="es-MX" b="1" dirty="0">
                <a:solidFill>
                  <a:srgbClr val="FF0000"/>
                </a:solidFill>
              </a:rPr>
              <a:t>en la economía neoclásica, qué producir, para quién y cuánto producir, cómo producir y cómo distribuir, son tareas que solo incumben al hombre. </a:t>
            </a:r>
          </a:p>
          <a:p>
            <a:r>
              <a:rPr lang="es-MX" dirty="0"/>
              <a:t>¿Por qué razones?  Por considerar que solo el hombre es el ser racional individualista </a:t>
            </a:r>
            <a:r>
              <a:rPr lang="es-MX" b="1" dirty="0">
                <a:solidFill>
                  <a:srgbClr val="FF0000"/>
                </a:solidFill>
              </a:rPr>
              <a:t>que personifica a toda la sociedad y decidir que sus preferencias son las únicas racionales</a:t>
            </a:r>
          </a:p>
          <a:p>
            <a:r>
              <a:rPr lang="es-MX" dirty="0"/>
              <a:t>La economía feminista niega este principio y ubica la </a:t>
            </a:r>
            <a:r>
              <a:rPr lang="es-MX" dirty="0">
                <a:solidFill>
                  <a:srgbClr val="FF0000"/>
                </a:solidFill>
              </a:rPr>
              <a:t>“reproducción social </a:t>
            </a:r>
            <a:r>
              <a:rPr lang="es-MX" dirty="0"/>
              <a:t>como la primera y gran </a:t>
            </a:r>
            <a:r>
              <a:rPr lang="es-MX" dirty="0">
                <a:solidFill>
                  <a:srgbClr val="FF0000"/>
                </a:solidFill>
              </a:rPr>
              <a:t> </a:t>
            </a:r>
            <a:r>
              <a:rPr lang="es-MX" b="1" dirty="0">
                <a:solidFill>
                  <a:srgbClr val="FF0000"/>
                </a:solidFill>
              </a:rPr>
              <a:t>responsabilidad de toda la sociedad</a:t>
            </a:r>
            <a:r>
              <a:rPr lang="es-MX" dirty="0"/>
              <a:t>. </a:t>
            </a:r>
          </a:p>
          <a:p>
            <a:r>
              <a:rPr lang="es-MX" b="1" dirty="0"/>
              <a:t>Es más, </a:t>
            </a:r>
            <a:r>
              <a:rPr lang="es-MX" dirty="0"/>
              <a:t>toda la sociedad tiene el </a:t>
            </a:r>
            <a:r>
              <a:rPr lang="es-MX" b="1" dirty="0">
                <a:solidFill>
                  <a:srgbClr val="FF0000"/>
                </a:solidFill>
              </a:rPr>
              <a:t>derecho</a:t>
            </a:r>
            <a:r>
              <a:rPr lang="es-MX" dirty="0"/>
              <a:t> y el </a:t>
            </a:r>
            <a:r>
              <a:rPr lang="es-MX" b="1" dirty="0">
                <a:solidFill>
                  <a:srgbClr val="FF0000"/>
                </a:solidFill>
              </a:rPr>
              <a:t>deber</a:t>
            </a:r>
            <a:r>
              <a:rPr lang="es-MX" dirty="0"/>
              <a:t> de contribuir a la reproducción social. Producción y reproducción son las dos caras de la misma realidad: la social. Por lo cual:</a:t>
            </a:r>
          </a:p>
          <a:p>
            <a:r>
              <a:rPr lang="es-MX" dirty="0"/>
              <a:t>Crecimiento del PIB: F(crecimiento del </a:t>
            </a:r>
            <a:r>
              <a:rPr lang="es-MX" b="1" dirty="0">
                <a:solidFill>
                  <a:srgbClr val="FF0000"/>
                </a:solidFill>
              </a:rPr>
              <a:t>K</a:t>
            </a:r>
            <a:r>
              <a:rPr lang="es-MX" dirty="0"/>
              <a:t> y del trabajo </a:t>
            </a:r>
            <a:r>
              <a:rPr lang="es-MX" b="1" dirty="0">
                <a:solidFill>
                  <a:srgbClr val="FF0000"/>
                </a:solidFill>
              </a:rPr>
              <a:t>L</a:t>
            </a:r>
            <a:r>
              <a:rPr lang="es-MX" dirty="0"/>
              <a:t>) y depende de la población, las familias, la cultura, el desarrollo, el avance técnico</a:t>
            </a:r>
          </a:p>
          <a:p>
            <a:r>
              <a:rPr lang="es-MX" dirty="0"/>
              <a:t>En el </a:t>
            </a:r>
            <a:r>
              <a:rPr lang="es-MX" b="1" dirty="0">
                <a:solidFill>
                  <a:srgbClr val="FF0000"/>
                </a:solidFill>
              </a:rPr>
              <a:t>área privada</a:t>
            </a:r>
            <a:r>
              <a:rPr lang="es-MX" dirty="0"/>
              <a:t> se garantiza el crecimiento la </a:t>
            </a:r>
            <a:r>
              <a:rPr lang="es-MX" b="1" dirty="0">
                <a:solidFill>
                  <a:srgbClr val="FF0000"/>
                </a:solidFill>
              </a:rPr>
              <a:t>fuerza laboral L</a:t>
            </a:r>
            <a:r>
              <a:rPr lang="es-MX" dirty="0"/>
              <a:t>.</a:t>
            </a:r>
          </a:p>
          <a:p>
            <a:endParaRPr lang="es-MX" dirty="0"/>
          </a:p>
          <a:p>
            <a:endParaRPr lang="es-MX" dirty="0"/>
          </a:p>
          <a:p>
            <a:endParaRPr lang="es-MX" dirty="0"/>
          </a:p>
          <a:p>
            <a:endParaRPr lang="es-MX" dirty="0"/>
          </a:p>
          <a:p>
            <a:endParaRPr lang="es-MX" dirty="0"/>
          </a:p>
          <a:p>
            <a:endParaRPr lang="es-MX" dirty="0"/>
          </a:p>
        </p:txBody>
      </p:sp>
    </p:spTree>
    <p:extLst>
      <p:ext uri="{BB962C8B-B14F-4D97-AF65-F5344CB8AC3E}">
        <p14:creationId xmlns:p14="http://schemas.microsoft.com/office/powerpoint/2010/main" val="37416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29806-946B-9B10-021D-2E8579C764FB}"/>
              </a:ext>
            </a:extLst>
          </p:cNvPr>
          <p:cNvSpPr>
            <a:spLocks noGrp="1"/>
          </p:cNvSpPr>
          <p:nvPr>
            <p:ph type="title"/>
          </p:nvPr>
        </p:nvSpPr>
        <p:spPr>
          <a:xfrm>
            <a:off x="425436" y="48085"/>
            <a:ext cx="11611536" cy="773010"/>
          </a:xfrm>
        </p:spPr>
        <p:txBody>
          <a:bodyPr>
            <a:normAutofit/>
          </a:bodyPr>
          <a:lstStyle/>
          <a:p>
            <a:r>
              <a:rPr lang="es-MX" sz="4000" b="1" dirty="0"/>
              <a:t>¿Qué propone la economía feminista?</a:t>
            </a:r>
            <a:endParaRPr lang="es-MX" sz="4000" dirty="0"/>
          </a:p>
        </p:txBody>
      </p:sp>
      <p:sp>
        <p:nvSpPr>
          <p:cNvPr id="3" name="Marcador de contenido 2">
            <a:extLst>
              <a:ext uri="{FF2B5EF4-FFF2-40B4-BE49-F238E27FC236}">
                <a16:creationId xmlns:a16="http://schemas.microsoft.com/office/drawing/2014/main" id="{72881D2E-43CB-A242-F74F-154E798BACF7}"/>
              </a:ext>
            </a:extLst>
          </p:cNvPr>
          <p:cNvSpPr>
            <a:spLocks noGrp="1"/>
          </p:cNvSpPr>
          <p:nvPr>
            <p:ph idx="1"/>
          </p:nvPr>
        </p:nvSpPr>
        <p:spPr>
          <a:xfrm>
            <a:off x="298580" y="821096"/>
            <a:ext cx="11738391" cy="5330942"/>
          </a:xfrm>
        </p:spPr>
        <p:txBody>
          <a:bodyPr>
            <a:noAutofit/>
          </a:bodyPr>
          <a:lstStyle/>
          <a:p>
            <a:r>
              <a:rPr lang="en-US" sz="2400" dirty="0">
                <a:latin typeface="Times New Roman" panose="02020603050405020304" pitchFamily="18" charset="0"/>
                <a:cs typeface="Times New Roman" panose="02020603050405020304" pitchFamily="18" charset="0"/>
              </a:rPr>
              <a:t>En primer </a:t>
            </a:r>
            <a:r>
              <a:rPr lang="en-US" sz="2400" dirty="0" err="1">
                <a:latin typeface="Times New Roman" panose="02020603050405020304" pitchFamily="18" charset="0"/>
                <a:cs typeface="Times New Roman" panose="02020603050405020304" pitchFamily="18" charset="0"/>
              </a:rPr>
              <a:t>lugar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retomar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ocupar</a:t>
            </a:r>
            <a:r>
              <a:rPr lang="en-US" sz="2400" dirty="0">
                <a:latin typeface="Times New Roman" panose="02020603050405020304" pitchFamily="18" charset="0"/>
                <a:cs typeface="Times New Roman" panose="02020603050405020304" pitchFamily="18" charset="0"/>
              </a:rPr>
              <a:t> el </a:t>
            </a:r>
            <a:r>
              <a:rPr lang="en-US" sz="2400" dirty="0" err="1">
                <a:latin typeface="Times New Roman" panose="02020603050405020304" pitchFamily="18" charset="0"/>
                <a:cs typeface="Times New Roman" panose="02020603050405020304" pitchFamily="18" charset="0"/>
              </a:rPr>
              <a:t>puesto</a:t>
            </a:r>
            <a:r>
              <a:rPr lang="en-US" sz="2400" dirty="0">
                <a:latin typeface="Times New Roman" panose="02020603050405020304" pitchFamily="18" charset="0"/>
                <a:cs typeface="Times New Roman" panose="02020603050405020304" pitchFamily="18" charset="0"/>
              </a:rPr>
              <a:t> en la </a:t>
            </a:r>
            <a:r>
              <a:rPr lang="en-US" sz="2400" dirty="0" err="1">
                <a:latin typeface="Times New Roman" panose="02020603050405020304" pitchFamily="18" charset="0"/>
                <a:cs typeface="Times New Roman" panose="02020603050405020304" pitchFamily="18" charset="0"/>
              </a:rPr>
              <a:t>sociedad</a:t>
            </a:r>
            <a:r>
              <a:rPr lang="en-US" sz="2400" dirty="0">
                <a:latin typeface="Times New Roman" panose="02020603050405020304" pitchFamily="18" charset="0"/>
                <a:cs typeface="Times New Roman" panose="02020603050405020304" pitchFamily="18" charset="0"/>
              </a:rPr>
              <a:t> que le </a:t>
            </a:r>
            <a:r>
              <a:rPr lang="en-US" sz="2400" dirty="0" err="1">
                <a:latin typeface="Times New Roman" panose="02020603050405020304" pitchFamily="18" charset="0"/>
                <a:cs typeface="Times New Roman" panose="02020603050405020304" pitchFamily="18" charset="0"/>
              </a:rPr>
              <a:t>corresponde</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toda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mujer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como</a:t>
            </a:r>
            <a:r>
              <a:rPr lang="en-US" sz="2400" dirty="0">
                <a:latin typeface="Times New Roman" panose="02020603050405020304" pitchFamily="18" charset="0"/>
                <a:cs typeface="Times New Roman" panose="02020603050405020304" pitchFamily="18" charset="0"/>
              </a:rPr>
              <a:t> ser </a:t>
            </a:r>
            <a:r>
              <a:rPr lang="en-US" sz="2400" dirty="0" err="1">
                <a:latin typeface="Times New Roman" panose="02020603050405020304" pitchFamily="18" charset="0"/>
                <a:cs typeface="Times New Roman" panose="02020603050405020304" pitchFamily="18" charset="0"/>
              </a:rPr>
              <a:t>humano</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 la </a:t>
            </a:r>
            <a:r>
              <a:rPr lang="en-US" sz="2400" dirty="0" err="1">
                <a:latin typeface="Times New Roman" panose="02020603050405020304" pitchFamily="18" charset="0"/>
                <a:cs typeface="Times New Roman" panose="02020603050405020304" pitchFamily="18" charset="0"/>
              </a:rPr>
              <a:t>fecha</a:t>
            </a:r>
            <a:r>
              <a:rPr lang="en-US" sz="2400" dirty="0">
                <a:latin typeface="Times New Roman" panose="02020603050405020304" pitchFamily="18" charset="0"/>
                <a:cs typeface="Times New Roman" panose="02020603050405020304" pitchFamily="18" charset="0"/>
              </a:rPr>
              <a:t>, lo que las </a:t>
            </a:r>
            <a:r>
              <a:rPr lang="en-US" sz="2400" dirty="0" err="1">
                <a:latin typeface="Times New Roman" panose="02020603050405020304" pitchFamily="18" charset="0"/>
                <a:cs typeface="Times New Roman" panose="02020603050405020304" pitchFamily="18" charset="0"/>
              </a:rPr>
              <a:t>mujeres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escrito</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producido</a:t>
            </a:r>
            <a:r>
              <a:rPr lang="en-US" sz="2400" dirty="0">
                <a:latin typeface="Times New Roman" panose="02020603050405020304" pitchFamily="18" charset="0"/>
                <a:cs typeface="Times New Roman" panose="02020603050405020304" pitchFamily="18" charset="0"/>
              </a:rPr>
              <a:t> en </a:t>
            </a:r>
            <a:r>
              <a:rPr lang="en-US" sz="2400" dirty="0" err="1">
                <a:latin typeface="Times New Roman" panose="02020603050405020304" pitchFamily="18" charset="0"/>
                <a:cs typeface="Times New Roman" panose="02020603050405020304" pitchFamily="18" charset="0"/>
              </a:rPr>
              <a:t>economía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sobre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economia</a:t>
            </a:r>
            <a:r>
              <a:rPr lang="en-US" sz="2400" dirty="0">
                <a:latin typeface="Times New Roman" panose="02020603050405020304" pitchFamily="18" charset="0"/>
                <a:cs typeface="Times New Roman" panose="02020603050405020304" pitchFamily="18" charset="0"/>
              </a:rPr>
              <a:t> es </a:t>
            </a:r>
            <a:r>
              <a:rPr lang="en-US" sz="2400" dirty="0" err="1">
                <a:latin typeface="Times New Roman" panose="02020603050405020304" pitchFamily="18" charset="0"/>
                <a:cs typeface="Times New Roman" panose="02020603050405020304" pitchFamily="18" charset="0"/>
              </a:rPr>
              <a:t>ignorado</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considerado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por</a:t>
            </a:r>
            <a:r>
              <a:rPr lang="en-US" sz="2400" dirty="0">
                <a:latin typeface="Times New Roman" panose="02020603050405020304" pitchFamily="18" charset="0"/>
                <a:cs typeface="Times New Roman" panose="02020603050405020304" pitchFamily="18" charset="0"/>
              </a:rPr>
              <a:t> fuera de la </a:t>
            </a:r>
            <a:r>
              <a:rPr lang="en-US" sz="2400" dirty="0" err="1">
                <a:latin typeface="Times New Roman" panose="02020603050405020304" pitchFamily="18" charset="0"/>
                <a:cs typeface="Times New Roman" panose="02020603050405020304" pitchFamily="18" charset="0"/>
              </a:rPr>
              <a:t>materia</a:t>
            </a:r>
            <a:r>
              <a:rPr lang="en-US" sz="2400" dirty="0">
                <a:latin typeface="Times New Roman" panose="02020603050405020304" pitchFamily="18" charset="0"/>
                <a:cs typeface="Times New Roman" panose="02020603050405020304" pitchFamily="18" charset="0"/>
              </a:rPr>
              <a:t> de la Economía y la </a:t>
            </a:r>
            <a:r>
              <a:rPr lang="en-US" sz="2400" dirty="0" err="1">
                <a:latin typeface="Times New Roman" panose="02020603050405020304" pitchFamily="18" charset="0"/>
                <a:cs typeface="Times New Roman" panose="02020603050405020304" pitchFamily="18" charset="0"/>
              </a:rPr>
              <a:t>retribución</a:t>
            </a:r>
            <a:r>
              <a:rPr lang="en-US" sz="2400" dirty="0">
                <a:latin typeface="Times New Roman" panose="02020603050405020304" pitchFamily="18" charset="0"/>
                <a:cs typeface="Times New Roman" panose="02020603050405020304" pitchFamily="18" charset="0"/>
              </a:rPr>
              <a:t> es </a:t>
            </a:r>
            <a:r>
              <a:rPr lang="en-US" sz="2400" dirty="0" err="1">
                <a:latin typeface="Times New Roman" panose="02020603050405020304" pitchFamily="18" charset="0"/>
                <a:cs typeface="Times New Roman" panose="02020603050405020304" pitchFamily="18" charset="0"/>
              </a:rPr>
              <a:t>menor</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valor social, </a:t>
            </a:r>
            <a:r>
              <a:rPr lang="en-US" sz="2400" dirty="0" err="1">
                <a:latin typeface="Times New Roman" panose="02020603050405020304" pitchFamily="18" charset="0"/>
                <a:cs typeface="Times New Roman" panose="02020603050405020304" pitchFamily="18" charset="0"/>
              </a:rPr>
              <a:t>económico</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financiero</a:t>
            </a:r>
            <a:r>
              <a:rPr lang="en-US" sz="2400" dirty="0">
                <a:latin typeface="Times New Roman" panose="02020603050405020304" pitchFamily="18" charset="0"/>
                <a:cs typeface="Times New Roman" panose="02020603050405020304" pitchFamily="18"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assumption that work, a fundamental ingredient in the management of the household, is not truly work unless done in a marketplace, is as much testimony to the pervasive influence of gender bias as it is testimony to the influence of the market mentality</a:t>
            </a:r>
            <a:endParaRPr kumimoji="0" lang="es-MX" sz="24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Que hoy </a:t>
            </a:r>
            <a:r>
              <a:rPr lang="en-US" sz="2400" dirty="0" err="1">
                <a:latin typeface="Times New Roman" panose="02020603050405020304" pitchFamily="18" charset="0"/>
                <a:cs typeface="Times New Roman" panose="02020603050405020304" pitchFamily="18" charset="0"/>
              </a:rPr>
              <a:t>mujeres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lideren</a:t>
            </a:r>
            <a:r>
              <a:rPr lang="en-US" sz="2400" dirty="0">
                <a:latin typeface="Times New Roman" panose="02020603050405020304" pitchFamily="18" charset="0"/>
                <a:cs typeface="Times New Roman" panose="02020603050405020304" pitchFamily="18" charset="0"/>
              </a:rPr>
              <a:t> el BM, el FMI, la CEPAL la U.E. o </a:t>
            </a:r>
            <a:r>
              <a:rPr lang="en-US" sz="2400" dirty="0" err="1">
                <a:latin typeface="Times New Roman" panose="02020603050405020304" pitchFamily="18" charset="0"/>
                <a:cs typeface="Times New Roman" panose="02020603050405020304" pitchFamily="18" charset="0"/>
              </a:rPr>
              <a:t>grandes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empresas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privadas</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sean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presidentas</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varios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países</a:t>
            </a:r>
            <a:r>
              <a:rPr lang="en-US" sz="2400" dirty="0">
                <a:latin typeface="Times New Roman" panose="02020603050405020304" pitchFamily="18" charset="0"/>
                <a:cs typeface="Times New Roman" panose="02020603050405020304" pitchFamily="18" charset="0"/>
              </a:rPr>
              <a:t> no </a:t>
            </a:r>
            <a:r>
              <a:rPr lang="en-US" sz="2400" dirty="0" err="1">
                <a:latin typeface="Times New Roman" panose="02020603050405020304" pitchFamily="18" charset="0"/>
                <a:cs typeface="Times New Roman" panose="02020603050405020304" pitchFamily="18" charset="0"/>
              </a:rPr>
              <a:t>implica</a:t>
            </a:r>
            <a:r>
              <a:rPr lang="en-US" sz="2400" dirty="0">
                <a:latin typeface="Times New Roman" panose="02020603050405020304" pitchFamily="18" charset="0"/>
                <a:cs typeface="Times New Roman" panose="02020603050405020304" pitchFamily="18" charset="0"/>
              </a:rPr>
              <a:t> que la </a:t>
            </a:r>
            <a:r>
              <a:rPr lang="en-US" sz="2400" dirty="0" err="1">
                <a:latin typeface="Times New Roman" panose="02020603050405020304" pitchFamily="18" charset="0"/>
                <a:cs typeface="Times New Roman" panose="02020603050405020304" pitchFamily="18" charset="0"/>
              </a:rPr>
              <a:t>discriminación</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género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retrocedido</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Están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alli</a:t>
            </a:r>
            <a:r>
              <a:rPr lang="en-US" sz="2400" dirty="0">
                <a:solidFill>
                  <a:srgbClr val="FF0000"/>
                </a:solidFill>
                <a:latin typeface="Times New Roman" panose="02020603050405020304" pitchFamily="18" charset="0"/>
                <a:cs typeface="Times New Roman" panose="02020603050405020304" pitchFamily="18" charset="0"/>
              </a:rPr>
              <a:t>, para </a:t>
            </a:r>
            <a:r>
              <a:rPr lang="en-US" sz="2400" dirty="0" err="1">
                <a:solidFill>
                  <a:srgbClr val="FF0000"/>
                </a:solidFill>
                <a:latin typeface="Times New Roman" panose="02020603050405020304" pitchFamily="18" charset="0"/>
                <a:cs typeface="Times New Roman" panose="02020603050405020304" pitchFamily="18" charset="0"/>
              </a:rPr>
              <a:t>administrar</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el</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mundo</a:t>
            </a:r>
            <a:r>
              <a:rPr lang="en-US" sz="2400" dirty="0">
                <a:solidFill>
                  <a:srgbClr val="FF0000"/>
                </a:solidFill>
                <a:latin typeface="Times New Roman" panose="02020603050405020304" pitchFamily="18" charset="0"/>
                <a:cs typeface="Times New Roman" panose="02020603050405020304" pitchFamily="18" charset="0"/>
              </a:rPr>
              <a:t> del hombre y lo </a:t>
            </a:r>
            <a:r>
              <a:rPr lang="en-US" sz="2400" dirty="0" err="1">
                <a:solidFill>
                  <a:srgbClr val="FF0000"/>
                </a:solidFill>
                <a:latin typeface="Times New Roman" panose="02020603050405020304" pitchFamily="18" charset="0"/>
                <a:cs typeface="Times New Roman" panose="02020603050405020304" pitchFamily="18" charset="0"/>
              </a:rPr>
              <a:t>hacen</a:t>
            </a:r>
            <a:r>
              <a:rPr lang="en-US" sz="2400" dirty="0">
                <a:solidFill>
                  <a:srgbClr val="FF0000"/>
                </a:solidFill>
                <a:latin typeface="Times New Roman" panose="02020603050405020304" pitchFamily="18" charset="0"/>
                <a:cs typeface="Times New Roman" panose="02020603050405020304" pitchFamily="18" charset="0"/>
              </a:rPr>
              <a:t> bien. </a:t>
            </a:r>
          </a:p>
          <a:p>
            <a:r>
              <a:rPr lang="en-US" sz="2400" dirty="0">
                <a:solidFill>
                  <a:srgbClr val="FF0000"/>
                </a:solidFill>
                <a:latin typeface="Times New Roman" panose="02020603050405020304" pitchFamily="18" charset="0"/>
                <a:cs typeface="Times New Roman" panose="02020603050405020304" pitchFamily="18" charset="0"/>
              </a:rPr>
              <a:t>No es </a:t>
            </a:r>
            <a:r>
              <a:rPr lang="en-US" sz="2400" dirty="0" err="1">
                <a:solidFill>
                  <a:srgbClr val="FF0000"/>
                </a:solidFill>
                <a:latin typeface="Times New Roman" panose="02020603050405020304" pitchFamily="18" charset="0"/>
                <a:cs typeface="Times New Roman" panose="02020603050405020304" pitchFamily="18" charset="0"/>
              </a:rPr>
              <a:t>el</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caso</a:t>
            </a:r>
            <a:r>
              <a:rPr lang="en-US" sz="2400" dirty="0">
                <a:solidFill>
                  <a:srgbClr val="FF0000"/>
                </a:solidFill>
                <a:latin typeface="Times New Roman" panose="02020603050405020304" pitchFamily="18" charset="0"/>
                <a:cs typeface="Times New Roman" panose="02020603050405020304" pitchFamily="18" charset="0"/>
              </a:rPr>
              <a:t> de la </a:t>
            </a:r>
            <a:r>
              <a:rPr lang="en-US" sz="2400" dirty="0" err="1">
                <a:solidFill>
                  <a:srgbClr val="FF0000"/>
                </a:solidFill>
                <a:latin typeface="Times New Roman" panose="02020603050405020304" pitchFamily="18" charset="0"/>
                <a:cs typeface="Times New Roman" panose="02020603050405020304" pitchFamily="18" charset="0"/>
              </a:rPr>
              <a:t>presidenta</a:t>
            </a:r>
            <a:r>
              <a:rPr lang="en-US" sz="2400" dirty="0">
                <a:solidFill>
                  <a:srgbClr val="FF0000"/>
                </a:solidFill>
                <a:latin typeface="Times New Roman" panose="02020603050405020304" pitchFamily="18" charset="0"/>
                <a:cs typeface="Times New Roman" panose="02020603050405020304" pitchFamily="18" charset="0"/>
              </a:rPr>
              <a:t> de México o la </a:t>
            </a:r>
            <a:r>
              <a:rPr lang="en-US" sz="2400" dirty="0" err="1">
                <a:solidFill>
                  <a:srgbClr val="FF0000"/>
                </a:solidFill>
                <a:latin typeface="Times New Roman" panose="02020603050405020304" pitchFamily="18" charset="0"/>
                <a:cs typeface="Times New Roman" panose="02020603050405020304" pitchFamily="18" charset="0"/>
              </a:rPr>
              <a:t>jefa</a:t>
            </a:r>
            <a:r>
              <a:rPr lang="en-US" sz="2400" dirty="0">
                <a:solidFill>
                  <a:srgbClr val="FF0000"/>
                </a:solidFill>
                <a:latin typeface="Times New Roman" panose="02020603050405020304" pitchFamily="18" charset="0"/>
                <a:cs typeface="Times New Roman" panose="02020603050405020304" pitchFamily="18" charset="0"/>
              </a:rPr>
              <a:t> de </a:t>
            </a:r>
            <a:r>
              <a:rPr lang="en-US" sz="2400" dirty="0" err="1">
                <a:solidFill>
                  <a:srgbClr val="FF0000"/>
                </a:solidFill>
                <a:latin typeface="Times New Roman" panose="02020603050405020304" pitchFamily="18" charset="0"/>
                <a:cs typeface="Times New Roman" panose="02020603050405020304" pitchFamily="18" charset="0"/>
              </a:rPr>
              <a:t>Gobierno</a:t>
            </a:r>
            <a:r>
              <a:rPr lang="en-US" sz="2400" dirty="0">
                <a:solidFill>
                  <a:srgbClr val="FF0000"/>
                </a:solidFill>
                <a:latin typeface="Times New Roman" panose="02020603050405020304" pitchFamily="18" charset="0"/>
                <a:cs typeface="Times New Roman" panose="02020603050405020304" pitchFamily="18" charset="0"/>
              </a:rPr>
              <a:t> de la CDMX que </a:t>
            </a:r>
            <a:r>
              <a:rPr lang="en-US" sz="2400" dirty="0" err="1">
                <a:solidFill>
                  <a:srgbClr val="FF0000"/>
                </a:solidFill>
                <a:latin typeface="Times New Roman" panose="02020603050405020304" pitchFamily="18" charset="0"/>
                <a:cs typeface="Times New Roman" panose="02020603050405020304" pitchFamily="18" charset="0"/>
              </a:rPr>
              <a:t>desde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adolecentes</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participado</a:t>
            </a:r>
            <a:r>
              <a:rPr lang="en-US" sz="2400" dirty="0">
                <a:solidFill>
                  <a:srgbClr val="FF0000"/>
                </a:solidFill>
                <a:latin typeface="Times New Roman" panose="02020603050405020304" pitchFamily="18" charset="0"/>
                <a:cs typeface="Times New Roman" panose="02020603050405020304" pitchFamily="18" charset="0"/>
              </a:rPr>
              <a:t> en </a:t>
            </a:r>
            <a:r>
              <a:rPr lang="en-US" sz="2400" dirty="0" err="1">
                <a:solidFill>
                  <a:srgbClr val="FF0000"/>
                </a:solidFill>
                <a:latin typeface="Times New Roman" panose="02020603050405020304" pitchFamily="18" charset="0"/>
                <a:cs typeface="Times New Roman" panose="02020603050405020304" pitchFamily="18" charset="0"/>
              </a:rPr>
              <a:t>actividades</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políticas</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progresistas</a:t>
            </a:r>
            <a:r>
              <a:rPr lang="en-US" sz="2400" dirty="0">
                <a:solidFill>
                  <a:srgbClr val="FF0000"/>
                </a:solidFill>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Como lo dice May: </a:t>
            </a:r>
          </a:p>
        </p:txBody>
      </p:sp>
    </p:spTree>
    <p:extLst>
      <p:ext uri="{BB962C8B-B14F-4D97-AF65-F5344CB8AC3E}">
        <p14:creationId xmlns:p14="http://schemas.microsoft.com/office/powerpoint/2010/main" val="4140920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4349" y="130629"/>
            <a:ext cx="10635733" cy="905069"/>
          </a:xfrm>
        </p:spPr>
        <p:txBody>
          <a:bodyPr>
            <a:normAutofit/>
          </a:bodyPr>
          <a:lstStyle/>
          <a:p>
            <a:r>
              <a:rPr lang="es-MX" sz="2400" b="1" dirty="0"/>
              <a:t>                  ¿Qué propone la economía feminista?</a:t>
            </a:r>
            <a:endParaRPr lang="es-MX" sz="2400" dirty="0"/>
          </a:p>
        </p:txBody>
      </p:sp>
      <p:sp>
        <p:nvSpPr>
          <p:cNvPr id="3" name="Marcador de contenido 2"/>
          <p:cNvSpPr>
            <a:spLocks noGrp="1"/>
          </p:cNvSpPr>
          <p:nvPr>
            <p:ph idx="1"/>
          </p:nvPr>
        </p:nvSpPr>
        <p:spPr>
          <a:xfrm>
            <a:off x="332143" y="933061"/>
            <a:ext cx="11577019" cy="5243902"/>
          </a:xfrm>
        </p:spPr>
        <p:txBody>
          <a:bodyPr>
            <a:normAutofit fontScale="92500" lnSpcReduction="10000"/>
          </a:bodyPr>
          <a:lstStyle/>
          <a:p>
            <a:r>
              <a:rPr lang="es-ES" dirty="0"/>
              <a:t>La economía feminista desafía el pensamiento económico ortodoxo en varios aspectos epistemológicos y ontológicos. </a:t>
            </a:r>
          </a:p>
          <a:p>
            <a:r>
              <a:rPr lang="es-ES" dirty="0"/>
              <a:t>En primer lugar, </a:t>
            </a:r>
            <a:r>
              <a:rPr lang="es-ES" b="1" dirty="0"/>
              <a:t>rechazando la definición de economía y el sujeto de estudio de la disciplina</a:t>
            </a:r>
            <a:r>
              <a:rPr lang="es-ES" dirty="0"/>
              <a:t>, que en la versión ortodoxa está </a:t>
            </a:r>
            <a:r>
              <a:rPr lang="es-ES" b="1" dirty="0"/>
              <a:t>limitada al mercado, al intercambio de bienes, mercancías</a:t>
            </a:r>
            <a:r>
              <a:rPr lang="es-ES" dirty="0"/>
              <a:t>. </a:t>
            </a:r>
          </a:p>
          <a:p>
            <a:r>
              <a:rPr lang="es-ES" dirty="0"/>
              <a:t>De esta definición se </a:t>
            </a:r>
            <a:r>
              <a:rPr lang="es-ES" b="1" dirty="0"/>
              <a:t>desprenden </a:t>
            </a:r>
            <a:r>
              <a:rPr lang="es-ES" b="1" dirty="0">
                <a:solidFill>
                  <a:srgbClr val="FF0000"/>
                </a:solidFill>
              </a:rPr>
              <a:t>el objeto de estudio</a:t>
            </a:r>
            <a:r>
              <a:rPr lang="es-ES" b="1" dirty="0"/>
              <a:t>: el hombre económico, concebido como ser racional, autónomo, autosuficiente, egoísta y tomador constante de las decisiones óptimas que al maximizar su utilidad,</a:t>
            </a:r>
            <a:r>
              <a:rPr lang="es-ES" dirty="0"/>
              <a:t> logra el bienestar de toda la sociedad y  </a:t>
            </a:r>
            <a:r>
              <a:rPr lang="es-ES" b="1" dirty="0">
                <a:solidFill>
                  <a:srgbClr val="FF0000"/>
                </a:solidFill>
              </a:rPr>
              <a:t>el método de análisis:</a:t>
            </a:r>
            <a:r>
              <a:rPr lang="es-ES" dirty="0"/>
              <a:t> cuantitativo, centrado en las variables observables y cuantificables y apoyado en un conjunto limitado de fuentes estadísticas y que divorcia el análisis del entorno socioeconómico específico.  El método analítico ortodoxo, basado en variables cuantificables, limita el campo de estudio a lo modelable,</a:t>
            </a:r>
            <a:r>
              <a:rPr lang="es-ES" b="1" dirty="0">
                <a:solidFill>
                  <a:srgbClr val="FF0000"/>
                </a:solidFill>
              </a:rPr>
              <a:t> reduce la teoría económica a medir el crecimiento</a:t>
            </a:r>
            <a:r>
              <a:rPr lang="es-ES" dirty="0"/>
              <a:t> económico y homologa desarrollo y bienestar con riqueza material (Keynes).</a:t>
            </a:r>
            <a:endParaRPr lang="es-MX" dirty="0"/>
          </a:p>
        </p:txBody>
      </p:sp>
    </p:spTree>
    <p:extLst>
      <p:ext uri="{BB962C8B-B14F-4D97-AF65-F5344CB8AC3E}">
        <p14:creationId xmlns:p14="http://schemas.microsoft.com/office/powerpoint/2010/main" val="348148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A6D77-AC17-DC2C-C083-B11856CA6D21}"/>
              </a:ext>
            </a:extLst>
          </p:cNvPr>
          <p:cNvSpPr>
            <a:spLocks noGrp="1"/>
          </p:cNvSpPr>
          <p:nvPr>
            <p:ph type="title"/>
          </p:nvPr>
        </p:nvSpPr>
        <p:spPr/>
        <p:txBody>
          <a:bodyPr/>
          <a:lstStyle/>
          <a:p>
            <a:r>
              <a:rPr lang="es-MX" dirty="0"/>
              <a:t>Contenido de la presentación	</a:t>
            </a:r>
          </a:p>
        </p:txBody>
      </p:sp>
      <p:sp>
        <p:nvSpPr>
          <p:cNvPr id="3" name="Marcador de contenido 2">
            <a:extLst>
              <a:ext uri="{FF2B5EF4-FFF2-40B4-BE49-F238E27FC236}">
                <a16:creationId xmlns:a16="http://schemas.microsoft.com/office/drawing/2014/main" id="{4A4D7FF2-77CC-6F84-D261-200E2CCC87C8}"/>
              </a:ext>
            </a:extLst>
          </p:cNvPr>
          <p:cNvSpPr>
            <a:spLocks noGrp="1"/>
          </p:cNvSpPr>
          <p:nvPr>
            <p:ph idx="1"/>
          </p:nvPr>
        </p:nvSpPr>
        <p:spPr/>
        <p:txBody>
          <a:bodyPr/>
          <a:lstStyle/>
          <a:p>
            <a:pPr marL="514350" indent="-514350">
              <a:buFont typeface="+mj-lt"/>
              <a:buAutoNum type="arabicPeriod"/>
            </a:pPr>
            <a:r>
              <a:rPr lang="es-MX" dirty="0"/>
              <a:t>Introducción</a:t>
            </a:r>
          </a:p>
          <a:p>
            <a:pPr marL="514350" indent="-514350">
              <a:buFont typeface="+mj-lt"/>
              <a:buAutoNum type="arabicPeriod"/>
            </a:pPr>
            <a:r>
              <a:rPr lang="es-MX" dirty="0"/>
              <a:t>La economía como ciencia social</a:t>
            </a:r>
          </a:p>
          <a:p>
            <a:pPr marL="514350" indent="-514350">
              <a:buFont typeface="+mj-lt"/>
              <a:buAutoNum type="arabicPeriod"/>
            </a:pPr>
            <a:r>
              <a:rPr lang="es-MX" dirty="0"/>
              <a:t>Elementos básicos de la teoría económica feminista. </a:t>
            </a:r>
          </a:p>
          <a:p>
            <a:pPr marL="514350" indent="-514350">
              <a:buFont typeface="+mj-lt"/>
              <a:buAutoNum type="arabicPeriod"/>
            </a:pPr>
            <a:r>
              <a:rPr lang="es-MX" dirty="0"/>
              <a:t>¿Hay  una epistemología económica feminista?</a:t>
            </a:r>
          </a:p>
          <a:p>
            <a:pPr marL="514350" indent="-514350">
              <a:buFont typeface="+mj-lt"/>
              <a:buAutoNum type="arabicPeriod"/>
            </a:pPr>
            <a:endParaRPr lang="es-MX" dirty="0"/>
          </a:p>
          <a:p>
            <a:pPr marL="514350" indent="-514350">
              <a:buFont typeface="+mj-lt"/>
              <a:buAutoNum type="arabicPeriod"/>
            </a:pPr>
            <a:endParaRPr lang="es-MX" dirty="0"/>
          </a:p>
          <a:p>
            <a:pPr marL="514350" indent="-514350">
              <a:buFont typeface="+mj-lt"/>
              <a:buAutoNum type="arabicPeriod"/>
            </a:pPr>
            <a:endParaRPr lang="es-MX" dirty="0"/>
          </a:p>
        </p:txBody>
      </p:sp>
    </p:spTree>
    <p:extLst>
      <p:ext uri="{BB962C8B-B14F-4D97-AF65-F5344CB8AC3E}">
        <p14:creationId xmlns:p14="http://schemas.microsoft.com/office/powerpoint/2010/main" val="3821683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3614F1-32F2-B0D6-48D2-3B0BA195F967}"/>
              </a:ext>
            </a:extLst>
          </p:cNvPr>
          <p:cNvSpPr>
            <a:spLocks noGrp="1"/>
          </p:cNvSpPr>
          <p:nvPr>
            <p:ph type="title"/>
          </p:nvPr>
        </p:nvSpPr>
        <p:spPr>
          <a:xfrm>
            <a:off x="838200" y="410135"/>
            <a:ext cx="10515600" cy="1280553"/>
          </a:xfrm>
        </p:spPr>
        <p:txBody>
          <a:bodyPr>
            <a:normAutofit/>
          </a:bodyPr>
          <a:lstStyle/>
          <a:p>
            <a:r>
              <a:rPr lang="es-MX" sz="3600" b="1" dirty="0"/>
              <a:t>¿Qué propone la economía feminista?</a:t>
            </a:r>
            <a:endParaRPr lang="es-MX" sz="3600" dirty="0"/>
          </a:p>
        </p:txBody>
      </p:sp>
      <p:sp>
        <p:nvSpPr>
          <p:cNvPr id="3" name="Marcador de contenido 2">
            <a:extLst>
              <a:ext uri="{FF2B5EF4-FFF2-40B4-BE49-F238E27FC236}">
                <a16:creationId xmlns:a16="http://schemas.microsoft.com/office/drawing/2014/main" id="{9BDC728E-63C5-62B6-42A1-2ABEDC8E5D74}"/>
              </a:ext>
            </a:extLst>
          </p:cNvPr>
          <p:cNvSpPr>
            <a:spLocks noGrp="1"/>
          </p:cNvSpPr>
          <p:nvPr>
            <p:ph idx="1"/>
          </p:nvPr>
        </p:nvSpPr>
        <p:spPr/>
        <p:txBody>
          <a:bodyPr>
            <a:normAutofit fontScale="77500" lnSpcReduction="20000"/>
          </a:bodyPr>
          <a:lstStyle/>
          <a:p>
            <a:r>
              <a:rPr lang="en-US" dirty="0"/>
              <a:t> La </a:t>
            </a:r>
            <a:r>
              <a:rPr lang="en-US" dirty="0" err="1"/>
              <a:t>economía</a:t>
            </a:r>
            <a:r>
              <a:rPr lang="en-US" dirty="0"/>
              <a:t> feminist </a:t>
            </a:r>
            <a:r>
              <a:rPr lang="en-US" dirty="0" err="1"/>
              <a:t>es</a:t>
            </a:r>
            <a:r>
              <a:rPr lang="en-US" dirty="0"/>
              <a:t> radical </a:t>
            </a:r>
            <a:r>
              <a:rPr lang="en-US" dirty="0" err="1"/>
              <a:t>pues</a:t>
            </a:r>
            <a:r>
              <a:rPr lang="en-US" dirty="0"/>
              <a:t> </a:t>
            </a:r>
            <a:r>
              <a:rPr lang="en-US" dirty="0" err="1"/>
              <a:t>cuestiona</a:t>
            </a:r>
            <a:r>
              <a:rPr lang="en-US" dirty="0"/>
              <a:t> las bases del </a:t>
            </a:r>
            <a:r>
              <a:rPr lang="en-US" dirty="0" err="1"/>
              <a:t>poder</a:t>
            </a:r>
            <a:r>
              <a:rPr lang="en-US" dirty="0"/>
              <a:t> </a:t>
            </a:r>
            <a:r>
              <a:rPr lang="en-US" dirty="0" err="1"/>
              <a:t>patriarcal</a:t>
            </a:r>
            <a:r>
              <a:rPr lang="en-US" dirty="0"/>
              <a:t> </a:t>
            </a:r>
            <a:r>
              <a:rPr lang="en-US" dirty="0" err="1"/>
              <a:t>en</a:t>
            </a:r>
            <a:r>
              <a:rPr lang="en-US" dirty="0"/>
              <a:t> las </a:t>
            </a:r>
            <a:r>
              <a:rPr lang="en-US" dirty="0" err="1"/>
              <a:t>cuales</a:t>
            </a:r>
            <a:r>
              <a:rPr lang="en-US" dirty="0"/>
              <a:t> se </a:t>
            </a:r>
            <a:r>
              <a:rPr lang="en-US" dirty="0" err="1"/>
              <a:t>sustenta</a:t>
            </a:r>
            <a:r>
              <a:rPr lang="en-US" dirty="0"/>
              <a:t> el Sistema </a:t>
            </a:r>
            <a:r>
              <a:rPr lang="en-US" dirty="0" err="1"/>
              <a:t>capitlista</a:t>
            </a:r>
            <a:r>
              <a:rPr lang="en-US" dirty="0"/>
              <a:t> actual y </a:t>
            </a:r>
          </a:p>
          <a:p>
            <a:r>
              <a:rPr lang="en-US" dirty="0" err="1"/>
              <a:t>Por</a:t>
            </a:r>
            <a:r>
              <a:rPr lang="en-US" dirty="0"/>
              <a:t> que </a:t>
            </a:r>
            <a:r>
              <a:rPr lang="en-US" dirty="0" err="1"/>
              <a:t>está</a:t>
            </a:r>
            <a:r>
              <a:rPr lang="en-US" dirty="0"/>
              <a:t> </a:t>
            </a:r>
            <a:r>
              <a:rPr lang="en-US" dirty="0" err="1"/>
              <a:t>ligada</a:t>
            </a:r>
            <a:r>
              <a:rPr lang="en-US" dirty="0"/>
              <a:t> y </a:t>
            </a:r>
            <a:r>
              <a:rPr lang="en-US" dirty="0" err="1"/>
              <a:t>preocupada</a:t>
            </a:r>
            <a:r>
              <a:rPr lang="en-US" dirty="0"/>
              <a:t>, </a:t>
            </a:r>
            <a:r>
              <a:rPr lang="en-US" dirty="0" err="1"/>
              <a:t>como</a:t>
            </a:r>
            <a:r>
              <a:rPr lang="en-US" dirty="0"/>
              <a:t> </a:t>
            </a:r>
            <a:r>
              <a:rPr lang="en-US" dirty="0" err="1"/>
              <a:t>prácticamente</a:t>
            </a:r>
            <a:r>
              <a:rPr lang="en-US" dirty="0"/>
              <a:t> </a:t>
            </a:r>
            <a:r>
              <a:rPr lang="en-US" dirty="0" err="1"/>
              <a:t>todos</a:t>
            </a:r>
            <a:r>
              <a:rPr lang="en-US" dirty="0"/>
              <a:t> </a:t>
            </a:r>
            <a:r>
              <a:rPr lang="en-US" dirty="0" err="1"/>
              <a:t>los</a:t>
            </a:r>
            <a:r>
              <a:rPr lang="en-US" dirty="0"/>
              <a:t> </a:t>
            </a:r>
            <a:r>
              <a:rPr lang="en-US" dirty="0" err="1"/>
              <a:t>movimientos</a:t>
            </a:r>
            <a:r>
              <a:rPr lang="en-US" dirty="0"/>
              <a:t> </a:t>
            </a:r>
            <a:r>
              <a:rPr lang="en-US" dirty="0" err="1"/>
              <a:t>feministas</a:t>
            </a:r>
            <a:r>
              <a:rPr lang="en-US" dirty="0"/>
              <a:t>, con la </a:t>
            </a:r>
            <a:r>
              <a:rPr lang="en-US" dirty="0" err="1"/>
              <a:t>independencia</a:t>
            </a:r>
            <a:r>
              <a:rPr lang="en-US" dirty="0"/>
              <a:t> </a:t>
            </a:r>
            <a:r>
              <a:rPr lang="en-US" dirty="0" err="1"/>
              <a:t>económica</a:t>
            </a:r>
            <a:r>
              <a:rPr lang="en-US" dirty="0"/>
              <a:t> de las </a:t>
            </a:r>
            <a:r>
              <a:rPr lang="en-US" dirty="0" err="1"/>
              <a:t>mujeres</a:t>
            </a:r>
            <a:r>
              <a:rPr lang="en-US" dirty="0"/>
              <a:t>. </a:t>
            </a:r>
            <a:r>
              <a:rPr lang="en-US" dirty="0" err="1"/>
              <a:t>Esta</a:t>
            </a:r>
            <a:r>
              <a:rPr lang="en-US" dirty="0"/>
              <a:t> </a:t>
            </a:r>
            <a:r>
              <a:rPr lang="en-US" dirty="0" err="1"/>
              <a:t>independencia</a:t>
            </a:r>
            <a:r>
              <a:rPr lang="en-US" dirty="0"/>
              <a:t> </a:t>
            </a:r>
            <a:r>
              <a:rPr lang="en-US" dirty="0" err="1"/>
              <a:t>económica</a:t>
            </a:r>
            <a:r>
              <a:rPr lang="en-US" dirty="0"/>
              <a:t>, </a:t>
            </a:r>
            <a:r>
              <a:rPr lang="en-US" dirty="0" err="1"/>
              <a:t>si</a:t>
            </a:r>
            <a:r>
              <a:rPr lang="en-US" dirty="0"/>
              <a:t> se </a:t>
            </a:r>
            <a:r>
              <a:rPr lang="en-US" dirty="0" err="1"/>
              <a:t>mplementa</a:t>
            </a:r>
            <a:r>
              <a:rPr lang="en-US" dirty="0"/>
              <a:t> a </a:t>
            </a:r>
            <a:r>
              <a:rPr lang="en-US" dirty="0" err="1"/>
              <a:t>fondo</a:t>
            </a:r>
            <a:r>
              <a:rPr lang="en-US" dirty="0"/>
              <a:t>, </a:t>
            </a:r>
            <a:r>
              <a:rPr lang="en-US" dirty="0" err="1"/>
              <a:t>transformaría</a:t>
            </a:r>
            <a:r>
              <a:rPr lang="en-US" dirty="0"/>
              <a:t> </a:t>
            </a:r>
            <a:r>
              <a:rPr lang="en-US" dirty="0" err="1"/>
              <a:t>radicalmente</a:t>
            </a:r>
            <a:r>
              <a:rPr lang="en-US" dirty="0"/>
              <a:t> la </a:t>
            </a:r>
            <a:r>
              <a:rPr lang="en-US" dirty="0" err="1"/>
              <a:t>estructura</a:t>
            </a:r>
            <a:r>
              <a:rPr lang="en-US" dirty="0"/>
              <a:t> de la </a:t>
            </a:r>
            <a:r>
              <a:rPr lang="en-US" dirty="0" err="1"/>
              <a:t>sociedad</a:t>
            </a:r>
            <a:r>
              <a:rPr lang="en-US" dirty="0"/>
              <a:t>.</a:t>
            </a:r>
          </a:p>
          <a:p>
            <a:r>
              <a:rPr lang="en-US" dirty="0" err="1"/>
              <a:t>Rechaza</a:t>
            </a:r>
            <a:r>
              <a:rPr lang="en-US" dirty="0"/>
              <a:t> la artificial </a:t>
            </a:r>
            <a:r>
              <a:rPr lang="en-US" dirty="0" err="1"/>
              <a:t>dicotomía</a:t>
            </a:r>
            <a:r>
              <a:rPr lang="en-US" dirty="0"/>
              <a:t> entre lo </a:t>
            </a:r>
            <a:r>
              <a:rPr lang="en-US" dirty="0" err="1"/>
              <a:t>público</a:t>
            </a:r>
            <a:r>
              <a:rPr lang="en-US" dirty="0"/>
              <a:t> (</a:t>
            </a:r>
            <a:r>
              <a:rPr lang="en-US" dirty="0" err="1"/>
              <a:t>dominio</a:t>
            </a:r>
            <a:r>
              <a:rPr lang="en-US" dirty="0"/>
              <a:t> masculine) y lo </a:t>
            </a:r>
            <a:r>
              <a:rPr lang="en-US" dirty="0" err="1"/>
              <a:t>privado</a:t>
            </a:r>
            <a:r>
              <a:rPr lang="en-US" dirty="0"/>
              <a:t> (</a:t>
            </a:r>
            <a:r>
              <a:rPr lang="en-US" dirty="0" err="1"/>
              <a:t>dominio</a:t>
            </a:r>
            <a:r>
              <a:rPr lang="en-US" dirty="0"/>
              <a:t> </a:t>
            </a:r>
            <a:r>
              <a:rPr lang="en-US" dirty="0" err="1"/>
              <a:t>femenino</a:t>
            </a:r>
            <a:r>
              <a:rPr lang="en-US" dirty="0"/>
              <a:t>)y entre </a:t>
            </a:r>
            <a:r>
              <a:rPr lang="en-US" dirty="0" err="1"/>
              <a:t>economía</a:t>
            </a:r>
            <a:r>
              <a:rPr lang="en-US" dirty="0"/>
              <a:t> positive y </a:t>
            </a:r>
            <a:r>
              <a:rPr lang="en-US" dirty="0" err="1"/>
              <a:t>economía</a:t>
            </a:r>
            <a:r>
              <a:rPr lang="en-US" dirty="0"/>
              <a:t> normative. La </a:t>
            </a:r>
            <a:r>
              <a:rPr lang="en-US" dirty="0" err="1"/>
              <a:t>economía</a:t>
            </a:r>
            <a:r>
              <a:rPr lang="en-US" dirty="0"/>
              <a:t> </a:t>
            </a:r>
            <a:r>
              <a:rPr lang="en-US" dirty="0" err="1"/>
              <a:t>es</a:t>
            </a:r>
            <a:r>
              <a:rPr lang="en-US" dirty="0"/>
              <a:t> </a:t>
            </a:r>
            <a:r>
              <a:rPr lang="en-US" dirty="0" err="1"/>
              <a:t>política</a:t>
            </a:r>
            <a:r>
              <a:rPr lang="en-US" dirty="0"/>
              <a:t> </a:t>
            </a:r>
            <a:r>
              <a:rPr lang="en-US" dirty="0" err="1"/>
              <a:t>camuflada</a:t>
            </a:r>
            <a:r>
              <a:rPr lang="en-US" dirty="0"/>
              <a:t> de </a:t>
            </a:r>
            <a:r>
              <a:rPr lang="en-US" dirty="0" err="1"/>
              <a:t>ciencia</a:t>
            </a:r>
            <a:r>
              <a:rPr lang="en-US" dirty="0"/>
              <a:t> </a:t>
            </a:r>
            <a:r>
              <a:rPr lang="en-US" dirty="0" err="1"/>
              <a:t>abstracta</a:t>
            </a:r>
            <a:r>
              <a:rPr lang="en-US" dirty="0"/>
              <a:t>.</a:t>
            </a:r>
          </a:p>
          <a:p>
            <a:r>
              <a:rPr lang="en-US" dirty="0" err="1"/>
              <a:t>Por</a:t>
            </a:r>
            <a:r>
              <a:rPr lang="en-US" dirty="0"/>
              <a:t> </a:t>
            </a:r>
            <a:r>
              <a:rPr lang="en-US" dirty="0" err="1"/>
              <a:t>ello</a:t>
            </a:r>
            <a:r>
              <a:rPr lang="en-US" dirty="0"/>
              <a:t> </a:t>
            </a:r>
            <a:r>
              <a:rPr lang="en-US" dirty="0" err="1"/>
              <a:t>sus</a:t>
            </a:r>
            <a:r>
              <a:rPr lang="en-US" dirty="0"/>
              <a:t> </a:t>
            </a:r>
            <a:r>
              <a:rPr lang="en-US" dirty="0" err="1"/>
              <a:t>principios</a:t>
            </a:r>
            <a:r>
              <a:rPr lang="en-US" dirty="0"/>
              <a:t> y </a:t>
            </a:r>
            <a:r>
              <a:rPr lang="en-US" dirty="0" err="1"/>
              <a:t>postulados</a:t>
            </a:r>
            <a:r>
              <a:rPr lang="en-US" dirty="0"/>
              <a:t> son </a:t>
            </a:r>
            <a:r>
              <a:rPr lang="en-US" dirty="0" err="1"/>
              <a:t>opuestos</a:t>
            </a:r>
            <a:r>
              <a:rPr lang="en-US" dirty="0"/>
              <a:t> y </a:t>
            </a:r>
            <a:r>
              <a:rPr lang="en-US" dirty="0" err="1"/>
              <a:t>rechazados</a:t>
            </a:r>
            <a:r>
              <a:rPr lang="en-US" dirty="0"/>
              <a:t> </a:t>
            </a:r>
            <a:r>
              <a:rPr lang="en-US" dirty="0" err="1"/>
              <a:t>por</a:t>
            </a:r>
            <a:r>
              <a:rPr lang="en-US" dirty="0"/>
              <a:t> </a:t>
            </a:r>
            <a:r>
              <a:rPr lang="en-US" dirty="0" err="1"/>
              <a:t>todos</a:t>
            </a:r>
            <a:r>
              <a:rPr lang="en-US" dirty="0"/>
              <a:t> </a:t>
            </a:r>
            <a:r>
              <a:rPr lang="en-US" dirty="0" err="1"/>
              <a:t>los</a:t>
            </a:r>
            <a:r>
              <a:rPr lang="en-US" dirty="0"/>
              <a:t> que </a:t>
            </a:r>
            <a:r>
              <a:rPr lang="en-US" dirty="0" err="1"/>
              <a:t>defienden</a:t>
            </a:r>
            <a:r>
              <a:rPr lang="en-US" dirty="0"/>
              <a:t> el –status quo. </a:t>
            </a:r>
          </a:p>
          <a:p>
            <a:r>
              <a:rPr lang="en-US" dirty="0" err="1"/>
              <a:t>Es</a:t>
            </a:r>
            <a:r>
              <a:rPr lang="en-US" dirty="0"/>
              <a:t> </a:t>
            </a:r>
            <a:r>
              <a:rPr lang="en-US" dirty="0" err="1"/>
              <a:t>interesante</a:t>
            </a:r>
            <a:r>
              <a:rPr lang="en-US" dirty="0"/>
              <a:t> al respect el </a:t>
            </a:r>
            <a:r>
              <a:rPr lang="en-US" dirty="0" err="1"/>
              <a:t>libro</a:t>
            </a:r>
            <a:r>
              <a:rPr lang="en-US" dirty="0"/>
              <a:t> de Virginia Wolf “A Room for Herself” Feminist economics </a:t>
            </a:r>
            <a:r>
              <a:rPr lang="en-US" dirty="0" err="1"/>
              <a:t>es</a:t>
            </a:r>
            <a:r>
              <a:rPr lang="en-US" dirty="0"/>
              <a:t> el </a:t>
            </a:r>
            <a:r>
              <a:rPr lang="en-US" dirty="0" err="1"/>
              <a:t>punto</a:t>
            </a:r>
            <a:r>
              <a:rPr lang="en-US" dirty="0"/>
              <a:t> de </a:t>
            </a:r>
            <a:r>
              <a:rPr lang="en-US" dirty="0" err="1"/>
              <a:t>quiebre</a:t>
            </a:r>
            <a:r>
              <a:rPr lang="en-US" dirty="0"/>
              <a:t> de la </a:t>
            </a:r>
            <a:r>
              <a:rPr lang="en-US" dirty="0" err="1"/>
              <a:t>economía</a:t>
            </a:r>
            <a:r>
              <a:rPr lang="en-US" dirty="0"/>
              <a:t> </a:t>
            </a:r>
            <a:r>
              <a:rPr lang="en-US" dirty="0" err="1"/>
              <a:t>ortodoxa</a:t>
            </a:r>
            <a:r>
              <a:rPr lang="en-US" dirty="0"/>
              <a:t> </a:t>
            </a:r>
            <a:r>
              <a:rPr lang="en-US" dirty="0" err="1"/>
              <a:t>ya</a:t>
            </a:r>
            <a:r>
              <a:rPr lang="en-US" dirty="0"/>
              <a:t> que </a:t>
            </a:r>
            <a:r>
              <a:rPr lang="en-US" dirty="0" err="1"/>
              <a:t>rechaza</a:t>
            </a:r>
            <a:r>
              <a:rPr lang="en-US" dirty="0"/>
              <a:t> </a:t>
            </a:r>
            <a:r>
              <a:rPr lang="en-US" dirty="0" err="1"/>
              <a:t>todo</a:t>
            </a:r>
            <a:r>
              <a:rPr lang="en-US" dirty="0"/>
              <a:t> </a:t>
            </a:r>
            <a:r>
              <a:rPr lang="en-US" dirty="0" err="1"/>
              <a:t>tipo</a:t>
            </a:r>
            <a:r>
              <a:rPr lang="en-US" dirty="0"/>
              <a:t> de </a:t>
            </a:r>
            <a:r>
              <a:rPr lang="en-US" dirty="0" err="1"/>
              <a:t>desigualdad</a:t>
            </a:r>
            <a:r>
              <a:rPr lang="en-US" dirty="0"/>
              <a:t> y </a:t>
            </a:r>
            <a:r>
              <a:rPr lang="en-US" dirty="0" err="1"/>
              <a:t>discriminación</a:t>
            </a:r>
            <a:r>
              <a:rPr lang="en-US" dirty="0"/>
              <a:t>: de </a:t>
            </a:r>
            <a:r>
              <a:rPr lang="en-US" dirty="0" err="1"/>
              <a:t>género</a:t>
            </a:r>
            <a:r>
              <a:rPr lang="en-US" dirty="0"/>
              <a:t>, </a:t>
            </a:r>
            <a:r>
              <a:rPr lang="en-US" dirty="0" err="1"/>
              <a:t>etnia</a:t>
            </a:r>
            <a:r>
              <a:rPr lang="en-US" dirty="0"/>
              <a:t>, </a:t>
            </a:r>
            <a:r>
              <a:rPr lang="en-US" dirty="0" err="1"/>
              <a:t>relgión</a:t>
            </a:r>
            <a:r>
              <a:rPr lang="en-US" dirty="0"/>
              <a:t>, </a:t>
            </a:r>
            <a:r>
              <a:rPr lang="en-US" dirty="0" err="1"/>
              <a:t>preferencias</a:t>
            </a:r>
            <a:r>
              <a:rPr lang="en-US" dirty="0"/>
              <a:t> </a:t>
            </a:r>
            <a:r>
              <a:rPr lang="en-US" dirty="0" err="1"/>
              <a:t>sexuales</a:t>
            </a:r>
            <a:r>
              <a:rPr lang="en-US" dirty="0"/>
              <a:t>, </a:t>
            </a:r>
            <a:r>
              <a:rPr lang="en-US" dirty="0" err="1"/>
              <a:t>cultura</a:t>
            </a:r>
            <a:r>
              <a:rPr lang="en-US" dirty="0"/>
              <a:t> </a:t>
            </a:r>
            <a:r>
              <a:rPr lang="en-US"/>
              <a:t>etc.</a:t>
            </a:r>
          </a:p>
          <a:p>
            <a:endParaRPr lang="es-MX" dirty="0"/>
          </a:p>
        </p:txBody>
      </p:sp>
    </p:spTree>
    <p:extLst>
      <p:ext uri="{BB962C8B-B14F-4D97-AF65-F5344CB8AC3E}">
        <p14:creationId xmlns:p14="http://schemas.microsoft.com/office/powerpoint/2010/main" val="867862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solidFill>
                  <a:srgbClr val="FF0000"/>
                </a:solidFill>
              </a:rPr>
              <a:t>Conclusiones</a:t>
            </a:r>
          </a:p>
        </p:txBody>
      </p:sp>
      <p:sp>
        <p:nvSpPr>
          <p:cNvPr id="4" name="Marcador de contenido 3"/>
          <p:cNvSpPr>
            <a:spLocks noGrp="1"/>
          </p:cNvSpPr>
          <p:nvPr>
            <p:ph idx="1"/>
          </p:nvPr>
        </p:nvSpPr>
        <p:spPr>
          <a:xfrm>
            <a:off x="912845" y="1359095"/>
            <a:ext cx="10515600" cy="5403915"/>
          </a:xfrm>
          <a:prstGeom prst="rect">
            <a:avLst/>
          </a:prstGeom>
        </p:spPr>
        <p:txBody>
          <a:bodyPr wrap="square">
            <a:spAutoFit/>
          </a:bodyPr>
          <a:lstStyle/>
          <a:p>
            <a:pPr>
              <a:lnSpc>
                <a:spcPct val="107000"/>
              </a:lnSpc>
              <a:spcAft>
                <a:spcPts val="0"/>
              </a:spcAft>
            </a:pP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a:latin typeface="Book Antiqua" panose="02040602050305030304" pitchFamily="18" charset="0"/>
                <a:ea typeface="Aptos" panose="02110004020202020204"/>
                <a:cs typeface="Book Antiqua" panose="02040602050305030304" pitchFamily="18" charset="0"/>
              </a:rPr>
              <a:t>La </a:t>
            </a:r>
            <a:r>
              <a:rPr lang="en-US" kern="0" dirty="0" err="1">
                <a:latin typeface="Book Antiqua" panose="02040602050305030304" pitchFamily="18" charset="0"/>
                <a:ea typeface="Aptos" panose="02110004020202020204"/>
                <a:cs typeface="Book Antiqua" panose="02040602050305030304" pitchFamily="18" charset="0"/>
              </a:rPr>
              <a:t>economía</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feminista</a:t>
            </a:r>
            <a:r>
              <a:rPr lang="en-US" kern="0" dirty="0">
                <a:latin typeface="Book Antiqua" panose="02040602050305030304" pitchFamily="18" charset="0"/>
                <a:ea typeface="Aptos" panose="02110004020202020204"/>
                <a:cs typeface="Book Antiqua" panose="02040602050305030304" pitchFamily="18" charset="0"/>
              </a:rPr>
              <a:t> es radical </a:t>
            </a:r>
            <a:r>
              <a:rPr lang="en-US" kern="0" dirty="0" err="1">
                <a:latin typeface="Book Antiqua" panose="02040602050305030304" pitchFamily="18" charset="0"/>
                <a:ea typeface="Aptos" panose="02110004020202020204"/>
                <a:cs typeface="Book Antiqua" panose="02040602050305030304" pitchFamily="18" charset="0"/>
              </a:rPr>
              <a:t>ya</a:t>
            </a:r>
            <a:r>
              <a:rPr lang="en-US" kern="0" dirty="0">
                <a:latin typeface="Book Antiqua" panose="02040602050305030304" pitchFamily="18" charset="0"/>
                <a:ea typeface="Aptos" panose="02110004020202020204"/>
                <a:cs typeface="Book Antiqua" panose="02040602050305030304" pitchFamily="18" charset="0"/>
              </a:rPr>
              <a:t> que </a:t>
            </a:r>
            <a:r>
              <a:rPr lang="en-US" kern="0" dirty="0" err="1">
                <a:latin typeface="Book Antiqua" panose="02040602050305030304" pitchFamily="18" charset="0"/>
                <a:ea typeface="Aptos" panose="02110004020202020204"/>
                <a:cs typeface="Book Antiqua" panose="02040602050305030304" pitchFamily="18" charset="0"/>
              </a:rPr>
              <a:t>como</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prácticamente</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todos</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los</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movimientos</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feministas</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está</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íntimamente</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preocupada</a:t>
            </a:r>
            <a:r>
              <a:rPr lang="en-US" kern="0" dirty="0">
                <a:latin typeface="Book Antiqua" panose="02040602050305030304" pitchFamily="18" charset="0"/>
                <a:ea typeface="Aptos" panose="02110004020202020204"/>
                <a:cs typeface="Book Antiqua" panose="02040602050305030304" pitchFamily="18" charset="0"/>
              </a:rPr>
              <a:t> con la </a:t>
            </a:r>
            <a:r>
              <a:rPr lang="en-US" kern="0" dirty="0" err="1">
                <a:latin typeface="Book Antiqua" panose="02040602050305030304" pitchFamily="18" charset="0"/>
                <a:ea typeface="Aptos" panose="02110004020202020204"/>
                <a:cs typeface="Book Antiqua" panose="02040602050305030304" pitchFamily="18" charset="0"/>
              </a:rPr>
              <a:t>independencia</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económica</a:t>
            </a:r>
            <a:r>
              <a:rPr lang="en-US" kern="0" dirty="0">
                <a:latin typeface="Book Antiqua" panose="02040602050305030304" pitchFamily="18" charset="0"/>
                <a:ea typeface="Aptos" panose="02110004020202020204"/>
                <a:cs typeface="Book Antiqua" panose="02040602050305030304" pitchFamily="18" charset="0"/>
              </a:rPr>
              <a:t> de las </a:t>
            </a:r>
            <a:r>
              <a:rPr lang="en-US" kern="0" dirty="0" err="1">
                <a:latin typeface="Book Antiqua" panose="02040602050305030304" pitchFamily="18" charset="0"/>
                <a:ea typeface="Aptos" panose="02110004020202020204"/>
                <a:cs typeface="Book Antiqua" panose="02040602050305030304" pitchFamily="18" charset="0"/>
              </a:rPr>
              <a:t>mujeres</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a:latin typeface="Book Antiqua" panose="02040602050305030304" pitchFamily="18" charset="0"/>
                <a:ea typeface="Aptos" panose="02110004020202020204"/>
                <a:cs typeface="Book Antiqua" panose="02040602050305030304" pitchFamily="18" charset="0"/>
              </a:rPr>
              <a:t>(VIRGINIA WOLF A ROOM FOR HERSELF)</a:t>
            </a:r>
            <a:endParaRPr lang="en-US" kern="0" dirty="0">
              <a:solidFill>
                <a:srgbClr val="FF0000"/>
              </a:solidFill>
              <a:latin typeface="Book Antiqua" panose="02040602050305030304" pitchFamily="18" charset="0"/>
              <a:ea typeface="Aptos" panose="02110004020202020204"/>
              <a:cs typeface="Book Antiqua" panose="02040602050305030304" pitchFamily="18" charset="0"/>
            </a:endParaRPr>
          </a:p>
          <a:p>
            <a:pPr>
              <a:lnSpc>
                <a:spcPct val="107000"/>
              </a:lnSpc>
              <a:spcAft>
                <a:spcPts val="0"/>
              </a:spcAft>
            </a:pPr>
            <a:r>
              <a:rPr lang="en-US" kern="0" dirty="0">
                <a:latin typeface="Book Antiqua" panose="02040602050305030304" pitchFamily="18" charset="0"/>
                <a:ea typeface="Aptos" panose="02110004020202020204"/>
                <a:cs typeface="Book Antiqua" panose="02040602050305030304" pitchFamily="18" charset="0"/>
              </a:rPr>
              <a:t>La </a:t>
            </a:r>
            <a:r>
              <a:rPr lang="en-US" kern="0" dirty="0" err="1">
                <a:latin typeface="Book Antiqua" panose="02040602050305030304" pitchFamily="18" charset="0"/>
                <a:ea typeface="Aptos" panose="02110004020202020204"/>
                <a:cs typeface="Book Antiqua" panose="02040602050305030304" pitchFamily="18" charset="0"/>
              </a:rPr>
              <a:t>independencia</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económica</a:t>
            </a:r>
            <a:r>
              <a:rPr lang="en-US" kern="0" dirty="0">
                <a:latin typeface="Book Antiqua" panose="02040602050305030304" pitchFamily="18" charset="0"/>
                <a:ea typeface="Aptos" panose="02110004020202020204"/>
                <a:cs typeface="Book Antiqua" panose="02040602050305030304" pitchFamily="18" charset="0"/>
              </a:rPr>
              <a:t> de las </a:t>
            </a:r>
            <a:r>
              <a:rPr lang="en-US" kern="0" dirty="0" err="1">
                <a:latin typeface="Book Antiqua" panose="02040602050305030304" pitchFamily="18" charset="0"/>
                <a:ea typeface="Aptos" panose="02110004020202020204"/>
                <a:cs typeface="Book Antiqua" panose="02040602050305030304" pitchFamily="18" charset="0"/>
              </a:rPr>
              <a:t>mujeres</a:t>
            </a:r>
            <a:r>
              <a:rPr lang="en-US" kern="0" dirty="0">
                <a:latin typeface="Book Antiqua" panose="02040602050305030304" pitchFamily="18" charset="0"/>
                <a:ea typeface="Aptos" panose="02110004020202020204"/>
                <a:cs typeface="Book Antiqua" panose="02040602050305030304" pitchFamily="18" charset="0"/>
              </a:rPr>
              <a:t> es </a:t>
            </a:r>
            <a:r>
              <a:rPr lang="en-US" kern="0" dirty="0" err="1">
                <a:latin typeface="Book Antiqua" panose="02040602050305030304" pitchFamily="18" charset="0"/>
                <a:ea typeface="Aptos" panose="02110004020202020204"/>
                <a:cs typeface="Book Antiqua" panose="02040602050305030304" pitchFamily="18" charset="0"/>
              </a:rPr>
              <a:t>una</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noción</a:t>
            </a:r>
            <a:r>
              <a:rPr lang="en-US" kern="0" dirty="0">
                <a:latin typeface="Book Antiqua" panose="02040602050305030304" pitchFamily="18" charset="0"/>
                <a:ea typeface="Aptos" panose="02110004020202020204"/>
                <a:cs typeface="Book Antiqua" panose="02040602050305030304" pitchFamily="18" charset="0"/>
              </a:rPr>
              <a:t> que de </a:t>
            </a:r>
            <a:r>
              <a:rPr lang="en-US" kern="0" dirty="0" err="1">
                <a:latin typeface="Book Antiqua" panose="02040602050305030304" pitchFamily="18" charset="0"/>
                <a:ea typeface="Aptos" panose="02110004020202020204"/>
                <a:cs typeface="Book Antiqua" panose="02040602050305030304" pitchFamily="18" charset="0"/>
              </a:rPr>
              <a:t>implementarse</a:t>
            </a:r>
            <a:r>
              <a:rPr lang="en-US" kern="0" dirty="0">
                <a:latin typeface="Book Antiqua" panose="02040602050305030304" pitchFamily="18" charset="0"/>
                <a:ea typeface="Aptos" panose="02110004020202020204"/>
                <a:cs typeface="Book Antiqua" panose="02040602050305030304" pitchFamily="18" charset="0"/>
              </a:rPr>
              <a:t> cabal y </a:t>
            </a:r>
            <a:r>
              <a:rPr lang="en-US" kern="0" dirty="0" err="1">
                <a:latin typeface="Book Antiqua" panose="02040602050305030304" pitchFamily="18" charset="0"/>
                <a:ea typeface="Aptos" panose="02110004020202020204"/>
                <a:cs typeface="Book Antiqua" panose="02040602050305030304" pitchFamily="18" charset="0"/>
              </a:rPr>
              <a:t>radicalmente</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alteraría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fondo</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las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raíces</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de la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estructura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patriarchal de la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sociedad</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capitalista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contempránea</a:t>
            </a:r>
            <a:endParaRPr lang="en-US" kern="0" dirty="0">
              <a:solidFill>
                <a:srgbClr val="FF0000"/>
              </a:solidFill>
              <a:latin typeface="Book Antiqua" panose="02040602050305030304" pitchFamily="18" charset="0"/>
              <a:ea typeface="Aptos" panose="02110004020202020204"/>
              <a:cs typeface="Book Antiqua" panose="02040602050305030304" pitchFamily="18" charset="0"/>
            </a:endParaRPr>
          </a:p>
          <a:p>
            <a:pPr>
              <a:lnSpc>
                <a:spcPct val="107000"/>
              </a:lnSpc>
              <a:spcAft>
                <a:spcPts val="0"/>
              </a:spcAft>
            </a:pPr>
            <a:r>
              <a:rPr lang="en-US" kern="0" dirty="0">
                <a:latin typeface="Book Antiqua" panose="02040602050305030304" pitchFamily="18" charset="0"/>
                <a:ea typeface="Aptos" panose="02110004020202020204"/>
                <a:cs typeface="Book Antiqua" panose="02040602050305030304" pitchFamily="18" charset="0"/>
              </a:rPr>
              <a:t>Por </a:t>
            </a:r>
            <a:r>
              <a:rPr lang="en-US" kern="0" dirty="0" err="1">
                <a:latin typeface="Book Antiqua" panose="02040602050305030304" pitchFamily="18" charset="0"/>
                <a:ea typeface="Aptos" panose="02110004020202020204"/>
                <a:cs typeface="Book Antiqua" panose="02040602050305030304" pitchFamily="18" charset="0"/>
              </a:rPr>
              <a:t>esta</a:t>
            </a:r>
            <a:r>
              <a:rPr lang="en-US" kern="0" dirty="0">
                <a:latin typeface="Book Antiqua" panose="02040602050305030304" pitchFamily="18" charset="0"/>
                <a:ea typeface="Aptos" panose="02110004020202020204"/>
                <a:cs typeface="Book Antiqua" panose="02040602050305030304" pitchFamily="18" charset="0"/>
              </a:rPr>
              <a:t> </a:t>
            </a:r>
            <a:r>
              <a:rPr lang="en-US" kern="0" dirty="0" err="1">
                <a:latin typeface="Book Antiqua" panose="02040602050305030304" pitchFamily="18" charset="0"/>
                <a:ea typeface="Aptos" panose="02110004020202020204"/>
                <a:cs typeface="Book Antiqua" panose="02040602050305030304" pitchFamily="18" charset="0"/>
              </a:rPr>
              <a:t>razón</a:t>
            </a:r>
            <a:r>
              <a:rPr lang="en-US" kern="0" dirty="0">
                <a:latin typeface="Book Antiqua" panose="02040602050305030304" pitchFamily="18" charset="0"/>
                <a:ea typeface="Aptos" panose="02110004020202020204"/>
                <a:cs typeface="Book Antiqua" panose="02040602050305030304" pitchFamily="18" charset="0"/>
              </a:rPr>
              <a:t> la </a:t>
            </a:r>
            <a:r>
              <a:rPr lang="en-US" kern="0" dirty="0" err="1">
                <a:latin typeface="Book Antiqua" panose="02040602050305030304" pitchFamily="18" charset="0"/>
                <a:ea typeface="Aptos" panose="02110004020202020204"/>
                <a:cs typeface="Book Antiqua" panose="02040602050305030304" pitchFamily="18" charset="0"/>
              </a:rPr>
              <a:t>economía</a:t>
            </a:r>
            <a:r>
              <a:rPr lang="en-US" kern="0" dirty="0">
                <a:latin typeface="Book Antiqua" panose="02040602050305030304" pitchFamily="18" charset="0"/>
                <a:ea typeface="Aptos" panose="02110004020202020204"/>
                <a:cs typeface="Book Antiqua" panose="02040602050305030304" pitchFamily="18" charset="0"/>
              </a:rPr>
              <a:t> feminist</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es el punto de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quiebre</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de la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economía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ortodoxa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y de la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estrutura</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de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poder</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en el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siglo</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XXI y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por</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ello</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los</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poderes</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fácticos</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la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rechazan</a:t>
            </a:r>
            <a:r>
              <a:rPr lang="en-US" kern="0" dirty="0">
                <a:solidFill>
                  <a:srgbClr val="FF0000"/>
                </a:solidFill>
                <a:latin typeface="Book Antiqua" panose="02040602050305030304" pitchFamily="18" charset="0"/>
                <a:ea typeface="Aptos" panose="02110004020202020204"/>
                <a:cs typeface="Book Antiqua" panose="02040602050305030304" pitchFamily="18" charset="0"/>
              </a:rPr>
              <a:t> </a:t>
            </a:r>
            <a:r>
              <a:rPr lang="en-US" kern="0" dirty="0" err="1">
                <a:solidFill>
                  <a:srgbClr val="FF0000"/>
                </a:solidFill>
                <a:latin typeface="Book Antiqua" panose="02040602050305030304" pitchFamily="18" charset="0"/>
                <a:ea typeface="Aptos" panose="02110004020202020204"/>
                <a:cs typeface="Book Antiqua" panose="02040602050305030304" pitchFamily="18" charset="0"/>
              </a:rPr>
              <a:t>rotundamente</a:t>
            </a:r>
            <a:r>
              <a:rPr lang="en-US" kern="0">
                <a:solidFill>
                  <a:srgbClr val="FF0000"/>
                </a:solidFill>
                <a:latin typeface="Book Antiqua" panose="02040602050305030304" pitchFamily="18" charset="0"/>
                <a:ea typeface="Aptos" panose="02110004020202020204"/>
                <a:cs typeface="Book Antiqua" panose="02040602050305030304" pitchFamily="18" charset="0"/>
              </a:rPr>
              <a:t>. </a:t>
            </a:r>
            <a:endParaRPr lang="es-MX" sz="2400" kern="100" dirty="0">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137577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1974-7AE6-BDE1-DABA-1BB31B1E2294}"/>
              </a:ext>
            </a:extLst>
          </p:cNvPr>
          <p:cNvSpPr>
            <a:spLocks noGrp="1"/>
          </p:cNvSpPr>
          <p:nvPr>
            <p:ph type="title"/>
          </p:nvPr>
        </p:nvSpPr>
        <p:spPr/>
        <p:txBody>
          <a:bodyPr/>
          <a:lstStyle/>
          <a:p>
            <a:r>
              <a:rPr lang="es-MX"/>
              <a:t>¿Qué es economía?</a:t>
            </a:r>
            <a:endParaRPr lang="es-MX" dirty="0"/>
          </a:p>
        </p:txBody>
      </p:sp>
      <p:sp>
        <p:nvSpPr>
          <p:cNvPr id="3" name="Marcador de contenido 2">
            <a:extLst>
              <a:ext uri="{FF2B5EF4-FFF2-40B4-BE49-F238E27FC236}">
                <a16:creationId xmlns:a16="http://schemas.microsoft.com/office/drawing/2014/main" id="{55A2CA74-C9E7-5F0C-1950-1411D84578DD}"/>
              </a:ext>
            </a:extLst>
          </p:cNvPr>
          <p:cNvSpPr>
            <a:spLocks noGrp="1"/>
          </p:cNvSpPr>
          <p:nvPr>
            <p:ph idx="1"/>
          </p:nvPr>
        </p:nvSpPr>
        <p:spPr/>
        <p:txBody>
          <a:bodyPr>
            <a:normAutofit fontScale="85000" lnSpcReduction="20000"/>
          </a:bodyPr>
          <a:lstStyle/>
          <a:p>
            <a:r>
              <a:rPr lang="es-MX" dirty="0"/>
              <a:t>Según el laureado economista neoclásico R. Lucas (1988) la economía “</a:t>
            </a:r>
            <a:r>
              <a:rPr lang="es-MX" dirty="0" err="1"/>
              <a:t>is</a:t>
            </a:r>
            <a:r>
              <a:rPr lang="es-MX" dirty="0"/>
              <a:t> </a:t>
            </a:r>
            <a:r>
              <a:rPr lang="es-MX" dirty="0" err="1"/>
              <a:t>an</a:t>
            </a:r>
            <a:r>
              <a:rPr lang="es-MX" dirty="0"/>
              <a:t> </a:t>
            </a:r>
            <a:r>
              <a:rPr lang="es-MX" dirty="0" err="1"/>
              <a:t>explicit</a:t>
            </a:r>
            <a:r>
              <a:rPr lang="es-MX" dirty="0"/>
              <a:t> </a:t>
            </a:r>
            <a:r>
              <a:rPr lang="es-MX" dirty="0" err="1"/>
              <a:t>dynamic</a:t>
            </a:r>
            <a:r>
              <a:rPr lang="es-MX" dirty="0"/>
              <a:t> </a:t>
            </a:r>
            <a:r>
              <a:rPr lang="es-MX" dirty="0" err="1"/>
              <a:t>system</a:t>
            </a:r>
            <a:r>
              <a:rPr lang="es-MX" dirty="0"/>
              <a:t>, </a:t>
            </a:r>
            <a:r>
              <a:rPr lang="es-MX" dirty="0" err="1"/>
              <a:t>something</a:t>
            </a:r>
            <a:r>
              <a:rPr lang="es-MX" dirty="0"/>
              <a:t> </a:t>
            </a:r>
            <a:r>
              <a:rPr lang="es-MX" dirty="0" err="1"/>
              <a:t>that</a:t>
            </a:r>
            <a:r>
              <a:rPr lang="es-MX" dirty="0"/>
              <a:t> can be </a:t>
            </a:r>
            <a:r>
              <a:rPr lang="es-MX" dirty="0" err="1"/>
              <a:t>put</a:t>
            </a:r>
            <a:r>
              <a:rPr lang="es-MX" dirty="0"/>
              <a:t> </a:t>
            </a:r>
            <a:r>
              <a:rPr lang="es-MX" dirty="0" err="1"/>
              <a:t>on</a:t>
            </a:r>
            <a:r>
              <a:rPr lang="es-MX" dirty="0"/>
              <a:t> a </a:t>
            </a:r>
            <a:r>
              <a:rPr lang="es-MX" dirty="0" err="1"/>
              <a:t>computer</a:t>
            </a:r>
            <a:r>
              <a:rPr lang="es-MX" dirty="0"/>
              <a:t> </a:t>
            </a:r>
            <a:r>
              <a:rPr lang="es-MX" dirty="0" err="1"/>
              <a:t>an</a:t>
            </a:r>
            <a:r>
              <a:rPr lang="es-MX" dirty="0"/>
              <a:t> run”</a:t>
            </a:r>
          </a:p>
          <a:p>
            <a:r>
              <a:rPr lang="es-ES" dirty="0"/>
              <a:t>Así, el método analítico ortodoxo, basado en variables cuantificables, restringe la economía al estudio de lo modelable y reduce la teoría económica a medir el crecimiento cuantitativo del producto nacional bruto y de cada una las variables que lo componen.</a:t>
            </a:r>
          </a:p>
          <a:p>
            <a:r>
              <a:rPr lang="es-ES" dirty="0"/>
              <a:t>La historia del PIB lo </a:t>
            </a:r>
            <a:r>
              <a:rPr lang="es-ES" dirty="0" err="1"/>
              <a:t>ilusta</a:t>
            </a:r>
            <a:r>
              <a:rPr lang="es-ES" dirty="0"/>
              <a:t>: D. </a:t>
            </a:r>
            <a:r>
              <a:rPr lang="es-ES" dirty="0" err="1"/>
              <a:t>Coyle:GDP.A</a:t>
            </a:r>
            <a:r>
              <a:rPr lang="es-ES" dirty="0"/>
              <a:t> </a:t>
            </a:r>
            <a:r>
              <a:rPr lang="es-ES" dirty="0" err="1"/>
              <a:t>brief</a:t>
            </a:r>
            <a:r>
              <a:rPr lang="es-ES" dirty="0"/>
              <a:t> </a:t>
            </a:r>
            <a:r>
              <a:rPr lang="es-ES" dirty="0" err="1"/>
              <a:t>but</a:t>
            </a:r>
            <a:r>
              <a:rPr lang="es-ES" dirty="0"/>
              <a:t> </a:t>
            </a:r>
            <a:r>
              <a:rPr lang="es-ES" dirty="0" err="1"/>
              <a:t>affectionate</a:t>
            </a:r>
            <a:r>
              <a:rPr lang="es-ES" dirty="0"/>
              <a:t> </a:t>
            </a:r>
            <a:r>
              <a:rPr lang="es-ES" dirty="0" err="1"/>
              <a:t>History</a:t>
            </a:r>
            <a:r>
              <a:rPr lang="es-ES" dirty="0"/>
              <a:t>. El PIB, es un instrumento de política. </a:t>
            </a:r>
          </a:p>
          <a:p>
            <a:r>
              <a:rPr lang="es-ES" dirty="0"/>
              <a:t>Considera solo mercancías, objetos transados en el mercado los únicos a los que imputa valor y reduce el trabajo a una mercancía que se transa como cualquiera otra.  </a:t>
            </a:r>
          </a:p>
          <a:p>
            <a:r>
              <a:rPr lang="es-ES" dirty="0"/>
              <a:t>Ignora las relaciones sociales de la producción. No analiza el trabajo (la creación de valor) mide el empleo y el producto del empleo, la productividad laboral, ya sea monetaria o material  </a:t>
            </a:r>
          </a:p>
          <a:p>
            <a:endParaRPr lang="es-MX" dirty="0"/>
          </a:p>
        </p:txBody>
      </p:sp>
    </p:spTree>
    <p:extLst>
      <p:ext uri="{BB962C8B-B14F-4D97-AF65-F5344CB8AC3E}">
        <p14:creationId xmlns:p14="http://schemas.microsoft.com/office/powerpoint/2010/main" val="189267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Marcador de contenido 2">
            <a:extLst>
              <a:ext uri="{FF2B5EF4-FFF2-40B4-BE49-F238E27FC236}">
                <a16:creationId xmlns:a16="http://schemas.microsoft.com/office/drawing/2014/main" id="{3B73A554-036C-92B8-659F-412E6DFED278}"/>
              </a:ext>
            </a:extLst>
          </p:cNvPr>
          <p:cNvSpPr>
            <a:spLocks noGrp="1"/>
          </p:cNvSpPr>
          <p:nvPr>
            <p:ph idx="1"/>
          </p:nvPr>
        </p:nvSpPr>
        <p:spPr>
          <a:xfrm>
            <a:off x="251927" y="681135"/>
            <a:ext cx="11840546" cy="5980922"/>
          </a:xfrm>
        </p:spPr>
        <p:txBody>
          <a:bodyPr>
            <a:normAutofit/>
          </a:bodyPr>
          <a:lstStyle/>
          <a:p>
            <a:pPr marL="0" indent="0">
              <a:buNone/>
              <a:defRPr/>
            </a:pPr>
            <a:r>
              <a:rPr lang="es-MX" altLang="es-MX" sz="2400" b="1" dirty="0"/>
              <a:t>La Economía estudia: Los criterios </a:t>
            </a:r>
            <a:r>
              <a:rPr lang="es-MX" altLang="es-MX" sz="2400" dirty="0"/>
              <a:t>de las decisiones individuales y sociales, sobre </a:t>
            </a:r>
            <a:r>
              <a:rPr lang="es-MX" altLang="es-MX" sz="2400" b="1" dirty="0"/>
              <a:t>qué, cuánto y para quien producir. Estos son:</a:t>
            </a:r>
            <a:endParaRPr lang="es-MX" altLang="es-MX" sz="2400" dirty="0"/>
          </a:p>
          <a:p>
            <a:pPr marL="0" indent="0">
              <a:buNone/>
              <a:defRPr/>
            </a:pPr>
            <a:r>
              <a:rPr lang="es-MX" altLang="es-MX" sz="2400" b="1" dirty="0">
                <a:solidFill>
                  <a:srgbClr val="FF0000"/>
                </a:solidFill>
              </a:rPr>
              <a:t>1.</a:t>
            </a:r>
            <a:r>
              <a:rPr lang="es-MX" altLang="es-MX" sz="2400" b="1" dirty="0"/>
              <a:t> </a:t>
            </a:r>
            <a:r>
              <a:rPr lang="es-MX" altLang="es-MX" sz="2400" b="1" dirty="0">
                <a:solidFill>
                  <a:srgbClr val="FF0000"/>
                </a:solidFill>
              </a:rPr>
              <a:t>Las relaciones sociales</a:t>
            </a:r>
            <a:r>
              <a:rPr lang="es-MX" altLang="es-MX" sz="2400" dirty="0"/>
              <a:t>, </a:t>
            </a:r>
            <a:r>
              <a:rPr lang="es-MX" altLang="es-MX" sz="2400" b="1" dirty="0"/>
              <a:t>para la preservación de la especie humana</a:t>
            </a:r>
            <a:r>
              <a:rPr lang="es-MX" altLang="es-MX" sz="2400" dirty="0"/>
              <a:t>, mediante la satisfacción de las necesidades individuales y sociales, elevando el bienestar. </a:t>
            </a:r>
          </a:p>
          <a:p>
            <a:pPr marL="0" indent="0">
              <a:buNone/>
              <a:defRPr/>
            </a:pPr>
            <a:r>
              <a:rPr lang="es-MX" altLang="es-MX" sz="2400" b="1" dirty="0">
                <a:solidFill>
                  <a:srgbClr val="FF0000"/>
                </a:solidFill>
              </a:rPr>
              <a:t>2.</a:t>
            </a:r>
            <a:r>
              <a:rPr lang="es-MX" altLang="es-MX" sz="2400" b="1" dirty="0"/>
              <a:t> </a:t>
            </a:r>
            <a:r>
              <a:rPr lang="es-MX" altLang="es-MX" sz="2400" b="1" dirty="0">
                <a:solidFill>
                  <a:srgbClr val="FF0000"/>
                </a:solidFill>
              </a:rPr>
              <a:t>Las relaciones entre seres humanos y entre éstos y la naturaleza</a:t>
            </a:r>
            <a:r>
              <a:rPr lang="es-MX" altLang="es-MX" sz="2400" dirty="0">
                <a:solidFill>
                  <a:srgbClr val="FF0000"/>
                </a:solidFill>
              </a:rPr>
              <a:t> </a:t>
            </a:r>
            <a:r>
              <a:rPr lang="es-MX" altLang="es-MX" sz="2400" b="1" dirty="0"/>
              <a:t>y con el ambiente, el soporte </a:t>
            </a:r>
            <a:r>
              <a:rPr lang="es-MX" altLang="es-MX" sz="2400" dirty="0"/>
              <a:t>de la vida y la naturaleza. </a:t>
            </a:r>
          </a:p>
          <a:p>
            <a:pPr marL="0" indent="0">
              <a:buNone/>
              <a:defRPr/>
            </a:pPr>
            <a:r>
              <a:rPr lang="es-MX" altLang="es-MX" sz="2400" b="1" dirty="0"/>
              <a:t>Las relaciones sociales son vínculos </a:t>
            </a:r>
            <a:r>
              <a:rPr lang="es-MX" altLang="es-MX" sz="2400" dirty="0"/>
              <a:t>para la </a:t>
            </a:r>
            <a:r>
              <a:rPr lang="es-MX" altLang="es-MX" sz="2400" b="1" dirty="0"/>
              <a:t>producción, distribución y consumo </a:t>
            </a:r>
            <a:r>
              <a:rPr lang="es-MX" altLang="es-MX" sz="2400" dirty="0"/>
              <a:t>de los bienes y servicios, la base del bienestar. </a:t>
            </a:r>
          </a:p>
          <a:p>
            <a:pPr marL="0" indent="0">
              <a:buNone/>
              <a:defRPr/>
            </a:pPr>
            <a:r>
              <a:rPr lang="es-MX" altLang="es-MX" sz="2400" b="1" dirty="0">
                <a:solidFill>
                  <a:srgbClr val="FF0000"/>
                </a:solidFill>
              </a:rPr>
              <a:t>3.</a:t>
            </a:r>
            <a:r>
              <a:rPr lang="es-MX" altLang="es-MX" sz="2400" b="1" dirty="0"/>
              <a:t> </a:t>
            </a:r>
            <a:r>
              <a:rPr lang="es-MX" altLang="es-MX" sz="2400" b="1" dirty="0">
                <a:solidFill>
                  <a:srgbClr val="FF0000"/>
                </a:solidFill>
              </a:rPr>
              <a:t>Las acciones básicas de la economía</a:t>
            </a:r>
            <a:r>
              <a:rPr lang="es-MX" altLang="es-MX" sz="2400" b="1" dirty="0"/>
              <a:t>: </a:t>
            </a:r>
            <a:r>
              <a:rPr lang="es-MX" altLang="es-MX" sz="2400" b="1" dirty="0">
                <a:solidFill>
                  <a:srgbClr val="FF0000"/>
                </a:solidFill>
              </a:rPr>
              <a:t>a)prefigurar</a:t>
            </a:r>
            <a:r>
              <a:rPr lang="es-MX" altLang="es-MX" sz="2400" dirty="0"/>
              <a:t> la preservación de la humanidad, elevando el bienestar, </a:t>
            </a:r>
            <a:r>
              <a:rPr lang="es-MX" altLang="es-MX" sz="2400" b="1" dirty="0">
                <a:solidFill>
                  <a:srgbClr val="FF0000"/>
                </a:solidFill>
              </a:rPr>
              <a:t>b)definir</a:t>
            </a:r>
            <a:r>
              <a:rPr lang="es-MX" altLang="es-MX" sz="2400" dirty="0"/>
              <a:t> la ruta para lograrlo y </a:t>
            </a:r>
            <a:r>
              <a:rPr lang="es-MX" altLang="es-MX" sz="2400" b="1" dirty="0">
                <a:solidFill>
                  <a:srgbClr val="FF0000"/>
                </a:solidFill>
              </a:rPr>
              <a:t>c)establecer </a:t>
            </a:r>
            <a:r>
              <a:rPr lang="es-MX" altLang="es-MX" sz="2400" b="1" dirty="0"/>
              <a:t>Los criterios de evaluación </a:t>
            </a:r>
            <a:r>
              <a:rPr lang="es-MX" altLang="es-MX" sz="2400" dirty="0"/>
              <a:t>de las decisiones individuales y sociales, sobre </a:t>
            </a:r>
            <a:r>
              <a:rPr lang="es-MX" altLang="es-MX" sz="2400" b="1" dirty="0"/>
              <a:t>qué, cuánto y para quien producir.</a:t>
            </a:r>
          </a:p>
          <a:p>
            <a:pPr marL="0" indent="0">
              <a:buNone/>
              <a:defRPr/>
            </a:pPr>
            <a:r>
              <a:rPr lang="es-MX" altLang="es-MX" sz="2400" dirty="0"/>
              <a:t> </a:t>
            </a:r>
            <a:r>
              <a:rPr lang="es-MX" altLang="es-MX" sz="2400" b="1" dirty="0">
                <a:solidFill>
                  <a:srgbClr val="FF0000"/>
                </a:solidFill>
              </a:rPr>
              <a:t>Esto porque la economía No</a:t>
            </a:r>
            <a:r>
              <a:rPr lang="es-MX" altLang="es-MX" sz="2400" dirty="0">
                <a:solidFill>
                  <a:srgbClr val="FF0000"/>
                </a:solidFill>
              </a:rPr>
              <a:t> </a:t>
            </a:r>
            <a:r>
              <a:rPr lang="es-MX" altLang="es-MX" sz="2400" b="1" dirty="0">
                <a:solidFill>
                  <a:srgbClr val="FF0000"/>
                </a:solidFill>
              </a:rPr>
              <a:t>es ni ciencia natural ni ciencia exacta</a:t>
            </a:r>
            <a:r>
              <a:rPr lang="es-MX" altLang="es-MX" sz="2400" dirty="0"/>
              <a:t>. Es ciencia social y sus axiomas que no leyes son históricas y cambian en el tiempo y el desarrollo. </a:t>
            </a:r>
            <a:endParaRPr lang="es-MX" sz="2400" dirty="0"/>
          </a:p>
          <a:p>
            <a:pPr marL="0" indent="0">
              <a:buNone/>
              <a:defRPr/>
            </a:pPr>
            <a:endParaRPr lang="es-MX" sz="2400" dirty="0"/>
          </a:p>
          <a:p>
            <a:pPr marL="0" indent="0">
              <a:buNone/>
              <a:defRPr/>
            </a:pPr>
            <a:endParaRPr lang="es-MX" sz="1400" dirty="0"/>
          </a:p>
          <a:p>
            <a:pPr>
              <a:defRPr/>
            </a:pPr>
            <a:endParaRPr lang="es-MX" altLang="es-MX" sz="2000" dirty="0"/>
          </a:p>
        </p:txBody>
      </p:sp>
      <p:sp>
        <p:nvSpPr>
          <p:cNvPr id="4" name="Título 1">
            <a:extLst>
              <a:ext uri="{FF2B5EF4-FFF2-40B4-BE49-F238E27FC236}">
                <a16:creationId xmlns:a16="http://schemas.microsoft.com/office/drawing/2014/main" id="{79C30A6B-3316-51D4-13AF-0B43605B3308}"/>
              </a:ext>
            </a:extLst>
          </p:cNvPr>
          <p:cNvSpPr txBox="1">
            <a:spLocks/>
          </p:cNvSpPr>
          <p:nvPr/>
        </p:nvSpPr>
        <p:spPr>
          <a:xfrm>
            <a:off x="838200" y="186613"/>
            <a:ext cx="10515600" cy="4767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b="1" dirty="0">
                <a:solidFill>
                  <a:srgbClr val="FF0000"/>
                </a:solidFill>
              </a:rPr>
              <a:t>¿Qué estudia la economía?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F0C5D512-5724-EDC5-EA2B-923315588B45}"/>
              </a:ext>
            </a:extLst>
          </p:cNvPr>
          <p:cNvSpPr>
            <a:spLocks noGrp="1" noChangeArrowheads="1"/>
          </p:cNvSpPr>
          <p:nvPr>
            <p:ph type="title"/>
          </p:nvPr>
        </p:nvSpPr>
        <p:spPr>
          <a:xfrm>
            <a:off x="1919288" y="7938"/>
            <a:ext cx="8496300" cy="576262"/>
          </a:xfrm>
        </p:spPr>
        <p:txBody>
          <a:bodyPr/>
          <a:lstStyle/>
          <a:p>
            <a:pPr algn="ctr" eaLnBrk="1" hangingPunct="1"/>
            <a:r>
              <a:rPr lang="es-MX" altLang="es-MX" sz="2800" b="1" dirty="0">
                <a:solidFill>
                  <a:srgbClr val="FF0000"/>
                </a:solidFill>
                <a:latin typeface="Times New Roman" panose="02020603050405020304" pitchFamily="18" charset="0"/>
              </a:rPr>
              <a:t>¿Qué estudia la economía?</a:t>
            </a:r>
            <a:endParaRPr lang="es-ES" altLang="es-MX" sz="2800" b="1" dirty="0">
              <a:solidFill>
                <a:srgbClr val="FF0000"/>
              </a:solidFill>
              <a:latin typeface="Times New Roman" panose="02020603050405020304" pitchFamily="18" charset="0"/>
            </a:endParaRPr>
          </a:p>
        </p:txBody>
      </p:sp>
      <p:sp>
        <p:nvSpPr>
          <p:cNvPr id="4099" name="Rectangle 6">
            <a:extLst>
              <a:ext uri="{FF2B5EF4-FFF2-40B4-BE49-F238E27FC236}">
                <a16:creationId xmlns:a16="http://schemas.microsoft.com/office/drawing/2014/main" id="{350CF893-FC7B-78EA-631A-1CB145340205}"/>
              </a:ext>
            </a:extLst>
          </p:cNvPr>
          <p:cNvSpPr>
            <a:spLocks noGrp="1" noChangeArrowheads="1"/>
          </p:cNvSpPr>
          <p:nvPr>
            <p:ph type="body" idx="1"/>
          </p:nvPr>
        </p:nvSpPr>
        <p:spPr>
          <a:xfrm>
            <a:off x="238449" y="494522"/>
            <a:ext cx="11715102" cy="5446810"/>
          </a:xfrm>
        </p:spPr>
        <p:txBody>
          <a:bodyPr>
            <a:normAutofit fontScale="85000" lnSpcReduction="10000"/>
          </a:bodyPr>
          <a:lstStyle/>
          <a:p>
            <a:pPr marL="0" indent="0" algn="just">
              <a:buNone/>
              <a:defRPr/>
            </a:pPr>
            <a:r>
              <a:rPr lang="es-MX" altLang="es-MX" sz="2400" b="1" dirty="0"/>
              <a:t>La economía estudia cómo las personas administran sus recursos para mejorar su bienestar. </a:t>
            </a:r>
          </a:p>
          <a:p>
            <a:pPr marL="0" indent="0" algn="just">
              <a:buNone/>
              <a:defRPr/>
            </a:pPr>
            <a:r>
              <a:rPr lang="es-MX" altLang="es-MX" sz="2400" b="1" dirty="0"/>
              <a:t>Para ello analiza: </a:t>
            </a:r>
          </a:p>
          <a:p>
            <a:pPr algn="just" eaLnBrk="1" hangingPunct="1">
              <a:buFont typeface="Wingdings" panose="05000000000000000000" pitchFamily="2" charset="2"/>
              <a:buChar char="Ø"/>
              <a:defRPr/>
            </a:pPr>
            <a:r>
              <a:rPr lang="es-MX" altLang="es-MX" sz="2400" b="1" dirty="0">
                <a:solidFill>
                  <a:srgbClr val="FF0000"/>
                </a:solidFill>
              </a:rPr>
              <a:t>a) el “bienestar”</a:t>
            </a:r>
            <a:r>
              <a:rPr lang="es-MX" altLang="es-MX" sz="2400" dirty="0"/>
              <a:t>  que significa diferentes cosas para las personas, de acuerdo a indicadores  macroeconómicos: crecimiento, inflación, dinero, inversión y el empleo. </a:t>
            </a:r>
            <a:r>
              <a:rPr lang="es-MX" altLang="es-MX" sz="2400" b="1" dirty="0"/>
              <a:t>Éstos</a:t>
            </a:r>
            <a:r>
              <a:rPr lang="es-MX" altLang="es-MX" sz="2400" dirty="0"/>
              <a:t> </a:t>
            </a:r>
            <a:r>
              <a:rPr lang="es-MX" altLang="es-MX" sz="2400" b="1" dirty="0"/>
              <a:t>forman parte </a:t>
            </a:r>
            <a:r>
              <a:rPr lang="es-MX" altLang="es-MX" sz="2400" dirty="0"/>
              <a:t>del bienestar individual y social. </a:t>
            </a:r>
          </a:p>
          <a:p>
            <a:pPr algn="just" eaLnBrk="1" hangingPunct="1">
              <a:buFont typeface="Wingdings" panose="05000000000000000000" pitchFamily="2" charset="2"/>
              <a:buChar char="Ø"/>
              <a:defRPr/>
            </a:pPr>
            <a:r>
              <a:rPr lang="es-MX" altLang="es-MX" sz="2400" dirty="0"/>
              <a:t>También la salud, la calidad del medio ambiente, el tiempo libre (ocio), la equidad y la justicia reales y las percepciones que de ellos tengan los individuos y los colectivos.</a:t>
            </a:r>
          </a:p>
          <a:p>
            <a:pPr algn="just" eaLnBrk="1" hangingPunct="1">
              <a:buFont typeface="Wingdings" panose="05000000000000000000" pitchFamily="2" charset="2"/>
              <a:buChar char="Ø"/>
              <a:defRPr/>
            </a:pPr>
            <a:r>
              <a:rPr lang="es-MX" altLang="es-MX" sz="2400" b="1" dirty="0">
                <a:solidFill>
                  <a:srgbClr val="FF0000"/>
                </a:solidFill>
              </a:rPr>
              <a:t>b) las instituciones </a:t>
            </a:r>
            <a:r>
              <a:rPr lang="es-MX" altLang="es-MX" sz="2400" dirty="0"/>
              <a:t>creadas para establecer la ruta hacia el bienestar. Por ejemplo, el mercado </a:t>
            </a:r>
          </a:p>
          <a:p>
            <a:pPr algn="just" eaLnBrk="1" hangingPunct="1">
              <a:buFont typeface="Wingdings" panose="05000000000000000000" pitchFamily="2" charset="2"/>
              <a:buChar char="Ø"/>
              <a:defRPr/>
            </a:pPr>
            <a:r>
              <a:rPr lang="es-MX" altLang="es-MX" sz="2400" b="1" dirty="0">
                <a:solidFill>
                  <a:srgbClr val="FF0000"/>
                </a:solidFill>
              </a:rPr>
              <a:t>c) las rutas o los medios</a:t>
            </a:r>
            <a:r>
              <a:rPr lang="es-MX" altLang="es-MX" sz="2400" dirty="0"/>
              <a:t> </a:t>
            </a:r>
            <a:r>
              <a:rPr lang="es-MX" altLang="es-MX" sz="2400" b="1" dirty="0">
                <a:solidFill>
                  <a:srgbClr val="FF0000"/>
                </a:solidFill>
              </a:rPr>
              <a:t>y mecanismos para lograr el bienestar</a:t>
            </a:r>
            <a:r>
              <a:rPr lang="es-MX" altLang="es-MX" sz="2400" dirty="0"/>
              <a:t>, respondiendo a las preguntas de  la macro economía: Qué, cuánto, cómo y para quién producir y cómo distribuir</a:t>
            </a:r>
          </a:p>
          <a:p>
            <a:pPr algn="just">
              <a:buFont typeface="Wingdings" panose="05000000000000000000" pitchFamily="2" charset="2"/>
              <a:buChar char="Ø"/>
              <a:defRPr/>
            </a:pPr>
            <a:r>
              <a:rPr lang="es-MX" altLang="es-MX" sz="2400" b="1" dirty="0"/>
              <a:t>En este contexto aparece el mercado: la institución central del capitalismo</a:t>
            </a:r>
            <a:r>
              <a:rPr lang="es-MX" altLang="es-MX" sz="2400" dirty="0"/>
              <a:t>. Supuestamente el intercambio libre, voluntario, de bienes y servicios a un </a:t>
            </a:r>
            <a:r>
              <a:rPr lang="es-MX" altLang="es-MX" sz="2400" b="1" dirty="0"/>
              <a:t>precio justo </a:t>
            </a:r>
            <a:r>
              <a:rPr lang="es-MX" altLang="es-MX" sz="2400" dirty="0"/>
              <a:t>determinado en el  mercado por el </a:t>
            </a:r>
            <a:r>
              <a:rPr lang="es-MX" altLang="es-MX" sz="2400" b="1" dirty="0"/>
              <a:t>equilibrio</a:t>
            </a:r>
            <a:r>
              <a:rPr lang="es-MX" altLang="es-MX" sz="2400" dirty="0"/>
              <a:t> entre demanda y oferta. Siempre se llega al equilibrio. </a:t>
            </a:r>
          </a:p>
          <a:p>
            <a:pPr algn="just">
              <a:buFont typeface="Wingdings" panose="05000000000000000000" pitchFamily="2" charset="2"/>
              <a:buChar char="Ø"/>
              <a:defRPr/>
            </a:pPr>
            <a:r>
              <a:rPr lang="es-MX" altLang="es-MX" sz="2400" dirty="0"/>
              <a:t>Este equilibrio se efectúa en las </a:t>
            </a:r>
            <a:r>
              <a:rPr lang="es-MX" altLang="es-MX" sz="2400" i="1" dirty="0"/>
              <a:t>“esferas de la actividad económica”. </a:t>
            </a:r>
          </a:p>
          <a:p>
            <a:pPr marL="0" indent="0" algn="just">
              <a:buNone/>
              <a:defRPr/>
            </a:pPr>
            <a:r>
              <a:rPr lang="es-MX" altLang="es-MX" sz="2400" dirty="0"/>
              <a:t>Fuente: Goodwin et al (2023), </a:t>
            </a:r>
            <a:r>
              <a:rPr lang="es-MX" altLang="es-MX" sz="2400" dirty="0" err="1"/>
              <a:t>Macroeconomics</a:t>
            </a:r>
            <a:r>
              <a:rPr lang="es-MX" altLang="es-MX" sz="2400" dirty="0"/>
              <a:t> in </a:t>
            </a:r>
            <a:r>
              <a:rPr lang="es-MX" altLang="es-MX" sz="2400" dirty="0" err="1"/>
              <a:t>context</a:t>
            </a:r>
            <a:r>
              <a:rPr lang="es-MX" altLang="es-MX" sz="2400" dirty="0"/>
              <a:t>, 4th </a:t>
            </a:r>
            <a:r>
              <a:rPr lang="es-MX" altLang="es-MX" sz="2400" dirty="0" err="1"/>
              <a:t>ed</a:t>
            </a:r>
            <a:r>
              <a:rPr lang="es-MX" altLang="es-MX" sz="2400" dirty="0"/>
              <a:t>, Routledge, New York and London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Línea">
            <a:extLst>
              <a:ext uri="{FF2B5EF4-FFF2-40B4-BE49-F238E27FC236}">
                <a16:creationId xmlns:a16="http://schemas.microsoft.com/office/drawing/2014/main" id="{043404DF-DC0B-51EF-2CE4-6C7B171E4DD9}"/>
              </a:ext>
            </a:extLst>
          </p:cNvPr>
          <p:cNvSpPr/>
          <p:nvPr/>
        </p:nvSpPr>
        <p:spPr>
          <a:xfrm flipV="1">
            <a:off x="995363" y="1470107"/>
            <a:ext cx="0" cy="3910012"/>
          </a:xfrm>
          <a:prstGeom prst="line">
            <a:avLst/>
          </a:prstGeom>
          <a:ln w="190500">
            <a:solidFill>
              <a:schemeClr val="accent1">
                <a:hueOff val="167273"/>
                <a:satOff val="2235"/>
                <a:lumOff val="-22549"/>
              </a:schemeClr>
            </a:solidFill>
            <a:miter lim="400000"/>
          </a:ln>
        </p:spPr>
        <p:txBody>
          <a:bodyPr lIns="19050" tIns="19050" rIns="19050" bIns="19050" anchor="ctr"/>
          <a:lstStyle/>
          <a:p>
            <a:pPr>
              <a:defRPr sz="5000"/>
            </a:pPr>
            <a:endParaRPr sz="1875"/>
          </a:p>
        </p:txBody>
      </p:sp>
      <p:sp>
        <p:nvSpPr>
          <p:cNvPr id="325" name="Línea">
            <a:extLst>
              <a:ext uri="{FF2B5EF4-FFF2-40B4-BE49-F238E27FC236}">
                <a16:creationId xmlns:a16="http://schemas.microsoft.com/office/drawing/2014/main" id="{B3EBC3D1-D6ED-F714-07AD-9B5362F0FD52}"/>
              </a:ext>
            </a:extLst>
          </p:cNvPr>
          <p:cNvSpPr/>
          <p:nvPr/>
        </p:nvSpPr>
        <p:spPr>
          <a:xfrm flipV="1">
            <a:off x="746125" y="1466932"/>
            <a:ext cx="0" cy="4654550"/>
          </a:xfrm>
          <a:prstGeom prst="line">
            <a:avLst/>
          </a:prstGeom>
          <a:ln w="190500">
            <a:solidFill>
              <a:schemeClr val="accent3"/>
            </a:solidFill>
            <a:miter lim="400000"/>
          </a:ln>
        </p:spPr>
        <p:txBody>
          <a:bodyPr lIns="19050" tIns="19050" rIns="19050" bIns="19050" anchor="ctr"/>
          <a:lstStyle/>
          <a:p>
            <a:pPr>
              <a:defRPr sz="5000"/>
            </a:pPr>
            <a:endParaRPr sz="1875"/>
          </a:p>
        </p:txBody>
      </p:sp>
      <p:sp>
        <p:nvSpPr>
          <p:cNvPr id="10244" name="Línea de conexión">
            <a:extLst>
              <a:ext uri="{FF2B5EF4-FFF2-40B4-BE49-F238E27FC236}">
                <a16:creationId xmlns:a16="http://schemas.microsoft.com/office/drawing/2014/main" id="{5D68B2EE-1E42-054E-99AD-F7FE87A9FAFE}"/>
              </a:ext>
            </a:extLst>
          </p:cNvPr>
          <p:cNvSpPr>
            <a:spLocks/>
          </p:cNvSpPr>
          <p:nvPr/>
        </p:nvSpPr>
        <p:spPr bwMode="auto">
          <a:xfrm>
            <a:off x="2206626" y="2603582"/>
            <a:ext cx="3287713" cy="703262"/>
          </a:xfrm>
          <a:custGeom>
            <a:avLst/>
            <a:gdLst>
              <a:gd name="T0" fmla="*/ 2147483646 w 21600"/>
              <a:gd name="T1" fmla="*/ 2147483646 h 16206"/>
              <a:gd name="T2" fmla="*/ 2147483646 w 21600"/>
              <a:gd name="T3" fmla="*/ 2147483646 h 16206"/>
              <a:gd name="T4" fmla="*/ 2147483646 w 21600"/>
              <a:gd name="T5" fmla="*/ 2147483646 h 16206"/>
              <a:gd name="T6" fmla="*/ 2147483646 w 21600"/>
              <a:gd name="T7" fmla="*/ 2147483646 h 16206"/>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16206" extrusionOk="0">
                <a:moveTo>
                  <a:pt x="0" y="15000"/>
                </a:moveTo>
                <a:cubicBezTo>
                  <a:pt x="7615" y="-5394"/>
                  <a:pt x="14815" y="-4992"/>
                  <a:pt x="21600" y="16206"/>
                </a:cubicBezTo>
              </a:path>
            </a:pathLst>
          </a:custGeom>
          <a:noFill/>
          <a:ln w="254000">
            <a:solidFill>
              <a:srgbClr val="75B1D4"/>
            </a:solidFill>
            <a:miter lim="400000"/>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327" name="Familias">
            <a:extLst>
              <a:ext uri="{FF2B5EF4-FFF2-40B4-BE49-F238E27FC236}">
                <a16:creationId xmlns:a16="http://schemas.microsoft.com/office/drawing/2014/main" id="{3EDC8106-0E68-34B7-2CBA-0A5125F1BA38}"/>
              </a:ext>
            </a:extLst>
          </p:cNvPr>
          <p:cNvSpPr/>
          <p:nvPr/>
        </p:nvSpPr>
        <p:spPr>
          <a:xfrm>
            <a:off x="1209675" y="3368757"/>
            <a:ext cx="1504950" cy="850900"/>
          </a:xfrm>
          <a:prstGeom prst="roundRect">
            <a:avLst>
              <a:gd name="adj" fmla="val 9324"/>
            </a:avLst>
          </a:prstGeom>
          <a:solidFill>
            <a:schemeClr val="accent1">
              <a:hueOff val="-313507"/>
              <a:satOff val="34334"/>
              <a:lumOff val="-8266"/>
              <a:alpha val="62000"/>
            </a:schemeClr>
          </a:solidFill>
          <a:ln w="12700">
            <a:miter lim="400000"/>
          </a:ln>
          <a:extLst>
            <a:ext uri="{C572A759-6A51-4108-AA02-DFA0A04FC94B}"/>
          </a:extLst>
        </p:spPr>
        <p:txBody>
          <a:bodyPr lIns="19050" tIns="19050" rIns="19050" bIns="19050" anchor="ctr"/>
          <a:lstStyle>
            <a:lvl1pPr>
              <a:defRPr sz="5000">
                <a:solidFill>
                  <a:srgbClr val="FFFFFF"/>
                </a:solidFill>
              </a:defRPr>
            </a:lvl1pPr>
          </a:lstStyle>
          <a:p>
            <a:pPr>
              <a:defRPr/>
            </a:pPr>
            <a:r>
              <a:rPr sz="1875" dirty="0" err="1">
                <a:solidFill>
                  <a:srgbClr val="FF0000"/>
                </a:solidFill>
              </a:rPr>
              <a:t>Familias</a:t>
            </a:r>
            <a:endParaRPr sz="1875" dirty="0">
              <a:solidFill>
                <a:srgbClr val="FF0000"/>
              </a:solidFill>
            </a:endParaRPr>
          </a:p>
        </p:txBody>
      </p:sp>
      <p:sp>
        <p:nvSpPr>
          <p:cNvPr id="328" name="Firmas">
            <a:extLst>
              <a:ext uri="{FF2B5EF4-FFF2-40B4-BE49-F238E27FC236}">
                <a16:creationId xmlns:a16="http://schemas.microsoft.com/office/drawing/2014/main" id="{5E0FA265-6F79-F4BE-1559-BCA79C4B5FB8}"/>
              </a:ext>
            </a:extLst>
          </p:cNvPr>
          <p:cNvSpPr/>
          <p:nvPr/>
        </p:nvSpPr>
        <p:spPr>
          <a:xfrm>
            <a:off x="5132388" y="3368757"/>
            <a:ext cx="1504950" cy="850900"/>
          </a:xfrm>
          <a:prstGeom prst="roundRect">
            <a:avLst>
              <a:gd name="adj" fmla="val 9324"/>
            </a:avLst>
          </a:prstGeom>
          <a:solidFill>
            <a:schemeClr val="accent1">
              <a:hueOff val="-313507"/>
              <a:satOff val="34334"/>
              <a:lumOff val="-8266"/>
              <a:alpha val="62000"/>
            </a:schemeClr>
          </a:solidFill>
          <a:ln w="12700">
            <a:miter lim="400000"/>
          </a:ln>
          <a:extLst>
            <a:ext uri="{C572A759-6A51-4108-AA02-DFA0A04FC94B}"/>
          </a:extLst>
        </p:spPr>
        <p:txBody>
          <a:bodyPr lIns="19050" tIns="19050" rIns="19050" bIns="19050" anchor="ctr"/>
          <a:lstStyle>
            <a:lvl1pPr>
              <a:defRPr sz="5000">
                <a:solidFill>
                  <a:srgbClr val="FFFFFF"/>
                </a:solidFill>
              </a:defRPr>
            </a:lvl1pPr>
          </a:lstStyle>
          <a:p>
            <a:pPr>
              <a:defRPr/>
            </a:pPr>
            <a:r>
              <a:rPr sz="1875" dirty="0" err="1">
                <a:solidFill>
                  <a:srgbClr val="FF0000"/>
                </a:solidFill>
              </a:rPr>
              <a:t>Firmas</a:t>
            </a:r>
            <a:endParaRPr sz="1875" dirty="0">
              <a:solidFill>
                <a:srgbClr val="FF0000"/>
              </a:solidFill>
            </a:endParaRPr>
          </a:p>
        </p:txBody>
      </p:sp>
      <p:sp>
        <p:nvSpPr>
          <p:cNvPr id="340" name="Línea de conexión">
            <a:extLst>
              <a:ext uri="{FF2B5EF4-FFF2-40B4-BE49-F238E27FC236}">
                <a16:creationId xmlns:a16="http://schemas.microsoft.com/office/drawing/2014/main" id="{A0ED01F3-D780-4119-F213-B429E463D8CD}"/>
              </a:ext>
            </a:extLst>
          </p:cNvPr>
          <p:cNvSpPr/>
          <p:nvPr/>
        </p:nvSpPr>
        <p:spPr>
          <a:xfrm>
            <a:off x="1676401" y="2247983"/>
            <a:ext cx="4576763" cy="1095375"/>
          </a:xfrm>
          <a:custGeom>
            <a:avLst/>
            <a:gdLst/>
            <a:ahLst/>
            <a:cxnLst>
              <a:cxn ang="0">
                <a:pos x="wd2" y="hd2"/>
              </a:cxn>
              <a:cxn ang="5400000">
                <a:pos x="wd2" y="hd2"/>
              </a:cxn>
              <a:cxn ang="10800000">
                <a:pos x="wd2" y="hd2"/>
              </a:cxn>
              <a:cxn ang="16200000">
                <a:pos x="wd2" y="hd2"/>
              </a:cxn>
            </a:cxnLst>
            <a:rect l="0" t="0" r="r" b="b"/>
            <a:pathLst>
              <a:path w="21600" h="16205" extrusionOk="0">
                <a:moveTo>
                  <a:pt x="21600" y="16205"/>
                </a:moveTo>
                <a:cubicBezTo>
                  <a:pt x="13719" y="-5004"/>
                  <a:pt x="6519" y="-5395"/>
                  <a:pt x="0" y="15033"/>
                </a:cubicBezTo>
              </a:path>
            </a:pathLst>
          </a:custGeom>
          <a:ln w="254000">
            <a:solidFill>
              <a:schemeClr val="accent1">
                <a:hueOff val="167273"/>
                <a:satOff val="2235"/>
                <a:lumOff val="-22549"/>
              </a:schemeClr>
            </a:solidFill>
            <a:miter lim="400000"/>
            <a:headEnd type="triangle"/>
          </a:ln>
        </p:spPr>
        <p:txBody>
          <a:bodyPr/>
          <a:lstStyle/>
          <a:p>
            <a:pPr>
              <a:defRPr/>
            </a:pPr>
            <a:endParaRPr/>
          </a:p>
        </p:txBody>
      </p:sp>
      <p:sp>
        <p:nvSpPr>
          <p:cNvPr id="341" name="Línea de conexión">
            <a:extLst>
              <a:ext uri="{FF2B5EF4-FFF2-40B4-BE49-F238E27FC236}">
                <a16:creationId xmlns:a16="http://schemas.microsoft.com/office/drawing/2014/main" id="{04469EF2-F34C-3745-4C8F-70B99A5E099E}"/>
              </a:ext>
            </a:extLst>
          </p:cNvPr>
          <p:cNvSpPr/>
          <p:nvPr/>
        </p:nvSpPr>
        <p:spPr>
          <a:xfrm>
            <a:off x="1577976" y="4224419"/>
            <a:ext cx="4575175" cy="1074738"/>
          </a:xfrm>
          <a:custGeom>
            <a:avLst/>
            <a:gdLst/>
            <a:ahLst/>
            <a:cxnLst>
              <a:cxn ang="0">
                <a:pos x="wd2" y="hd2"/>
              </a:cxn>
              <a:cxn ang="5400000">
                <a:pos x="wd2" y="hd2"/>
              </a:cxn>
              <a:cxn ang="10800000">
                <a:pos x="wd2" y="hd2"/>
              </a:cxn>
              <a:cxn ang="16200000">
                <a:pos x="wd2" y="hd2"/>
              </a:cxn>
            </a:cxnLst>
            <a:rect l="0" t="0" r="r" b="b"/>
            <a:pathLst>
              <a:path w="21600" h="16202" extrusionOk="0">
                <a:moveTo>
                  <a:pt x="0" y="678"/>
                </a:moveTo>
                <a:cubicBezTo>
                  <a:pt x="8061" y="21600"/>
                  <a:pt x="15261" y="21374"/>
                  <a:pt x="21600" y="0"/>
                </a:cubicBezTo>
              </a:path>
            </a:pathLst>
          </a:custGeom>
          <a:ln w="254000">
            <a:solidFill>
              <a:schemeClr val="accent1">
                <a:hueOff val="167273"/>
                <a:satOff val="2235"/>
                <a:lumOff val="-22549"/>
              </a:schemeClr>
            </a:solidFill>
            <a:miter lim="400000"/>
            <a:headEnd type="triangle"/>
          </a:ln>
        </p:spPr>
        <p:txBody>
          <a:bodyPr/>
          <a:lstStyle/>
          <a:p>
            <a:pPr>
              <a:defRPr/>
            </a:pPr>
            <a:endParaRPr/>
          </a:p>
        </p:txBody>
      </p:sp>
      <p:sp>
        <p:nvSpPr>
          <p:cNvPr id="10249" name="Línea de conexión">
            <a:extLst>
              <a:ext uri="{FF2B5EF4-FFF2-40B4-BE49-F238E27FC236}">
                <a16:creationId xmlns:a16="http://schemas.microsoft.com/office/drawing/2014/main" id="{FB8F3017-AD56-3D71-049C-B20EA328169B}"/>
              </a:ext>
            </a:extLst>
          </p:cNvPr>
          <p:cNvSpPr>
            <a:spLocks/>
          </p:cNvSpPr>
          <p:nvPr/>
        </p:nvSpPr>
        <p:spPr bwMode="auto">
          <a:xfrm>
            <a:off x="2244725" y="4227595"/>
            <a:ext cx="3289300" cy="703263"/>
          </a:xfrm>
          <a:custGeom>
            <a:avLst/>
            <a:gdLst>
              <a:gd name="T0" fmla="*/ 2147483646 w 21600"/>
              <a:gd name="T1" fmla="*/ 2147483646 h 16206"/>
              <a:gd name="T2" fmla="*/ 2147483646 w 21600"/>
              <a:gd name="T3" fmla="*/ 2147483646 h 16206"/>
              <a:gd name="T4" fmla="*/ 2147483646 w 21600"/>
              <a:gd name="T5" fmla="*/ 2147483646 h 16206"/>
              <a:gd name="T6" fmla="*/ 2147483646 w 21600"/>
              <a:gd name="T7" fmla="*/ 2147483646 h 16206"/>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16206" extrusionOk="0">
                <a:moveTo>
                  <a:pt x="21600" y="1206"/>
                </a:moveTo>
                <a:cubicBezTo>
                  <a:pt x="13985" y="21600"/>
                  <a:pt x="6785" y="21198"/>
                  <a:pt x="0" y="0"/>
                </a:cubicBezTo>
              </a:path>
            </a:pathLst>
          </a:custGeom>
          <a:noFill/>
          <a:ln w="254000">
            <a:solidFill>
              <a:srgbClr val="75B1D4"/>
            </a:solidFill>
            <a:miter lim="400000"/>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es-MX"/>
          </a:p>
        </p:txBody>
      </p:sp>
      <p:sp>
        <p:nvSpPr>
          <p:cNvPr id="10250" name="Salarios, rentas, intereses y beneficios">
            <a:extLst>
              <a:ext uri="{FF2B5EF4-FFF2-40B4-BE49-F238E27FC236}">
                <a16:creationId xmlns:a16="http://schemas.microsoft.com/office/drawing/2014/main" id="{5411B5A4-0AE9-DEA7-C7CC-A238DCCC78D3}"/>
              </a:ext>
            </a:extLst>
          </p:cNvPr>
          <p:cNvSpPr txBox="1">
            <a:spLocks noChangeArrowheads="1"/>
          </p:cNvSpPr>
          <p:nvPr/>
        </p:nvSpPr>
        <p:spPr bwMode="auto">
          <a:xfrm>
            <a:off x="3062288" y="2922670"/>
            <a:ext cx="1890712"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dirty="0"/>
              <a:t>Salarios, rentas,</a:t>
            </a:r>
            <a:br>
              <a:rPr lang="es-MX" altLang="es-MX" sz="1500" dirty="0"/>
            </a:br>
            <a:r>
              <a:rPr lang="es-MX" altLang="es-MX" sz="1500" dirty="0"/>
              <a:t>intereses y beneficios</a:t>
            </a:r>
          </a:p>
        </p:txBody>
      </p:sp>
      <p:sp>
        <p:nvSpPr>
          <p:cNvPr id="10251" name="Pagos por bienes…">
            <a:extLst>
              <a:ext uri="{FF2B5EF4-FFF2-40B4-BE49-F238E27FC236}">
                <a16:creationId xmlns:a16="http://schemas.microsoft.com/office/drawing/2014/main" id="{B3B9997B-8630-FF00-2DF8-60332A5D8AEC}"/>
              </a:ext>
            </a:extLst>
          </p:cNvPr>
          <p:cNvSpPr txBox="1">
            <a:spLocks noChangeArrowheads="1"/>
          </p:cNvSpPr>
          <p:nvPr/>
        </p:nvSpPr>
        <p:spPr bwMode="auto">
          <a:xfrm>
            <a:off x="3226341" y="4017251"/>
            <a:ext cx="1538287"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dirty="0"/>
              <a:t>Pagos por bienes</a:t>
            </a:r>
          </a:p>
          <a:p>
            <a:pPr>
              <a:spcBef>
                <a:spcPct val="0"/>
              </a:spcBef>
              <a:buFontTx/>
              <a:buNone/>
            </a:pPr>
            <a:r>
              <a:rPr lang="es-MX" altLang="es-MX" sz="1500" dirty="0"/>
              <a:t> producidos y </a:t>
            </a:r>
          </a:p>
          <a:p>
            <a:pPr>
              <a:spcBef>
                <a:spcPct val="0"/>
              </a:spcBef>
              <a:buFontTx/>
              <a:buNone/>
            </a:pPr>
            <a:r>
              <a:rPr lang="es-MX" altLang="es-MX" sz="1500" dirty="0"/>
              <a:t>servicios</a:t>
            </a:r>
          </a:p>
        </p:txBody>
      </p:sp>
      <p:sp>
        <p:nvSpPr>
          <p:cNvPr id="10252" name="Tierra, trabajo, y capital">
            <a:extLst>
              <a:ext uri="{FF2B5EF4-FFF2-40B4-BE49-F238E27FC236}">
                <a16:creationId xmlns:a16="http://schemas.microsoft.com/office/drawing/2014/main" id="{549C518B-53DD-AE74-41E7-FD240019D958}"/>
              </a:ext>
            </a:extLst>
          </p:cNvPr>
          <p:cNvSpPr txBox="1">
            <a:spLocks noChangeArrowheads="1"/>
          </p:cNvSpPr>
          <p:nvPr/>
        </p:nvSpPr>
        <p:spPr bwMode="auto">
          <a:xfrm>
            <a:off x="2811463" y="1893969"/>
            <a:ext cx="20431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dirty="0"/>
              <a:t>Tierra, trabajo, y capital</a:t>
            </a:r>
          </a:p>
        </p:txBody>
      </p:sp>
      <p:sp>
        <p:nvSpPr>
          <p:cNvPr id="10253" name="Bienes producidos y servicios">
            <a:extLst>
              <a:ext uri="{FF2B5EF4-FFF2-40B4-BE49-F238E27FC236}">
                <a16:creationId xmlns:a16="http://schemas.microsoft.com/office/drawing/2014/main" id="{B5ABE038-211C-E303-CDC6-61CF7D1A690F}"/>
              </a:ext>
            </a:extLst>
          </p:cNvPr>
          <p:cNvSpPr txBox="1">
            <a:spLocks noChangeArrowheads="1"/>
          </p:cNvSpPr>
          <p:nvPr/>
        </p:nvSpPr>
        <p:spPr bwMode="auto">
          <a:xfrm>
            <a:off x="2836864" y="5456320"/>
            <a:ext cx="26304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dirty="0"/>
              <a:t>Bienes y servicios  producidos</a:t>
            </a:r>
          </a:p>
        </p:txBody>
      </p:sp>
      <p:sp>
        <p:nvSpPr>
          <p:cNvPr id="10254" name="Productos de mercado">
            <a:extLst>
              <a:ext uri="{FF2B5EF4-FFF2-40B4-BE49-F238E27FC236}">
                <a16:creationId xmlns:a16="http://schemas.microsoft.com/office/drawing/2014/main" id="{27A25BD8-E399-66D5-C5FC-5831DF28132B}"/>
              </a:ext>
            </a:extLst>
          </p:cNvPr>
          <p:cNvSpPr txBox="1">
            <a:spLocks noChangeArrowheads="1"/>
          </p:cNvSpPr>
          <p:nvPr/>
        </p:nvSpPr>
        <p:spPr bwMode="auto">
          <a:xfrm>
            <a:off x="2919414" y="5763786"/>
            <a:ext cx="1782539"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b="1" dirty="0">
                <a:solidFill>
                  <a:srgbClr val="FF0000"/>
                </a:solidFill>
                <a:latin typeface="Baskerville"/>
                <a:ea typeface="Baskerville"/>
                <a:cs typeface="Baskerville"/>
                <a:sym typeface="Baskerville"/>
              </a:rPr>
              <a:t>Mercado de Productos</a:t>
            </a:r>
          </a:p>
        </p:txBody>
      </p:sp>
      <p:sp>
        <p:nvSpPr>
          <p:cNvPr id="10255" name="Factores de producción">
            <a:extLst>
              <a:ext uri="{FF2B5EF4-FFF2-40B4-BE49-F238E27FC236}">
                <a16:creationId xmlns:a16="http://schemas.microsoft.com/office/drawing/2014/main" id="{65C0A27B-8834-086E-CE7C-7BFDD0392F89}"/>
              </a:ext>
            </a:extLst>
          </p:cNvPr>
          <p:cNvSpPr txBox="1">
            <a:spLocks noChangeArrowheads="1"/>
          </p:cNvSpPr>
          <p:nvPr/>
        </p:nvSpPr>
        <p:spPr bwMode="auto">
          <a:xfrm>
            <a:off x="3112826" y="1593424"/>
            <a:ext cx="2114361"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s-MX" altLang="es-MX" sz="1500" b="1" dirty="0">
                <a:solidFill>
                  <a:srgbClr val="FF0000"/>
                </a:solidFill>
                <a:latin typeface="Baskerville"/>
                <a:ea typeface="Baskerville"/>
                <a:cs typeface="Baskerville"/>
                <a:sym typeface="Baskerville"/>
              </a:rPr>
              <a:t>Tres Mercados de Factores</a:t>
            </a:r>
          </a:p>
        </p:txBody>
      </p:sp>
      <p:sp>
        <p:nvSpPr>
          <p:cNvPr id="10256" name="Diagrama de flujo circular modelo neoclásico">
            <a:extLst>
              <a:ext uri="{FF2B5EF4-FFF2-40B4-BE49-F238E27FC236}">
                <a16:creationId xmlns:a16="http://schemas.microsoft.com/office/drawing/2014/main" id="{551E54AA-3771-60E5-AC10-73F72AD12882}"/>
              </a:ext>
            </a:extLst>
          </p:cNvPr>
          <p:cNvSpPr txBox="1">
            <a:spLocks noChangeArrowheads="1"/>
          </p:cNvSpPr>
          <p:nvPr/>
        </p:nvSpPr>
        <p:spPr bwMode="auto">
          <a:xfrm>
            <a:off x="1344614" y="1176419"/>
            <a:ext cx="4852987"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9050" tIns="19050" rIns="19050" bIns="1905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1500" b="1">
                <a:solidFill>
                  <a:srgbClr val="000000"/>
                </a:solidFill>
                <a:latin typeface="Lucida Grande"/>
                <a:ea typeface="Lucida Grande"/>
                <a:cs typeface="Lucida Grande"/>
                <a:sym typeface="Lucida Grande"/>
              </a:rPr>
              <a:t>Diagrama de flujo circular modelo neoclásico</a:t>
            </a:r>
          </a:p>
        </p:txBody>
      </p:sp>
      <p:sp>
        <p:nvSpPr>
          <p:cNvPr id="10257" name="CuadroTexto 1">
            <a:extLst>
              <a:ext uri="{FF2B5EF4-FFF2-40B4-BE49-F238E27FC236}">
                <a16:creationId xmlns:a16="http://schemas.microsoft.com/office/drawing/2014/main" id="{3813D8B6-CD5A-124C-7DE1-352008CF63FE}"/>
              </a:ext>
            </a:extLst>
          </p:cNvPr>
          <p:cNvSpPr txBox="1">
            <a:spLocks noChangeArrowheads="1"/>
          </p:cNvSpPr>
          <p:nvPr/>
        </p:nvSpPr>
        <p:spPr bwMode="auto">
          <a:xfrm>
            <a:off x="88136" y="376238"/>
            <a:ext cx="122061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2000" b="1" dirty="0">
                <a:latin typeface="Times New Roman" panose="02020603050405020304" pitchFamily="18" charset="0"/>
                <a:cs typeface="Times New Roman" panose="02020603050405020304" pitchFamily="18" charset="0"/>
              </a:rPr>
              <a:t>Las esferas de la actividad económica.  Flujo circular del modelo básico neoclásico, que no cuida por la sustentabilidad. Mercado de factores y mercado de productos</a:t>
            </a:r>
          </a:p>
        </p:txBody>
      </p:sp>
      <p:sp>
        <p:nvSpPr>
          <p:cNvPr id="10258" name="CuadroTexto 2">
            <a:extLst>
              <a:ext uri="{FF2B5EF4-FFF2-40B4-BE49-F238E27FC236}">
                <a16:creationId xmlns:a16="http://schemas.microsoft.com/office/drawing/2014/main" id="{D1E0E8C8-668B-6865-74CA-AFD687B21A59}"/>
              </a:ext>
            </a:extLst>
          </p:cNvPr>
          <p:cNvSpPr txBox="1">
            <a:spLocks noChangeArrowheads="1"/>
          </p:cNvSpPr>
          <p:nvPr/>
        </p:nvSpPr>
        <p:spPr bwMode="auto">
          <a:xfrm>
            <a:off x="7334790" y="1799096"/>
            <a:ext cx="3816259"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spcBef>
                <a:spcPct val="0"/>
              </a:spcBef>
            </a:pPr>
            <a:r>
              <a:rPr lang="es-MX" altLang="es-MX" sz="1800" dirty="0"/>
              <a:t>La oferta y la demanda, los precios y las utilidades activan el sistema sin </a:t>
            </a:r>
            <a:r>
              <a:rPr lang="es-MX" altLang="es-MX" sz="1800" b="1" dirty="0"/>
              <a:t>fricciones</a:t>
            </a:r>
            <a:r>
              <a:rPr lang="es-MX" altLang="es-MX" sz="1800" dirty="0"/>
              <a:t>.</a:t>
            </a:r>
          </a:p>
          <a:p>
            <a:pPr marL="285750" indent="-285750">
              <a:spcBef>
                <a:spcPct val="0"/>
              </a:spcBef>
            </a:pPr>
            <a:r>
              <a:rPr lang="es-MX" altLang="es-MX" sz="1800" dirty="0"/>
              <a:t>Los precios y las cantidades son de perfecta competencia</a:t>
            </a:r>
          </a:p>
          <a:p>
            <a:pPr marL="285750" indent="-285750">
              <a:spcBef>
                <a:spcPct val="0"/>
              </a:spcBef>
            </a:pPr>
            <a:r>
              <a:rPr lang="es-MX" altLang="es-MX" sz="1800" dirty="0"/>
              <a:t>El consumo de los individuos y las familias maximiza sus satisfacciones</a:t>
            </a:r>
          </a:p>
          <a:p>
            <a:pPr marL="285750" indent="-285750">
              <a:spcBef>
                <a:spcPct val="0"/>
              </a:spcBef>
            </a:pPr>
            <a:r>
              <a:rPr lang="es-MX" altLang="es-MX" sz="1800" dirty="0"/>
              <a:t>La maximización del valor de mercado de la producción es un proxi del bienestar común. </a:t>
            </a:r>
          </a:p>
        </p:txBody>
      </p:sp>
    </p:spTree>
    <p:extLst>
      <p:ext uri="{BB962C8B-B14F-4D97-AF65-F5344CB8AC3E}">
        <p14:creationId xmlns:p14="http://schemas.microsoft.com/office/powerpoint/2010/main" val="420943418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63D2520C-2136-DB82-18E3-3D5A478E9D24}"/>
              </a:ext>
            </a:extLst>
          </p:cNvPr>
          <p:cNvSpPr>
            <a:spLocks noGrp="1"/>
          </p:cNvSpPr>
          <p:nvPr>
            <p:ph type="title"/>
          </p:nvPr>
        </p:nvSpPr>
        <p:spPr>
          <a:xfrm>
            <a:off x="0" y="25186"/>
            <a:ext cx="12192000" cy="1143000"/>
          </a:xfrm>
        </p:spPr>
        <p:txBody>
          <a:bodyPr>
            <a:normAutofit/>
          </a:bodyPr>
          <a:lstStyle/>
          <a:p>
            <a:pPr algn="ctr"/>
            <a:r>
              <a:rPr lang="es-MX" altLang="es-MX" sz="2800" b="1" dirty="0">
                <a:solidFill>
                  <a:srgbClr val="FF0000"/>
                </a:solidFill>
              </a:rPr>
              <a:t>Tres contextos y tres esferas </a:t>
            </a:r>
            <a:r>
              <a:rPr lang="es-MX" altLang="es-MX" sz="2800" b="1" dirty="0"/>
              <a:t>de la actividad económica. </a:t>
            </a:r>
            <a:br>
              <a:rPr lang="es-MX" altLang="es-MX" sz="2800" b="1" dirty="0"/>
            </a:br>
            <a:r>
              <a:rPr lang="es-MX" altLang="es-MX" sz="2800" b="1" dirty="0"/>
              <a:t>Modelo con los contextos social y ambiental y con sustentabilidad</a:t>
            </a:r>
          </a:p>
        </p:txBody>
      </p:sp>
      <p:pic>
        <p:nvPicPr>
          <p:cNvPr id="11267" name="Marcador de contenido 1">
            <a:extLst>
              <a:ext uri="{FF2B5EF4-FFF2-40B4-BE49-F238E27FC236}">
                <a16:creationId xmlns:a16="http://schemas.microsoft.com/office/drawing/2014/main" id="{14525FAB-509B-606B-62B8-32E837C2DEF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39436" y="2014323"/>
            <a:ext cx="7117843" cy="4843677"/>
          </a:xfrm>
        </p:spPr>
      </p:pic>
      <p:sp>
        <p:nvSpPr>
          <p:cNvPr id="11268" name="CuadroTexto 2">
            <a:extLst>
              <a:ext uri="{FF2B5EF4-FFF2-40B4-BE49-F238E27FC236}">
                <a16:creationId xmlns:a16="http://schemas.microsoft.com/office/drawing/2014/main" id="{AE7D5CD7-6715-4D1F-8D7E-9694E6D30880}"/>
              </a:ext>
            </a:extLst>
          </p:cNvPr>
          <p:cNvSpPr txBox="1">
            <a:spLocks noChangeArrowheads="1"/>
          </p:cNvSpPr>
          <p:nvPr/>
        </p:nvSpPr>
        <p:spPr bwMode="auto">
          <a:xfrm>
            <a:off x="7654108" y="2589501"/>
            <a:ext cx="368859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spcBef>
                <a:spcPct val="0"/>
              </a:spcBef>
            </a:pPr>
            <a:r>
              <a:rPr lang="es-MX" altLang="es-MX" sz="1800" b="1" dirty="0"/>
              <a:t>1. Esfera Nuclear</a:t>
            </a:r>
            <a:r>
              <a:rPr lang="es-MX" altLang="es-MX" sz="1800" dirty="0"/>
              <a:t>: familias, hogares, comunidades. Es esfera productiva: reproduce la población, da cuidado…</a:t>
            </a:r>
          </a:p>
          <a:p>
            <a:pPr marL="285750" indent="-285750">
              <a:spcBef>
                <a:spcPct val="0"/>
              </a:spcBef>
            </a:pPr>
            <a:r>
              <a:rPr lang="es-MX" altLang="es-MX" sz="1800" b="1" dirty="0"/>
              <a:t>2.</a:t>
            </a:r>
            <a:r>
              <a:rPr lang="es-MX" altLang="es-MX" sz="1800" dirty="0"/>
              <a:t> </a:t>
            </a:r>
            <a:r>
              <a:rPr lang="es-MX" altLang="es-MX" sz="1800" b="1" dirty="0"/>
              <a:t>Esfera de Negocios</a:t>
            </a:r>
            <a:r>
              <a:rPr lang="es-MX" altLang="es-MX" sz="1800" dirty="0"/>
              <a:t>: empresas, que no solamente maximizan utilidades. También otros objetivos. Sector formal e informal</a:t>
            </a:r>
          </a:p>
          <a:p>
            <a:pPr marL="285750" indent="-285750">
              <a:spcBef>
                <a:spcPct val="0"/>
              </a:spcBef>
            </a:pPr>
            <a:r>
              <a:rPr lang="es-MX" altLang="es-MX" sz="1800" b="1" dirty="0"/>
              <a:t>Esfera Pública:</a:t>
            </a:r>
            <a:r>
              <a:rPr lang="es-MX" altLang="es-MX" sz="1800" dirty="0"/>
              <a:t> gobiernos, organizaciones que procuran el bienestar, sin ánimo de lucro: ONU, cruz Roja…   </a:t>
            </a:r>
          </a:p>
        </p:txBody>
      </p:sp>
      <p:sp>
        <p:nvSpPr>
          <p:cNvPr id="2" name="CuadroTexto 1"/>
          <p:cNvSpPr txBox="1"/>
          <p:nvPr/>
        </p:nvSpPr>
        <p:spPr>
          <a:xfrm>
            <a:off x="7888077" y="1417178"/>
            <a:ext cx="2498697" cy="923330"/>
          </a:xfrm>
          <a:prstGeom prst="rect">
            <a:avLst/>
          </a:prstGeom>
          <a:noFill/>
        </p:spPr>
        <p:txBody>
          <a:bodyPr wrap="none" rtlCol="0">
            <a:spAutoFit/>
          </a:bodyPr>
          <a:lstStyle/>
          <a:p>
            <a:pPr marL="342900" indent="-342900">
              <a:buAutoNum type="arabicPeriod"/>
            </a:pPr>
            <a:r>
              <a:rPr lang="es-MX" b="1" dirty="0"/>
              <a:t>Contexto Ambiental.</a:t>
            </a:r>
          </a:p>
          <a:p>
            <a:pPr marL="342900" indent="-342900">
              <a:buAutoNum type="arabicPeriod"/>
            </a:pPr>
            <a:r>
              <a:rPr lang="es-MX" b="1" dirty="0"/>
              <a:t>Contexto Social</a:t>
            </a:r>
          </a:p>
          <a:p>
            <a:pPr marL="342900" indent="-342900">
              <a:buAutoNum type="arabicPeriod"/>
            </a:pPr>
            <a:r>
              <a:rPr lang="es-MX" b="1" dirty="0"/>
              <a:t>Contexto económico</a:t>
            </a:r>
          </a:p>
        </p:txBody>
      </p:sp>
    </p:spTree>
    <p:extLst>
      <p:ext uri="{BB962C8B-B14F-4D97-AF65-F5344CB8AC3E}">
        <p14:creationId xmlns:p14="http://schemas.microsoft.com/office/powerpoint/2010/main" val="10306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uadroTexto 2">
            <a:extLst>
              <a:ext uri="{FF2B5EF4-FFF2-40B4-BE49-F238E27FC236}">
                <a16:creationId xmlns:a16="http://schemas.microsoft.com/office/drawing/2014/main" id="{9D356BA7-283F-1B44-273A-EC5D12DEB769}"/>
              </a:ext>
            </a:extLst>
          </p:cNvPr>
          <p:cNvSpPr txBox="1">
            <a:spLocks noChangeArrowheads="1"/>
          </p:cNvSpPr>
          <p:nvPr/>
        </p:nvSpPr>
        <p:spPr bwMode="auto">
          <a:xfrm>
            <a:off x="199053" y="856357"/>
            <a:ext cx="11793893" cy="606319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spcBef>
                <a:spcPct val="0"/>
              </a:spcBef>
              <a:buFontTx/>
              <a:buAutoNum type="alphaUcPeriod"/>
              <a:defRPr/>
            </a:pPr>
            <a:r>
              <a:rPr lang="es-MX" altLang="es-MX" sz="2800" b="1" dirty="0">
                <a:solidFill>
                  <a:srgbClr val="FF0000"/>
                </a:solidFill>
                <a:latin typeface="Times New Roman" panose="02020603050405020304" pitchFamily="18" charset="0"/>
                <a:cs typeface="Calibri" panose="020F0502020204030204" pitchFamily="34" charset="0"/>
              </a:rPr>
              <a:t>Establecer las normas más propicias </a:t>
            </a:r>
            <a:r>
              <a:rPr lang="es-MX" altLang="es-MX" sz="2800" dirty="0">
                <a:latin typeface="Times New Roman" panose="02020603050405020304" pitchFamily="18" charset="0"/>
                <a:cs typeface="Calibri" panose="020F0502020204030204" pitchFamily="34" charset="0"/>
              </a:rPr>
              <a:t>de la producción y el trabajo, para mejorar las condiciones de vida de toda la sociedad, lo cual implica reducir la desigualdad y abolir la pobreza, o al menos los grados más graves de éstas y crear las condiciones del </a:t>
            </a:r>
            <a:r>
              <a:rPr lang="es-MX" altLang="es-MX" sz="2800" dirty="0">
                <a:solidFill>
                  <a:srgbClr val="FF0000"/>
                </a:solidFill>
                <a:latin typeface="Times New Roman" panose="02020603050405020304" pitchFamily="18" charset="0"/>
                <a:cs typeface="Calibri" panose="020F0502020204030204" pitchFamily="34" charset="0"/>
              </a:rPr>
              <a:t>bienestar</a:t>
            </a:r>
            <a:r>
              <a:rPr lang="es-MX" altLang="es-MX" sz="2800" dirty="0">
                <a:latin typeface="Times New Roman" panose="02020603050405020304" pitchFamily="18" charset="0"/>
                <a:cs typeface="Calibri" panose="020F0502020204030204" pitchFamily="34" charset="0"/>
              </a:rPr>
              <a:t> y el “</a:t>
            </a:r>
            <a:r>
              <a:rPr lang="es-MX" altLang="es-MX" sz="2800" dirty="0">
                <a:solidFill>
                  <a:srgbClr val="FF0000"/>
                </a:solidFill>
                <a:latin typeface="Times New Roman" panose="02020603050405020304" pitchFamily="18" charset="0"/>
                <a:cs typeface="Calibri" panose="020F0502020204030204" pitchFamily="34" charset="0"/>
              </a:rPr>
              <a:t>florecimiento</a:t>
            </a:r>
            <a:r>
              <a:rPr lang="es-MX" altLang="es-MX" sz="2800" dirty="0">
                <a:latin typeface="Times New Roman" panose="02020603050405020304" pitchFamily="18" charset="0"/>
                <a:cs typeface="Calibri" panose="020F0502020204030204" pitchFamily="34" charset="0"/>
              </a:rPr>
              <a:t> de la sociedad”.</a:t>
            </a:r>
            <a:r>
              <a:rPr lang="es-MX" altLang="es-MX" sz="2800" b="1" dirty="0">
                <a:latin typeface="Times New Roman" panose="02020603050405020304" pitchFamily="18" charset="0"/>
                <a:cs typeface="Calibri" panose="020F0502020204030204" pitchFamily="34" charset="0"/>
              </a:rPr>
              <a:t> </a:t>
            </a:r>
          </a:p>
          <a:p>
            <a:pPr>
              <a:spcBef>
                <a:spcPct val="0"/>
              </a:spcBef>
              <a:buNone/>
              <a:defRPr/>
            </a:pPr>
            <a:r>
              <a:rPr lang="es-MX" altLang="es-MX" sz="2800" dirty="0">
                <a:latin typeface="Times New Roman" panose="02020603050405020304" pitchFamily="18" charset="0"/>
                <a:cs typeface="Calibri" panose="020F0502020204030204" pitchFamily="34" charset="0"/>
              </a:rPr>
              <a:t>Adam Smith afirmó que </a:t>
            </a:r>
            <a:r>
              <a:rPr lang="es-MX" altLang="es-MX" sz="2800" i="1" dirty="0">
                <a:latin typeface="Times New Roman" panose="02020603050405020304" pitchFamily="18" charset="0"/>
                <a:cs typeface="Calibri" panose="020F0502020204030204" pitchFamily="34" charset="0"/>
              </a:rPr>
              <a:t>ninguna sociedad puede florecer y desarrollarse </a:t>
            </a:r>
            <a:r>
              <a:rPr lang="es-MX" altLang="es-MX" sz="2800" dirty="0">
                <a:latin typeface="Times New Roman" panose="02020603050405020304" pitchFamily="18" charset="0"/>
                <a:cs typeface="Calibri" panose="020F0502020204030204" pitchFamily="34" charset="0"/>
              </a:rPr>
              <a:t>si no hay </a:t>
            </a:r>
            <a:r>
              <a:rPr lang="es-MX" altLang="es-MX" sz="2800" i="1" dirty="0">
                <a:latin typeface="Times New Roman" panose="02020603050405020304" pitchFamily="18" charset="0"/>
                <a:cs typeface="Calibri" panose="020F0502020204030204" pitchFamily="34" charset="0"/>
              </a:rPr>
              <a:t>respeto</a:t>
            </a:r>
            <a:r>
              <a:rPr lang="es-MX" altLang="es-MX" sz="2800" dirty="0">
                <a:latin typeface="Times New Roman" panose="02020603050405020304" pitchFamily="18" charset="0"/>
                <a:cs typeface="Calibri" panose="020F0502020204030204" pitchFamily="34" charset="0"/>
              </a:rPr>
              <a:t> entre todos los miembros, lo que implica un grado mínimo de equidad y elevar las condiciones de vida de los más pobres. </a:t>
            </a:r>
            <a:r>
              <a:rPr lang="es-MX" altLang="es-MX" sz="2800" i="1" dirty="0">
                <a:latin typeface="Times New Roman" panose="02020603050405020304" pitchFamily="18" charset="0"/>
                <a:cs typeface="Calibri" panose="020F0502020204030204" pitchFamily="34" charset="0"/>
              </a:rPr>
              <a:t>Es decir la economía es una ciencia esencialmente normativa.</a:t>
            </a:r>
            <a:r>
              <a:rPr lang="es-MX" altLang="es-MX" sz="2800" dirty="0">
                <a:solidFill>
                  <a:srgbClr val="FF0000"/>
                </a:solidFill>
                <a:latin typeface="Times New Roman" panose="02020603050405020304" pitchFamily="18" charset="0"/>
                <a:cs typeface="Calibri" panose="020F0502020204030204" pitchFamily="34" charset="0"/>
              </a:rPr>
              <a:t> </a:t>
            </a:r>
            <a:r>
              <a:rPr lang="es-MX" altLang="es-MX" sz="2800" dirty="0">
                <a:latin typeface="Times New Roman" panose="02020603050405020304" pitchFamily="18" charset="0"/>
                <a:cs typeface="Calibri" panose="020F0502020204030204" pitchFamily="34" charset="0"/>
              </a:rPr>
              <a:t> Principio básico de la EF</a:t>
            </a:r>
          </a:p>
          <a:p>
            <a:pPr>
              <a:spcBef>
                <a:spcPct val="0"/>
              </a:spcBef>
              <a:buFontTx/>
              <a:buNone/>
              <a:defRPr/>
            </a:pPr>
            <a:endParaRPr lang="es-MX" altLang="es-MX" sz="2800" b="1" dirty="0">
              <a:latin typeface="Times New Roman" panose="02020603050405020304" pitchFamily="18" charset="0"/>
              <a:cs typeface="Calibri" panose="020F0502020204030204" pitchFamily="34" charset="0"/>
            </a:endParaRPr>
          </a:p>
          <a:p>
            <a:pPr>
              <a:spcBef>
                <a:spcPct val="0"/>
              </a:spcBef>
              <a:buFontTx/>
              <a:buNone/>
              <a:defRPr/>
            </a:pPr>
            <a:r>
              <a:rPr lang="es-MX" altLang="es-MX" sz="2800" b="1" dirty="0">
                <a:solidFill>
                  <a:srgbClr val="FF0000"/>
                </a:solidFill>
                <a:latin typeface="Times New Roman" panose="02020603050405020304" pitchFamily="18" charset="0"/>
                <a:cs typeface="Calibri" panose="020F0502020204030204" pitchFamily="34" charset="0"/>
              </a:rPr>
              <a:t>B. Discutir cuál distribución del ingreso </a:t>
            </a:r>
            <a:r>
              <a:rPr lang="es-MX" altLang="es-MX" sz="2800" dirty="0">
                <a:latin typeface="Times New Roman" panose="02020603050405020304" pitchFamily="18" charset="0"/>
                <a:cs typeface="Calibri" panose="020F0502020204030204" pitchFamily="34" charset="0"/>
              </a:rPr>
              <a:t>favorece la observancia de virtudes que, como  la prudencia, frugalidad, benevolencia, son consideradas por Smith y Ricardo, las  bases de la convivencia social, el funcionamiento de los mercados y el desarrollo colectivo. (Puyana, 2019</a:t>
            </a:r>
            <a:r>
              <a:rPr lang="es-MX" altLang="es-MX" sz="2400" dirty="0">
                <a:latin typeface="Times New Roman" panose="02020603050405020304" pitchFamily="18" charset="0"/>
                <a:cs typeface="Calibri" panose="020F0502020204030204" pitchFamily="34" charset="0"/>
              </a:rPr>
              <a:t>)</a:t>
            </a:r>
          </a:p>
          <a:p>
            <a:pPr>
              <a:spcBef>
                <a:spcPct val="0"/>
              </a:spcBef>
              <a:buFontTx/>
              <a:buNone/>
              <a:defRPr/>
            </a:pPr>
            <a:endParaRPr lang="es-MX" altLang="es-MX" sz="2400" dirty="0"/>
          </a:p>
        </p:txBody>
      </p:sp>
      <p:sp>
        <p:nvSpPr>
          <p:cNvPr id="7171" name="CuadroTexto 1">
            <a:extLst>
              <a:ext uri="{FF2B5EF4-FFF2-40B4-BE49-F238E27FC236}">
                <a16:creationId xmlns:a16="http://schemas.microsoft.com/office/drawing/2014/main" id="{0580E174-1C5F-F71A-2B56-FD61A8CF6F5B}"/>
              </a:ext>
            </a:extLst>
          </p:cNvPr>
          <p:cNvSpPr txBox="1">
            <a:spLocks noChangeArrowheads="1"/>
          </p:cNvSpPr>
          <p:nvPr/>
        </p:nvSpPr>
        <p:spPr bwMode="auto">
          <a:xfrm>
            <a:off x="2436814" y="174173"/>
            <a:ext cx="6911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MX" altLang="es-MX" sz="2400" dirty="0">
                <a:solidFill>
                  <a:srgbClr val="FF0000"/>
                </a:solidFill>
              </a:rPr>
              <a:t>¿Se han logrado los dos objetos de la economía?</a:t>
            </a:r>
          </a:p>
        </p:txBody>
      </p:sp>
    </p:spTree>
    <p:extLst>
      <p:ext uri="{BB962C8B-B14F-4D97-AF65-F5344CB8AC3E}">
        <p14:creationId xmlns:p14="http://schemas.microsoft.com/office/powerpoint/2010/main" val="103281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E5C9B229-CB48-71F5-4CF2-5B68764E9BBD}"/>
              </a:ext>
            </a:extLst>
          </p:cNvPr>
          <p:cNvGraphicFramePr>
            <a:graphicFrameLocks/>
          </p:cNvGraphicFramePr>
          <p:nvPr>
            <p:extLst>
              <p:ext uri="{D42A27DB-BD31-4B8C-83A1-F6EECF244321}">
                <p14:modId xmlns:p14="http://schemas.microsoft.com/office/powerpoint/2010/main" val="1441446091"/>
              </p:ext>
            </p:extLst>
          </p:nvPr>
        </p:nvGraphicFramePr>
        <p:xfrm>
          <a:off x="0" y="706581"/>
          <a:ext cx="8593282" cy="5682385"/>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2E546E68-F179-7B37-8274-1F0ECFFA2337}"/>
              </a:ext>
            </a:extLst>
          </p:cNvPr>
          <p:cNvSpPr txBox="1"/>
          <p:nvPr/>
        </p:nvSpPr>
        <p:spPr>
          <a:xfrm>
            <a:off x="8801100" y="463962"/>
            <a:ext cx="3252355" cy="3416320"/>
          </a:xfrm>
          <a:prstGeom prst="rect">
            <a:avLst/>
          </a:prstGeom>
          <a:noFill/>
        </p:spPr>
        <p:txBody>
          <a:bodyPr wrap="square" rtlCol="0">
            <a:spAutoFit/>
          </a:bodyPr>
          <a:lstStyle/>
          <a:p>
            <a:r>
              <a:rPr lang="es-MX" dirty="0"/>
              <a:t>En promedio, el crecimiento de América Latina y México en los 60’s y 70’s fue de 5% </a:t>
            </a:r>
          </a:p>
          <a:p>
            <a:endParaRPr lang="es-MX" dirty="0"/>
          </a:p>
          <a:p>
            <a:r>
              <a:rPr lang="es-MX" dirty="0"/>
              <a:t>Tras la apertura y desde los noventa, el promedio de expansión  ha sido de alrededor de 2.2% para México y 2.4% para América Latina </a:t>
            </a:r>
          </a:p>
        </p:txBody>
      </p:sp>
    </p:spTree>
    <p:extLst>
      <p:ext uri="{BB962C8B-B14F-4D97-AF65-F5344CB8AC3E}">
        <p14:creationId xmlns:p14="http://schemas.microsoft.com/office/powerpoint/2010/main" val="17757565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3285</TotalTime>
  <Words>2272</Words>
  <Application>Microsoft Office PowerPoint</Application>
  <PresentationFormat>Panorámica</PresentationFormat>
  <Paragraphs>139</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Aptos</vt:lpstr>
      <vt:lpstr>Aptos Display</vt:lpstr>
      <vt:lpstr>Arial</vt:lpstr>
      <vt:lpstr>Baskerville</vt:lpstr>
      <vt:lpstr>Book Antiqua</vt:lpstr>
      <vt:lpstr>Lucida Grande</vt:lpstr>
      <vt:lpstr>Times New Roman</vt:lpstr>
      <vt:lpstr>Wingdings</vt:lpstr>
      <vt:lpstr>Tema de Office</vt:lpstr>
      <vt:lpstr>NOTAS SOBRE ECONOMÍA FEMINISTA</vt:lpstr>
      <vt:lpstr>Contenido de la presentación </vt:lpstr>
      <vt:lpstr>¿Qué es economía?</vt:lpstr>
      <vt:lpstr>Presentación de PowerPoint</vt:lpstr>
      <vt:lpstr>¿Qué estudia la economía?</vt:lpstr>
      <vt:lpstr>Presentación de PowerPoint</vt:lpstr>
      <vt:lpstr>Tres contextos y tres esferas de la actividad económica.  Modelo con los contextos social y ambiental y con sustentabilidad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propone la economía feminista?</vt:lpstr>
      <vt:lpstr>¿Qué propone la economía feminista?</vt:lpstr>
      <vt:lpstr>                  ¿Qué propone la economía feminista?</vt:lpstr>
      <vt:lpstr>¿Qué propone la economía feminista?</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NOTAS SOBRE ECONOMÍA FEMINISTA</dc:title>
  <dc:creator>Reyes J. Morales</dc:creator>
  <cp:lastModifiedBy>Alicia Puyana Mutis</cp:lastModifiedBy>
  <cp:revision>213</cp:revision>
  <dcterms:created xsi:type="dcterms:W3CDTF">2024-08-12T23:18:22Z</dcterms:created>
  <dcterms:modified xsi:type="dcterms:W3CDTF">2025-03-24T14:55:14Z</dcterms:modified>
</cp:coreProperties>
</file>