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8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8" r:id="rId28"/>
    <p:sldId id="282" r:id="rId29"/>
    <p:sldId id="284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875E6-6096-4448-9048-A54BC6488E23}" v="531" dt="2024-12-12T11:01:58.35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6"/>
  </p:normalViewPr>
  <p:slideViewPr>
    <p:cSldViewPr snapToGrid="0">
      <p:cViewPr varScale="1">
        <p:scale>
          <a:sx n="54" d="100"/>
          <a:sy n="54" d="100"/>
        </p:scale>
        <p:origin x="89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Kvangraven" userId="6a8840bd-400f-4924-bd38-2cf171d486da" providerId="ADAL" clId="{050875E6-6096-4448-9048-A54BC6488E23}"/>
    <pc:docChg chg="undo custSel addSld modSld sldOrd">
      <pc:chgData name="Ingrid Kvangraven" userId="6a8840bd-400f-4924-bd38-2cf171d486da" providerId="ADAL" clId="{050875E6-6096-4448-9048-A54BC6488E23}" dt="2024-12-12T11:02:10.917" v="1464" actId="478"/>
      <pc:docMkLst>
        <pc:docMk/>
      </pc:docMkLst>
      <pc:sldChg chg="modSp mod">
        <pc:chgData name="Ingrid Kvangraven" userId="6a8840bd-400f-4924-bd38-2cf171d486da" providerId="ADAL" clId="{050875E6-6096-4448-9048-A54BC6488E23}" dt="2024-12-12T03:34:41.036" v="777" actId="20577"/>
        <pc:sldMkLst>
          <pc:docMk/>
          <pc:sldMk cId="0" sldId="258"/>
        </pc:sldMkLst>
        <pc:spChg chg="mod">
          <ac:chgData name="Ingrid Kvangraven" userId="6a8840bd-400f-4924-bd38-2cf171d486da" providerId="ADAL" clId="{050875E6-6096-4448-9048-A54BC6488E23}" dt="2024-12-12T03:34:41.036" v="777" actId="20577"/>
          <ac:spMkLst>
            <pc:docMk/>
            <pc:sldMk cId="0" sldId="258"/>
            <ac:spMk id="169" creationId="{00000000-0000-0000-0000-000000000000}"/>
          </ac:spMkLst>
        </pc:spChg>
      </pc:sldChg>
      <pc:sldChg chg="modAnim">
        <pc:chgData name="Ingrid Kvangraven" userId="6a8840bd-400f-4924-bd38-2cf171d486da" providerId="ADAL" clId="{050875E6-6096-4448-9048-A54BC6488E23}" dt="2024-12-11T06:46:43.582" v="1"/>
        <pc:sldMkLst>
          <pc:docMk/>
          <pc:sldMk cId="0" sldId="259"/>
        </pc:sldMkLst>
      </pc:sldChg>
      <pc:sldChg chg="modAnim">
        <pc:chgData name="Ingrid Kvangraven" userId="6a8840bd-400f-4924-bd38-2cf171d486da" providerId="ADAL" clId="{050875E6-6096-4448-9048-A54BC6488E23}" dt="2024-12-11T06:47:15.892" v="8"/>
        <pc:sldMkLst>
          <pc:docMk/>
          <pc:sldMk cId="0" sldId="261"/>
        </pc:sldMkLst>
      </pc:sldChg>
      <pc:sldChg chg="modSp modAnim">
        <pc:chgData name="Ingrid Kvangraven" userId="6a8840bd-400f-4924-bd38-2cf171d486da" providerId="ADAL" clId="{050875E6-6096-4448-9048-A54BC6488E23}" dt="2024-12-11T11:04:31.958" v="155" actId="20577"/>
        <pc:sldMkLst>
          <pc:docMk/>
          <pc:sldMk cId="0" sldId="262"/>
        </pc:sldMkLst>
        <pc:spChg chg="mod">
          <ac:chgData name="Ingrid Kvangraven" userId="6a8840bd-400f-4924-bd38-2cf171d486da" providerId="ADAL" clId="{050875E6-6096-4448-9048-A54BC6488E23}" dt="2024-12-11T11:04:31.958" v="155" actId="20577"/>
          <ac:spMkLst>
            <pc:docMk/>
            <pc:sldMk cId="0" sldId="262"/>
            <ac:spMk id="184" creationId="{00000000-0000-0000-0000-000000000000}"/>
          </ac:spMkLst>
        </pc:spChg>
      </pc:sldChg>
      <pc:sldChg chg="modSp modAnim">
        <pc:chgData name="Ingrid Kvangraven" userId="6a8840bd-400f-4924-bd38-2cf171d486da" providerId="ADAL" clId="{050875E6-6096-4448-9048-A54BC6488E23}" dt="2024-12-11T11:08:12.737" v="173" actId="20577"/>
        <pc:sldMkLst>
          <pc:docMk/>
          <pc:sldMk cId="0" sldId="263"/>
        </pc:sldMkLst>
        <pc:spChg chg="mod">
          <ac:chgData name="Ingrid Kvangraven" userId="6a8840bd-400f-4924-bd38-2cf171d486da" providerId="ADAL" clId="{050875E6-6096-4448-9048-A54BC6488E23}" dt="2024-12-11T11:08:12.737" v="173" actId="20577"/>
          <ac:spMkLst>
            <pc:docMk/>
            <pc:sldMk cId="0" sldId="263"/>
            <ac:spMk id="188" creationId="{00000000-0000-0000-0000-000000000000}"/>
          </ac:spMkLst>
        </pc:spChg>
      </pc:sldChg>
      <pc:sldChg chg="modSp mod modAnim">
        <pc:chgData name="Ingrid Kvangraven" userId="6a8840bd-400f-4924-bd38-2cf171d486da" providerId="ADAL" clId="{050875E6-6096-4448-9048-A54BC6488E23}" dt="2024-12-12T03:54:18.706" v="1147"/>
        <pc:sldMkLst>
          <pc:docMk/>
          <pc:sldMk cId="0" sldId="264"/>
        </pc:sldMkLst>
        <pc:spChg chg="mod">
          <ac:chgData name="Ingrid Kvangraven" userId="6a8840bd-400f-4924-bd38-2cf171d486da" providerId="ADAL" clId="{050875E6-6096-4448-9048-A54BC6488E23}" dt="2024-12-12T03:51:00.558" v="1003" actId="14100"/>
          <ac:spMkLst>
            <pc:docMk/>
            <pc:sldMk cId="0" sldId="264"/>
            <ac:spMk id="192" creationId="{00000000-0000-0000-0000-000000000000}"/>
          </ac:spMkLst>
        </pc:spChg>
      </pc:sldChg>
      <pc:sldChg chg="modAnim">
        <pc:chgData name="Ingrid Kvangraven" userId="6a8840bd-400f-4924-bd38-2cf171d486da" providerId="ADAL" clId="{050875E6-6096-4448-9048-A54BC6488E23}" dt="2024-12-11T06:48:18.296" v="22"/>
        <pc:sldMkLst>
          <pc:docMk/>
          <pc:sldMk cId="0" sldId="265"/>
        </pc:sldMkLst>
      </pc:sldChg>
      <pc:sldChg chg="modSp modAnim">
        <pc:chgData name="Ingrid Kvangraven" userId="6a8840bd-400f-4924-bd38-2cf171d486da" providerId="ADAL" clId="{050875E6-6096-4448-9048-A54BC6488E23}" dt="2024-12-12T03:55:24.657" v="1237" actId="114"/>
        <pc:sldMkLst>
          <pc:docMk/>
          <pc:sldMk cId="0" sldId="266"/>
        </pc:sldMkLst>
        <pc:spChg chg="mod">
          <ac:chgData name="Ingrid Kvangraven" userId="6a8840bd-400f-4924-bd38-2cf171d486da" providerId="ADAL" clId="{050875E6-6096-4448-9048-A54BC6488E23}" dt="2024-12-12T03:55:24.657" v="1237" actId="114"/>
          <ac:spMkLst>
            <pc:docMk/>
            <pc:sldMk cId="0" sldId="266"/>
            <ac:spMk id="200" creationId="{00000000-0000-0000-0000-000000000000}"/>
          </ac:spMkLst>
        </pc:spChg>
      </pc:sldChg>
      <pc:sldChg chg="modSp mod ord">
        <pc:chgData name="Ingrid Kvangraven" userId="6a8840bd-400f-4924-bd38-2cf171d486da" providerId="ADAL" clId="{050875E6-6096-4448-9048-A54BC6488E23}" dt="2024-12-12T04:03:44.880" v="1430" actId="20577"/>
        <pc:sldMkLst>
          <pc:docMk/>
          <pc:sldMk cId="0" sldId="268"/>
        </pc:sldMkLst>
        <pc:spChg chg="mod">
          <ac:chgData name="Ingrid Kvangraven" userId="6a8840bd-400f-4924-bd38-2cf171d486da" providerId="ADAL" clId="{050875E6-6096-4448-9048-A54BC6488E23}" dt="2024-12-12T04:03:44.880" v="1430" actId="20577"/>
          <ac:spMkLst>
            <pc:docMk/>
            <pc:sldMk cId="0" sldId="268"/>
            <ac:spMk id="206" creationId="{00000000-0000-0000-0000-000000000000}"/>
          </ac:spMkLst>
        </pc:spChg>
      </pc:sldChg>
      <pc:sldChg chg="modSp modAnim">
        <pc:chgData name="Ingrid Kvangraven" userId="6a8840bd-400f-4924-bd38-2cf171d486da" providerId="ADAL" clId="{050875E6-6096-4448-9048-A54BC6488E23}" dt="2024-12-12T03:56:29.365" v="1238" actId="113"/>
        <pc:sldMkLst>
          <pc:docMk/>
          <pc:sldMk cId="0" sldId="271"/>
        </pc:sldMkLst>
        <pc:spChg chg="mod">
          <ac:chgData name="Ingrid Kvangraven" userId="6a8840bd-400f-4924-bd38-2cf171d486da" providerId="ADAL" clId="{050875E6-6096-4448-9048-A54BC6488E23}" dt="2024-12-12T03:56:29.365" v="1238" actId="113"/>
          <ac:spMkLst>
            <pc:docMk/>
            <pc:sldMk cId="0" sldId="271"/>
            <ac:spMk id="216" creationId="{00000000-0000-0000-0000-000000000000}"/>
          </ac:spMkLst>
        </pc:spChg>
      </pc:sldChg>
      <pc:sldChg chg="modSp modAnim">
        <pc:chgData name="Ingrid Kvangraven" userId="6a8840bd-400f-4924-bd38-2cf171d486da" providerId="ADAL" clId="{050875E6-6096-4448-9048-A54BC6488E23}" dt="2024-12-12T03:57:39.722" v="1330" actId="20577"/>
        <pc:sldMkLst>
          <pc:docMk/>
          <pc:sldMk cId="0" sldId="272"/>
        </pc:sldMkLst>
        <pc:spChg chg="mod">
          <ac:chgData name="Ingrid Kvangraven" userId="6a8840bd-400f-4924-bd38-2cf171d486da" providerId="ADAL" clId="{050875E6-6096-4448-9048-A54BC6488E23}" dt="2024-12-12T03:57:39.722" v="1330" actId="20577"/>
          <ac:spMkLst>
            <pc:docMk/>
            <pc:sldMk cId="0" sldId="272"/>
            <ac:spMk id="219" creationId="{00000000-0000-0000-0000-000000000000}"/>
          </ac:spMkLst>
        </pc:spChg>
      </pc:sldChg>
      <pc:sldChg chg="modAnim">
        <pc:chgData name="Ingrid Kvangraven" userId="6a8840bd-400f-4924-bd38-2cf171d486da" providerId="ADAL" clId="{050875E6-6096-4448-9048-A54BC6488E23}" dt="2024-12-11T06:49:04.130" v="31"/>
        <pc:sldMkLst>
          <pc:docMk/>
          <pc:sldMk cId="0" sldId="273"/>
        </pc:sldMkLst>
      </pc:sldChg>
      <pc:sldChg chg="modSp mod">
        <pc:chgData name="Ingrid Kvangraven" userId="6a8840bd-400f-4924-bd38-2cf171d486da" providerId="ADAL" clId="{050875E6-6096-4448-9048-A54BC6488E23}" dt="2024-12-11T06:49:12.109" v="32" actId="1076"/>
        <pc:sldMkLst>
          <pc:docMk/>
          <pc:sldMk cId="0" sldId="274"/>
        </pc:sldMkLst>
        <pc:spChg chg="mod">
          <ac:chgData name="Ingrid Kvangraven" userId="6a8840bd-400f-4924-bd38-2cf171d486da" providerId="ADAL" clId="{050875E6-6096-4448-9048-A54BC6488E23}" dt="2024-12-11T06:49:12.109" v="32" actId="1076"/>
          <ac:spMkLst>
            <pc:docMk/>
            <pc:sldMk cId="0" sldId="274"/>
            <ac:spMk id="225" creationId="{00000000-0000-0000-0000-000000000000}"/>
          </ac:spMkLst>
        </pc:spChg>
      </pc:sldChg>
      <pc:sldChg chg="modAnim">
        <pc:chgData name="Ingrid Kvangraven" userId="6a8840bd-400f-4924-bd38-2cf171d486da" providerId="ADAL" clId="{050875E6-6096-4448-9048-A54BC6488E23}" dt="2024-12-11T06:49:17.915" v="34"/>
        <pc:sldMkLst>
          <pc:docMk/>
          <pc:sldMk cId="0" sldId="275"/>
        </pc:sldMkLst>
      </pc:sldChg>
      <pc:sldChg chg="modAnim">
        <pc:chgData name="Ingrid Kvangraven" userId="6a8840bd-400f-4924-bd38-2cf171d486da" providerId="ADAL" clId="{050875E6-6096-4448-9048-A54BC6488E23}" dt="2024-12-11T06:49:38.008" v="39"/>
        <pc:sldMkLst>
          <pc:docMk/>
          <pc:sldMk cId="0" sldId="276"/>
        </pc:sldMkLst>
      </pc:sldChg>
      <pc:sldChg chg="modSp modAnim">
        <pc:chgData name="Ingrid Kvangraven" userId="6a8840bd-400f-4924-bd38-2cf171d486da" providerId="ADAL" clId="{050875E6-6096-4448-9048-A54BC6488E23}" dt="2024-12-12T10:57:37.101" v="1456" actId="20577"/>
        <pc:sldMkLst>
          <pc:docMk/>
          <pc:sldMk cId="0" sldId="278"/>
        </pc:sldMkLst>
        <pc:spChg chg="mod">
          <ac:chgData name="Ingrid Kvangraven" userId="6a8840bd-400f-4924-bd38-2cf171d486da" providerId="ADAL" clId="{050875E6-6096-4448-9048-A54BC6488E23}" dt="2024-12-12T10:57:37.101" v="1456" actId="20577"/>
          <ac:spMkLst>
            <pc:docMk/>
            <pc:sldMk cId="0" sldId="278"/>
            <ac:spMk id="238" creationId="{00000000-0000-0000-0000-000000000000}"/>
          </ac:spMkLst>
        </pc:spChg>
      </pc:sldChg>
      <pc:sldChg chg="modAnim">
        <pc:chgData name="Ingrid Kvangraven" userId="6a8840bd-400f-4924-bd38-2cf171d486da" providerId="ADAL" clId="{050875E6-6096-4448-9048-A54BC6488E23}" dt="2024-12-11T06:49:51.246" v="43"/>
        <pc:sldMkLst>
          <pc:docMk/>
          <pc:sldMk cId="0" sldId="279"/>
        </pc:sldMkLst>
      </pc:sldChg>
      <pc:sldChg chg="modSp mod">
        <pc:chgData name="Ingrid Kvangraven" userId="6a8840bd-400f-4924-bd38-2cf171d486da" providerId="ADAL" clId="{050875E6-6096-4448-9048-A54BC6488E23}" dt="2024-12-12T04:07:38.897" v="1440" actId="20577"/>
        <pc:sldMkLst>
          <pc:docMk/>
          <pc:sldMk cId="0" sldId="280"/>
        </pc:sldMkLst>
        <pc:spChg chg="mod">
          <ac:chgData name="Ingrid Kvangraven" userId="6a8840bd-400f-4924-bd38-2cf171d486da" providerId="ADAL" clId="{050875E6-6096-4448-9048-A54BC6488E23}" dt="2024-12-12T04:07:38.897" v="1440" actId="20577"/>
          <ac:spMkLst>
            <pc:docMk/>
            <pc:sldMk cId="0" sldId="280"/>
            <ac:spMk id="246" creationId="{00000000-0000-0000-0000-000000000000}"/>
          </ac:spMkLst>
        </pc:spChg>
      </pc:sldChg>
      <pc:sldChg chg="modSp modAnim">
        <pc:chgData name="Ingrid Kvangraven" userId="6a8840bd-400f-4924-bd38-2cf171d486da" providerId="ADAL" clId="{050875E6-6096-4448-9048-A54BC6488E23}" dt="2024-12-12T11:01:58.354" v="1463" actId="114"/>
        <pc:sldMkLst>
          <pc:docMk/>
          <pc:sldMk cId="0" sldId="281"/>
        </pc:sldMkLst>
        <pc:spChg chg="mod">
          <ac:chgData name="Ingrid Kvangraven" userId="6a8840bd-400f-4924-bd38-2cf171d486da" providerId="ADAL" clId="{050875E6-6096-4448-9048-A54BC6488E23}" dt="2024-12-12T11:01:58.354" v="1463" actId="114"/>
          <ac:spMkLst>
            <pc:docMk/>
            <pc:sldMk cId="0" sldId="281"/>
            <ac:spMk id="249" creationId="{00000000-0000-0000-0000-000000000000}"/>
          </ac:spMkLst>
        </pc:spChg>
      </pc:sldChg>
      <pc:sldChg chg="modSp mod">
        <pc:chgData name="Ingrid Kvangraven" userId="6a8840bd-400f-4924-bd38-2cf171d486da" providerId="ADAL" clId="{050875E6-6096-4448-9048-A54BC6488E23}" dt="2024-12-12T11:01:23.343" v="1460" actId="114"/>
        <pc:sldMkLst>
          <pc:docMk/>
          <pc:sldMk cId="0" sldId="282"/>
        </pc:sldMkLst>
        <pc:spChg chg="mod">
          <ac:chgData name="Ingrid Kvangraven" userId="6a8840bd-400f-4924-bd38-2cf171d486da" providerId="ADAL" clId="{050875E6-6096-4448-9048-A54BC6488E23}" dt="2024-12-12T11:01:23.343" v="1460" actId="114"/>
          <ac:spMkLst>
            <pc:docMk/>
            <pc:sldMk cId="0" sldId="282"/>
            <ac:spMk id="252" creationId="{00000000-0000-0000-0000-000000000000}"/>
          </ac:spMkLst>
        </pc:spChg>
      </pc:sldChg>
      <pc:sldChg chg="modSp add mod">
        <pc:chgData name="Ingrid Kvangraven" userId="6a8840bd-400f-4924-bd38-2cf171d486da" providerId="ADAL" clId="{050875E6-6096-4448-9048-A54BC6488E23}" dt="2024-12-11T06:51:38.248" v="97" actId="20577"/>
        <pc:sldMkLst>
          <pc:docMk/>
          <pc:sldMk cId="2635088313" sldId="283"/>
        </pc:sldMkLst>
        <pc:spChg chg="mod">
          <ac:chgData name="Ingrid Kvangraven" userId="6a8840bd-400f-4924-bd38-2cf171d486da" providerId="ADAL" clId="{050875E6-6096-4448-9048-A54BC6488E23}" dt="2024-12-11T06:51:25.349" v="54" actId="20577"/>
          <ac:spMkLst>
            <pc:docMk/>
            <pc:sldMk cId="2635088313" sldId="283"/>
            <ac:spMk id="212" creationId="{58A12369-9934-36C8-7936-7C7F47289C8E}"/>
          </ac:spMkLst>
        </pc:spChg>
        <pc:spChg chg="mod">
          <ac:chgData name="Ingrid Kvangraven" userId="6a8840bd-400f-4924-bd38-2cf171d486da" providerId="ADAL" clId="{050875E6-6096-4448-9048-A54BC6488E23}" dt="2024-12-11T06:51:38.248" v="97" actId="20577"/>
          <ac:spMkLst>
            <pc:docMk/>
            <pc:sldMk cId="2635088313" sldId="283"/>
            <ac:spMk id="213" creationId="{F3F880CB-F29F-F988-C676-9B08E6A9DAA1}"/>
          </ac:spMkLst>
        </pc:spChg>
      </pc:sldChg>
      <pc:sldChg chg="delSp modSp new mod">
        <pc:chgData name="Ingrid Kvangraven" userId="6a8840bd-400f-4924-bd38-2cf171d486da" providerId="ADAL" clId="{050875E6-6096-4448-9048-A54BC6488E23}" dt="2024-12-12T11:02:10.917" v="1464" actId="478"/>
        <pc:sldMkLst>
          <pc:docMk/>
          <pc:sldMk cId="3838286508" sldId="284"/>
        </pc:sldMkLst>
        <pc:spChg chg="del">
          <ac:chgData name="Ingrid Kvangraven" userId="6a8840bd-400f-4924-bd38-2cf171d486da" providerId="ADAL" clId="{050875E6-6096-4448-9048-A54BC6488E23}" dt="2024-12-12T11:02:10.917" v="1464" actId="478"/>
          <ac:spMkLst>
            <pc:docMk/>
            <pc:sldMk cId="3838286508" sldId="284"/>
            <ac:spMk id="2" creationId="{24E2D332-FE1B-A0E0-C5C1-E404D93396B5}"/>
          </ac:spMkLst>
        </pc:spChg>
        <pc:spChg chg="mod">
          <ac:chgData name="Ingrid Kvangraven" userId="6a8840bd-400f-4924-bd38-2cf171d486da" providerId="ADAL" clId="{050875E6-6096-4448-9048-A54BC6488E23}" dt="2024-12-12T03:44:06.864" v="817" actId="207"/>
          <ac:spMkLst>
            <pc:docMk/>
            <pc:sldMk cId="3838286508" sldId="284"/>
            <ac:spMk id="3" creationId="{A5089C15-A76F-6EE6-17EB-759C8C2336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Lorem Ipsum Dolor"/>
          <p:cNvSpPr txBox="1">
            <a:spLocks noGrp="1"/>
          </p:cNvSpPr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/>
            </a:lvl1pPr>
          </a:lstStyle>
          <a:p>
            <a:r>
              <a:t>Lorem Ipsum Dolor</a:t>
            </a:r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lack and white photo looking up at the suspension cables of a bridge with clouds in the background"/>
          <p:cNvSpPr>
            <a:spLocks noGrp="1"/>
          </p:cNvSpPr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4" name="Black and white photo of the Zeeland Bridge in the Netherlands"/>
          <p:cNvSpPr>
            <a:spLocks noGrp="1"/>
          </p:cNvSpPr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5" name="Black and white photo of the underside of a bridge going over a river and against the sky "/>
          <p:cNvSpPr>
            <a:spLocks noGrp="1"/>
          </p:cNvSpPr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/>
            </a:lvl1pPr>
          </a:lstStyle>
          <a:p>
            <a:r>
              <a:t>–Johnny Appleseed</a:t>
            </a:r>
          </a:p>
        </p:txBody>
      </p:sp>
      <p:sp>
        <p:nvSpPr>
          <p:cNvPr id="13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lack and white photo looking up at the suspension cables of a bridge with clouds in the background"/>
          <p:cNvSpPr>
            <a:spLocks noGrp="1"/>
          </p:cNvSpPr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Lorem Ipsum Dolor"/>
          <p:cNvSpPr txBox="1">
            <a:spLocks noGrp="1"/>
          </p:cNvSpPr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/>
            </a:lvl1pPr>
          </a:lstStyle>
          <a:p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>
            <a:spLocks noGrp="1"/>
          </p:cNvSpPr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Lorem Ipsum Dolor"/>
          <p:cNvSpPr txBox="1">
            <a:spLocks noGrp="1"/>
          </p:cNvSpPr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/>
            </a:lvl1pPr>
          </a:lstStyle>
          <a:p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>
            <a:spLocks noGrp="1"/>
          </p:cNvSpPr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Black and white photo of the underside of a bridge going over a river and against the sky "/>
          <p:cNvSpPr>
            <a:spLocks noGrp="1"/>
          </p:cNvSpPr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ingeconomics.org/2018/11/12/historicising-the-aid-debate-south-korea-as-a-successful-aid-recipient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mspxdsi8duc6ewkno249v7ocsw3cbo/edit?question=t7hf99wk6ohz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ay 1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Day 1</a:t>
            </a:r>
          </a:p>
        </p:txBody>
      </p:sp>
      <p:sp>
        <p:nvSpPr>
          <p:cNvPr id="160" name="“Do rich countries keep poor countries poor?”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“Do rich countries keep poor countries poor?”</a:t>
            </a:r>
          </a:p>
        </p:txBody>
      </p:sp>
      <p:sp>
        <p:nvSpPr>
          <p:cNvPr id="161" name="Dr Ingrid Harvold Kvangraven King’s College London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 </a:t>
            </a:r>
            <a:r>
              <a:rPr b="1"/>
              <a:t>Ingrid Harvold Kvangraven</a:t>
            </a:r>
            <a:br>
              <a:rPr b="1"/>
            </a:br>
            <a:r>
              <a:t>King’s College London </a:t>
            </a:r>
          </a:p>
          <a:p>
            <a:endParaRPr/>
          </a:p>
          <a:p>
            <a:r>
              <a:t>Chulalongkorn University, Bangkok December 18th 2024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he problem with the official 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problem with the official story</a:t>
            </a:r>
          </a:p>
        </p:txBody>
      </p:sp>
      <p:sp>
        <p:nvSpPr>
          <p:cNvPr id="196" name="It is Eurocentric (Amin, 1988):…"/>
          <p:cNvSpPr txBox="1">
            <a:spLocks noGrp="1"/>
          </p:cNvSpPr>
          <p:nvPr>
            <p:ph type="body" idx="1"/>
          </p:nvPr>
        </p:nvSpPr>
        <p:spPr>
          <a:xfrm>
            <a:off x="952500" y="3695700"/>
            <a:ext cx="17278099" cy="9671380"/>
          </a:xfrm>
          <a:prstGeom prst="rect">
            <a:avLst/>
          </a:prstGeom>
        </p:spPr>
        <p:txBody>
          <a:bodyPr/>
          <a:lstStyle/>
          <a:p>
            <a:pPr marL="0" indent="0" defTabSz="635634">
              <a:spcBef>
                <a:spcPts val="2600"/>
              </a:spcBef>
              <a:buSzTx/>
              <a:buNone/>
              <a:defRPr sz="3850"/>
            </a:pPr>
            <a:r>
              <a:rPr dirty="0"/>
              <a:t>It is </a:t>
            </a:r>
            <a:r>
              <a:rPr b="1" dirty="0"/>
              <a:t>Eurocentric</a:t>
            </a:r>
            <a:r>
              <a:rPr dirty="0"/>
              <a:t> (Amin, 1988): </a:t>
            </a:r>
          </a:p>
          <a:p>
            <a:pPr marL="938783" indent="-469391" defTabSz="635634">
              <a:spcBef>
                <a:spcPts val="2600"/>
              </a:spcBef>
              <a:defRPr sz="3850"/>
            </a:pPr>
            <a:r>
              <a:rPr b="1" dirty="0"/>
              <a:t>Eurocentrism</a:t>
            </a:r>
            <a:r>
              <a:rPr dirty="0"/>
              <a:t>: The idea that capitalism developed in  Europe </a:t>
            </a:r>
            <a:r>
              <a:rPr i="1" dirty="0"/>
              <a:t>endogenously, </a:t>
            </a:r>
            <a:r>
              <a:rPr dirty="0"/>
              <a:t>in a </a:t>
            </a:r>
            <a:r>
              <a:rPr i="1" dirty="0"/>
              <a:t>rational </a:t>
            </a:r>
            <a:r>
              <a:rPr dirty="0"/>
              <a:t>manner, and that all  other countries can follow the same path.</a:t>
            </a:r>
          </a:p>
          <a:p>
            <a:pPr marL="938783" indent="-469391" defTabSz="635634">
              <a:spcBef>
                <a:spcPts val="2600"/>
              </a:spcBef>
              <a:defRPr sz="3850"/>
            </a:pPr>
            <a:r>
              <a:rPr dirty="0"/>
              <a:t>Ignores the global unequal dynamics that sustained the development of capitalism</a:t>
            </a:r>
          </a:p>
          <a:p>
            <a:pPr marL="938783" indent="-469391" defTabSz="635634">
              <a:spcBef>
                <a:spcPts val="2600"/>
              </a:spcBef>
              <a:defRPr sz="3850"/>
            </a:pPr>
            <a:r>
              <a:rPr dirty="0"/>
              <a:t>Ignores the fact that capitalism evolved </a:t>
            </a:r>
            <a:r>
              <a:rPr i="1" dirty="0"/>
              <a:t>differently </a:t>
            </a:r>
            <a:r>
              <a:rPr dirty="0"/>
              <a:t>in the global South (Sanyal, 2007)</a:t>
            </a:r>
          </a:p>
          <a:p>
            <a:pPr marL="938783" indent="-469391" defTabSz="635634">
              <a:spcBef>
                <a:spcPts val="2600"/>
              </a:spcBef>
              <a:defRPr sz="3850"/>
            </a:pPr>
            <a:r>
              <a:rPr dirty="0"/>
              <a:t>Ignores the fact that countries in the global South were structured to export raw materials, for which there are falling terms of trade (</a:t>
            </a:r>
            <a:r>
              <a:rPr dirty="0" err="1"/>
              <a:t>Prebisch</a:t>
            </a:r>
            <a:r>
              <a:rPr dirty="0"/>
              <a:t>)</a:t>
            </a:r>
          </a:p>
          <a:p>
            <a:pPr marL="938783" indent="-469391" defTabSz="635634">
              <a:spcBef>
                <a:spcPts val="2600"/>
              </a:spcBef>
              <a:defRPr sz="3850"/>
            </a:pPr>
            <a:r>
              <a:rPr dirty="0"/>
              <a:t>Ignores the fact that countries in the global South don’t have colonies (or other enormous sources of wealth) to sustain their </a:t>
            </a:r>
            <a:r>
              <a:rPr dirty="0" err="1"/>
              <a:t>industrialisation</a:t>
            </a:r>
            <a:r>
              <a:rPr dirty="0"/>
              <a:t> paths</a:t>
            </a:r>
          </a:p>
        </p:txBody>
      </p:sp>
      <p:pic>
        <p:nvPicPr>
          <p:cNvPr id="197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718" y="3289300"/>
            <a:ext cx="5232059" cy="9671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he problem with the official 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problem with the official story</a:t>
            </a:r>
          </a:p>
        </p:txBody>
      </p:sp>
      <p:sp>
        <p:nvSpPr>
          <p:cNvPr id="200" name="Important today becaus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Important today because: </a:t>
            </a:r>
          </a:p>
          <a:p>
            <a:pPr marL="0" indent="0">
              <a:buSzTx/>
              <a:buNone/>
            </a:pPr>
            <a:r>
              <a:rPr dirty="0"/>
              <a:t>It underlies mainstream economic thinking (Dutt et al. 2025)</a:t>
            </a:r>
          </a:p>
          <a:p>
            <a:pPr marL="0" indent="0">
              <a:buSzTx/>
              <a:buNone/>
            </a:pPr>
            <a:r>
              <a:rPr dirty="0"/>
              <a:t>More importantly: It underlies global economic </a:t>
            </a:r>
            <a:r>
              <a:rPr b="1" dirty="0"/>
              <a:t>policy,</a:t>
            </a:r>
            <a:br>
              <a:rPr b="1" dirty="0"/>
            </a:br>
            <a:r>
              <a:rPr dirty="0"/>
              <a:t>justifying free-market policies of international </a:t>
            </a:r>
            <a:r>
              <a:rPr dirty="0" err="1"/>
              <a:t>organisations</a:t>
            </a:r>
            <a:endParaRPr lang="en-GB" dirty="0"/>
          </a:p>
          <a:p>
            <a:pPr marL="0" indent="0">
              <a:buSzTx/>
              <a:buNone/>
            </a:pPr>
            <a:r>
              <a:rPr lang="en-GB" dirty="0"/>
              <a:t>This is relevant for policies in both the global South </a:t>
            </a:r>
            <a:r>
              <a:rPr lang="en-GB" i="1" dirty="0"/>
              <a:t>and</a:t>
            </a:r>
            <a:r>
              <a:rPr lang="en-GB" dirty="0"/>
              <a:t> North</a:t>
            </a:r>
            <a:endParaRPr dirty="0"/>
          </a:p>
        </p:txBody>
      </p:sp>
      <p:pic>
        <p:nvPicPr>
          <p:cNvPr id="201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408" y="3882679"/>
            <a:ext cx="5486892" cy="8573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he problem with the official 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problem with the official story</a:t>
            </a:r>
          </a:p>
        </p:txBody>
      </p:sp>
      <p:sp>
        <p:nvSpPr>
          <p:cNvPr id="204" name="Given the discussion about how rich countries developed, what would be needed for countries in the Global South to develop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Given the discussion about how rich countries developed, what would be needed for countries in the Global South to develop? </a:t>
            </a:r>
          </a:p>
          <a:p>
            <a:r>
              <a:rPr dirty="0"/>
              <a:t>What are the obstacles to development in the global South?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ay 1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Day 1</a:t>
            </a:r>
          </a:p>
        </p:txBody>
      </p:sp>
      <p:sp>
        <p:nvSpPr>
          <p:cNvPr id="209" name="Global governance and the (im?)possibility of development today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635634">
              <a:spcBef>
                <a:spcPts val="1700"/>
              </a:spcBef>
              <a:defRPr sz="7546"/>
            </a:lvl1pPr>
          </a:lstStyle>
          <a:p>
            <a:r>
              <a:t>Global governance and the (im?)possibility of development today</a:t>
            </a:r>
          </a:p>
        </p:txBody>
      </p:sp>
      <p:sp>
        <p:nvSpPr>
          <p:cNvPr id="210" name="“Do rich countries keep poor countries poor?”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“Do rich countries keep poor countries poor?”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lobal governance architecture: tra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Global governance architecture: trade </a:t>
            </a:r>
          </a:p>
        </p:txBody>
      </p:sp>
      <p:sp>
        <p:nvSpPr>
          <p:cNvPr id="213" name="Let’s consider the trade architecture of today and how it evolve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Let’s consider the trade architecture of today and how it evolved. </a:t>
            </a:r>
          </a:p>
          <a:p>
            <a:pPr marL="0" indent="0">
              <a:buSzTx/>
              <a:buNone/>
            </a:pPr>
            <a:r>
              <a:t>Is it Ricardian or Listian?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lobal governance architecture: tra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Global governance architecture: trade </a:t>
            </a:r>
          </a:p>
        </p:txBody>
      </p:sp>
      <p:sp>
        <p:nvSpPr>
          <p:cNvPr id="216" name="International Trade Organization (ITO) 1944 (during Bretton Woods conference) failed, but we got GATT (General Agreement on Trade and Tariffs) in 1947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709930">
              <a:spcBef>
                <a:spcPts val="2900"/>
              </a:spcBef>
              <a:buSzTx/>
              <a:buNone/>
              <a:defRPr sz="4300"/>
            </a:pPr>
            <a:r>
              <a:rPr dirty="0"/>
              <a:t>International Trade Organization (ITO) 1944 (during Bretton Woods conference) failed, but we got </a:t>
            </a:r>
            <a:r>
              <a:rPr b="1" dirty="0"/>
              <a:t>GATT (General Agreement on Trade and Tariffs) </a:t>
            </a:r>
            <a:r>
              <a:rPr dirty="0"/>
              <a:t>in 1947 </a:t>
            </a:r>
          </a:p>
          <a:p>
            <a:pPr marL="0" indent="0" defTabSz="709930">
              <a:spcBef>
                <a:spcPts val="2900"/>
              </a:spcBef>
              <a:buSzTx/>
              <a:buNone/>
              <a:defRPr sz="4300"/>
            </a:pPr>
            <a:r>
              <a:rPr dirty="0"/>
              <a:t>→ Most </a:t>
            </a:r>
            <a:r>
              <a:rPr dirty="0" err="1"/>
              <a:t>Favoured</a:t>
            </a:r>
            <a:r>
              <a:rPr dirty="0"/>
              <a:t> Nation (MFN) </a:t>
            </a:r>
            <a:br>
              <a:rPr dirty="0"/>
            </a:br>
            <a:r>
              <a:rPr dirty="0"/>
              <a:t>→ No effective enforcement mechanism </a:t>
            </a:r>
          </a:p>
          <a:p>
            <a:pPr marL="0" indent="0" defTabSz="709930">
              <a:spcBef>
                <a:spcPts val="2900"/>
              </a:spcBef>
              <a:buSzTx/>
              <a:buNone/>
              <a:defRPr sz="4300"/>
            </a:pPr>
            <a:r>
              <a:rPr dirty="0"/>
              <a:t>1960s Kennedy Round (anti-dumping) </a:t>
            </a:r>
          </a:p>
          <a:p>
            <a:pPr marL="0" indent="0" defTabSz="709930">
              <a:spcBef>
                <a:spcPts val="2900"/>
              </a:spcBef>
              <a:buSzTx/>
              <a:buNone/>
              <a:defRPr sz="4300"/>
            </a:pPr>
            <a:r>
              <a:rPr dirty="0"/>
              <a:t>1970s Tokyo Round (non-tariff barriers) </a:t>
            </a:r>
          </a:p>
          <a:p>
            <a:pPr marL="0" indent="0" defTabSz="709930">
              <a:spcBef>
                <a:spcPts val="2900"/>
              </a:spcBef>
              <a:buSzTx/>
              <a:buNone/>
              <a:defRPr sz="4300"/>
            </a:pPr>
            <a:r>
              <a:rPr dirty="0"/>
              <a:t>1995: </a:t>
            </a:r>
            <a:r>
              <a:rPr b="1" dirty="0"/>
              <a:t>World Trade Organization</a:t>
            </a:r>
            <a:r>
              <a:rPr dirty="0"/>
              <a:t> </a:t>
            </a:r>
          </a:p>
          <a:p>
            <a:pPr marL="0" indent="0" defTabSz="709930">
              <a:spcBef>
                <a:spcPts val="2900"/>
              </a:spcBef>
              <a:buSzTx/>
              <a:buNone/>
              <a:defRPr sz="4300"/>
            </a:pPr>
            <a:r>
              <a:rPr dirty="0"/>
              <a:t>Since 2001 Doha Development Round → Deadlock   → Proliferation of regional agreements (which often go further than WTO)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lobal governance architecture: tra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Global governance architecture: trade </a:t>
            </a:r>
          </a:p>
        </p:txBody>
      </p:sp>
      <p:sp>
        <p:nvSpPr>
          <p:cNvPr id="219" name="World Trade Organiz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652145">
              <a:spcBef>
                <a:spcPts val="2600"/>
              </a:spcBef>
              <a:buSzTx/>
              <a:buNone/>
              <a:defRPr sz="3950"/>
            </a:pPr>
            <a:r>
              <a:rPr b="1" dirty="0"/>
              <a:t>World Trade Organization</a:t>
            </a:r>
            <a:r>
              <a:rPr dirty="0"/>
              <a:t> </a:t>
            </a:r>
          </a:p>
          <a:p>
            <a:pPr marL="0" indent="0" defTabSz="652145">
              <a:spcBef>
                <a:spcPts val="2600"/>
              </a:spcBef>
              <a:buSzTx/>
              <a:buNone/>
              <a:defRPr sz="3950"/>
            </a:pPr>
            <a:r>
              <a:rPr dirty="0"/>
              <a:t>From Most </a:t>
            </a:r>
            <a:r>
              <a:rPr dirty="0" err="1"/>
              <a:t>Favoured</a:t>
            </a:r>
            <a:r>
              <a:rPr dirty="0"/>
              <a:t> Nation to</a:t>
            </a:r>
            <a:r>
              <a:rPr b="1" dirty="0"/>
              <a:t> National Treatment</a:t>
            </a:r>
            <a:r>
              <a:rPr dirty="0"/>
              <a:t> </a:t>
            </a:r>
          </a:p>
          <a:p>
            <a:pPr marL="0" indent="0" defTabSz="652145">
              <a:spcBef>
                <a:spcPts val="2600"/>
              </a:spcBef>
              <a:buSzTx/>
              <a:buNone/>
              <a:defRPr sz="3950" b="1"/>
            </a:pPr>
            <a:r>
              <a:rPr dirty="0"/>
              <a:t>1) Agreement on Trade Related Aspects of Investment Measures (TRIMS) </a:t>
            </a:r>
          </a:p>
          <a:p>
            <a:pPr marL="983234" indent="-481584" defTabSz="652145">
              <a:spcBef>
                <a:spcPts val="2600"/>
              </a:spcBef>
              <a:buClrTx/>
              <a:buSzPct val="75000"/>
              <a:buFontTx/>
              <a:defRPr sz="3950"/>
            </a:pPr>
            <a:r>
              <a:rPr dirty="0"/>
              <a:t>e.g. involves (eventual) bans on local content, export requirements, bans requirements on public agencies to procure goods from local suppliers</a:t>
            </a:r>
          </a:p>
          <a:p>
            <a:pPr marL="0" indent="0" defTabSz="652145">
              <a:spcBef>
                <a:spcPts val="2600"/>
              </a:spcBef>
              <a:buClrTx/>
              <a:buSzTx/>
              <a:buFontTx/>
              <a:buNone/>
              <a:defRPr sz="3950" b="1"/>
            </a:pPr>
            <a:r>
              <a:rPr dirty="0"/>
              <a:t>2) Agreement of Trade Related Aspects of Intellectual Property Rights (TRIPS)</a:t>
            </a:r>
          </a:p>
          <a:p>
            <a:pPr marL="662178" indent="-180594" defTabSz="652145">
              <a:spcBef>
                <a:spcPts val="2600"/>
              </a:spcBef>
              <a:buSzPct val="100000"/>
              <a:defRPr sz="3950"/>
            </a:pPr>
            <a:r>
              <a:rPr lang="en-GB" dirty="0"/>
              <a:t>Establishes 20 year patents on intellectual innovation. </a:t>
            </a:r>
            <a:r>
              <a:rPr dirty="0"/>
              <a:t>Meant to </a:t>
            </a:r>
            <a:r>
              <a:rPr b="1" dirty="0"/>
              <a:t>also include</a:t>
            </a:r>
            <a:r>
              <a:rPr dirty="0"/>
              <a:t> technology transfer to Global South</a:t>
            </a:r>
            <a:r>
              <a:rPr lang="en-GB" dirty="0"/>
              <a:t> (but this is not enforceable).</a:t>
            </a:r>
            <a:endParaRPr dirty="0"/>
          </a:p>
          <a:p>
            <a:pPr marL="662178" indent="-180594" defTabSz="652145">
              <a:spcBef>
                <a:spcPts val="2600"/>
              </a:spcBef>
              <a:buSzPct val="100000"/>
              <a:defRPr sz="3950"/>
            </a:pPr>
            <a:r>
              <a:rPr dirty="0"/>
              <a:t>Recall TRIPS Waiver for COVID vaccines</a:t>
            </a:r>
          </a:p>
          <a:p>
            <a:pPr marL="0" indent="0" defTabSz="652145">
              <a:spcBef>
                <a:spcPts val="2600"/>
              </a:spcBef>
              <a:buSzTx/>
              <a:buNone/>
              <a:defRPr sz="3950" b="1"/>
            </a:pPr>
            <a:r>
              <a:rPr dirty="0"/>
              <a:t>3) General Agreement on Trade in Services (GATS)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lobal governance architecture: tra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Global governance architecture: trade </a:t>
            </a:r>
          </a:p>
        </p:txBody>
      </p:sp>
      <p:sp>
        <p:nvSpPr>
          <p:cNvPr id="222" name="Dispute Settlement Mechanism (DSM)…"/>
          <p:cNvSpPr txBox="1">
            <a:spLocks noGrp="1"/>
          </p:cNvSpPr>
          <p:nvPr>
            <p:ph type="body" idx="1"/>
          </p:nvPr>
        </p:nvSpPr>
        <p:spPr>
          <a:xfrm>
            <a:off x="952500" y="3695700"/>
            <a:ext cx="23237550" cy="9663328"/>
          </a:xfrm>
          <a:prstGeom prst="rect">
            <a:avLst/>
          </a:prstGeom>
        </p:spPr>
        <p:txBody>
          <a:bodyPr/>
          <a:lstStyle/>
          <a:p>
            <a:pPr marL="0" indent="0" defTabSz="784225">
              <a:spcBef>
                <a:spcPts val="3200"/>
              </a:spcBef>
              <a:buSzTx/>
              <a:buNone/>
              <a:defRPr sz="4750"/>
            </a:pPr>
            <a:r>
              <a:rPr b="1" dirty="0"/>
              <a:t>Dispute Settlement Mechanism (DSM) </a:t>
            </a:r>
          </a:p>
          <a:p>
            <a:pPr marL="0" indent="0" defTabSz="784225">
              <a:spcBef>
                <a:spcPts val="3200"/>
              </a:spcBef>
              <a:buSzTx/>
              <a:buNone/>
              <a:defRPr sz="4750"/>
            </a:pPr>
            <a:r>
              <a:rPr dirty="0"/>
              <a:t>WTO not just about tariffs, also differences in regulations and standards (tax systems, food safety rules, environmental regulations, industrial promotion policies) </a:t>
            </a:r>
          </a:p>
          <a:p>
            <a:pPr marL="0" indent="0" defTabSz="784225">
              <a:spcBef>
                <a:spcPts val="3200"/>
              </a:spcBef>
              <a:buSzTx/>
              <a:buNone/>
              <a:defRPr sz="4750"/>
            </a:pPr>
            <a:r>
              <a:rPr dirty="0"/>
              <a:t>Examples of DSM cases: </a:t>
            </a:r>
          </a:p>
          <a:p>
            <a:pPr marL="796290" indent="-217170" defTabSz="784225">
              <a:spcBef>
                <a:spcPts val="3200"/>
              </a:spcBef>
              <a:buSzPct val="100000"/>
              <a:defRPr sz="4750"/>
            </a:pPr>
            <a:r>
              <a:rPr dirty="0"/>
              <a:t>European ban on hormone-treated beef in the 1990s </a:t>
            </a:r>
          </a:p>
          <a:p>
            <a:pPr marL="796290" indent="-217170" defTabSz="784225">
              <a:spcBef>
                <a:spcPts val="3200"/>
              </a:spcBef>
              <a:buSzPct val="100000"/>
              <a:defRPr sz="4750"/>
            </a:pPr>
            <a:r>
              <a:rPr dirty="0"/>
              <a:t>Automotive industry promotion programs in India, Indonesia, and China </a:t>
            </a:r>
          </a:p>
          <a:p>
            <a:pPr marL="796290" indent="-217170" defTabSz="784225">
              <a:spcBef>
                <a:spcPts val="3200"/>
              </a:spcBef>
              <a:buSzPct val="100000"/>
              <a:defRPr sz="4750"/>
            </a:pPr>
            <a:r>
              <a:rPr dirty="0"/>
              <a:t>Credit subsidies for the aircraft industry in Brazil </a:t>
            </a:r>
          </a:p>
          <a:p>
            <a:pPr marL="796290" indent="-217170" defTabSz="784225">
              <a:spcBef>
                <a:spcPts val="3200"/>
              </a:spcBef>
              <a:buSzPct val="100000"/>
              <a:defRPr sz="4750"/>
            </a:pPr>
            <a:r>
              <a:rPr dirty="0"/>
              <a:t>Japan’s tax regime was found at fault because the distilled liquor shochu was taxed at a lower rate than imported vodka, whiskey, or brandy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lobal governance architecture: tra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Global governance architecture: trade </a:t>
            </a:r>
          </a:p>
        </p:txBody>
      </p:sp>
      <p:sp>
        <p:nvSpPr>
          <p:cNvPr id="225" name="Proliferation of regional agreements"/>
          <p:cNvSpPr txBox="1">
            <a:spLocks noGrp="1"/>
          </p:cNvSpPr>
          <p:nvPr>
            <p:ph type="body" idx="1"/>
          </p:nvPr>
        </p:nvSpPr>
        <p:spPr>
          <a:xfrm>
            <a:off x="573225" y="2762562"/>
            <a:ext cx="23237550" cy="9261312"/>
          </a:xfrm>
          <a:prstGeom prst="rect">
            <a:avLst/>
          </a:prstGeom>
        </p:spPr>
        <p:txBody>
          <a:bodyPr/>
          <a:lstStyle/>
          <a:p>
            <a:pPr marL="0" indent="0" defTabSz="775969">
              <a:spcBef>
                <a:spcPts val="3100"/>
              </a:spcBef>
              <a:buSzTx/>
              <a:buNone/>
              <a:defRPr sz="4700" b="1"/>
            </a:pPr>
            <a:r>
              <a:rPr dirty="0"/>
              <a:t>Proliferation of regional agreements </a:t>
            </a:r>
          </a:p>
          <a:p>
            <a:pPr marL="0" indent="0" defTabSz="775969">
              <a:spcBef>
                <a:spcPts val="3100"/>
              </a:spcBef>
              <a:buSzTx/>
              <a:buNone/>
              <a:defRPr sz="4700" b="1"/>
            </a:pPr>
            <a:endParaRPr dirty="0"/>
          </a:p>
          <a:p>
            <a:pPr marL="0" indent="0" defTabSz="775969">
              <a:spcBef>
                <a:spcPts val="3100"/>
              </a:spcBef>
              <a:buSzTx/>
              <a:buNone/>
              <a:defRPr sz="4700" b="1"/>
            </a:pPr>
            <a:endParaRPr dirty="0"/>
          </a:p>
          <a:p>
            <a:pPr marL="0" indent="0" defTabSz="775969">
              <a:spcBef>
                <a:spcPts val="3100"/>
              </a:spcBef>
              <a:buSzTx/>
              <a:buNone/>
              <a:defRPr sz="4700" b="1"/>
            </a:pPr>
            <a:endParaRPr dirty="0"/>
          </a:p>
          <a:p>
            <a:pPr marL="0" indent="0" defTabSz="775969">
              <a:spcBef>
                <a:spcPts val="3100"/>
              </a:spcBef>
              <a:buSzTx/>
              <a:buNone/>
              <a:defRPr sz="4700" b="1"/>
            </a:pPr>
            <a:endParaRPr dirty="0"/>
          </a:p>
          <a:p>
            <a:pPr marL="0" indent="0" defTabSz="775969">
              <a:spcBef>
                <a:spcPts val="3100"/>
              </a:spcBef>
              <a:buSzTx/>
              <a:buNone/>
              <a:defRPr sz="4700" b="1"/>
            </a:pPr>
            <a:endParaRPr dirty="0"/>
          </a:p>
          <a:p>
            <a:pPr marL="0" indent="0" defTabSz="775969">
              <a:spcBef>
                <a:spcPts val="3100"/>
              </a:spcBef>
              <a:buSzTx/>
              <a:buNone/>
              <a:defRPr sz="4700" b="1"/>
            </a:pPr>
            <a:endParaRPr dirty="0"/>
          </a:p>
        </p:txBody>
      </p:sp>
      <p:pic>
        <p:nvPicPr>
          <p:cNvPr id="226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90" y="4887961"/>
            <a:ext cx="21812279" cy="825118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Has led to further restrictions on policy space (Thrasher and Gallagher, 2010)"/>
          <p:cNvSpPr txBox="1"/>
          <p:nvPr/>
        </p:nvSpPr>
        <p:spPr>
          <a:xfrm>
            <a:off x="10512793" y="11134874"/>
            <a:ext cx="12283160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Clr>
                <a:srgbClr val="929292"/>
              </a:buClr>
              <a:buFont typeface="Zapf Dingbats"/>
            </a:lvl1pPr>
          </a:lstStyle>
          <a:p>
            <a:r>
              <a:t>Has led to further restrictions on policy space (Thrasher and Gallagher, 2010)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47F22-9767-20B6-0DD1-1EB586D04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lobal governance architecture: trade">
            <a:extLst>
              <a:ext uri="{FF2B5EF4-FFF2-40B4-BE49-F238E27FC236}">
                <a16:creationId xmlns:a16="http://schemas.microsoft.com/office/drawing/2014/main" id="{58A12369-9934-36C8-7936-7C7F47289C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Global governance architecture: </a:t>
            </a:r>
            <a:r>
              <a:rPr lang="en-GB" dirty="0"/>
              <a:t>finance</a:t>
            </a:r>
            <a:r>
              <a:rPr dirty="0"/>
              <a:t> </a:t>
            </a:r>
          </a:p>
        </p:txBody>
      </p:sp>
      <p:sp>
        <p:nvSpPr>
          <p:cNvPr id="213" name="Let’s consider the trade architecture of today and how it evolved.…">
            <a:extLst>
              <a:ext uri="{FF2B5EF4-FFF2-40B4-BE49-F238E27FC236}">
                <a16:creationId xmlns:a16="http://schemas.microsoft.com/office/drawing/2014/main" id="{F3F880CB-F29F-F988-C676-9B08E6A9D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Let’s consider the </a:t>
            </a:r>
            <a:r>
              <a:rPr lang="en-GB" dirty="0"/>
              <a:t>financial</a:t>
            </a:r>
            <a:r>
              <a:rPr dirty="0"/>
              <a:t> architecture of today and how it evolved</a:t>
            </a:r>
            <a:r>
              <a:rPr lang="en-GB" dirty="0"/>
              <a:t> (Dr Sial will return to this)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50883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ay 1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Day 1</a:t>
            </a:r>
          </a:p>
        </p:txBody>
      </p:sp>
      <p:pic>
        <p:nvPicPr>
          <p:cNvPr id="164" name="Black and white photo of the underside of a bridge going over a river and against the sky " descr="Black and white photo of the underside of a bridge going over a river and against the sky "/>
          <p:cNvPicPr>
            <a:picLocks noGrp="1"/>
          </p:cNvPicPr>
          <p:nvPr>
            <p:ph type="pic" idx="22"/>
          </p:nvPr>
        </p:nvPicPr>
        <p:blipFill>
          <a:blip r:embed="rId2"/>
          <a:stretch>
            <a:fillRect/>
          </a:stretch>
        </p:blipFill>
        <p:spPr>
          <a:xfrm>
            <a:off x="12509120" y="860425"/>
            <a:ext cx="10795001" cy="12128500"/>
          </a:xfrm>
          <a:prstGeom prst="rect">
            <a:avLst/>
          </a:prstGeom>
        </p:spPr>
      </p:pic>
      <p:sp>
        <p:nvSpPr>
          <p:cNvPr id="165" name="Toda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166" name="First session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800"/>
            </a:pPr>
            <a:r>
              <a:rPr b="1"/>
              <a:t>First session</a:t>
            </a:r>
          </a:p>
          <a:p>
            <a:pPr>
              <a:defRPr sz="3800"/>
            </a:pPr>
            <a:r>
              <a:t>How did rich countries get rich? How does  capitalist development happen?</a:t>
            </a:r>
          </a:p>
          <a:p>
            <a:pPr>
              <a:defRPr sz="3800"/>
            </a:pPr>
            <a:endParaRPr/>
          </a:p>
          <a:p>
            <a:pPr>
              <a:defRPr sz="3800" b="1"/>
            </a:pPr>
            <a:r>
              <a:t>Second session</a:t>
            </a:r>
          </a:p>
          <a:p>
            <a:pPr>
              <a:defRPr sz="3800"/>
            </a:pPr>
            <a:r>
              <a:t>To what extent is capitalist development possible today? What does contemporary global governance allow?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lobal governance architecture: fin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Global governance architecture: finance</a:t>
            </a:r>
          </a:p>
        </p:txBody>
      </p:sp>
      <p:sp>
        <p:nvSpPr>
          <p:cNvPr id="230" name="Bretton Woods Institutions IMF and the World Bank (1944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4736" indent="-554736" defTabSz="751205">
              <a:spcBef>
                <a:spcPts val="3000"/>
              </a:spcBef>
              <a:defRPr sz="4550"/>
            </a:pPr>
            <a:r>
              <a:rPr dirty="0"/>
              <a:t>Bretton Woods Institutions IMF and the World Bank (1944)</a:t>
            </a:r>
          </a:p>
          <a:p>
            <a:pPr marL="554736" indent="-554736" defTabSz="751205">
              <a:spcBef>
                <a:spcPts val="3000"/>
              </a:spcBef>
              <a:defRPr sz="4550"/>
            </a:pPr>
            <a:r>
              <a:rPr dirty="0"/>
              <a:t>Originally to provide short-term loans in crises (IMF) and re-build Europe after World War II (World Bank)</a:t>
            </a:r>
          </a:p>
          <a:p>
            <a:pPr marL="554736" indent="-554736" defTabSz="751205">
              <a:spcBef>
                <a:spcPts val="3000"/>
              </a:spcBef>
              <a:defRPr sz="4550"/>
            </a:pPr>
            <a:r>
              <a:rPr dirty="0"/>
              <a:t>Structural Adjustment </a:t>
            </a:r>
            <a:r>
              <a:rPr dirty="0" err="1"/>
              <a:t>Programmes</a:t>
            </a:r>
            <a:r>
              <a:rPr dirty="0"/>
              <a:t> of 1980s and Poverty Reduction Strategy Papers (PRSPs) of 1990s involved a series of </a:t>
            </a:r>
            <a:r>
              <a:rPr i="1" dirty="0"/>
              <a:t>conditionalities</a:t>
            </a:r>
            <a:r>
              <a:rPr dirty="0"/>
              <a:t> for Global South countries (</a:t>
            </a:r>
            <a:r>
              <a:rPr dirty="0" err="1"/>
              <a:t>liberalise</a:t>
            </a:r>
            <a:r>
              <a:rPr dirty="0"/>
              <a:t>, </a:t>
            </a:r>
            <a:r>
              <a:rPr dirty="0" err="1"/>
              <a:t>privatise</a:t>
            </a:r>
            <a:r>
              <a:rPr dirty="0"/>
              <a:t>, deregulate)</a:t>
            </a:r>
          </a:p>
          <a:p>
            <a:pPr marL="554736" indent="-554736" defTabSz="751205">
              <a:spcBef>
                <a:spcPts val="3000"/>
              </a:spcBef>
              <a:defRPr sz="4550"/>
            </a:pPr>
            <a:r>
              <a:rPr dirty="0"/>
              <a:t>Meanwhile, the US has veto power in both institutions </a:t>
            </a:r>
          </a:p>
          <a:p>
            <a:pPr marL="554736" indent="-554736" defTabSz="751205">
              <a:spcBef>
                <a:spcPts val="3000"/>
              </a:spcBef>
              <a:defRPr sz="4550"/>
            </a:pPr>
            <a:r>
              <a:rPr dirty="0"/>
              <a:t>Increasingly, power is moving from UN institutions (such as UNCTAD) to the Bretton Woods Institutions and/or the G20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Attempts at reform of the global financial archite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2950">
              <a:spcBef>
                <a:spcPts val="2000"/>
              </a:spcBef>
              <a:defRPr sz="8820"/>
            </a:lvl1pPr>
          </a:lstStyle>
          <a:p>
            <a:r>
              <a:t>Attempts at reform of the global financial architecture </a:t>
            </a:r>
          </a:p>
        </p:txBody>
      </p:sp>
      <p:sp>
        <p:nvSpPr>
          <p:cNvPr id="233" name="2008 crisis demonstrated weakness of U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2008 crisis demonstrated weakness of US</a:t>
            </a:r>
          </a:p>
          <a:p>
            <a:pPr lvl="1"/>
            <a:r>
              <a:rPr dirty="0"/>
              <a:t>China and others pushing for voting reform in IMF/World Bank </a:t>
            </a:r>
          </a:p>
          <a:p>
            <a:pPr lvl="2"/>
            <a:r>
              <a:rPr dirty="0"/>
              <a:t>but only marginal improvements, see Wade’s “The Art of Power Maintenance: How Western States Keep the Lead in Global Organizations”</a:t>
            </a:r>
          </a:p>
          <a:p>
            <a:pPr lvl="1"/>
            <a:r>
              <a:rPr dirty="0"/>
              <a:t>“New Development Bank” (BRICS bank) </a:t>
            </a:r>
          </a:p>
          <a:p>
            <a:pPr lvl="2"/>
            <a:r>
              <a:rPr dirty="0"/>
              <a:t>but not (yet) a serious </a:t>
            </a:r>
            <a:r>
              <a:rPr dirty="0" err="1"/>
              <a:t>competitior</a:t>
            </a:r>
            <a:r>
              <a:rPr dirty="0"/>
              <a:t>/alternative to World Bank/IMF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me for a (new) New International Economic Order?"/>
          <p:cNvSpPr txBox="1">
            <a:spLocks noGrp="1"/>
          </p:cNvSpPr>
          <p:nvPr>
            <p:ph type="title"/>
          </p:nvPr>
        </p:nvSpPr>
        <p:spPr>
          <a:xfrm>
            <a:off x="960460" y="5398824"/>
            <a:ext cx="22479001" cy="1663701"/>
          </a:xfrm>
          <a:prstGeom prst="rect">
            <a:avLst/>
          </a:prstGeom>
        </p:spPr>
        <p:txBody>
          <a:bodyPr/>
          <a:lstStyle>
            <a:lvl1pPr defTabSz="742950">
              <a:spcBef>
                <a:spcPts val="2000"/>
              </a:spcBef>
              <a:defRPr sz="8820"/>
            </a:lvl1pPr>
          </a:lstStyle>
          <a:p>
            <a:r>
              <a:t>Time for a (new) New International Economic Order?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me for a (new) New International Economic Order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2950">
              <a:spcBef>
                <a:spcPts val="2000"/>
              </a:spcBef>
              <a:defRPr sz="8820"/>
            </a:lvl1pPr>
          </a:lstStyle>
          <a:p>
            <a:r>
              <a:t>Time for a (new) New International Economic Order?</a:t>
            </a:r>
          </a:p>
        </p:txBody>
      </p:sp>
      <p:sp>
        <p:nvSpPr>
          <p:cNvPr id="238" name="The original New International Economic Order (NIEO) emerged at the end of the Bandung era, UN resolution passed in 1974…"/>
          <p:cNvSpPr txBox="1">
            <a:spLocks noGrp="1"/>
          </p:cNvSpPr>
          <p:nvPr>
            <p:ph type="body" sz="half" idx="1"/>
          </p:nvPr>
        </p:nvSpPr>
        <p:spPr>
          <a:xfrm>
            <a:off x="952500" y="3695700"/>
            <a:ext cx="12295928" cy="9514022"/>
          </a:xfrm>
          <a:prstGeom prst="rect">
            <a:avLst/>
          </a:prstGeom>
        </p:spPr>
        <p:txBody>
          <a:bodyPr/>
          <a:lstStyle/>
          <a:p>
            <a:pPr marL="432815" indent="-432815" defTabSz="586104">
              <a:spcBef>
                <a:spcPts val="2400"/>
              </a:spcBef>
              <a:defRPr sz="3550"/>
            </a:pPr>
            <a:r>
              <a:rPr dirty="0"/>
              <a:t>The original New International Economic Order (NIEO) emerged at the end of the Bandung era, UN resolution passed in 1974</a:t>
            </a:r>
          </a:p>
          <a:p>
            <a:pPr marL="432815" indent="-432815" defTabSz="586104">
              <a:spcBef>
                <a:spcPts val="2400"/>
              </a:spcBef>
              <a:defRPr sz="3550"/>
            </a:pPr>
            <a:r>
              <a:rPr dirty="0"/>
              <a:t>Main aims: </a:t>
            </a:r>
          </a:p>
          <a:p>
            <a:pPr marL="865631" lvl="1" indent="-432815" defTabSz="586104">
              <a:spcBef>
                <a:spcPts val="2400"/>
              </a:spcBef>
              <a:defRPr sz="3550"/>
            </a:pPr>
            <a:r>
              <a:rPr dirty="0"/>
              <a:t>sovereign equality and the right of self-determination, especially when it comes to sovereignty over natural resources</a:t>
            </a:r>
          </a:p>
          <a:p>
            <a:pPr marL="865631" lvl="1" indent="-432815" defTabSz="586104">
              <a:spcBef>
                <a:spcPts val="2400"/>
              </a:spcBef>
              <a:defRPr sz="3550"/>
            </a:pPr>
            <a:r>
              <a:rPr dirty="0"/>
              <a:t>need for a </a:t>
            </a:r>
            <a:r>
              <a:rPr i="1" dirty="0"/>
              <a:t>new commodity order</a:t>
            </a:r>
            <a:r>
              <a:rPr dirty="0"/>
              <a:t> through international commodity agreements and a common fund for commodity price </a:t>
            </a:r>
            <a:r>
              <a:rPr dirty="0" err="1"/>
              <a:t>stabilisation</a:t>
            </a:r>
            <a:endParaRPr dirty="0"/>
          </a:p>
          <a:p>
            <a:pPr marL="0" lvl="1" indent="0" defTabSz="586104">
              <a:spcBef>
                <a:spcPts val="2400"/>
              </a:spcBef>
              <a:buSzTx/>
              <a:buNone/>
              <a:defRPr sz="3550"/>
            </a:pPr>
            <a:r>
              <a:rPr dirty="0"/>
              <a:t>However, it was never made into reality as in the 1970s capitalism entered into a structural crisis  </a:t>
            </a:r>
          </a:p>
          <a:p>
            <a:pPr marL="0" lvl="1" indent="0" defTabSz="586104">
              <a:spcBef>
                <a:spcPts val="2400"/>
              </a:spcBef>
              <a:buSzTx/>
              <a:buNone/>
              <a:defRPr sz="3550"/>
            </a:pPr>
            <a:r>
              <a:rPr dirty="0"/>
              <a:t>Why did it fail? Complicated question…</a:t>
            </a:r>
            <a:r>
              <a:rPr lang="en-GB" dirty="0"/>
              <a:t> (Amin, 1984, Benjamin, 2018)</a:t>
            </a:r>
            <a:endParaRPr dirty="0"/>
          </a:p>
        </p:txBody>
      </p:sp>
      <p:pic>
        <p:nvPicPr>
          <p:cNvPr id="239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176" y="4881788"/>
            <a:ext cx="10723491" cy="7141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me for a (new) New International Economic Order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2950">
              <a:spcBef>
                <a:spcPts val="2000"/>
              </a:spcBef>
              <a:defRPr sz="8820"/>
            </a:lvl1pPr>
          </a:lstStyle>
          <a:p>
            <a:r>
              <a:t>Time for a (new) New International Economic Order?</a:t>
            </a:r>
          </a:p>
        </p:txBody>
      </p:sp>
      <p:sp>
        <p:nvSpPr>
          <p:cNvPr id="242" name="Again, there are calls for a ‘new’ NIEO, but with few Global South countries supporting it (Progressive International)…"/>
          <p:cNvSpPr txBox="1">
            <a:spLocks noGrp="1"/>
          </p:cNvSpPr>
          <p:nvPr>
            <p:ph type="body" sz="half" idx="1"/>
          </p:nvPr>
        </p:nvSpPr>
        <p:spPr>
          <a:xfrm>
            <a:off x="952500" y="3695700"/>
            <a:ext cx="13584888" cy="8572500"/>
          </a:xfrm>
          <a:prstGeom prst="rect">
            <a:avLst/>
          </a:prstGeom>
        </p:spPr>
        <p:txBody>
          <a:bodyPr/>
          <a:lstStyle/>
          <a:p>
            <a:r>
              <a:rPr dirty="0"/>
              <a:t>Again, there are calls for a ‘new’ NIEO, but with few Global South countries supporting it (Progressive International)</a:t>
            </a:r>
          </a:p>
          <a:p>
            <a:r>
              <a:rPr dirty="0"/>
              <a:t>Some degree of turn away from multilateralism in the West (Hopewell, 2024)?</a:t>
            </a:r>
          </a:p>
        </p:txBody>
      </p:sp>
      <p:pic>
        <p:nvPicPr>
          <p:cNvPr id="243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067" y="5200650"/>
            <a:ext cx="9094589" cy="5775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o, back to our original questio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So, back to our original question…</a:t>
            </a:r>
          </a:p>
        </p:txBody>
      </p:sp>
      <p:sp>
        <p:nvSpPr>
          <p:cNvPr id="246" name="“Do rich countries keep poor countries poor”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“Do rich countries keep poor countries </a:t>
            </a:r>
            <a:r>
              <a:t>poor”?</a:t>
            </a:r>
            <a:endParaRPr lang="en-GB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Do rich countries keep poor countries poor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 rich countries keep poor countries poor?</a:t>
            </a:r>
          </a:p>
        </p:txBody>
      </p:sp>
      <p:sp>
        <p:nvSpPr>
          <p:cNvPr id="249" name="On the one hand, yes: rich countries dominate international institutions that restrict policy space of countries of the global Sout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On the one hand, yes: rich countries dominate international institutions that restrict policy space of countries of the global South</a:t>
            </a:r>
          </a:p>
          <a:p>
            <a:r>
              <a:rPr dirty="0"/>
              <a:t>On the other hand: it’s complicated, because how would countries in the global South develop along the lines of the global North, </a:t>
            </a:r>
            <a:r>
              <a:rPr i="1" dirty="0"/>
              <a:t>even</a:t>
            </a:r>
            <a:r>
              <a:rPr dirty="0"/>
              <a:t> under a</a:t>
            </a:r>
            <a:r>
              <a:rPr lang="en-GB" dirty="0"/>
              <a:t> new</a:t>
            </a:r>
            <a:r>
              <a:rPr dirty="0"/>
              <a:t> NIEO?</a:t>
            </a:r>
          </a:p>
          <a:p>
            <a:r>
              <a:rPr dirty="0"/>
              <a:t>One the third hand: no, not if we consider the </a:t>
            </a:r>
            <a:r>
              <a:rPr i="1" dirty="0"/>
              <a:t>class alliances </a:t>
            </a:r>
            <a:r>
              <a:rPr dirty="0"/>
              <a:t>that support global capital</a:t>
            </a:r>
            <a:r>
              <a:rPr lang="en-GB" dirty="0"/>
              <a:t> (following Amin 1984 and others)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offee brea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Thank you</a:t>
            </a:r>
            <a:endParaRPr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fer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References</a:t>
            </a:r>
          </a:p>
        </p:txBody>
      </p:sp>
      <p:sp>
        <p:nvSpPr>
          <p:cNvPr id="252" name="Sial, Farwa, 2018. &quot;Historicising the Aid Debate: South Korea as a Successful Aid Recipient.” Developing Economics."/>
          <p:cNvSpPr txBox="1">
            <a:spLocks noGrp="1"/>
          </p:cNvSpPr>
          <p:nvPr>
            <p:ph type="body" idx="1"/>
          </p:nvPr>
        </p:nvSpPr>
        <p:spPr>
          <a:xfrm>
            <a:off x="332509" y="2806700"/>
            <a:ext cx="23414182" cy="109093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Allen</a:t>
            </a:r>
            <a:r>
              <a:rPr lang="en-GB" sz="3200" dirty="0"/>
              <a:t>, R. C. (2011). Global Economic History: A Very Short Introduction. New York, NY: Oxford University Press.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Amin</a:t>
            </a:r>
            <a:r>
              <a:rPr lang="en-GB" sz="3200" dirty="0"/>
              <a:t>, Samir. 1984. “Self-Reliance and the New International Economic Order”. In Herb Addo (Ed) </a:t>
            </a:r>
            <a:r>
              <a:rPr lang="en-GB" sz="3200" i="1" dirty="0"/>
              <a:t>Transforming the world economy? 9 critical essays on the new international economic order.</a:t>
            </a:r>
            <a:r>
              <a:rPr lang="en-GB" sz="3200" dirty="0"/>
              <a:t> London : Hodder and Stoughton in association with the United Nations University.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Amin, </a:t>
            </a:r>
            <a:r>
              <a:rPr lang="en-GB" sz="3200" dirty="0"/>
              <a:t>S. (1988). </a:t>
            </a:r>
            <a:r>
              <a:rPr lang="en-GB" sz="3200" i="1" dirty="0"/>
              <a:t>Eurocentrism: Modernity, Religion, and Democracy. </a:t>
            </a:r>
            <a:r>
              <a:rPr lang="en-GB" sz="3200" dirty="0"/>
              <a:t>New York: Monthly Review Press.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Amsden,</a:t>
            </a:r>
            <a:r>
              <a:rPr lang="en-GB" sz="3200" dirty="0"/>
              <a:t> A. 1992. </a:t>
            </a:r>
            <a:r>
              <a:rPr lang="en-GB" sz="3200" i="1" dirty="0"/>
              <a:t>Asia's Next Giant: South Korea and Late Industrialization. </a:t>
            </a:r>
            <a:r>
              <a:rPr lang="en-GB" sz="3200" dirty="0"/>
              <a:t>Oxford: Oxford University Press.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Amsden</a:t>
            </a:r>
            <a:r>
              <a:rPr lang="en-GB" sz="3200" dirty="0"/>
              <a:t>, A. 1994. “Why isn't the whole world experimenting with the East Asian model to develop? Review of the East Asian miracle.” </a:t>
            </a:r>
            <a:r>
              <a:rPr lang="en-GB" sz="3200" i="1" dirty="0"/>
              <a:t>World Development </a:t>
            </a:r>
            <a:r>
              <a:rPr lang="en-GB" sz="3200" dirty="0"/>
              <a:t>22(4): 627-633.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Benjamin</a:t>
            </a:r>
            <a:r>
              <a:rPr lang="en-GB" sz="3200" dirty="0"/>
              <a:t>, Bret. 2018. “Developmental Aspiration at the End of Accumulation: The New International Economic Order and the Antinomies of the Bandung Era.” </a:t>
            </a:r>
            <a:r>
              <a:rPr lang="en-GB" sz="3200" i="1" dirty="0"/>
              <a:t>Mediations</a:t>
            </a:r>
            <a:r>
              <a:rPr lang="en-GB" sz="3200" dirty="0"/>
              <a:t> 32(1):37-70.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Chang, </a:t>
            </a:r>
            <a:r>
              <a:rPr lang="en-GB" sz="3200" dirty="0"/>
              <a:t>H.J. 2002. </a:t>
            </a:r>
            <a:r>
              <a:rPr lang="en-GB" sz="3200" i="1" dirty="0"/>
              <a:t>Kicking away the Ladder: Development Strategy in Historical Perspective </a:t>
            </a:r>
            <a:r>
              <a:rPr lang="en-GB" sz="3200" dirty="0"/>
              <a:t>. London: Anthem Press.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Du Bois</a:t>
            </a:r>
            <a:r>
              <a:rPr lang="en-GB" sz="3200" dirty="0"/>
              <a:t>, W. E. B. 1935. Black reconstruction in America. Atheneum.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Dutt, </a:t>
            </a:r>
            <a:r>
              <a:rPr lang="en-GB" sz="3200" dirty="0"/>
              <a:t>D., C. </a:t>
            </a:r>
            <a:r>
              <a:rPr lang="en-GB" sz="3200" b="1" dirty="0"/>
              <a:t>Alves</a:t>
            </a:r>
            <a:r>
              <a:rPr lang="en-GB" sz="3200" dirty="0"/>
              <a:t>, S. </a:t>
            </a:r>
            <a:r>
              <a:rPr lang="en-GB" sz="3200" b="1" dirty="0"/>
              <a:t>Kesar </a:t>
            </a:r>
            <a:r>
              <a:rPr lang="en-GB" sz="3200" dirty="0"/>
              <a:t>and I.H. </a:t>
            </a:r>
            <a:r>
              <a:rPr lang="en-GB" sz="3200" b="1" dirty="0"/>
              <a:t>Kvangraven. </a:t>
            </a:r>
            <a:r>
              <a:rPr lang="en-GB" sz="3200" dirty="0"/>
              <a:t>2025. </a:t>
            </a:r>
            <a:r>
              <a:rPr lang="en-GB" sz="3200" i="1" dirty="0"/>
              <a:t>Decolonizing Economics – An Introduction. </a:t>
            </a:r>
            <a:r>
              <a:rPr lang="en-GB" sz="3200" dirty="0"/>
              <a:t>London: Polity Press.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Federici</a:t>
            </a:r>
            <a:r>
              <a:rPr lang="en-GB" sz="3200" dirty="0"/>
              <a:t>, Silvia. 2004. Caliban and the Witch: Women, the Body and Primitive Accumulation. </a:t>
            </a:r>
            <a:r>
              <a:rPr lang="en-GB" sz="3200" dirty="0" err="1"/>
              <a:t>Autonomedia</a:t>
            </a:r>
            <a:r>
              <a:rPr lang="en-GB" sz="32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Hopewell</a:t>
            </a:r>
            <a:r>
              <a:rPr lang="en-GB" sz="3200" dirty="0"/>
              <a:t>, K. 2024. “The (surprise) return of development policy space in the multilateral trading system: what the WTO Appellate Body blockage means for the developmental state.” </a:t>
            </a:r>
            <a:r>
              <a:rPr lang="en-GB" sz="3200" i="1" dirty="0"/>
              <a:t>Review of International Political Economy </a:t>
            </a:r>
            <a:r>
              <a:rPr lang="en-GB" sz="3200" dirty="0"/>
              <a:t>31(4): 1245-1270.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Landes</a:t>
            </a:r>
            <a:r>
              <a:rPr lang="en-GB" sz="3200" dirty="0"/>
              <a:t>, David S. 2006. “Why Europe and the west? Why not China?” Journal of Economic Perspectives 20(2):3–22.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Lin</a:t>
            </a:r>
            <a:r>
              <a:rPr lang="en-GB" sz="3200" dirty="0"/>
              <a:t>, J. and H.J. </a:t>
            </a:r>
            <a:r>
              <a:rPr lang="en-GB" sz="3200" b="1" dirty="0"/>
              <a:t>Chang </a:t>
            </a:r>
            <a:r>
              <a:rPr lang="en-GB" sz="3200" dirty="0"/>
              <a:t>(2009). “Should Industrial Policy in Developing Countries Conform to Comparative Advantage or Defy it? A Debate Between Justin Lin and Ha-Joon Chang.” </a:t>
            </a:r>
            <a:r>
              <a:rPr lang="en-GB" sz="3200" i="1" dirty="0"/>
              <a:t>Development Policy Review </a:t>
            </a:r>
            <a:r>
              <a:rPr lang="en-GB" sz="3200" dirty="0"/>
              <a:t>27(5): 483-502.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Mokyr</a:t>
            </a:r>
            <a:r>
              <a:rPr lang="en-GB" sz="3200" dirty="0"/>
              <a:t>, Joel. 2004. The gifts of Athena: Historical origins of the knowledge economy. Princeton, NJ: Princeton University Press.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Patnaik</a:t>
            </a:r>
            <a:r>
              <a:rPr lang="en-GB" sz="3200" dirty="0"/>
              <a:t>, Utsa. 2018. “India’s global trade and Britain’s international dominance .” In Sunanda Sen and Maria Cristina </a:t>
            </a:r>
            <a:r>
              <a:rPr lang="en-GB" sz="3200" dirty="0" err="1"/>
              <a:t>Marcuzzo</a:t>
            </a:r>
            <a:r>
              <a:rPr lang="en-GB" sz="3200" dirty="0"/>
              <a:t> (Eds) The Changing Face of Imperialism: Colonialism to Contemporary Capitalism. Oxford: Routledge. pp. 201-225.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Patnaik</a:t>
            </a:r>
            <a:r>
              <a:rPr lang="en-GB" sz="3200" dirty="0"/>
              <a:t>, Utsa and Sam </a:t>
            </a:r>
            <a:r>
              <a:rPr lang="en-GB" sz="3200" b="1" dirty="0"/>
              <a:t>Moyo </a:t>
            </a:r>
            <a:r>
              <a:rPr lang="en-GB" sz="3200" dirty="0"/>
              <a:t>(2011). The Agrarian question in the neoliberal era: Primitive accumulation and the peasantry. </a:t>
            </a:r>
            <a:r>
              <a:rPr lang="en-GB" sz="3200" dirty="0" err="1"/>
              <a:t>Pambazuka</a:t>
            </a:r>
            <a:r>
              <a:rPr lang="en-GB" sz="3200" dirty="0"/>
              <a:t> Press, an imprint of </a:t>
            </a:r>
            <a:r>
              <a:rPr lang="en-GB" sz="3200" dirty="0" err="1"/>
              <a:t>Fahamu</a:t>
            </a:r>
            <a:r>
              <a:rPr lang="en-GB" sz="3200" dirty="0"/>
              <a:t>, and the Mwalimu Nyerere Chair in Pan-African Studies, University of Dar es Salaam.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Pomeranz</a:t>
            </a:r>
            <a:r>
              <a:rPr lang="en-GB" sz="3200" dirty="0"/>
              <a:t>, Kenneth L. 2000. The great divergence: Europe, China, and the making of the modern world economy. Princeton, NJ: Princeton University Press.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Reinert</a:t>
            </a:r>
            <a:r>
              <a:rPr lang="en-GB" sz="3200" dirty="0"/>
              <a:t>, Erik. 2007. </a:t>
            </a:r>
            <a:r>
              <a:rPr lang="en-GB" sz="3200" i="1" dirty="0"/>
              <a:t>How Rich Countries Got Rich and Why Poor Countries Stay Poor. </a:t>
            </a:r>
            <a:r>
              <a:rPr lang="en-GB" sz="3200" dirty="0"/>
              <a:t>New Delhi: Anthem Press.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Sanyal, Kalyan. </a:t>
            </a:r>
            <a:r>
              <a:rPr lang="en-GB" sz="3200" dirty="0"/>
              <a:t>2007. </a:t>
            </a:r>
            <a:r>
              <a:rPr lang="en-GB" sz="3200" i="1" dirty="0"/>
              <a:t>Rethinking capitalist development: Primitive accumulation, governmentality and post-colonial capitalism</a:t>
            </a:r>
            <a:r>
              <a:rPr lang="en-GB" sz="3200" dirty="0"/>
              <a:t>. New Delhi:  Routledge.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Sen</a:t>
            </a:r>
            <a:r>
              <a:rPr lang="en-GB" sz="3200" dirty="0"/>
              <a:t>, Sunanda and Cristina </a:t>
            </a:r>
            <a:r>
              <a:rPr lang="en-GB" sz="3200" b="1" dirty="0" err="1"/>
              <a:t>Marcuzzo</a:t>
            </a:r>
            <a:r>
              <a:rPr lang="en-GB" sz="3200" dirty="0"/>
              <a:t>. 2017. The Changing Face of Imperialism Colonialism to Contemporary Capitalism. London: Routledge.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Sial</a:t>
            </a:r>
            <a:r>
              <a:rPr lang="en-GB" sz="3200" dirty="0"/>
              <a:t>, </a:t>
            </a:r>
            <a:r>
              <a:rPr lang="en-GB" sz="3200" dirty="0" err="1"/>
              <a:t>Farwa</a:t>
            </a:r>
            <a:r>
              <a:rPr lang="en-GB" sz="3200" dirty="0"/>
              <a:t>, 2018. "</a:t>
            </a:r>
            <a:r>
              <a:rPr lang="en-GB" sz="32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Historicising the Aid Debate: South Korea as a Successful Aid Recipient</a:t>
            </a:r>
            <a:r>
              <a:rPr lang="en-GB" sz="3200" u="sng" dirty="0">
                <a:solidFill>
                  <a:schemeClr val="bg1"/>
                </a:solidFill>
              </a:rPr>
              <a:t>.” </a:t>
            </a:r>
            <a:r>
              <a:rPr lang="en-GB" sz="3200" i="1" dirty="0"/>
              <a:t>Developing Economics</a:t>
            </a:r>
            <a:r>
              <a:rPr lang="en-GB" sz="32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Thompson</a:t>
            </a:r>
            <a:r>
              <a:rPr lang="en-GB" sz="3200" dirty="0"/>
              <a:t>, E.P. 1963. </a:t>
            </a:r>
            <a:r>
              <a:rPr lang="en-GB" sz="3200" i="1" dirty="0"/>
              <a:t>The Making of the English Working Class</a:t>
            </a:r>
            <a:r>
              <a:rPr lang="en-GB" sz="3200" dirty="0"/>
              <a:t>. New York: Vintage Books.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Thrasher</a:t>
            </a:r>
            <a:r>
              <a:rPr lang="en-GB" sz="3200" dirty="0"/>
              <a:t>,</a:t>
            </a:r>
            <a:r>
              <a:rPr lang="en-GB" sz="3200" b="1" dirty="0"/>
              <a:t> </a:t>
            </a:r>
            <a:r>
              <a:rPr lang="en-GB" sz="3200" dirty="0"/>
              <a:t>R.D. and K. P. </a:t>
            </a:r>
            <a:r>
              <a:rPr lang="en-GB" sz="3200" b="1" dirty="0"/>
              <a:t>Gallagher. </a:t>
            </a:r>
            <a:r>
              <a:rPr lang="en-GB" sz="3200" dirty="0"/>
              <a:t>2010. </a:t>
            </a:r>
            <a:r>
              <a:rPr lang="en-GB" sz="3200" b="1" dirty="0"/>
              <a:t> “</a:t>
            </a:r>
            <a:r>
              <a:rPr lang="en-GB" sz="3200" dirty="0"/>
              <a:t>21st Century Trade Agreements: Implications for Development Sovereignty.” </a:t>
            </a:r>
            <a:r>
              <a:rPr lang="en-GB" sz="3200" i="1" dirty="0"/>
              <a:t>Denver Journal of International Law &amp; Policy </a:t>
            </a:r>
            <a:r>
              <a:rPr lang="en-GB" sz="3200" dirty="0"/>
              <a:t>38(2)..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Wade, </a:t>
            </a:r>
            <a:r>
              <a:rPr lang="en-GB" sz="3200" dirty="0"/>
              <a:t>R. 1990. </a:t>
            </a:r>
            <a:r>
              <a:rPr lang="en-GB" sz="3200" i="1" dirty="0"/>
              <a:t>Governing the Market: Economic Theory and the Role of Government in East Asian Industrialization</a:t>
            </a:r>
            <a:r>
              <a:rPr lang="en-GB" sz="3200" dirty="0"/>
              <a:t>. Princeton University Press.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Wade, </a:t>
            </a:r>
            <a:r>
              <a:rPr lang="en-GB" sz="3200" dirty="0"/>
              <a:t>R. 2013. “The Art of Power Maintenance: How Western States Keep the Lead in Global Organizations.” </a:t>
            </a:r>
            <a:r>
              <a:rPr lang="en-GB" sz="3200" i="1" dirty="0"/>
              <a:t>Challenge </a:t>
            </a:r>
            <a:r>
              <a:rPr lang="en-GB" sz="3200" dirty="0"/>
              <a:t>56(1): 5-39.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00" b="1" dirty="0"/>
              <a:t>Williams</a:t>
            </a:r>
            <a:r>
              <a:rPr lang="en-GB" sz="3200" dirty="0"/>
              <a:t>, E. 1994[1944]. Capitalism and slavery. Chapel Hill, NC: University of North Carolina Press.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89C15-A76F-6EE6-17EB-759C8C233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 up mentimeter:</a:t>
            </a:r>
          </a:p>
          <a:p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https://www.mentimeter.com/app/presentation/almspxdsi8duc6ewkno249v7ocsw3cbo/edit?question=t7hf99wk6ohz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2865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irst… what do you think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First… what do you think?</a:t>
            </a:r>
          </a:p>
        </p:txBody>
      </p:sp>
      <p:sp>
        <p:nvSpPr>
          <p:cNvPr id="169" name="Do rich countries keep poor countries poor? How so? Why not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5500" indent="-825500">
              <a:buClrTx/>
              <a:buSzPct val="100000"/>
              <a:buFontTx/>
              <a:buAutoNum type="arabicPeriod"/>
            </a:pPr>
            <a:r>
              <a:rPr dirty="0"/>
              <a:t>Do rich countries keep poor countries poor? How so? Why not?</a:t>
            </a:r>
          </a:p>
          <a:p>
            <a:pPr marL="825500" indent="-825500">
              <a:buClrTx/>
              <a:buSzPct val="100000"/>
              <a:buFontTx/>
              <a:buAutoNum type="arabicPeriod"/>
            </a:pPr>
            <a:r>
              <a:rPr dirty="0"/>
              <a:t>How did rich countries become rich, anyway?</a:t>
            </a:r>
            <a:endParaRPr lang="en-GB" dirty="0"/>
          </a:p>
          <a:p>
            <a:pPr marL="0" indent="0">
              <a:buClrTx/>
              <a:buSzPct val="100000"/>
              <a:buNone/>
            </a:pPr>
            <a:endParaRPr lang="en-GB" dirty="0"/>
          </a:p>
          <a:p>
            <a:pPr marL="0" indent="0">
              <a:buClrTx/>
              <a:buSzPct val="100000"/>
              <a:buNone/>
            </a:pPr>
            <a:r>
              <a:rPr lang="en-GB" dirty="0"/>
              <a:t>Go to </a:t>
            </a:r>
            <a:r>
              <a:rPr lang="en-GB" b="1" dirty="0" err="1"/>
              <a:t>mentimeter.com</a:t>
            </a:r>
            <a:r>
              <a:rPr lang="en-GB" b="1" dirty="0"/>
              <a:t> </a:t>
            </a:r>
            <a:r>
              <a:rPr lang="en-GB" dirty="0"/>
              <a:t>and use access code: </a:t>
            </a:r>
          </a:p>
          <a:p>
            <a:pPr marL="0" indent="0" algn="ctr">
              <a:buClrTx/>
              <a:buSzPct val="100000"/>
              <a:buNone/>
            </a:pPr>
            <a:r>
              <a:rPr lang="en-GB" sz="9600" b="1" dirty="0"/>
              <a:t>6395 9966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ow did rich countries develop? The official 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2479">
              <a:spcBef>
                <a:spcPts val="2200"/>
              </a:spcBef>
              <a:defRPr sz="9407"/>
            </a:lvl1pPr>
          </a:lstStyle>
          <a:p>
            <a:r>
              <a:t>How did rich countries develop? The official story</a:t>
            </a:r>
          </a:p>
        </p:txBody>
      </p:sp>
      <p:sp>
        <p:nvSpPr>
          <p:cNvPr id="172" name="Capitalism driven by self-interested, rational individuals and scientific advances, obstacles to the development of capitalism are gradually removed, such as political and cultural constraints (Landes, 2006)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20623" indent="-420623" defTabSz="569594">
              <a:spcBef>
                <a:spcPts val="2300"/>
              </a:spcBef>
              <a:buSzPct val="60000"/>
              <a:defRPr sz="3450"/>
            </a:pPr>
            <a:r>
              <a:rPr dirty="0"/>
              <a:t>Capitalism driven by </a:t>
            </a:r>
            <a:r>
              <a:rPr b="1" dirty="0"/>
              <a:t>self-interested, rational individuals</a:t>
            </a:r>
            <a:r>
              <a:rPr dirty="0"/>
              <a:t> and</a:t>
            </a:r>
            <a:r>
              <a:rPr b="1" dirty="0"/>
              <a:t> scientific advances</a:t>
            </a:r>
            <a:r>
              <a:rPr dirty="0"/>
              <a:t>, obstacles to the development of capitalism are gradually removed, such as political and cultural constraints (Landes, 2006). </a:t>
            </a:r>
          </a:p>
          <a:p>
            <a:pPr marL="420623" indent="-420623" defTabSz="569594">
              <a:spcBef>
                <a:spcPts val="2300"/>
              </a:spcBef>
              <a:buSzPct val="60000"/>
              <a:defRPr sz="3450"/>
            </a:pPr>
            <a:r>
              <a:rPr b="1" dirty="0"/>
              <a:t>Enlightenment values</a:t>
            </a:r>
            <a:r>
              <a:rPr dirty="0"/>
              <a:t> often seen to be foundational to the development of capitalism, as they are perceived to having provided a rational basis for morality, rights such as equality before the law, and </a:t>
            </a:r>
            <a:r>
              <a:rPr b="1" dirty="0"/>
              <a:t>progress through scientific and technological advances</a:t>
            </a:r>
            <a:r>
              <a:rPr dirty="0"/>
              <a:t> (Mokyr, 2004).</a:t>
            </a:r>
          </a:p>
          <a:p>
            <a:pPr marL="420623" indent="-420623" defTabSz="569594">
              <a:spcBef>
                <a:spcPts val="2300"/>
              </a:spcBef>
              <a:buSzPct val="60000"/>
              <a:defRPr sz="3450"/>
            </a:pPr>
            <a:r>
              <a:rPr b="1" dirty="0"/>
              <a:t>Low costs of energy sources,</a:t>
            </a:r>
            <a:r>
              <a:rPr dirty="0"/>
              <a:t> abundance of coal in Britain making industrial revolution possible (Allen, 2011; Pomeranz, 2000)</a:t>
            </a:r>
          </a:p>
        </p:txBody>
      </p:sp>
      <p:pic>
        <p:nvPicPr>
          <p:cNvPr id="173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435" y="3919113"/>
            <a:ext cx="6205983" cy="8684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movie.png" descr="pasted-mov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536" y="3956279"/>
            <a:ext cx="5616143" cy="8684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How did rich countries develop? The official 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2479">
              <a:spcBef>
                <a:spcPts val="2200"/>
              </a:spcBef>
              <a:defRPr sz="9407"/>
            </a:lvl1pPr>
          </a:lstStyle>
          <a:p>
            <a:r>
              <a:t>How did rich countries develop? The official story</a:t>
            </a:r>
          </a:p>
        </p:txBody>
      </p:sp>
      <p:sp>
        <p:nvSpPr>
          <p:cNvPr id="177" name="What’s missing in the official story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missing in the official story?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How did rich countries develop? An alternative 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spcBef>
                <a:spcPts val="2100"/>
              </a:spcBef>
              <a:defRPr sz="9016"/>
            </a:lvl1pPr>
          </a:lstStyle>
          <a:p>
            <a:r>
              <a:t>How did rich countries develop? An alternative story</a:t>
            </a:r>
          </a:p>
        </p:txBody>
      </p:sp>
      <p:sp>
        <p:nvSpPr>
          <p:cNvPr id="180" name="Transformation of social relations, not simply increases in technological advancements and market exchange…"/>
          <p:cNvSpPr txBox="1">
            <a:spLocks noGrp="1"/>
          </p:cNvSpPr>
          <p:nvPr>
            <p:ph type="body" sz="half" idx="1"/>
          </p:nvPr>
        </p:nvSpPr>
        <p:spPr>
          <a:xfrm>
            <a:off x="958850" y="3803650"/>
            <a:ext cx="10909300" cy="8928100"/>
          </a:xfrm>
          <a:prstGeom prst="rect">
            <a:avLst/>
          </a:prstGeom>
        </p:spPr>
        <p:txBody>
          <a:bodyPr/>
          <a:lstStyle/>
          <a:p>
            <a:pPr marL="597408" indent="-597408" defTabSz="808990">
              <a:spcBef>
                <a:spcPts val="3300"/>
              </a:spcBef>
              <a:buSzPct val="60000"/>
              <a:defRPr sz="4900"/>
            </a:pPr>
            <a:r>
              <a:rPr b="1" dirty="0"/>
              <a:t>Transformation of social relations</a:t>
            </a:r>
            <a:r>
              <a:rPr dirty="0"/>
              <a:t>, not simply increases in technological advancements and market exchange </a:t>
            </a:r>
          </a:p>
          <a:p>
            <a:pPr marL="1194816" lvl="1" indent="-597408" defTabSz="808990">
              <a:spcBef>
                <a:spcPts val="3300"/>
              </a:spcBef>
              <a:buSzPct val="60000"/>
              <a:defRPr sz="4900"/>
            </a:pPr>
            <a:r>
              <a:rPr dirty="0"/>
              <a:t>Involved </a:t>
            </a:r>
            <a:r>
              <a:rPr b="1" dirty="0"/>
              <a:t>primitive accumulation</a:t>
            </a:r>
            <a:r>
              <a:rPr dirty="0"/>
              <a:t> (dispossessing people from their land/livelihoods to make way for capitalist production) &amp; violent creation of a </a:t>
            </a:r>
            <a:r>
              <a:rPr b="1" dirty="0"/>
              <a:t>proletariat </a:t>
            </a:r>
            <a:r>
              <a:rPr dirty="0"/>
              <a:t>(Thompson, 1963; Patnaik and Moyo, 2011)</a:t>
            </a:r>
          </a:p>
        </p:txBody>
      </p:sp>
      <p:pic>
        <p:nvPicPr>
          <p:cNvPr id="181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906" y="4317365"/>
            <a:ext cx="8686027" cy="7359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How did rich countries develop? An alternative 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spcBef>
                <a:spcPts val="2100"/>
              </a:spcBef>
              <a:defRPr sz="9016"/>
            </a:lvl1pPr>
          </a:lstStyle>
          <a:p>
            <a:r>
              <a:t>How did rich countries develop? An alternative story</a:t>
            </a:r>
          </a:p>
        </p:txBody>
      </p:sp>
      <p:sp>
        <p:nvSpPr>
          <p:cNvPr id="184" name="Transformation of social relations, not simply increases in technological advancements and market exchange…"/>
          <p:cNvSpPr txBox="1">
            <a:spLocks noGrp="1"/>
          </p:cNvSpPr>
          <p:nvPr>
            <p:ph type="body" sz="half" idx="1"/>
          </p:nvPr>
        </p:nvSpPr>
        <p:spPr>
          <a:xfrm>
            <a:off x="958850" y="3803650"/>
            <a:ext cx="10909300" cy="8928100"/>
          </a:xfrm>
          <a:prstGeom prst="rect">
            <a:avLst/>
          </a:prstGeom>
        </p:spPr>
        <p:txBody>
          <a:bodyPr/>
          <a:lstStyle/>
          <a:p>
            <a:pPr marL="597408" indent="-597408" defTabSz="808990">
              <a:spcBef>
                <a:spcPts val="3300"/>
              </a:spcBef>
              <a:buSzPct val="60000"/>
              <a:defRPr sz="4900"/>
            </a:pPr>
            <a:r>
              <a:rPr b="1" dirty="0"/>
              <a:t>Transformation of social relations</a:t>
            </a:r>
            <a:r>
              <a:rPr dirty="0"/>
              <a:t>, not simply increases in technological advancements and market exchange </a:t>
            </a:r>
          </a:p>
          <a:p>
            <a:pPr marL="1194816" lvl="1" indent="-597408" defTabSz="808990">
              <a:spcBef>
                <a:spcPts val="3300"/>
              </a:spcBef>
              <a:buSzPct val="60000"/>
              <a:defRPr sz="4900"/>
            </a:pPr>
            <a:r>
              <a:rPr b="1" dirty="0"/>
              <a:t>Colonialism, the Transatlantic Slave Trade, and patriarchy </a:t>
            </a:r>
            <a:r>
              <a:rPr dirty="0"/>
              <a:t>also shaped the nature of capitalism’s development (Du Bois, 1935, Fed</a:t>
            </a:r>
            <a:r>
              <a:rPr lang="en-GB" dirty="0"/>
              <a:t> Federici</a:t>
            </a:r>
            <a:r>
              <a:rPr dirty="0"/>
              <a:t>, 2004; Patnaik, 2018; Sen and </a:t>
            </a:r>
            <a:r>
              <a:rPr dirty="0" err="1"/>
              <a:t>Marcuzzo</a:t>
            </a:r>
            <a:r>
              <a:rPr dirty="0"/>
              <a:t>, 2017; Williams, 1944).</a:t>
            </a:r>
          </a:p>
        </p:txBody>
      </p:sp>
      <p:pic>
        <p:nvPicPr>
          <p:cNvPr id="185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102" y="3054350"/>
            <a:ext cx="6338447" cy="995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How did rich countries develop? An alternative 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spcBef>
                <a:spcPts val="2100"/>
              </a:spcBef>
              <a:defRPr sz="9016"/>
            </a:lvl1pPr>
          </a:lstStyle>
          <a:p>
            <a:r>
              <a:t>How did rich countries develop? An alternative story</a:t>
            </a:r>
          </a:p>
        </p:txBody>
      </p:sp>
      <p:sp>
        <p:nvSpPr>
          <p:cNvPr id="188" name="State managed interventions to boost competitiveness…"/>
          <p:cNvSpPr txBox="1">
            <a:spLocks noGrp="1"/>
          </p:cNvSpPr>
          <p:nvPr>
            <p:ph type="body" sz="half" idx="1"/>
          </p:nvPr>
        </p:nvSpPr>
        <p:spPr>
          <a:xfrm>
            <a:off x="952500" y="3797300"/>
            <a:ext cx="13980511" cy="8928100"/>
          </a:xfrm>
          <a:prstGeom prst="rect">
            <a:avLst/>
          </a:prstGeom>
        </p:spPr>
        <p:txBody>
          <a:bodyPr/>
          <a:lstStyle/>
          <a:p>
            <a:pPr marL="0" indent="0" defTabSz="676909">
              <a:spcBef>
                <a:spcPts val="2700"/>
              </a:spcBef>
              <a:buSzTx/>
              <a:buNone/>
              <a:defRPr sz="4100" b="1"/>
            </a:pPr>
            <a:r>
              <a:rPr dirty="0"/>
              <a:t>State managed interventions to boost competitiveness</a:t>
            </a:r>
          </a:p>
          <a:p>
            <a:pPr marL="999744" lvl="1" indent="-499872" defTabSz="676909">
              <a:spcBef>
                <a:spcPts val="2700"/>
              </a:spcBef>
              <a:buSzPct val="60000"/>
              <a:defRPr sz="4100"/>
            </a:pPr>
            <a:r>
              <a:rPr dirty="0"/>
              <a:t>England 1500s-1600s: protectionist policies in order to catch up/compete with textile production in Holland and Italy (Reinert, 200</a:t>
            </a:r>
            <a:r>
              <a:rPr lang="en-GB" dirty="0"/>
              <a:t>7</a:t>
            </a:r>
            <a:r>
              <a:rPr dirty="0"/>
              <a:t>)</a:t>
            </a:r>
          </a:p>
          <a:p>
            <a:pPr marL="999744" lvl="1" indent="-499872" defTabSz="676909">
              <a:spcBef>
                <a:spcPts val="2700"/>
              </a:spcBef>
              <a:buSzPct val="60000"/>
              <a:defRPr sz="4100"/>
            </a:pPr>
            <a:r>
              <a:rPr dirty="0"/>
              <a:t>US 1700s: Hamilton also implemented protectionist policies to enhance competitiveness</a:t>
            </a:r>
          </a:p>
          <a:p>
            <a:pPr marL="999744" lvl="1" indent="-499872" defTabSz="676909">
              <a:spcBef>
                <a:spcPts val="2700"/>
              </a:spcBef>
              <a:buSzPct val="60000"/>
              <a:defRPr sz="4100"/>
            </a:pPr>
            <a:r>
              <a:rPr dirty="0"/>
              <a:t>1818: Ricardo publishes thesis on </a:t>
            </a:r>
            <a:r>
              <a:rPr i="1" dirty="0"/>
              <a:t>comparative advantage, </a:t>
            </a:r>
            <a:r>
              <a:rPr dirty="0"/>
              <a:t>arguing that all countries should pursue free trade</a:t>
            </a:r>
          </a:p>
          <a:p>
            <a:pPr marL="999744" lvl="1" indent="-499872" defTabSz="676909">
              <a:spcBef>
                <a:spcPts val="2700"/>
              </a:spcBef>
              <a:buSzPct val="60000"/>
              <a:defRPr sz="4100"/>
            </a:pPr>
            <a:r>
              <a:rPr dirty="0"/>
              <a:t>1800s: List’s response to Ricardo: “Kicking away the ladder”</a:t>
            </a:r>
          </a:p>
        </p:txBody>
      </p:sp>
      <p:pic>
        <p:nvPicPr>
          <p:cNvPr id="189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575" y="4105150"/>
            <a:ext cx="5419684" cy="831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How did rich countries develop? An alternative 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spcBef>
                <a:spcPts val="2100"/>
              </a:spcBef>
              <a:defRPr sz="9016"/>
            </a:lvl1pPr>
          </a:lstStyle>
          <a:p>
            <a:r>
              <a:t>How did rich countries develop? An alternative story</a:t>
            </a:r>
          </a:p>
        </p:txBody>
      </p:sp>
      <p:sp>
        <p:nvSpPr>
          <p:cNvPr id="192" name="State managed interventions to boost competitiveness…"/>
          <p:cNvSpPr txBox="1">
            <a:spLocks noGrp="1"/>
          </p:cNvSpPr>
          <p:nvPr>
            <p:ph type="body" sz="half" idx="1"/>
          </p:nvPr>
        </p:nvSpPr>
        <p:spPr>
          <a:xfrm>
            <a:off x="952500" y="3797300"/>
            <a:ext cx="15651079" cy="89281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spcBef>
                <a:spcPts val="3400"/>
              </a:spcBef>
              <a:buSzTx/>
              <a:buNone/>
              <a:defRPr sz="5000" b="1"/>
            </a:pPr>
            <a:r>
              <a:rPr dirty="0"/>
              <a:t>State managed interventions to boost competitiveness</a:t>
            </a:r>
          </a:p>
          <a:p>
            <a:pPr marL="1219200" lvl="1" indent="-609600">
              <a:spcBef>
                <a:spcPts val="3400"/>
              </a:spcBef>
              <a:buSzPct val="60000"/>
              <a:defRPr sz="5000"/>
            </a:pPr>
            <a:r>
              <a:rPr dirty="0"/>
              <a:t>East Asian ‘miracle’ countries borrowed from these early experiences &amp; with fiscal support from US (Amsden, 1992; Wade, </a:t>
            </a:r>
            <a:r>
              <a:rPr lang="en-GB" dirty="0"/>
              <a:t>1990</a:t>
            </a:r>
            <a:r>
              <a:rPr dirty="0"/>
              <a:t>; Sial 2018)</a:t>
            </a:r>
            <a:r>
              <a:rPr lang="en-GB" dirty="0"/>
              <a:t>; </a:t>
            </a:r>
          </a:p>
          <a:p>
            <a:pPr marL="2235200" lvl="3" indent="-609600">
              <a:spcBef>
                <a:spcPts val="3400"/>
              </a:spcBef>
              <a:buSzPct val="60000"/>
              <a:defRPr sz="5000"/>
            </a:pPr>
            <a:r>
              <a:rPr lang="en-GB" dirty="0"/>
              <a:t>This is ignored in the ‘official story,’ where East Asian development is presented as market-based (Amsden, 1994; Lin and Chang, 2009)</a:t>
            </a:r>
            <a:endParaRPr dirty="0"/>
          </a:p>
          <a:p>
            <a:pPr marL="1219200" lvl="1" indent="-609600">
              <a:spcBef>
                <a:spcPts val="3400"/>
              </a:spcBef>
              <a:buSzPct val="60000"/>
              <a:defRPr sz="5000"/>
            </a:pPr>
            <a:r>
              <a:rPr dirty="0"/>
              <a:t>Since 1980s: again, “Kicking away the ladder” (Chang, 200</a:t>
            </a:r>
            <a:r>
              <a:rPr lang="en-GB" dirty="0"/>
              <a:t>2</a:t>
            </a:r>
            <a:r>
              <a:rPr dirty="0"/>
              <a:t>)</a:t>
            </a:r>
          </a:p>
        </p:txBody>
      </p:sp>
      <p:pic>
        <p:nvPicPr>
          <p:cNvPr id="193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503" y="4159403"/>
            <a:ext cx="5469262" cy="8203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2358</Words>
  <Application>Microsoft Macintosh PowerPoint</Application>
  <PresentationFormat>Custom</PresentationFormat>
  <Paragraphs>154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Bodoni SvtyTwo ITC TT-Book</vt:lpstr>
      <vt:lpstr>Helvetica</vt:lpstr>
      <vt:lpstr>Helvetica Neue</vt:lpstr>
      <vt:lpstr>Palatino</vt:lpstr>
      <vt:lpstr>Zapf Dingbats</vt:lpstr>
      <vt:lpstr>New_Template4</vt:lpstr>
      <vt:lpstr>“Do rich countries keep poor countries poor?”</vt:lpstr>
      <vt:lpstr>Today</vt:lpstr>
      <vt:lpstr>First… what do you think?</vt:lpstr>
      <vt:lpstr>How did rich countries develop? The official story</vt:lpstr>
      <vt:lpstr>How did rich countries develop? The official story</vt:lpstr>
      <vt:lpstr>How did rich countries develop? An alternative story</vt:lpstr>
      <vt:lpstr>How did rich countries develop? An alternative story</vt:lpstr>
      <vt:lpstr>How did rich countries develop? An alternative story</vt:lpstr>
      <vt:lpstr>How did rich countries develop? An alternative story</vt:lpstr>
      <vt:lpstr>The problem with the official story</vt:lpstr>
      <vt:lpstr>The problem with the official story</vt:lpstr>
      <vt:lpstr>The problem with the official story</vt:lpstr>
      <vt:lpstr>Global governance and the (im?)possibility of development today</vt:lpstr>
      <vt:lpstr>Global governance architecture: trade </vt:lpstr>
      <vt:lpstr>Global governance architecture: trade </vt:lpstr>
      <vt:lpstr>Global governance architecture: trade </vt:lpstr>
      <vt:lpstr>Global governance architecture: trade </vt:lpstr>
      <vt:lpstr>Global governance architecture: trade </vt:lpstr>
      <vt:lpstr>Global governance architecture: finance </vt:lpstr>
      <vt:lpstr>Global governance architecture: finance</vt:lpstr>
      <vt:lpstr>Attempts at reform of the global financial architecture </vt:lpstr>
      <vt:lpstr>Time for a (new) New International Economic Order?</vt:lpstr>
      <vt:lpstr>Time for a (new) New International Economic Order?</vt:lpstr>
      <vt:lpstr>Time for a (new) New International Economic Order?</vt:lpstr>
      <vt:lpstr>So, back to our original question…</vt:lpstr>
      <vt:lpstr>Do rich countries keep poor countries poor?</vt:lpstr>
      <vt:lpstr>Thank you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Ingrid Kvangraven</cp:lastModifiedBy>
  <cp:revision>1</cp:revision>
  <dcterms:modified xsi:type="dcterms:W3CDTF">2024-12-12T11:02:11Z</dcterms:modified>
</cp:coreProperties>
</file>