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sldIdLst>
    <p:sldId id="280" r:id="rId3"/>
    <p:sldId id="284" r:id="rId4"/>
    <p:sldId id="291" r:id="rId5"/>
    <p:sldId id="289" r:id="rId6"/>
    <p:sldId id="292" r:id="rId7"/>
    <p:sldId id="298" r:id="rId8"/>
    <p:sldId id="300" r:id="rId9"/>
    <p:sldId id="290" r:id="rId10"/>
    <p:sldId id="293" r:id="rId11"/>
    <p:sldId id="269" r:id="rId12"/>
    <p:sldId id="265" r:id="rId13"/>
    <p:sldId id="272" r:id="rId14"/>
    <p:sldId id="294" r:id="rId15"/>
    <p:sldId id="259" r:id="rId16"/>
    <p:sldId id="288" r:id="rId17"/>
    <p:sldId id="270" r:id="rId18"/>
    <p:sldId id="295" r:id="rId19"/>
    <p:sldId id="286" r:id="rId20"/>
    <p:sldId id="263" r:id="rId21"/>
    <p:sldId id="262" r:id="rId22"/>
    <p:sldId id="264" r:id="rId23"/>
    <p:sldId id="266" r:id="rId24"/>
    <p:sldId id="267" r:id="rId25"/>
    <p:sldId id="268" r:id="rId26"/>
    <p:sldId id="301" r:id="rId27"/>
    <p:sldId id="302" r:id="rId28"/>
    <p:sldId id="297" r:id="rId29"/>
    <p:sldId id="296" r:id="rId30"/>
    <p:sldId id="273" r:id="rId31"/>
    <p:sldId id="261" r:id="rId32"/>
    <p:sldId id="256" r:id="rId33"/>
    <p:sldId id="257" r:id="rId34"/>
    <p:sldId id="285" r:id="rId35"/>
    <p:sldId id="258" r:id="rId36"/>
    <p:sldId id="276" r:id="rId37"/>
    <p:sldId id="274" r:id="rId38"/>
    <p:sldId id="278" r:id="rId39"/>
    <p:sldId id="281" r:id="rId40"/>
  </p:sldIdLst>
  <p:sldSz cx="12192000" cy="6858000"/>
  <p:notesSz cx="6858000" cy="9144000"/>
  <p:defaultText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84"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51C550-EF27-43BB-8D5F-15FBBED88559}" type="datetimeFigureOut">
              <a:rPr lang="en-GH" smtClean="0"/>
              <a:t>15/12/2024</a:t>
            </a:fld>
            <a:endParaRPr lang="en-G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388F2B-0588-4E10-A702-0D709806EFE6}" type="slidenum">
              <a:rPr lang="en-GH" smtClean="0"/>
              <a:t>‹#›</a:t>
            </a:fld>
            <a:endParaRPr lang="en-GH"/>
          </a:p>
        </p:txBody>
      </p:sp>
    </p:spTree>
    <p:extLst>
      <p:ext uri="{BB962C8B-B14F-4D97-AF65-F5344CB8AC3E}">
        <p14:creationId xmlns:p14="http://schemas.microsoft.com/office/powerpoint/2010/main" val="233976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53c9398af5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53c9398af5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2519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3CC4C-312C-3705-15D4-5B24CDF5F1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H"/>
          </a:p>
        </p:txBody>
      </p:sp>
      <p:sp>
        <p:nvSpPr>
          <p:cNvPr id="3" name="Subtitle 2">
            <a:extLst>
              <a:ext uri="{FF2B5EF4-FFF2-40B4-BE49-F238E27FC236}">
                <a16:creationId xmlns:a16="http://schemas.microsoft.com/office/drawing/2014/main" id="{32A84664-1D18-14C0-73D2-7D353BBB38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H"/>
          </a:p>
        </p:txBody>
      </p:sp>
      <p:sp>
        <p:nvSpPr>
          <p:cNvPr id="4" name="Date Placeholder 3">
            <a:extLst>
              <a:ext uri="{FF2B5EF4-FFF2-40B4-BE49-F238E27FC236}">
                <a16:creationId xmlns:a16="http://schemas.microsoft.com/office/drawing/2014/main" id="{29A0258E-8B4D-F895-7414-55E40BC34408}"/>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6D03F00C-338D-7037-13AF-94B2D47BD6DB}"/>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B9EE9F41-BB12-5176-1160-7EBDD6EE91A6}"/>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2137158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274D7-0994-AFF7-B370-BDE8FF0D8EB8}"/>
              </a:ext>
            </a:extLst>
          </p:cNvPr>
          <p:cNvSpPr>
            <a:spLocks noGrp="1"/>
          </p:cNvSpPr>
          <p:nvPr>
            <p:ph type="title"/>
          </p:nvPr>
        </p:nvSpPr>
        <p:spPr/>
        <p:txBody>
          <a:bodyPr/>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4644BE01-6864-7EE9-2B48-D4C8D653863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777A6157-65EC-00EE-1FEC-DBD9B303D22D}"/>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39B86D09-CABD-FA02-57DF-32D8D9BB12EF}"/>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0BB809DB-A2B0-2323-7A98-80769E0E6891}"/>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160266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4D27FFC-4634-AC7B-175F-9C730C709FF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H"/>
          </a:p>
        </p:txBody>
      </p:sp>
      <p:sp>
        <p:nvSpPr>
          <p:cNvPr id="3" name="Vertical Text Placeholder 2">
            <a:extLst>
              <a:ext uri="{FF2B5EF4-FFF2-40B4-BE49-F238E27FC236}">
                <a16:creationId xmlns:a16="http://schemas.microsoft.com/office/drawing/2014/main" id="{8BE82285-A9FA-8D2F-3866-4F7DC5AEF3A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2AC08745-069F-B7FB-6E0C-9BC2FB08501A}"/>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9A0E187C-28BF-7A31-89F6-BD5C214FD1BB}"/>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2ED74D2B-C7E3-CE5C-B45F-DB64CB79C9C6}"/>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38234376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719C9-BA61-627B-AC32-D133CFC67D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FC9FBB4-8C31-1F17-4F1A-67703AC5EB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77AE48-41B8-8EE4-7362-A798468BDED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5CA0E5B-9577-2B95-DC82-CB54B74C093A}"/>
              </a:ext>
            </a:extLst>
          </p:cNvPr>
          <p:cNvSpPr>
            <a:spLocks noGrp="1"/>
          </p:cNvSpPr>
          <p:nvPr>
            <p:ph type="ftr" sz="quarter" idx="11"/>
          </p:nvPr>
        </p:nvSpPr>
        <p:spPr/>
        <p:txBody>
          <a:body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F6C3027D-043A-8684-70FE-219B3B268307}"/>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38293320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880B0-F859-7E12-4838-58F6031F419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285E6B-0269-D20C-900E-4F60EEC43B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919E83-BDC9-A55A-0BFC-049C4B7E63E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ADB63814-65C1-6D22-7F3A-EC0C639FB0B3}"/>
              </a:ext>
            </a:extLst>
          </p:cNvPr>
          <p:cNvSpPr>
            <a:spLocks noGrp="1"/>
          </p:cNvSpPr>
          <p:nvPr>
            <p:ph type="ftr" sz="quarter" idx="11"/>
          </p:nvPr>
        </p:nvSpPr>
        <p:spPr/>
        <p:txBody>
          <a:body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47704A88-6006-A976-58B3-3562DAABFB8D}"/>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1750127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35CF5-CE42-C71C-D50F-D021744D2F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4A589A-B84A-E2E6-2FDD-A355268C2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40DA190-CB79-3EC9-1C98-71666D1F0CD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B8D4B29-285E-CCA6-2033-74431E149E35}"/>
              </a:ext>
            </a:extLst>
          </p:cNvPr>
          <p:cNvSpPr>
            <a:spLocks noGrp="1"/>
          </p:cNvSpPr>
          <p:nvPr>
            <p:ph type="ftr" sz="quarter" idx="11"/>
          </p:nvPr>
        </p:nvSpPr>
        <p:spPr/>
        <p:txBody>
          <a:body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B14AE29F-C79B-FACA-C072-70AAA44321D4}"/>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31862327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6EA5E-D153-D13E-22F9-C080A312D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314BC5-D2F6-D93D-864F-871EF4B8A4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2CACDA-7E0A-DE99-D3E5-1A92EFDB320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5EFB7E-EC2F-1B4C-5017-70E87C756464}"/>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7FB7D17D-F011-461F-1A7D-357044AFC9A9}"/>
              </a:ext>
            </a:extLst>
          </p:cNvPr>
          <p:cNvSpPr>
            <a:spLocks noGrp="1"/>
          </p:cNvSpPr>
          <p:nvPr>
            <p:ph type="ftr" sz="quarter" idx="11"/>
          </p:nvPr>
        </p:nvSpPr>
        <p:spPr/>
        <p:txBody>
          <a:bodyPr/>
          <a:lstStyle/>
          <a:p>
            <a:r>
              <a:rPr lang="en-US" dirty="0"/>
              <a:t>OSUN-EDI Workshop in Economic Policy and Public Finance</a:t>
            </a:r>
          </a:p>
        </p:txBody>
      </p:sp>
      <p:sp>
        <p:nvSpPr>
          <p:cNvPr id="7" name="Slide Number Placeholder 6">
            <a:extLst>
              <a:ext uri="{FF2B5EF4-FFF2-40B4-BE49-F238E27FC236}">
                <a16:creationId xmlns:a16="http://schemas.microsoft.com/office/drawing/2014/main" id="{2B9D90A5-0CFF-5C9B-2EE8-82C086C0A240}"/>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2134461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AE62C-9D92-6513-48FF-E13DBC5063A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212D2C-86D8-AB03-A237-2EBE7450E8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43F6A04-92F9-70B7-6CD1-321E95F33B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54BB375-BFD8-8DD1-DD31-16453DA348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53DC8C-D0D7-B4F1-7D48-BC3E310925C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B9F156E-63E7-EB5F-3B75-FF3560C243C2}"/>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99A22E85-4321-FED3-D34A-A15251BDB49D}"/>
              </a:ext>
            </a:extLst>
          </p:cNvPr>
          <p:cNvSpPr>
            <a:spLocks noGrp="1"/>
          </p:cNvSpPr>
          <p:nvPr>
            <p:ph type="ftr" sz="quarter" idx="11"/>
          </p:nvPr>
        </p:nvSpPr>
        <p:spPr/>
        <p:txBody>
          <a:bodyPr/>
          <a:lstStyle/>
          <a:p>
            <a:r>
              <a:rPr lang="en-US" dirty="0"/>
              <a:t>OSUN-EDI Workshop in Economic Policy and Public Finance</a:t>
            </a:r>
          </a:p>
        </p:txBody>
      </p:sp>
      <p:sp>
        <p:nvSpPr>
          <p:cNvPr id="9" name="Slide Number Placeholder 8">
            <a:extLst>
              <a:ext uri="{FF2B5EF4-FFF2-40B4-BE49-F238E27FC236}">
                <a16:creationId xmlns:a16="http://schemas.microsoft.com/office/drawing/2014/main" id="{7BC9F00F-80BF-5204-255F-2F263A1C3250}"/>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6946882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7D448-5E6F-7BF4-A155-C2D6BFEE6B9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939CB9A-1B38-ABE0-58D4-155357019F2E}"/>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3879A937-1B71-3C3E-1F5F-62CE872D547C}"/>
              </a:ext>
            </a:extLst>
          </p:cNvPr>
          <p:cNvSpPr>
            <a:spLocks noGrp="1"/>
          </p:cNvSpPr>
          <p:nvPr>
            <p:ph type="ftr" sz="quarter" idx="11"/>
          </p:nvPr>
        </p:nvSpPr>
        <p:spPr/>
        <p:txBody>
          <a:bodyPr/>
          <a:lstStyle/>
          <a:p>
            <a:r>
              <a:rPr lang="en-US" dirty="0"/>
              <a:t>OSUN-EDI Workshop in Economic Policy and Public Finance</a:t>
            </a:r>
          </a:p>
        </p:txBody>
      </p:sp>
      <p:sp>
        <p:nvSpPr>
          <p:cNvPr id="5" name="Slide Number Placeholder 4">
            <a:extLst>
              <a:ext uri="{FF2B5EF4-FFF2-40B4-BE49-F238E27FC236}">
                <a16:creationId xmlns:a16="http://schemas.microsoft.com/office/drawing/2014/main" id="{50A13773-1BC9-866C-7976-CD5590185AA2}"/>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32724693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CE1BA1-35D8-D8B6-3FC4-09BEA9D1E703}"/>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581BAB62-01D7-9B1F-8436-28ACAF8EF090}"/>
              </a:ext>
            </a:extLst>
          </p:cNvPr>
          <p:cNvSpPr>
            <a:spLocks noGrp="1"/>
          </p:cNvSpPr>
          <p:nvPr>
            <p:ph type="ftr" sz="quarter" idx="11"/>
          </p:nvPr>
        </p:nvSpPr>
        <p:spPr/>
        <p:txBody>
          <a:bodyPr/>
          <a:lstStyle/>
          <a:p>
            <a:r>
              <a:rPr lang="en-US" dirty="0"/>
              <a:t>OSUN-EDI Workshop in Economic Policy and Public Finance</a:t>
            </a:r>
          </a:p>
        </p:txBody>
      </p:sp>
      <p:sp>
        <p:nvSpPr>
          <p:cNvPr id="4" name="Slide Number Placeholder 3">
            <a:extLst>
              <a:ext uri="{FF2B5EF4-FFF2-40B4-BE49-F238E27FC236}">
                <a16:creationId xmlns:a16="http://schemas.microsoft.com/office/drawing/2014/main" id="{4CF564E5-9732-BCE3-E32B-494956063938}"/>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2597615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B9280-81D9-F5E4-469E-6F7D514533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5B68EEE-CD16-43AB-D253-5440152B7C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4551300-808D-B6F3-4512-C33B5603E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4739DB-115B-D63D-DFE3-1C4288C11D95}"/>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3AD9045E-236C-1A08-B863-717183892838}"/>
              </a:ext>
            </a:extLst>
          </p:cNvPr>
          <p:cNvSpPr>
            <a:spLocks noGrp="1"/>
          </p:cNvSpPr>
          <p:nvPr>
            <p:ph type="ftr" sz="quarter" idx="11"/>
          </p:nvPr>
        </p:nvSpPr>
        <p:spPr/>
        <p:txBody>
          <a:bodyPr/>
          <a:lstStyle/>
          <a:p>
            <a:r>
              <a:rPr lang="en-US" dirty="0"/>
              <a:t>OSUN-EDI Workshop in Economic Policy and Public Finance</a:t>
            </a:r>
          </a:p>
        </p:txBody>
      </p:sp>
      <p:sp>
        <p:nvSpPr>
          <p:cNvPr id="7" name="Slide Number Placeholder 6">
            <a:extLst>
              <a:ext uri="{FF2B5EF4-FFF2-40B4-BE49-F238E27FC236}">
                <a16:creationId xmlns:a16="http://schemas.microsoft.com/office/drawing/2014/main" id="{A62759F1-812B-EEF3-89ED-CE900DB18143}"/>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43308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01F8-F3C2-D0ED-4F6F-3D682EBB6D4F}"/>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8E7619BD-EE3F-77B0-2183-46DE96F50F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0D9C9305-4CE5-B802-BBAE-E8EA3D6817C3}"/>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D96D361B-A548-F411-6A42-A94B6DBA912B}"/>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3EBE6B5C-A019-9AD9-975E-EE2095EB79C2}"/>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2650862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05416-AE3D-0064-16B9-672D0C47B5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4785288-8F66-08BB-A496-12E6EB4AD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ABF82AC-12FC-3F6D-41B4-4A87CD494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D84B59-8986-2FB7-138B-10A0FFB5FED3}"/>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9ACE887C-D95B-01DA-F285-312D8C48EB0D}"/>
              </a:ext>
            </a:extLst>
          </p:cNvPr>
          <p:cNvSpPr>
            <a:spLocks noGrp="1"/>
          </p:cNvSpPr>
          <p:nvPr>
            <p:ph type="ftr" sz="quarter" idx="11"/>
          </p:nvPr>
        </p:nvSpPr>
        <p:spPr/>
        <p:txBody>
          <a:bodyPr/>
          <a:lstStyle/>
          <a:p>
            <a:r>
              <a:rPr lang="en-US" dirty="0"/>
              <a:t>OSUN-EDI Workshop in Economic Policy and Public Finance</a:t>
            </a:r>
          </a:p>
        </p:txBody>
      </p:sp>
      <p:sp>
        <p:nvSpPr>
          <p:cNvPr id="7" name="Slide Number Placeholder 6">
            <a:extLst>
              <a:ext uri="{FF2B5EF4-FFF2-40B4-BE49-F238E27FC236}">
                <a16:creationId xmlns:a16="http://schemas.microsoft.com/office/drawing/2014/main" id="{250BC275-F664-1DB7-D0D3-DACE4BBC3576}"/>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12646421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69838C-7A92-377E-5D1E-793FE437D4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16A9EB-ED56-F04A-B3BD-61DBDA9A0E8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18B93B-A167-5F0E-B52B-15478FDC83B5}"/>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4A1ED5C-9E55-29D7-4242-410336E4B2B7}"/>
              </a:ext>
            </a:extLst>
          </p:cNvPr>
          <p:cNvSpPr>
            <a:spLocks noGrp="1"/>
          </p:cNvSpPr>
          <p:nvPr>
            <p:ph type="ftr" sz="quarter" idx="11"/>
          </p:nvPr>
        </p:nvSpPr>
        <p:spPr/>
        <p:txBody>
          <a:body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A8909093-89DF-94D6-80E4-5FCF8B4D04B2}"/>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645319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0575BF-5EA6-24E1-AC61-A979F2F350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C37E11-F417-7B3F-0F15-6B39081B70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70187C-C002-E3A6-224F-2D95F315AD2C}"/>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170A6E02-1C7A-8318-CE66-1C389198ED99}"/>
              </a:ext>
            </a:extLst>
          </p:cNvPr>
          <p:cNvSpPr>
            <a:spLocks noGrp="1"/>
          </p:cNvSpPr>
          <p:nvPr>
            <p:ph type="ftr" sz="quarter" idx="11"/>
          </p:nvPr>
        </p:nvSpPr>
        <p:spPr/>
        <p:txBody>
          <a:body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6908F168-B0D3-31EA-AC3D-6FDF5C119DC0}"/>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21119898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Watercolor Splatters">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381858"/>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A1BFFE-E4B4-F243-8722-F04EDEC7FAB2}"/>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42CC61AE-7BCE-CB42-B025-A014ECB0717A}"/>
              </a:ext>
            </a:extLst>
          </p:cNvPr>
          <p:cNvSpPr>
            <a:spLocks noGrp="1"/>
          </p:cNvSpPr>
          <p:nvPr>
            <p:ph type="ftr" sz="quarter" idx="11"/>
          </p:nvPr>
        </p:nvSpPr>
        <p:spPr/>
        <p:txBody>
          <a:bodyPr/>
          <a:lstStyle/>
          <a:p>
            <a:r>
              <a:rPr lang="en-US" dirty="0"/>
              <a:t>OSUN-EDI Workshop in Economic Policy and Public Finance</a:t>
            </a:r>
          </a:p>
        </p:txBody>
      </p:sp>
      <p:sp>
        <p:nvSpPr>
          <p:cNvPr id="4" name="Slide Number Placeholder 3">
            <a:extLst>
              <a:ext uri="{FF2B5EF4-FFF2-40B4-BE49-F238E27FC236}">
                <a16:creationId xmlns:a16="http://schemas.microsoft.com/office/drawing/2014/main" id="{4043E79F-F14E-F644-AAAF-0EF7ED900A10}"/>
              </a:ext>
            </a:extLst>
          </p:cNvPr>
          <p:cNvSpPr>
            <a:spLocks noGrp="1"/>
          </p:cNvSpPr>
          <p:nvPr>
            <p:ph type="sldNum" sz="quarter" idx="12"/>
          </p:nvPr>
        </p:nvSpPr>
        <p:spPr/>
        <p:txBody>
          <a:bodyPr/>
          <a:lstStyle/>
          <a:p>
            <a:fld id="{9998EADF-C030-F84C-ADA0-FD2E39B5A33F}" type="slidenum">
              <a:rPr lang="en-US" smtClean="0"/>
              <a:t>‹#›</a:t>
            </a:fld>
            <a:endParaRPr lang="en-US" dirty="0"/>
          </a:p>
        </p:txBody>
      </p:sp>
    </p:spTree>
    <p:extLst>
      <p:ext uri="{BB962C8B-B14F-4D97-AF65-F5344CB8AC3E}">
        <p14:creationId xmlns:p14="http://schemas.microsoft.com/office/powerpoint/2010/main" val="39082918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sp>
        <p:nvSpPr>
          <p:cNvPr id="4" name="Picture Placeholder 13">
            <a:extLst>
              <a:ext uri="{FF2B5EF4-FFF2-40B4-BE49-F238E27FC236}">
                <a16:creationId xmlns:a16="http://schemas.microsoft.com/office/drawing/2014/main" id="{3291F769-7671-E94D-846A-CBB01DFA4DF3}"/>
              </a:ext>
            </a:extLst>
          </p:cNvPr>
          <p:cNvSpPr>
            <a:spLocks noGrp="1" noChangeAspect="1"/>
          </p:cNvSpPr>
          <p:nvPr>
            <p:ph type="pic" sz="quarter" idx="14"/>
          </p:nvPr>
        </p:nvSpPr>
        <p:spPr>
          <a:xfrm>
            <a:off x="6387739" y="1240972"/>
            <a:ext cx="4399200" cy="4402183"/>
          </a:xfrm>
          <a:prstGeom prst="rect">
            <a:avLst/>
          </a:prstGeom>
          <a:solidFill>
            <a:schemeClr val="bg1">
              <a:lumMod val="95000"/>
            </a:schemeClr>
          </a:solidFill>
          <a:effectLst/>
        </p:spPr>
        <p:txBody>
          <a:bodyPr>
            <a:normAutofit/>
          </a:bodyPr>
          <a:lstStyle>
            <a:lvl1pPr marL="0" indent="0">
              <a:buNone/>
              <a:defRPr sz="1200" b="0" i="0">
                <a:ln>
                  <a:noFill/>
                </a:ln>
                <a:solidFill>
                  <a:schemeClr val="tx2"/>
                </a:solidFill>
                <a:latin typeface="Roboto Regular" charset="0"/>
                <a:ea typeface="Roboto Regular" charset="0"/>
                <a:cs typeface="Roboto Regular" charset="0"/>
              </a:defRPr>
            </a:lvl1pPr>
          </a:lstStyle>
          <a:p>
            <a:endParaRPr lang="en-US" dirty="0"/>
          </a:p>
        </p:txBody>
      </p:sp>
    </p:spTree>
    <p:extLst>
      <p:ext uri="{BB962C8B-B14F-4D97-AF65-F5344CB8AC3E}">
        <p14:creationId xmlns:p14="http://schemas.microsoft.com/office/powerpoint/2010/main" val="4026866040"/>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32"/>
        <p:cNvGrpSpPr/>
        <p:nvPr/>
      </p:nvGrpSpPr>
      <p:grpSpPr>
        <a:xfrm>
          <a:off x="0" y="0"/>
          <a:ext cx="0" cy="0"/>
          <a:chOff x="0" y="0"/>
          <a:chExt cx="0" cy="0"/>
        </a:xfrm>
      </p:grpSpPr>
      <p:sp>
        <p:nvSpPr>
          <p:cNvPr id="133" name="Google Shape;133;p23"/>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4" name="Google Shape;134;p23"/>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a:lvl1pPr>
            <a:lvl2pPr marL="1219170" lvl="1" indent="-406390">
              <a:spcBef>
                <a:spcPts val="2133"/>
              </a:spcBef>
              <a:spcAft>
                <a:spcPts val="0"/>
              </a:spcAft>
              <a:buSzPts val="1200"/>
              <a:buChar char="○"/>
              <a:defRPr/>
            </a:lvl2pPr>
            <a:lvl3pPr marL="1828754" lvl="2" indent="-406390">
              <a:spcBef>
                <a:spcPts val="2133"/>
              </a:spcBef>
              <a:spcAft>
                <a:spcPts val="0"/>
              </a:spcAft>
              <a:buSzPts val="1200"/>
              <a:buChar char="■"/>
              <a:defRPr/>
            </a:lvl3pPr>
            <a:lvl4pPr marL="2438339" lvl="3" indent="-406390">
              <a:spcBef>
                <a:spcPts val="2133"/>
              </a:spcBef>
              <a:spcAft>
                <a:spcPts val="0"/>
              </a:spcAft>
              <a:buSzPts val="1200"/>
              <a:buChar char="●"/>
              <a:defRPr/>
            </a:lvl4pPr>
            <a:lvl5pPr marL="3047924" lvl="4" indent="-406390">
              <a:spcBef>
                <a:spcPts val="2133"/>
              </a:spcBef>
              <a:spcAft>
                <a:spcPts val="0"/>
              </a:spcAft>
              <a:buSzPts val="1200"/>
              <a:buChar char="○"/>
              <a:defRPr/>
            </a:lvl5pPr>
            <a:lvl6pPr marL="3657509" lvl="5" indent="-406390">
              <a:spcBef>
                <a:spcPts val="2133"/>
              </a:spcBef>
              <a:spcAft>
                <a:spcPts val="0"/>
              </a:spcAft>
              <a:buSzPts val="1200"/>
              <a:buChar char="■"/>
              <a:defRPr/>
            </a:lvl6pPr>
            <a:lvl7pPr marL="4267093" lvl="6" indent="-406390">
              <a:spcBef>
                <a:spcPts val="2133"/>
              </a:spcBef>
              <a:spcAft>
                <a:spcPts val="0"/>
              </a:spcAft>
              <a:buSzPts val="1200"/>
              <a:buChar char="●"/>
              <a:defRPr/>
            </a:lvl7pPr>
            <a:lvl8pPr marL="4876678" lvl="7" indent="-406390">
              <a:spcBef>
                <a:spcPts val="2133"/>
              </a:spcBef>
              <a:spcAft>
                <a:spcPts val="0"/>
              </a:spcAft>
              <a:buSzPts val="1200"/>
              <a:buChar char="○"/>
              <a:defRPr/>
            </a:lvl8pPr>
            <a:lvl9pPr marL="5486263" lvl="8" indent="-406390">
              <a:spcBef>
                <a:spcPts val="2133"/>
              </a:spcBef>
              <a:spcAft>
                <a:spcPts val="2133"/>
              </a:spcAft>
              <a:buSzPts val="1200"/>
              <a:buChar char="■"/>
              <a:defRPr/>
            </a:lvl9pPr>
          </a:lstStyle>
          <a:p>
            <a:endParaRPr/>
          </a:p>
        </p:txBody>
      </p:sp>
      <p:sp>
        <p:nvSpPr>
          <p:cNvPr id="135" name="Google Shape;135;p2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l"/>
            <a:fld id="{00000000-1234-1234-1234-123412341234}" type="slidenum">
              <a:rPr lang="en" smtClean="0"/>
              <a:pPr algn="l"/>
              <a:t>‹#›</a:t>
            </a:fld>
            <a:endParaRPr lang="en"/>
          </a:p>
        </p:txBody>
      </p:sp>
    </p:spTree>
    <p:extLst>
      <p:ext uri="{BB962C8B-B14F-4D97-AF65-F5344CB8AC3E}">
        <p14:creationId xmlns:p14="http://schemas.microsoft.com/office/powerpoint/2010/main" val="1379826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CBA7E-8FA0-F5B4-CFAA-12AC5D08D0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H"/>
          </a:p>
        </p:txBody>
      </p:sp>
      <p:sp>
        <p:nvSpPr>
          <p:cNvPr id="3" name="Text Placeholder 2">
            <a:extLst>
              <a:ext uri="{FF2B5EF4-FFF2-40B4-BE49-F238E27FC236}">
                <a16:creationId xmlns:a16="http://schemas.microsoft.com/office/drawing/2014/main" id="{02AB0FA3-D20D-40D3-D5F6-44FDBA4B222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517AB8F-C552-01BC-E534-D034112302D7}"/>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5FBF3315-BA2D-2F3A-8798-05C3C4A85FA5}"/>
              </a:ext>
            </a:extLst>
          </p:cNvPr>
          <p:cNvSpPr>
            <a:spLocks noGrp="1"/>
          </p:cNvSpPr>
          <p:nvPr>
            <p:ph type="ftr" sz="quarter" idx="11"/>
          </p:nvPr>
        </p:nvSpPr>
        <p:spPr/>
        <p:txBody>
          <a:bodyPr/>
          <a:lstStyle/>
          <a:p>
            <a:endParaRPr lang="en-GH"/>
          </a:p>
        </p:txBody>
      </p:sp>
      <p:sp>
        <p:nvSpPr>
          <p:cNvPr id="6" name="Slide Number Placeholder 5">
            <a:extLst>
              <a:ext uri="{FF2B5EF4-FFF2-40B4-BE49-F238E27FC236}">
                <a16:creationId xmlns:a16="http://schemas.microsoft.com/office/drawing/2014/main" id="{128140B4-6389-CA12-3E8C-3F67D4D1DD5F}"/>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21753202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F5E65-1E31-D6B9-74D0-E0B7363D0034}"/>
              </a:ext>
            </a:extLst>
          </p:cNvPr>
          <p:cNvSpPr>
            <a:spLocks noGrp="1"/>
          </p:cNvSpPr>
          <p:nvPr>
            <p:ph type="title"/>
          </p:nvPr>
        </p:nvSpPr>
        <p:spPr/>
        <p:txBody>
          <a:bodyPr/>
          <a:lstStyle/>
          <a:p>
            <a:r>
              <a:rPr lang="en-US"/>
              <a:t>Click to edit Master title style</a:t>
            </a:r>
            <a:endParaRPr lang="en-GH"/>
          </a:p>
        </p:txBody>
      </p:sp>
      <p:sp>
        <p:nvSpPr>
          <p:cNvPr id="3" name="Content Placeholder 2">
            <a:extLst>
              <a:ext uri="{FF2B5EF4-FFF2-40B4-BE49-F238E27FC236}">
                <a16:creationId xmlns:a16="http://schemas.microsoft.com/office/drawing/2014/main" id="{F76032EB-16B1-23E7-441C-83CFF2F67ED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Content Placeholder 3">
            <a:extLst>
              <a:ext uri="{FF2B5EF4-FFF2-40B4-BE49-F238E27FC236}">
                <a16:creationId xmlns:a16="http://schemas.microsoft.com/office/drawing/2014/main" id="{4524AF7F-D10D-F8BD-66E2-E54216B7F8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Date Placeholder 4">
            <a:extLst>
              <a:ext uri="{FF2B5EF4-FFF2-40B4-BE49-F238E27FC236}">
                <a16:creationId xmlns:a16="http://schemas.microsoft.com/office/drawing/2014/main" id="{02298EB1-CC00-A05E-B67A-1C06F932B3D1}"/>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6" name="Footer Placeholder 5">
            <a:extLst>
              <a:ext uri="{FF2B5EF4-FFF2-40B4-BE49-F238E27FC236}">
                <a16:creationId xmlns:a16="http://schemas.microsoft.com/office/drawing/2014/main" id="{E6C7410F-BFE6-7903-C001-1A2CD745B25A}"/>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614C815C-3971-8E7A-7D4E-52786A17FDAA}"/>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294045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8055-A1C9-C981-C8E0-5F5CD232F2C0}"/>
              </a:ext>
            </a:extLst>
          </p:cNvPr>
          <p:cNvSpPr>
            <a:spLocks noGrp="1"/>
          </p:cNvSpPr>
          <p:nvPr>
            <p:ph type="title"/>
          </p:nvPr>
        </p:nvSpPr>
        <p:spPr>
          <a:xfrm>
            <a:off x="839788" y="365125"/>
            <a:ext cx="10515600" cy="1325563"/>
          </a:xfrm>
        </p:spPr>
        <p:txBody>
          <a:bodyPr/>
          <a:lstStyle/>
          <a:p>
            <a:r>
              <a:rPr lang="en-US"/>
              <a:t>Click to edit Master title style</a:t>
            </a:r>
            <a:endParaRPr lang="en-GH"/>
          </a:p>
        </p:txBody>
      </p:sp>
      <p:sp>
        <p:nvSpPr>
          <p:cNvPr id="3" name="Text Placeholder 2">
            <a:extLst>
              <a:ext uri="{FF2B5EF4-FFF2-40B4-BE49-F238E27FC236}">
                <a16:creationId xmlns:a16="http://schemas.microsoft.com/office/drawing/2014/main" id="{18A2F879-40D1-8473-47F6-68FA3CE488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15985C-BDDA-6D72-90D8-79C3166E737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5" name="Text Placeholder 4">
            <a:extLst>
              <a:ext uri="{FF2B5EF4-FFF2-40B4-BE49-F238E27FC236}">
                <a16:creationId xmlns:a16="http://schemas.microsoft.com/office/drawing/2014/main" id="{32C50354-2C70-EA0E-356B-7FE34F9B49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04D5A23-0B9B-F891-91B0-9FC4D307C87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7" name="Date Placeholder 6">
            <a:extLst>
              <a:ext uri="{FF2B5EF4-FFF2-40B4-BE49-F238E27FC236}">
                <a16:creationId xmlns:a16="http://schemas.microsoft.com/office/drawing/2014/main" id="{6C90EAB7-99CD-DB4F-AE8A-B142D6100BC0}"/>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8" name="Footer Placeholder 7">
            <a:extLst>
              <a:ext uri="{FF2B5EF4-FFF2-40B4-BE49-F238E27FC236}">
                <a16:creationId xmlns:a16="http://schemas.microsoft.com/office/drawing/2014/main" id="{5AE94041-4560-57F0-887A-D2E2325A7990}"/>
              </a:ext>
            </a:extLst>
          </p:cNvPr>
          <p:cNvSpPr>
            <a:spLocks noGrp="1"/>
          </p:cNvSpPr>
          <p:nvPr>
            <p:ph type="ftr" sz="quarter" idx="11"/>
          </p:nvPr>
        </p:nvSpPr>
        <p:spPr/>
        <p:txBody>
          <a:bodyPr/>
          <a:lstStyle/>
          <a:p>
            <a:endParaRPr lang="en-GH"/>
          </a:p>
        </p:txBody>
      </p:sp>
      <p:sp>
        <p:nvSpPr>
          <p:cNvPr id="9" name="Slide Number Placeholder 8">
            <a:extLst>
              <a:ext uri="{FF2B5EF4-FFF2-40B4-BE49-F238E27FC236}">
                <a16:creationId xmlns:a16="http://schemas.microsoft.com/office/drawing/2014/main" id="{6EB0043C-7B8A-7184-0454-F5C4A87D93C3}"/>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1027942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FF8D38-D94B-9846-FF4E-DEAD91F80628}"/>
              </a:ext>
            </a:extLst>
          </p:cNvPr>
          <p:cNvSpPr>
            <a:spLocks noGrp="1"/>
          </p:cNvSpPr>
          <p:nvPr>
            <p:ph type="title"/>
          </p:nvPr>
        </p:nvSpPr>
        <p:spPr/>
        <p:txBody>
          <a:bodyPr/>
          <a:lstStyle/>
          <a:p>
            <a:r>
              <a:rPr lang="en-US"/>
              <a:t>Click to edit Master title style</a:t>
            </a:r>
            <a:endParaRPr lang="en-GH"/>
          </a:p>
        </p:txBody>
      </p:sp>
      <p:sp>
        <p:nvSpPr>
          <p:cNvPr id="3" name="Date Placeholder 2">
            <a:extLst>
              <a:ext uri="{FF2B5EF4-FFF2-40B4-BE49-F238E27FC236}">
                <a16:creationId xmlns:a16="http://schemas.microsoft.com/office/drawing/2014/main" id="{73587D74-0BDF-097B-3FF2-CC71F17F116D}"/>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4" name="Footer Placeholder 3">
            <a:extLst>
              <a:ext uri="{FF2B5EF4-FFF2-40B4-BE49-F238E27FC236}">
                <a16:creationId xmlns:a16="http://schemas.microsoft.com/office/drawing/2014/main" id="{4EAA1E7D-5067-6E7F-9F4C-9031F955DFC0}"/>
              </a:ext>
            </a:extLst>
          </p:cNvPr>
          <p:cNvSpPr>
            <a:spLocks noGrp="1"/>
          </p:cNvSpPr>
          <p:nvPr>
            <p:ph type="ftr" sz="quarter" idx="11"/>
          </p:nvPr>
        </p:nvSpPr>
        <p:spPr/>
        <p:txBody>
          <a:bodyPr/>
          <a:lstStyle/>
          <a:p>
            <a:endParaRPr lang="en-GH"/>
          </a:p>
        </p:txBody>
      </p:sp>
      <p:sp>
        <p:nvSpPr>
          <p:cNvPr id="5" name="Slide Number Placeholder 4">
            <a:extLst>
              <a:ext uri="{FF2B5EF4-FFF2-40B4-BE49-F238E27FC236}">
                <a16:creationId xmlns:a16="http://schemas.microsoft.com/office/drawing/2014/main" id="{FD31C8A2-D293-D864-5C00-EF8FDB016DC3}"/>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16959865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79B90B-B1F5-E08F-9D51-3EB4B727B9CF}"/>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3" name="Footer Placeholder 2">
            <a:extLst>
              <a:ext uri="{FF2B5EF4-FFF2-40B4-BE49-F238E27FC236}">
                <a16:creationId xmlns:a16="http://schemas.microsoft.com/office/drawing/2014/main" id="{DC4FFA64-7506-255B-D01B-35768C2E109D}"/>
              </a:ext>
            </a:extLst>
          </p:cNvPr>
          <p:cNvSpPr>
            <a:spLocks noGrp="1"/>
          </p:cNvSpPr>
          <p:nvPr>
            <p:ph type="ftr" sz="quarter" idx="11"/>
          </p:nvPr>
        </p:nvSpPr>
        <p:spPr/>
        <p:txBody>
          <a:bodyPr/>
          <a:lstStyle/>
          <a:p>
            <a:endParaRPr lang="en-GH"/>
          </a:p>
        </p:txBody>
      </p:sp>
      <p:sp>
        <p:nvSpPr>
          <p:cNvPr id="4" name="Slide Number Placeholder 3">
            <a:extLst>
              <a:ext uri="{FF2B5EF4-FFF2-40B4-BE49-F238E27FC236}">
                <a16:creationId xmlns:a16="http://schemas.microsoft.com/office/drawing/2014/main" id="{E1A780C7-3925-EC39-1C4F-3BB9750B828F}"/>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1785622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5321-8850-55D4-CA49-7F80F77AB30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Content Placeholder 2">
            <a:extLst>
              <a:ext uri="{FF2B5EF4-FFF2-40B4-BE49-F238E27FC236}">
                <a16:creationId xmlns:a16="http://schemas.microsoft.com/office/drawing/2014/main" id="{ED1E27B7-9776-3A46-E0AA-BB40A0E44B3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Text Placeholder 3">
            <a:extLst>
              <a:ext uri="{FF2B5EF4-FFF2-40B4-BE49-F238E27FC236}">
                <a16:creationId xmlns:a16="http://schemas.microsoft.com/office/drawing/2014/main" id="{2FC8076C-313F-5197-BD06-47F89FC18E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B2005D-2750-14FA-9C5F-2FDAA146B610}"/>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6" name="Footer Placeholder 5">
            <a:extLst>
              <a:ext uri="{FF2B5EF4-FFF2-40B4-BE49-F238E27FC236}">
                <a16:creationId xmlns:a16="http://schemas.microsoft.com/office/drawing/2014/main" id="{FED8A393-EE06-EC66-107C-E21BBB5DBCFA}"/>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95463379-ECA6-3C15-7191-48B05463C04A}"/>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881736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B253-E3F6-02F9-767B-06F7EAF916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H"/>
          </a:p>
        </p:txBody>
      </p:sp>
      <p:sp>
        <p:nvSpPr>
          <p:cNvPr id="3" name="Picture Placeholder 2">
            <a:extLst>
              <a:ext uri="{FF2B5EF4-FFF2-40B4-BE49-F238E27FC236}">
                <a16:creationId xmlns:a16="http://schemas.microsoft.com/office/drawing/2014/main" id="{675647C9-E362-D3E7-4E07-1AE3981FE6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H"/>
          </a:p>
        </p:txBody>
      </p:sp>
      <p:sp>
        <p:nvSpPr>
          <p:cNvPr id="4" name="Text Placeholder 3">
            <a:extLst>
              <a:ext uri="{FF2B5EF4-FFF2-40B4-BE49-F238E27FC236}">
                <a16:creationId xmlns:a16="http://schemas.microsoft.com/office/drawing/2014/main" id="{CDD7BFCC-EC06-2625-EC5F-E494949F0A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8DD281-14F6-7637-9B73-2069D393B3E4}"/>
              </a:ext>
            </a:extLst>
          </p:cNvPr>
          <p:cNvSpPr>
            <a:spLocks noGrp="1"/>
          </p:cNvSpPr>
          <p:nvPr>
            <p:ph type="dt" sz="half" idx="10"/>
          </p:nvPr>
        </p:nvSpPr>
        <p:spPr/>
        <p:txBody>
          <a:bodyPr/>
          <a:lstStyle/>
          <a:p>
            <a:fld id="{223B7F7D-5638-4AF3-9C0C-FBCA32145906}" type="datetimeFigureOut">
              <a:rPr lang="en-GH" smtClean="0"/>
              <a:t>15/12/2024</a:t>
            </a:fld>
            <a:endParaRPr lang="en-GH"/>
          </a:p>
        </p:txBody>
      </p:sp>
      <p:sp>
        <p:nvSpPr>
          <p:cNvPr id="6" name="Footer Placeholder 5">
            <a:extLst>
              <a:ext uri="{FF2B5EF4-FFF2-40B4-BE49-F238E27FC236}">
                <a16:creationId xmlns:a16="http://schemas.microsoft.com/office/drawing/2014/main" id="{ADC48D37-E003-06EE-4BC2-30BA6F66F164}"/>
              </a:ext>
            </a:extLst>
          </p:cNvPr>
          <p:cNvSpPr>
            <a:spLocks noGrp="1"/>
          </p:cNvSpPr>
          <p:nvPr>
            <p:ph type="ftr" sz="quarter" idx="11"/>
          </p:nvPr>
        </p:nvSpPr>
        <p:spPr/>
        <p:txBody>
          <a:bodyPr/>
          <a:lstStyle/>
          <a:p>
            <a:endParaRPr lang="en-GH"/>
          </a:p>
        </p:txBody>
      </p:sp>
      <p:sp>
        <p:nvSpPr>
          <p:cNvPr id="7" name="Slide Number Placeholder 6">
            <a:extLst>
              <a:ext uri="{FF2B5EF4-FFF2-40B4-BE49-F238E27FC236}">
                <a16:creationId xmlns:a16="http://schemas.microsoft.com/office/drawing/2014/main" id="{91E34ED4-2D7E-EA76-87DF-C6BFCEA03244}"/>
              </a:ext>
            </a:extLst>
          </p:cNvPr>
          <p:cNvSpPr>
            <a:spLocks noGrp="1"/>
          </p:cNvSpPr>
          <p:nvPr>
            <p:ph type="sldNum" sz="quarter" idx="12"/>
          </p:nvPr>
        </p:nvSpPr>
        <p:spPr/>
        <p:txBody>
          <a:bodyPr/>
          <a:lstStyle/>
          <a:p>
            <a:fld id="{940B0C18-291A-4F48-8C24-4F14EEBC5C7B}" type="slidenum">
              <a:rPr lang="en-GH" smtClean="0"/>
              <a:t>‹#›</a:t>
            </a:fld>
            <a:endParaRPr lang="en-GH"/>
          </a:p>
        </p:txBody>
      </p:sp>
    </p:spTree>
    <p:extLst>
      <p:ext uri="{BB962C8B-B14F-4D97-AF65-F5344CB8AC3E}">
        <p14:creationId xmlns:p14="http://schemas.microsoft.com/office/powerpoint/2010/main" val="4051402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920A302-AA52-16D6-006D-18E88EBC13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H"/>
          </a:p>
        </p:txBody>
      </p:sp>
      <p:sp>
        <p:nvSpPr>
          <p:cNvPr id="3" name="Text Placeholder 2">
            <a:extLst>
              <a:ext uri="{FF2B5EF4-FFF2-40B4-BE49-F238E27FC236}">
                <a16:creationId xmlns:a16="http://schemas.microsoft.com/office/drawing/2014/main" id="{4DDCC631-F166-45B1-D6A3-FDAD21836C9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H"/>
          </a:p>
        </p:txBody>
      </p:sp>
      <p:sp>
        <p:nvSpPr>
          <p:cNvPr id="4" name="Date Placeholder 3">
            <a:extLst>
              <a:ext uri="{FF2B5EF4-FFF2-40B4-BE49-F238E27FC236}">
                <a16:creationId xmlns:a16="http://schemas.microsoft.com/office/drawing/2014/main" id="{CE7F7086-C81E-F6C0-B165-E4C1DE980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3B7F7D-5638-4AF3-9C0C-FBCA32145906}" type="datetimeFigureOut">
              <a:rPr lang="en-GH" smtClean="0"/>
              <a:t>15/12/2024</a:t>
            </a:fld>
            <a:endParaRPr lang="en-GH"/>
          </a:p>
        </p:txBody>
      </p:sp>
      <p:sp>
        <p:nvSpPr>
          <p:cNvPr id="5" name="Footer Placeholder 4">
            <a:extLst>
              <a:ext uri="{FF2B5EF4-FFF2-40B4-BE49-F238E27FC236}">
                <a16:creationId xmlns:a16="http://schemas.microsoft.com/office/drawing/2014/main" id="{A8B4477D-4286-23C2-176E-D6F67AB472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H"/>
          </a:p>
        </p:txBody>
      </p:sp>
      <p:sp>
        <p:nvSpPr>
          <p:cNvPr id="6" name="Slide Number Placeholder 5">
            <a:extLst>
              <a:ext uri="{FF2B5EF4-FFF2-40B4-BE49-F238E27FC236}">
                <a16:creationId xmlns:a16="http://schemas.microsoft.com/office/drawing/2014/main" id="{B966159D-A697-C4C6-6BA0-7A0B52B4A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40B0C18-291A-4F48-8C24-4F14EEBC5C7B}" type="slidenum">
              <a:rPr lang="en-GH" smtClean="0"/>
              <a:t>‹#›</a:t>
            </a:fld>
            <a:endParaRPr lang="en-GH"/>
          </a:p>
        </p:txBody>
      </p:sp>
    </p:spTree>
    <p:extLst>
      <p:ext uri="{BB962C8B-B14F-4D97-AF65-F5344CB8AC3E}">
        <p14:creationId xmlns:p14="http://schemas.microsoft.com/office/powerpoint/2010/main" val="3455786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21BDEE-F0F1-EE0A-9A69-616EE442DB0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B7CD14B-DE96-434B-236E-208E3282E2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F800EA-4113-88C7-2291-6839C7B3D7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0B8C4907-ECFC-F21E-7EDE-A76E47B05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OSUN-EDI Workshop in Economic Policy and Public Finance</a:t>
            </a:r>
          </a:p>
        </p:txBody>
      </p:sp>
      <p:sp>
        <p:nvSpPr>
          <p:cNvPr id="6" name="Slide Number Placeholder 5">
            <a:extLst>
              <a:ext uri="{FF2B5EF4-FFF2-40B4-BE49-F238E27FC236}">
                <a16:creationId xmlns:a16="http://schemas.microsoft.com/office/drawing/2014/main" id="{DB37020D-A152-7390-3610-12D703A9C8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98EADF-C030-F84C-ADA0-FD2E39B5A33F}" type="slidenum">
              <a:rPr lang="en-US" smtClean="0"/>
              <a:t>‹#›</a:t>
            </a:fld>
            <a:endParaRPr lang="en-US" dirty="0"/>
          </a:p>
        </p:txBody>
      </p:sp>
    </p:spTree>
    <p:extLst>
      <p:ext uri="{BB962C8B-B14F-4D97-AF65-F5344CB8AC3E}">
        <p14:creationId xmlns:p14="http://schemas.microsoft.com/office/powerpoint/2010/main" val="2987562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www.economicshelp.org/wp-content/uploads/2012/05/harod-domar-formula.png" TargetMode="External"/><Relationship Id="rId2" Type="http://schemas.openxmlformats.org/officeDocument/2006/relationships/image" Target="../media/image2.png"/><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100DED2-83D4-8FB3-E80B-61A1F711A666}"/>
              </a:ext>
            </a:extLst>
          </p:cNvPr>
          <p:cNvSpPr>
            <a:spLocks noGrp="1"/>
          </p:cNvSpPr>
          <p:nvPr>
            <p:ph type="title"/>
          </p:nvPr>
        </p:nvSpPr>
        <p:spPr>
          <a:xfrm>
            <a:off x="640080" y="4777739"/>
            <a:ext cx="3418990" cy="1412119"/>
          </a:xfrm>
        </p:spPr>
        <p:txBody>
          <a:bodyPr vert="horz" lIns="91440" tIns="45720" rIns="91440" bIns="45720" rtlCol="0" anchor="ctr">
            <a:normAutofit/>
          </a:bodyPr>
          <a:lstStyle/>
          <a:p>
            <a:r>
              <a:rPr lang="en-US" sz="2800" dirty="0"/>
              <a:t>Charles Abugre</a:t>
            </a:r>
          </a:p>
        </p:txBody>
      </p:sp>
      <p:pic>
        <p:nvPicPr>
          <p:cNvPr id="5" name="Picture Placeholder 4">
            <a:extLst>
              <a:ext uri="{FF2B5EF4-FFF2-40B4-BE49-F238E27FC236}">
                <a16:creationId xmlns:a16="http://schemas.microsoft.com/office/drawing/2014/main" id="{7CEC1E32-8CEF-F221-8501-45E7FA34003B}"/>
              </a:ext>
            </a:extLst>
          </p:cNvPr>
          <p:cNvPicPr>
            <a:picLocks noGrp="1" noChangeAspect="1"/>
          </p:cNvPicPr>
          <p:nvPr>
            <p:ph type="pic" idx="1"/>
          </p:nvPr>
        </p:nvPicPr>
        <p:blipFill>
          <a:blip r:embed="rId2"/>
          <a:srcRect t="29121"/>
          <a:stretch/>
        </p:blipFill>
        <p:spPr>
          <a:xfrm>
            <a:off x="20" y="10"/>
            <a:ext cx="12191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2"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661305" y="5468206"/>
            <a:ext cx="1371600" cy="18288"/>
          </a:xfrm>
          <a:custGeom>
            <a:avLst/>
            <a:gdLst>
              <a:gd name="connsiteX0" fmla="*/ 0 w 1371600"/>
              <a:gd name="connsiteY0" fmla="*/ 0 h 18288"/>
              <a:gd name="connsiteX1" fmla="*/ 685800 w 1371600"/>
              <a:gd name="connsiteY1" fmla="*/ 0 h 18288"/>
              <a:gd name="connsiteX2" fmla="*/ 1371600 w 1371600"/>
              <a:gd name="connsiteY2" fmla="*/ 0 h 18288"/>
              <a:gd name="connsiteX3" fmla="*/ 1371600 w 1371600"/>
              <a:gd name="connsiteY3" fmla="*/ 18288 h 18288"/>
              <a:gd name="connsiteX4" fmla="*/ 713232 w 1371600"/>
              <a:gd name="connsiteY4" fmla="*/ 18288 h 18288"/>
              <a:gd name="connsiteX5" fmla="*/ 0 w 1371600"/>
              <a:gd name="connsiteY5" fmla="*/ 18288 h 18288"/>
              <a:gd name="connsiteX6" fmla="*/ 0 w 1371600"/>
              <a:gd name="connsiteY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71600" h="18288" fill="none" extrusionOk="0">
                <a:moveTo>
                  <a:pt x="0" y="0"/>
                </a:moveTo>
                <a:cubicBezTo>
                  <a:pt x="247303" y="31625"/>
                  <a:pt x="422310" y="-25629"/>
                  <a:pt x="685800" y="0"/>
                </a:cubicBezTo>
                <a:cubicBezTo>
                  <a:pt x="949290" y="25629"/>
                  <a:pt x="1192357" y="6696"/>
                  <a:pt x="1371600" y="0"/>
                </a:cubicBezTo>
                <a:cubicBezTo>
                  <a:pt x="1371355" y="6649"/>
                  <a:pt x="1371915" y="11310"/>
                  <a:pt x="1371600" y="18288"/>
                </a:cubicBezTo>
                <a:cubicBezTo>
                  <a:pt x="1107995" y="26464"/>
                  <a:pt x="1033361" y="32942"/>
                  <a:pt x="713232" y="18288"/>
                </a:cubicBezTo>
                <a:cubicBezTo>
                  <a:pt x="393103" y="3634"/>
                  <a:pt x="289343" y="43221"/>
                  <a:pt x="0" y="18288"/>
                </a:cubicBezTo>
                <a:cubicBezTo>
                  <a:pt x="-459" y="11562"/>
                  <a:pt x="-31" y="5093"/>
                  <a:pt x="0" y="0"/>
                </a:cubicBezTo>
                <a:close/>
              </a:path>
              <a:path w="1371600" h="18288" stroke="0" extrusionOk="0">
                <a:moveTo>
                  <a:pt x="0" y="0"/>
                </a:moveTo>
                <a:cubicBezTo>
                  <a:pt x="170249" y="-24099"/>
                  <a:pt x="504634" y="14338"/>
                  <a:pt x="644652" y="0"/>
                </a:cubicBezTo>
                <a:cubicBezTo>
                  <a:pt x="784670" y="-14338"/>
                  <a:pt x="1087773" y="8679"/>
                  <a:pt x="1371600" y="0"/>
                </a:cubicBezTo>
                <a:cubicBezTo>
                  <a:pt x="1372456" y="3662"/>
                  <a:pt x="1371030" y="13946"/>
                  <a:pt x="1371600" y="18288"/>
                </a:cubicBezTo>
                <a:cubicBezTo>
                  <a:pt x="1176823" y="-1409"/>
                  <a:pt x="900830" y="9989"/>
                  <a:pt x="713232" y="18288"/>
                </a:cubicBezTo>
                <a:cubicBezTo>
                  <a:pt x="525634" y="26587"/>
                  <a:pt x="282837" y="5724"/>
                  <a:pt x="0" y="18288"/>
                </a:cubicBezTo>
                <a:cubicBezTo>
                  <a:pt x="367" y="13143"/>
                  <a:pt x="-823" y="584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77684DD-40B7-7A28-8489-8568E7FE5CE0}"/>
              </a:ext>
            </a:extLst>
          </p:cNvPr>
          <p:cNvSpPr>
            <a:spLocks noGrp="1"/>
          </p:cNvSpPr>
          <p:nvPr>
            <p:ph type="body" sz="half" idx="2"/>
          </p:nvPr>
        </p:nvSpPr>
        <p:spPr>
          <a:xfrm>
            <a:off x="4654294" y="4777739"/>
            <a:ext cx="6897626" cy="1399223"/>
          </a:xfrm>
        </p:spPr>
        <p:txBody>
          <a:bodyPr vert="horz" lIns="91440" tIns="45720" rIns="91440" bIns="45720" rtlCol="0" anchor="ctr">
            <a:normAutofit fontScale="55000" lnSpcReduction="20000"/>
          </a:bodyPr>
          <a:lstStyle/>
          <a:p>
            <a:pPr indent="-228600">
              <a:buFont typeface="Arial" panose="020B0604020202020204" pitchFamily="34" charset="0"/>
              <a:buChar char="•"/>
            </a:pPr>
            <a:endParaRPr lang="en-US" sz="2200" dirty="0"/>
          </a:p>
          <a:p>
            <a:pPr indent="-228600">
              <a:buFont typeface="Arial" panose="020B0604020202020204" pitchFamily="34" charset="0"/>
              <a:buChar char="•"/>
            </a:pPr>
            <a:endParaRPr lang="en-US" sz="2200" dirty="0"/>
          </a:p>
          <a:p>
            <a:r>
              <a:rPr lang="en-US" sz="6300" b="1" dirty="0"/>
              <a:t>SOVEREIGN DEBT AND DEVELOPMENT</a:t>
            </a:r>
          </a:p>
        </p:txBody>
      </p:sp>
    </p:spTree>
    <p:extLst>
      <p:ext uri="{BB962C8B-B14F-4D97-AF65-F5344CB8AC3E}">
        <p14:creationId xmlns:p14="http://schemas.microsoft.com/office/powerpoint/2010/main" val="16200842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6490B-05CE-A489-0C38-1076EC91214E}"/>
              </a:ext>
            </a:extLst>
          </p:cNvPr>
          <p:cNvSpPr>
            <a:spLocks noGrp="1"/>
          </p:cNvSpPr>
          <p:nvPr>
            <p:ph type="title"/>
          </p:nvPr>
        </p:nvSpPr>
        <p:spPr/>
        <p:txBody>
          <a:bodyPr/>
          <a:lstStyle/>
          <a:p>
            <a:r>
              <a:rPr lang="en-US" dirty="0"/>
              <a:t>Total Debt, Developed and Developing countries, 1960-2017 - volumes</a:t>
            </a:r>
            <a:endParaRPr lang="en-GH" dirty="0"/>
          </a:p>
        </p:txBody>
      </p:sp>
      <p:pic>
        <p:nvPicPr>
          <p:cNvPr id="5" name="Content Placeholder 4">
            <a:extLst>
              <a:ext uri="{FF2B5EF4-FFF2-40B4-BE49-F238E27FC236}">
                <a16:creationId xmlns:a16="http://schemas.microsoft.com/office/drawing/2014/main" id="{23650A4D-E817-5A34-E4F8-EE3C33E434CE}"/>
              </a:ext>
            </a:extLst>
          </p:cNvPr>
          <p:cNvPicPr>
            <a:picLocks noGrp="1" noChangeAspect="1"/>
          </p:cNvPicPr>
          <p:nvPr>
            <p:ph idx="1"/>
          </p:nvPr>
        </p:nvPicPr>
        <p:blipFill>
          <a:blip r:embed="rId2"/>
          <a:stretch>
            <a:fillRect/>
          </a:stretch>
        </p:blipFill>
        <p:spPr>
          <a:xfrm>
            <a:off x="838200" y="1690687"/>
            <a:ext cx="10831285" cy="5058455"/>
          </a:xfrm>
        </p:spPr>
      </p:pic>
    </p:spTree>
    <p:extLst>
      <p:ext uri="{BB962C8B-B14F-4D97-AF65-F5344CB8AC3E}">
        <p14:creationId xmlns:p14="http://schemas.microsoft.com/office/powerpoint/2010/main" val="33378936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CA9064AA-95CC-5245-23E3-EC752AE8834E}"/>
              </a:ext>
            </a:extLst>
          </p:cNvPr>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Global  Debt, 1960-2017</a:t>
            </a:r>
          </a:p>
        </p:txBody>
      </p:sp>
      <p:pic>
        <p:nvPicPr>
          <p:cNvPr id="12" name="Content Placeholder 11">
            <a:extLst>
              <a:ext uri="{FF2B5EF4-FFF2-40B4-BE49-F238E27FC236}">
                <a16:creationId xmlns:a16="http://schemas.microsoft.com/office/drawing/2014/main" id="{12E320A7-5BDE-F9E5-84EA-E8F1A95ADABF}"/>
              </a:ext>
            </a:extLst>
          </p:cNvPr>
          <p:cNvPicPr>
            <a:picLocks noGrp="1" noChangeAspect="1"/>
          </p:cNvPicPr>
          <p:nvPr>
            <p:ph idx="1"/>
          </p:nvPr>
        </p:nvPicPr>
        <p:blipFill>
          <a:blip r:embed="rId2"/>
          <a:stretch>
            <a:fillRect/>
          </a:stretch>
        </p:blipFill>
        <p:spPr>
          <a:xfrm>
            <a:off x="141514" y="2038388"/>
            <a:ext cx="11930743" cy="4362412"/>
          </a:xfrm>
          <a:prstGeom prst="rect">
            <a:avLst/>
          </a:prstGeom>
        </p:spPr>
      </p:pic>
    </p:spTree>
    <p:extLst>
      <p:ext uri="{BB962C8B-B14F-4D97-AF65-F5344CB8AC3E}">
        <p14:creationId xmlns:p14="http://schemas.microsoft.com/office/powerpoint/2010/main" val="1594500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Isosceles Triangle 23">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40D914-BE8C-1F42-E8BD-5282B1A21A30}"/>
              </a:ext>
            </a:extLst>
          </p:cNvPr>
          <p:cNvPicPr>
            <a:picLocks noChangeAspect="1"/>
          </p:cNvPicPr>
          <p:nvPr/>
        </p:nvPicPr>
        <p:blipFill>
          <a:blip r:embed="rId2"/>
          <a:stretch>
            <a:fillRect/>
          </a:stretch>
        </p:blipFill>
        <p:spPr>
          <a:xfrm>
            <a:off x="757980" y="643467"/>
            <a:ext cx="10857077" cy="6170122"/>
          </a:xfrm>
          <a:prstGeom prst="rect">
            <a:avLst/>
          </a:prstGeom>
          <a:ln>
            <a:noFill/>
          </a:ln>
        </p:spPr>
      </p:pic>
      <p:sp>
        <p:nvSpPr>
          <p:cNvPr id="26" name="Isosceles Triangle 25">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0482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D092B-1FC6-BB1E-9C46-06B349FA9918}"/>
              </a:ext>
            </a:extLst>
          </p:cNvPr>
          <p:cNvSpPr>
            <a:spLocks noGrp="1"/>
          </p:cNvSpPr>
          <p:nvPr>
            <p:ph type="title"/>
          </p:nvPr>
        </p:nvSpPr>
        <p:spPr>
          <a:xfrm>
            <a:off x="682752" y="2331085"/>
            <a:ext cx="10515600" cy="1325563"/>
          </a:xfrm>
        </p:spPr>
        <p:txBody>
          <a:bodyPr/>
          <a:lstStyle/>
          <a:p>
            <a:pPr algn="ctr"/>
            <a:r>
              <a:rPr lang="en-US" dirty="0"/>
              <a:t>Not about volume only</a:t>
            </a:r>
            <a:endParaRPr lang="en-GH" dirty="0"/>
          </a:p>
        </p:txBody>
      </p:sp>
    </p:spTree>
    <p:extLst>
      <p:ext uri="{BB962C8B-B14F-4D97-AF65-F5344CB8AC3E}">
        <p14:creationId xmlns:p14="http://schemas.microsoft.com/office/powerpoint/2010/main" val="315647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buClr>
                <a:schemeClr val="dk1"/>
              </a:buClr>
              <a:buSzPct val="39285"/>
            </a:pPr>
            <a:r>
              <a:rPr lang="en-US" sz="3600" b="1" dirty="0">
                <a:latin typeface="+mn-lt"/>
              </a:rPr>
              <a:t>The sovereign debt/GDP ratio in OECD countries</a:t>
            </a:r>
          </a:p>
          <a:p>
            <a:endParaRPr dirty="0"/>
          </a:p>
        </p:txBody>
      </p:sp>
      <p:sp>
        <p:nvSpPr>
          <p:cNvPr id="183" name="Google Shape;183;p31"/>
          <p:cNvSpPr txBox="1">
            <a:spLocks noGrp="1"/>
          </p:cNvSpPr>
          <p:nvPr>
            <p:ph type="body" idx="1"/>
          </p:nvPr>
        </p:nvSpPr>
        <p:spPr>
          <a:xfrm>
            <a:off x="415600" y="1432267"/>
            <a:ext cx="11360800" cy="4659600"/>
          </a:xfrm>
          <a:prstGeom prst="rect">
            <a:avLst/>
          </a:prstGeom>
        </p:spPr>
        <p:txBody>
          <a:bodyPr spcFirstLastPara="1" vert="horz" wrap="square" lIns="121900" tIns="121900" rIns="121900" bIns="121900" rtlCol="0" anchor="t" anchorCtr="0">
            <a:noAutofit/>
          </a:bodyPr>
          <a:lstStyle/>
          <a:p>
            <a:pPr marL="0" indent="0">
              <a:lnSpc>
                <a:spcPct val="100000"/>
              </a:lnSpc>
              <a:buClr>
                <a:schemeClr val="dk1"/>
              </a:buClr>
              <a:buSzPts val="1100"/>
              <a:buNone/>
            </a:pPr>
            <a:endParaRPr sz="3733" dirty="0">
              <a:solidFill>
                <a:schemeClr val="dk1"/>
              </a:solidFill>
            </a:endParaRPr>
          </a:p>
          <a:p>
            <a:pPr marL="0" indent="0">
              <a:spcAft>
                <a:spcPts val="2133"/>
              </a:spcAft>
              <a:buNone/>
            </a:pPr>
            <a:endParaRPr dirty="0"/>
          </a:p>
        </p:txBody>
      </p:sp>
      <p:pic>
        <p:nvPicPr>
          <p:cNvPr id="184" name="Google Shape;184;p31"/>
          <p:cNvPicPr preferRelativeResize="0"/>
          <p:nvPr/>
        </p:nvPicPr>
        <p:blipFill>
          <a:blip r:embed="rId3">
            <a:alphaModFix/>
          </a:blip>
          <a:stretch>
            <a:fillRect/>
          </a:stretch>
        </p:blipFill>
        <p:spPr>
          <a:xfrm>
            <a:off x="615967" y="1432267"/>
            <a:ext cx="10960100" cy="5425733"/>
          </a:xfrm>
          <a:prstGeom prst="rect">
            <a:avLst/>
          </a:prstGeom>
          <a:noFill/>
          <a:ln>
            <a:noFill/>
          </a:ln>
        </p:spPr>
      </p:pic>
    </p:spTree>
    <p:extLst>
      <p:ext uri="{BB962C8B-B14F-4D97-AF65-F5344CB8AC3E}">
        <p14:creationId xmlns:p14="http://schemas.microsoft.com/office/powerpoint/2010/main" val="618619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909" y="208108"/>
            <a:ext cx="11009745" cy="1186584"/>
          </a:xfrm>
        </p:spPr>
        <p:txBody>
          <a:bodyPr>
            <a:normAutofit fontScale="90000"/>
          </a:bodyPr>
          <a:lstStyle/>
          <a:p>
            <a:r>
              <a:rPr lang="en-US" sz="4000" b="1" dirty="0">
                <a:latin typeface="Times New Roman" panose="02020603050405020304" pitchFamily="18" charset="0"/>
                <a:cs typeface="Times New Roman" panose="02020603050405020304" pitchFamily="18" charset="0"/>
              </a:rPr>
              <a:t>The sovereign debt/GNI ratio for </a:t>
            </a:r>
            <a:r>
              <a:rPr lang="en" sz="4000" b="1" dirty="0">
                <a:latin typeface="Times New Roman" panose="02020603050405020304" pitchFamily="18" charset="0"/>
                <a:cs typeface="Times New Roman" panose="02020603050405020304" pitchFamily="18" charset="0"/>
              </a:rPr>
              <a:t>defaulters (2021)</a:t>
            </a:r>
            <a:endParaRPr lang="en-US" sz="4000"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9818" y="2059709"/>
            <a:ext cx="10049164" cy="4119418"/>
          </a:xfrm>
        </p:spPr>
      </p:pic>
    </p:spTree>
    <p:extLst>
      <p:ext uri="{BB962C8B-B14F-4D97-AF65-F5344CB8AC3E}">
        <p14:creationId xmlns:p14="http://schemas.microsoft.com/office/powerpoint/2010/main" val="36464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1077E-6A07-81FA-CD18-098C2075813F}"/>
              </a:ext>
            </a:extLst>
          </p:cNvPr>
          <p:cNvSpPr>
            <a:spLocks noGrp="1"/>
          </p:cNvSpPr>
          <p:nvPr>
            <p:ph type="title"/>
          </p:nvPr>
        </p:nvSpPr>
        <p:spPr/>
        <p:txBody>
          <a:bodyPr/>
          <a:lstStyle/>
          <a:p>
            <a:r>
              <a:rPr lang="en-US" dirty="0"/>
              <a:t>The proportion of LLMICs in Debt distress has soared (IMF DSA)</a:t>
            </a:r>
            <a:endParaRPr lang="en-GH" dirty="0"/>
          </a:p>
        </p:txBody>
      </p:sp>
      <p:pic>
        <p:nvPicPr>
          <p:cNvPr id="7" name="Content Placeholder 6">
            <a:extLst>
              <a:ext uri="{FF2B5EF4-FFF2-40B4-BE49-F238E27FC236}">
                <a16:creationId xmlns:a16="http://schemas.microsoft.com/office/drawing/2014/main" id="{C01FDB88-6A65-683E-10AA-4D79B0EEBE7A}"/>
              </a:ext>
            </a:extLst>
          </p:cNvPr>
          <p:cNvPicPr>
            <a:picLocks noGrp="1" noChangeAspect="1"/>
          </p:cNvPicPr>
          <p:nvPr>
            <p:ph idx="1"/>
          </p:nvPr>
        </p:nvPicPr>
        <p:blipFill>
          <a:blip r:embed="rId2"/>
          <a:stretch>
            <a:fillRect/>
          </a:stretch>
        </p:blipFill>
        <p:spPr>
          <a:xfrm>
            <a:off x="620486" y="1585381"/>
            <a:ext cx="10994571" cy="4782761"/>
          </a:xfrm>
        </p:spPr>
      </p:pic>
    </p:spTree>
    <p:extLst>
      <p:ext uri="{BB962C8B-B14F-4D97-AF65-F5344CB8AC3E}">
        <p14:creationId xmlns:p14="http://schemas.microsoft.com/office/powerpoint/2010/main" val="1391971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575E79-98C6-335F-529A-98CF23D20DBD}"/>
              </a:ext>
            </a:extLst>
          </p:cNvPr>
          <p:cNvPicPr>
            <a:picLocks noChangeAspect="1"/>
          </p:cNvPicPr>
          <p:nvPr/>
        </p:nvPicPr>
        <p:blipFill>
          <a:blip r:embed="rId2"/>
          <a:stretch>
            <a:fillRect/>
          </a:stretch>
        </p:blipFill>
        <p:spPr>
          <a:xfrm>
            <a:off x="735391" y="1"/>
            <a:ext cx="10781695" cy="6618514"/>
          </a:xfrm>
          <a:prstGeom prst="rect">
            <a:avLst/>
          </a:prstGeom>
        </p:spPr>
      </p:pic>
    </p:spTree>
    <p:extLst>
      <p:ext uri="{BB962C8B-B14F-4D97-AF65-F5344CB8AC3E}">
        <p14:creationId xmlns:p14="http://schemas.microsoft.com/office/powerpoint/2010/main" val="4017528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C9D9F-C653-35FD-A621-235AAB0BCC89}"/>
              </a:ext>
            </a:extLst>
          </p:cNvPr>
          <p:cNvSpPr>
            <a:spLocks noGrp="1"/>
          </p:cNvSpPr>
          <p:nvPr>
            <p:ph type="title"/>
          </p:nvPr>
        </p:nvSpPr>
        <p:spPr/>
        <p:txBody>
          <a:bodyPr/>
          <a:lstStyle/>
          <a:p>
            <a:pPr algn="ctr"/>
            <a:r>
              <a:rPr lang="en-US" dirty="0"/>
              <a:t>DRIVERS</a:t>
            </a:r>
            <a:endParaRPr lang="en-GH" dirty="0"/>
          </a:p>
        </p:txBody>
      </p:sp>
      <p:sp>
        <p:nvSpPr>
          <p:cNvPr id="3" name="Content Placeholder 2">
            <a:extLst>
              <a:ext uri="{FF2B5EF4-FFF2-40B4-BE49-F238E27FC236}">
                <a16:creationId xmlns:a16="http://schemas.microsoft.com/office/drawing/2014/main" id="{AF3097EA-17A9-C219-2482-C14D5DFE1897}"/>
              </a:ext>
            </a:extLst>
          </p:cNvPr>
          <p:cNvSpPr>
            <a:spLocks noGrp="1"/>
          </p:cNvSpPr>
          <p:nvPr>
            <p:ph idx="1"/>
          </p:nvPr>
        </p:nvSpPr>
        <p:spPr/>
        <p:txBody>
          <a:bodyPr/>
          <a:lstStyle/>
          <a:p>
            <a:endParaRPr lang="en-GH"/>
          </a:p>
        </p:txBody>
      </p:sp>
    </p:spTree>
    <p:extLst>
      <p:ext uri="{BB962C8B-B14F-4D97-AF65-F5344CB8AC3E}">
        <p14:creationId xmlns:p14="http://schemas.microsoft.com/office/powerpoint/2010/main" val="213808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72490-2446-B953-B5BD-76962F8A0259}"/>
              </a:ext>
            </a:extLst>
          </p:cNvPr>
          <p:cNvSpPr>
            <a:spLocks noGrp="1"/>
          </p:cNvSpPr>
          <p:nvPr>
            <p:ph type="title"/>
          </p:nvPr>
        </p:nvSpPr>
        <p:spPr/>
        <p:txBody>
          <a:bodyPr/>
          <a:lstStyle/>
          <a:p>
            <a:endParaRPr lang="en-GH" dirty="0"/>
          </a:p>
        </p:txBody>
      </p:sp>
      <p:sp>
        <p:nvSpPr>
          <p:cNvPr id="3" name="Picture Placeholder 2">
            <a:extLst>
              <a:ext uri="{FF2B5EF4-FFF2-40B4-BE49-F238E27FC236}">
                <a16:creationId xmlns:a16="http://schemas.microsoft.com/office/drawing/2014/main" id="{8A1ECD89-F96E-94D7-1D53-BE88D9771685}"/>
              </a:ext>
            </a:extLst>
          </p:cNvPr>
          <p:cNvSpPr>
            <a:spLocks noGrp="1"/>
          </p:cNvSpPr>
          <p:nvPr>
            <p:ph type="pic" idx="1"/>
          </p:nvPr>
        </p:nvSpPr>
        <p:spPr/>
        <p:txBody>
          <a:bodyPr>
            <a:normAutofit fontScale="92500" lnSpcReduction="10000"/>
          </a:bodyPr>
          <a:lstStyle/>
          <a:p>
            <a:pPr algn="just"/>
            <a:r>
              <a:rPr lang="en-US" sz="1800" b="0" i="0" u="none" strike="noStrike" baseline="0" dirty="0">
                <a:solidFill>
                  <a:srgbClr val="211D1E"/>
                </a:solidFill>
                <a:latin typeface="Maison Neue Book"/>
              </a:rPr>
              <a:t>Keynes described credit as “the pavement along which production travels; and the bankers, if they knew their duty, would provide the transport facilities to just the extent that is required in order that the productive powers of the community can be employed to full capacity.”</a:t>
            </a:r>
            <a:r>
              <a:rPr lang="en-US" sz="1800" b="0" i="0" u="none" strike="noStrike" baseline="0" dirty="0">
                <a:solidFill>
                  <a:srgbClr val="E11D25"/>
                </a:solidFill>
                <a:latin typeface="Maison Neue Book"/>
              </a:rPr>
              <a:t>23 </a:t>
            </a:r>
          </a:p>
          <a:p>
            <a:pPr algn="just"/>
            <a:endParaRPr lang="en-US" sz="1800" b="0" i="0" u="none" strike="noStrike" baseline="0" dirty="0">
              <a:solidFill>
                <a:srgbClr val="211D1E"/>
              </a:solidFill>
              <a:latin typeface="Maison Neue Book"/>
            </a:endParaRPr>
          </a:p>
          <a:p>
            <a:pPr algn="just"/>
            <a:r>
              <a:rPr lang="en-US" sz="1800" b="0" i="0" u="none" strike="noStrike" baseline="0" dirty="0">
                <a:solidFill>
                  <a:srgbClr val="211D1E"/>
                </a:solidFill>
                <a:latin typeface="Maison Neue Book"/>
              </a:rPr>
              <a:t>Ideally, bankers and financiers would use their powers to pump productive credit into the economy: to help ensure full employment, efficient use of resources and socially desired growth</a:t>
            </a:r>
            <a:endParaRPr lang="en-US" sz="1800" dirty="0">
              <a:solidFill>
                <a:srgbClr val="211D1E"/>
              </a:solidFill>
              <a:latin typeface="Maison Neue Book"/>
            </a:endParaRPr>
          </a:p>
          <a:p>
            <a:pPr algn="just"/>
            <a:r>
              <a:rPr lang="en-US" sz="1800" b="0" i="0" u="none" strike="noStrike" baseline="0" dirty="0">
                <a:solidFill>
                  <a:srgbClr val="211D1E"/>
                </a:solidFill>
                <a:latin typeface="Maison Neue Book"/>
              </a:rPr>
              <a:t>But if they are more interested in making a quick buck, they use credit and debt instruments as just another financial asset to play with. </a:t>
            </a:r>
          </a:p>
          <a:p>
            <a:pPr algn="just"/>
            <a:r>
              <a:rPr lang="en-US" sz="1800" b="0" i="0" u="none" strike="noStrike" baseline="0" dirty="0">
                <a:solidFill>
                  <a:srgbClr val="211D1E"/>
                </a:solidFill>
                <a:latin typeface="Maison Neue Book"/>
              </a:rPr>
              <a:t>Debt - of countries, businesses and households - has increasingly become a tradable asset in international markets. Private and institutional investors increase their rentier incomes by speculating on the future value of these assets and by exploiting the lack of international regulation for sovereign debt restructurings to hold entire countries to ransom for full repayment of the nominal value of debt, bought at large discounts.</a:t>
            </a:r>
            <a:endParaRPr lang="en-GH" dirty="0"/>
          </a:p>
        </p:txBody>
      </p:sp>
      <p:sp>
        <p:nvSpPr>
          <p:cNvPr id="4" name="Text Placeholder 3">
            <a:extLst>
              <a:ext uri="{FF2B5EF4-FFF2-40B4-BE49-F238E27FC236}">
                <a16:creationId xmlns:a16="http://schemas.microsoft.com/office/drawing/2014/main" id="{77871F55-69BC-A972-E72E-A17076EF621D}"/>
              </a:ext>
            </a:extLst>
          </p:cNvPr>
          <p:cNvSpPr>
            <a:spLocks noGrp="1"/>
          </p:cNvSpPr>
          <p:nvPr>
            <p:ph type="body" sz="half" idx="2"/>
          </p:nvPr>
        </p:nvSpPr>
        <p:spPr/>
        <p:txBody>
          <a:bodyPr/>
          <a:lstStyle/>
          <a:p>
            <a:endParaRPr lang="en-GH" dirty="0"/>
          </a:p>
        </p:txBody>
      </p:sp>
      <p:pic>
        <p:nvPicPr>
          <p:cNvPr id="5" name="Picture 4">
            <a:extLst>
              <a:ext uri="{FF2B5EF4-FFF2-40B4-BE49-F238E27FC236}">
                <a16:creationId xmlns:a16="http://schemas.microsoft.com/office/drawing/2014/main" id="{812C5E6E-A858-A8D6-7D29-181DAC642B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6612" y="457200"/>
            <a:ext cx="3935413" cy="5411787"/>
          </a:xfrm>
          <a:prstGeom prst="rect">
            <a:avLst/>
          </a:prstGeom>
          <a:noFill/>
          <a:ln>
            <a:noFill/>
          </a:ln>
        </p:spPr>
      </p:pic>
    </p:spTree>
    <p:extLst>
      <p:ext uri="{BB962C8B-B14F-4D97-AF65-F5344CB8AC3E}">
        <p14:creationId xmlns:p14="http://schemas.microsoft.com/office/powerpoint/2010/main" val="1092904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1A75-72A2-8DDF-EB2A-CE9B43FC9C76}"/>
              </a:ext>
            </a:extLst>
          </p:cNvPr>
          <p:cNvSpPr>
            <a:spLocks noGrp="1"/>
          </p:cNvSpPr>
          <p:nvPr>
            <p:ph type="title"/>
          </p:nvPr>
        </p:nvSpPr>
        <p:spPr/>
        <p:txBody>
          <a:bodyPr/>
          <a:lstStyle/>
          <a:p>
            <a:pPr algn="ctr"/>
            <a:r>
              <a:rPr lang="en-US" dirty="0"/>
              <a:t>OUTLINE</a:t>
            </a:r>
            <a:endParaRPr lang="en-GH" dirty="0"/>
          </a:p>
        </p:txBody>
      </p:sp>
      <p:sp>
        <p:nvSpPr>
          <p:cNvPr id="3" name="Content Placeholder 2">
            <a:extLst>
              <a:ext uri="{FF2B5EF4-FFF2-40B4-BE49-F238E27FC236}">
                <a16:creationId xmlns:a16="http://schemas.microsoft.com/office/drawing/2014/main" id="{BFE34299-3698-6125-0725-75F654F85817}"/>
              </a:ext>
            </a:extLst>
          </p:cNvPr>
          <p:cNvSpPr>
            <a:spLocks noGrp="1"/>
          </p:cNvSpPr>
          <p:nvPr>
            <p:ph idx="1"/>
          </p:nvPr>
        </p:nvSpPr>
        <p:spPr/>
        <p:txBody>
          <a:bodyPr>
            <a:normAutofit fontScale="92500" lnSpcReduction="10000"/>
          </a:bodyPr>
          <a:lstStyle/>
          <a:p>
            <a:r>
              <a:rPr lang="en-US" dirty="0"/>
              <a:t>Glossary</a:t>
            </a:r>
          </a:p>
          <a:p>
            <a:r>
              <a:rPr lang="en-US" dirty="0"/>
              <a:t>Role of Debt in Development</a:t>
            </a:r>
          </a:p>
          <a:p>
            <a:r>
              <a:rPr lang="en-US" dirty="0"/>
              <a:t>History of Debt and Development - Foundations</a:t>
            </a:r>
          </a:p>
          <a:p>
            <a:r>
              <a:rPr lang="en-US" dirty="0"/>
              <a:t>Problem in Debt in Development</a:t>
            </a:r>
          </a:p>
          <a:p>
            <a:pPr lvl="1"/>
            <a:r>
              <a:rPr lang="en-US" dirty="0"/>
              <a:t>Global debt growth</a:t>
            </a:r>
          </a:p>
          <a:p>
            <a:pPr lvl="1"/>
            <a:r>
              <a:rPr lang="en-US" dirty="0"/>
              <a:t>Changing structure</a:t>
            </a:r>
          </a:p>
          <a:p>
            <a:pPr lvl="1"/>
            <a:r>
              <a:rPr lang="en-US" dirty="0"/>
              <a:t>Distress</a:t>
            </a:r>
          </a:p>
          <a:p>
            <a:pPr lvl="1"/>
            <a:r>
              <a:rPr lang="en-US" dirty="0"/>
              <a:t>Drivers</a:t>
            </a:r>
          </a:p>
          <a:p>
            <a:pPr lvl="1"/>
            <a:r>
              <a:rPr lang="en-US" dirty="0"/>
              <a:t>Social cost</a:t>
            </a:r>
          </a:p>
          <a:p>
            <a:r>
              <a:rPr lang="en-US" dirty="0"/>
              <a:t>Debt Restructuring</a:t>
            </a:r>
          </a:p>
          <a:p>
            <a:r>
              <a:rPr lang="en-US" dirty="0"/>
              <a:t>Amnesties</a:t>
            </a:r>
          </a:p>
          <a:p>
            <a:endParaRPr lang="en-GH" dirty="0"/>
          </a:p>
        </p:txBody>
      </p:sp>
    </p:spTree>
    <p:extLst>
      <p:ext uri="{BB962C8B-B14F-4D97-AF65-F5344CB8AC3E}">
        <p14:creationId xmlns:p14="http://schemas.microsoft.com/office/powerpoint/2010/main" val="3014144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565DB-8294-D035-3FEC-2FBAD64D7D75}"/>
              </a:ext>
            </a:extLst>
          </p:cNvPr>
          <p:cNvSpPr>
            <a:spLocks noGrp="1"/>
          </p:cNvSpPr>
          <p:nvPr>
            <p:ph type="title"/>
          </p:nvPr>
        </p:nvSpPr>
        <p:spPr/>
        <p:txBody>
          <a:bodyPr/>
          <a:lstStyle/>
          <a:p>
            <a:r>
              <a:rPr lang="en-US" dirty="0"/>
              <a:t>Income concentration and tax shifting</a:t>
            </a:r>
            <a:endParaRPr lang="en-GH" dirty="0"/>
          </a:p>
        </p:txBody>
      </p:sp>
      <p:pic>
        <p:nvPicPr>
          <p:cNvPr id="5" name="Content Placeholder 4">
            <a:extLst>
              <a:ext uri="{FF2B5EF4-FFF2-40B4-BE49-F238E27FC236}">
                <a16:creationId xmlns:a16="http://schemas.microsoft.com/office/drawing/2014/main" id="{D8EF3E44-C7C9-2412-3469-8019A49ED0DB}"/>
              </a:ext>
            </a:extLst>
          </p:cNvPr>
          <p:cNvPicPr>
            <a:picLocks noGrp="1" noChangeAspect="1"/>
          </p:cNvPicPr>
          <p:nvPr>
            <p:ph idx="1"/>
          </p:nvPr>
        </p:nvPicPr>
        <p:blipFill>
          <a:blip r:embed="rId2"/>
          <a:stretch>
            <a:fillRect/>
          </a:stretch>
        </p:blipFill>
        <p:spPr>
          <a:xfrm>
            <a:off x="1360714" y="1825625"/>
            <a:ext cx="7991523" cy="4351338"/>
          </a:xfrm>
        </p:spPr>
      </p:pic>
    </p:spTree>
    <p:extLst>
      <p:ext uri="{BB962C8B-B14F-4D97-AF65-F5344CB8AC3E}">
        <p14:creationId xmlns:p14="http://schemas.microsoft.com/office/powerpoint/2010/main" val="1145277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60322-67E0-56F5-A742-068ED8477EE8}"/>
              </a:ext>
            </a:extLst>
          </p:cNvPr>
          <p:cNvSpPr>
            <a:spLocks noGrp="1"/>
          </p:cNvSpPr>
          <p:nvPr>
            <p:ph type="title"/>
          </p:nvPr>
        </p:nvSpPr>
        <p:spPr/>
        <p:txBody>
          <a:bodyPr/>
          <a:lstStyle/>
          <a:p>
            <a:r>
              <a:rPr lang="en-US" dirty="0"/>
              <a:t>The Global Financial Crisis and Private debt</a:t>
            </a:r>
            <a:endParaRPr lang="en-GH" dirty="0"/>
          </a:p>
        </p:txBody>
      </p:sp>
      <p:sp>
        <p:nvSpPr>
          <p:cNvPr id="3" name="Content Placeholder 2">
            <a:extLst>
              <a:ext uri="{FF2B5EF4-FFF2-40B4-BE49-F238E27FC236}">
                <a16:creationId xmlns:a16="http://schemas.microsoft.com/office/drawing/2014/main" id="{F4A12D3C-EFB9-30B9-48E7-CE2D48D7ED60}"/>
              </a:ext>
            </a:extLst>
          </p:cNvPr>
          <p:cNvSpPr>
            <a:spLocks noGrp="1"/>
          </p:cNvSpPr>
          <p:nvPr>
            <p:ph idx="1"/>
          </p:nvPr>
        </p:nvSpPr>
        <p:spPr/>
        <p:txBody>
          <a:bodyPr>
            <a:normAutofit/>
          </a:bodyPr>
          <a:lstStyle/>
          <a:p>
            <a:pPr marL="0" indent="0" algn="l">
              <a:buNone/>
            </a:pPr>
            <a:r>
              <a:rPr lang="en-US" sz="1800" b="1" i="1" u="none" strike="noStrike" baseline="0" dirty="0">
                <a:solidFill>
                  <a:srgbClr val="006D6C"/>
                </a:solidFill>
                <a:latin typeface="Arial-BoldItalicMT"/>
              </a:rPr>
              <a:t>The global context: Private credit creation out of control</a:t>
            </a:r>
          </a:p>
          <a:p>
            <a:pPr algn="l"/>
            <a:r>
              <a:rPr lang="en-US" sz="1800" b="0" i="0" u="none" strike="noStrike" baseline="0" dirty="0">
                <a:solidFill>
                  <a:srgbClr val="000000"/>
                </a:solidFill>
                <a:latin typeface="TimesNewRomanPSMT"/>
              </a:rPr>
              <a:t>Global debt stocks amounted to $213 trillion at the end of 2017, up from $152 trillion in 2008 and jus</a:t>
            </a:r>
            <a:r>
              <a:rPr lang="en-US" sz="1800" b="0" i="0" u="none" strike="noStrike" baseline="0" dirty="0">
                <a:latin typeface="TimesNewRomanPSMT"/>
              </a:rPr>
              <a:t> below $16 trillion in 1980. As a share of global GDP, global debt rose to 262 per cent in 2017, compared to 240 per cent at the onset of the GFC and 140 per cent in 1980. Much of this extraordinary increase was driven by the accumulation of private debt, which rose more than 12-fold since the early 1980s to account for more than two thirds of total global debt stock in 2017. Public debt also increased substantially, doubling in the decade following the crisis to reach 84 per cent of global GDP </a:t>
            </a:r>
            <a:endParaRPr lang="en-US" sz="1800" dirty="0">
              <a:solidFill>
                <a:srgbClr val="000000"/>
              </a:solidFill>
              <a:latin typeface="TimesNewRomanPSMT"/>
            </a:endParaRPr>
          </a:p>
          <a:p>
            <a:pPr algn="l"/>
            <a:r>
              <a:rPr lang="en-US" sz="1800" b="0" i="0" u="none" strike="noStrike" baseline="0" dirty="0">
                <a:latin typeface="TimesNewRomanPSMT"/>
              </a:rPr>
              <a:t>The explosion of global private debt since the early 1980s, both in absolute terms as well as relative to GDP, reflects more than three decades of financial deregulation and heavily privatized credit creation and financial intermediation in developed economies.</a:t>
            </a:r>
          </a:p>
          <a:p>
            <a:pPr algn="l"/>
            <a:r>
              <a:rPr lang="en-US" sz="1800" b="0" i="0" u="none" strike="noStrike" baseline="0" dirty="0">
                <a:latin typeface="TimesNewRomanPSMT"/>
              </a:rPr>
              <a:t>The share of private debt in their GDP rose from 115 per cent in 1980 to well over 200 per cent by 2017. By contrast, the share of public debt in developed countries’ GDP remained fairly stable throughout the 1980s and 1990s, at 50–70 per cent, increasing markedly only in the aftermath of the GFC to over 100 per cent</a:t>
            </a:r>
            <a:endParaRPr lang="en-GH" dirty="0"/>
          </a:p>
        </p:txBody>
      </p:sp>
    </p:spTree>
    <p:extLst>
      <p:ext uri="{BB962C8B-B14F-4D97-AF65-F5344CB8AC3E}">
        <p14:creationId xmlns:p14="http://schemas.microsoft.com/office/powerpoint/2010/main" val="326732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9E89B-776D-BD0A-9688-939540CF1ADA}"/>
              </a:ext>
            </a:extLst>
          </p:cNvPr>
          <p:cNvSpPr>
            <a:spLocks noGrp="1"/>
          </p:cNvSpPr>
          <p:nvPr>
            <p:ph type="title"/>
          </p:nvPr>
        </p:nvSpPr>
        <p:spPr/>
        <p:txBody>
          <a:bodyPr/>
          <a:lstStyle/>
          <a:p>
            <a:r>
              <a:rPr lang="en-US" dirty="0"/>
              <a:t>Deregulation</a:t>
            </a:r>
            <a:endParaRPr lang="en-GH" dirty="0"/>
          </a:p>
        </p:txBody>
      </p:sp>
      <p:sp>
        <p:nvSpPr>
          <p:cNvPr id="3" name="Content Placeholder 2">
            <a:extLst>
              <a:ext uri="{FF2B5EF4-FFF2-40B4-BE49-F238E27FC236}">
                <a16:creationId xmlns:a16="http://schemas.microsoft.com/office/drawing/2014/main" id="{51656F08-8BAF-9A08-DA4C-F74962C0C3B3}"/>
              </a:ext>
            </a:extLst>
          </p:cNvPr>
          <p:cNvSpPr>
            <a:spLocks noGrp="1"/>
          </p:cNvSpPr>
          <p:nvPr>
            <p:ph idx="1"/>
          </p:nvPr>
        </p:nvSpPr>
        <p:spPr/>
        <p:txBody>
          <a:bodyPr>
            <a:normAutofit/>
          </a:bodyPr>
          <a:lstStyle/>
          <a:p>
            <a:pPr algn="l"/>
            <a:r>
              <a:rPr lang="en-US" sz="2800" b="0" i="0" u="none" strike="noStrike" baseline="0" dirty="0">
                <a:latin typeface="TimesNewRomanPSMT"/>
              </a:rPr>
              <a:t>Beginning with the </a:t>
            </a:r>
            <a:r>
              <a:rPr lang="en-US" sz="2800" b="0" i="1" u="none" strike="noStrike" baseline="0" dirty="0">
                <a:latin typeface="TimesNewRomanPS-ItalicMT"/>
              </a:rPr>
              <a:t>Deposit Institutions Deregulation and Monetary Control Act </a:t>
            </a:r>
            <a:r>
              <a:rPr lang="en-US" sz="2800" b="0" i="0" u="none" strike="noStrike" baseline="0" dirty="0">
                <a:latin typeface="TimesNewRomanPSMT"/>
              </a:rPr>
              <a:t>of 1980 in the United States, financial deregulation resulted in several waves of bank consolidation creating “too big to </a:t>
            </a:r>
            <a:r>
              <a:rPr lang="en-US" sz="2800" b="0" i="0" u="none" strike="noStrike" baseline="0" dirty="0" err="1">
                <a:latin typeface="TimesNewRomanPSMT"/>
              </a:rPr>
              <a:t>fail”banks</a:t>
            </a:r>
            <a:r>
              <a:rPr lang="en-US" sz="2800" b="0" i="0" u="none" strike="noStrike" baseline="0" dirty="0">
                <a:latin typeface="TimesNewRomanPSMT"/>
              </a:rPr>
              <a:t> in financial </a:t>
            </a:r>
            <a:r>
              <a:rPr lang="en-US" sz="2800" b="0" i="0" u="none" strike="noStrike" baseline="0" dirty="0" err="1">
                <a:latin typeface="TimesNewRomanPSMT"/>
              </a:rPr>
              <a:t>centres</a:t>
            </a:r>
            <a:r>
              <a:rPr lang="en-US" sz="2800" b="0" i="0" u="none" strike="noStrike" baseline="0" dirty="0">
                <a:latin typeface="TimesNewRomanPSMT"/>
              </a:rPr>
              <a:t>, and a gradual shift towards market-based finance. By 1989, the </a:t>
            </a:r>
            <a:r>
              <a:rPr lang="en-US" sz="2800" b="0" i="0" u="none" strike="noStrike" baseline="0" dirty="0" err="1">
                <a:latin typeface="TimesNewRomanPSMT"/>
              </a:rPr>
              <a:t>Delors</a:t>
            </a:r>
            <a:r>
              <a:rPr lang="en-US" sz="2800" b="0" i="0" u="none" strike="noStrike" baseline="0" dirty="0">
                <a:latin typeface="TimesNewRomanPSMT"/>
              </a:rPr>
              <a:t> Report on economic and monetary union in the European Community called for “the complete liberalization of capital transactions and full integration of banking and other financial markets” (Committee for the Study of Economic and Monetary Union, 1989: 15) in a bid to step up the creation of European equivalents to United States “mega-banks” and to facilitate the growth of non-bank financial markets in Europe</a:t>
            </a:r>
            <a:endParaRPr lang="en-GH" dirty="0"/>
          </a:p>
        </p:txBody>
      </p:sp>
    </p:spTree>
    <p:extLst>
      <p:ext uri="{BB962C8B-B14F-4D97-AF65-F5344CB8AC3E}">
        <p14:creationId xmlns:p14="http://schemas.microsoft.com/office/powerpoint/2010/main" val="32323799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1982D-6176-F865-DEA7-50755045638C}"/>
              </a:ext>
            </a:extLst>
          </p:cNvPr>
          <p:cNvSpPr>
            <a:spLocks noGrp="1"/>
          </p:cNvSpPr>
          <p:nvPr>
            <p:ph type="title"/>
          </p:nvPr>
        </p:nvSpPr>
        <p:spPr/>
        <p:txBody>
          <a:bodyPr/>
          <a:lstStyle/>
          <a:p>
            <a:r>
              <a:rPr lang="en-US" dirty="0"/>
              <a:t>Deregulation (2) – the rise of innovative and speculative instruments </a:t>
            </a:r>
            <a:endParaRPr lang="en-GH" dirty="0"/>
          </a:p>
        </p:txBody>
      </p:sp>
      <p:sp>
        <p:nvSpPr>
          <p:cNvPr id="3" name="Content Placeholder 2">
            <a:extLst>
              <a:ext uri="{FF2B5EF4-FFF2-40B4-BE49-F238E27FC236}">
                <a16:creationId xmlns:a16="http://schemas.microsoft.com/office/drawing/2014/main" id="{ED6B77FC-DFD3-BFC8-3BA0-8F493115134C}"/>
              </a:ext>
            </a:extLst>
          </p:cNvPr>
          <p:cNvSpPr>
            <a:spLocks noGrp="1"/>
          </p:cNvSpPr>
          <p:nvPr>
            <p:ph idx="1"/>
          </p:nvPr>
        </p:nvSpPr>
        <p:spPr>
          <a:xfrm>
            <a:off x="838200" y="1825625"/>
            <a:ext cx="10515600" cy="4667250"/>
          </a:xfrm>
        </p:spPr>
        <p:txBody>
          <a:bodyPr>
            <a:normAutofit fontScale="92500"/>
          </a:bodyPr>
          <a:lstStyle/>
          <a:p>
            <a:pPr marL="0" indent="0" algn="l">
              <a:buNone/>
            </a:pPr>
            <a:r>
              <a:rPr lang="en-US" sz="2800" b="0" i="0" u="none" strike="noStrike" baseline="0" dirty="0">
                <a:latin typeface="TimesNewRomanPSMT"/>
              </a:rPr>
              <a:t>The repeal of the </a:t>
            </a:r>
            <a:r>
              <a:rPr lang="en-US" sz="2800" b="1" i="0" u="none" strike="noStrike" baseline="0" dirty="0">
                <a:latin typeface="TimesNewRomanPSMT"/>
              </a:rPr>
              <a:t>Glass-Steagall Act in the United States in 1999 </a:t>
            </a:r>
            <a:r>
              <a:rPr lang="en-US" sz="2800" b="0" i="0" u="none" strike="noStrike" baseline="0" dirty="0">
                <a:latin typeface="TimesNewRomanPSMT"/>
              </a:rPr>
              <a:t>– allowing banks to integrate their commercial lending and deposit roles with their more speculative investment activities (so-called universal banking) – completed the dismantling of any serious regulatory constraints on the new global financial system of mega-banks operating alongside fast-proliferating networks of non-bank financial intermediaries. The latter have come to be known as the “shadow-banking” sector due to the deep opacity of its financial transactions (</a:t>
            </a:r>
            <a:r>
              <a:rPr lang="en-US" sz="2800" b="0" i="0" u="none" strike="noStrike" baseline="0" dirty="0" err="1">
                <a:latin typeface="TimesNewRomanPSMT"/>
              </a:rPr>
              <a:t>Dymski</a:t>
            </a:r>
            <a:r>
              <a:rPr lang="en-US" sz="2800" b="0" i="0" u="none" strike="noStrike" baseline="0" dirty="0">
                <a:latin typeface="TimesNewRomanPSMT"/>
              </a:rPr>
              <a:t>, 2018; see also chapter II of this </a:t>
            </a:r>
            <a:r>
              <a:rPr lang="en-US" sz="2800" b="0" i="1" u="none" strike="noStrike" baseline="0" dirty="0">
                <a:latin typeface="TimesNewRomanPS-ItalicMT"/>
              </a:rPr>
              <a:t>Report</a:t>
            </a:r>
            <a:r>
              <a:rPr lang="en-US" sz="2800" b="0" i="0" u="none" strike="noStrike" baseline="0" dirty="0">
                <a:latin typeface="TimesNewRomanPSMT"/>
              </a:rPr>
              <a:t>).</a:t>
            </a:r>
          </a:p>
          <a:p>
            <a:pPr marL="0" indent="0" algn="l">
              <a:buNone/>
            </a:pPr>
            <a:endParaRPr lang="en-US" dirty="0">
              <a:latin typeface="TimesNewRomanPSMT"/>
            </a:endParaRPr>
          </a:p>
          <a:p>
            <a:pPr algn="l"/>
            <a:r>
              <a:rPr lang="en-US" b="1" dirty="0">
                <a:latin typeface="TimesNewRomanPSMT"/>
              </a:rPr>
              <a:t>“Innovative” instruments </a:t>
            </a:r>
            <a:r>
              <a:rPr lang="en-US" dirty="0">
                <a:latin typeface="TimesNewRomanPSMT"/>
              </a:rPr>
              <a:t>– securitization, special </a:t>
            </a:r>
            <a:r>
              <a:rPr lang="en-US" dirty="0" err="1">
                <a:latin typeface="TimesNewRomanPSMT"/>
              </a:rPr>
              <a:t>putpose</a:t>
            </a:r>
            <a:r>
              <a:rPr lang="en-US" dirty="0">
                <a:latin typeface="TimesNewRomanPSMT"/>
              </a:rPr>
              <a:t> vehicles, derivatives - </a:t>
            </a:r>
            <a:r>
              <a:rPr lang="en-US" sz="1800" b="0" i="0" u="none" strike="noStrike" baseline="0" dirty="0">
                <a:latin typeface="TimesNewRomanPSMT"/>
              </a:rPr>
              <a:t>that increased the availability of credit by converting non-tradable financial assets into tradable securities, transforming liability risks into financial instruments and diversifying individual creditor risks</a:t>
            </a:r>
            <a:endParaRPr lang="en-US" dirty="0">
              <a:latin typeface="TimesNewRomanPSMT"/>
            </a:endParaRPr>
          </a:p>
          <a:p>
            <a:pPr marL="0" indent="0" algn="l">
              <a:buNone/>
            </a:pPr>
            <a:endParaRPr lang="en-GH" dirty="0"/>
          </a:p>
        </p:txBody>
      </p:sp>
    </p:spTree>
    <p:extLst>
      <p:ext uri="{BB962C8B-B14F-4D97-AF65-F5344CB8AC3E}">
        <p14:creationId xmlns:p14="http://schemas.microsoft.com/office/powerpoint/2010/main" val="31497523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82F11-9626-9DB3-8EAB-540C614C3690}"/>
              </a:ext>
            </a:extLst>
          </p:cNvPr>
          <p:cNvSpPr>
            <a:spLocks noGrp="1"/>
          </p:cNvSpPr>
          <p:nvPr>
            <p:ph type="title"/>
          </p:nvPr>
        </p:nvSpPr>
        <p:spPr/>
        <p:txBody>
          <a:bodyPr/>
          <a:lstStyle/>
          <a:p>
            <a:r>
              <a:rPr lang="en-US" dirty="0"/>
              <a:t>Failure of re-regulation</a:t>
            </a:r>
            <a:endParaRPr lang="en-GH" dirty="0"/>
          </a:p>
        </p:txBody>
      </p:sp>
      <p:sp>
        <p:nvSpPr>
          <p:cNvPr id="3" name="Content Placeholder 2">
            <a:extLst>
              <a:ext uri="{FF2B5EF4-FFF2-40B4-BE49-F238E27FC236}">
                <a16:creationId xmlns:a16="http://schemas.microsoft.com/office/drawing/2014/main" id="{ADC31A46-764B-12B3-2112-E94CED4D3FE3}"/>
              </a:ext>
            </a:extLst>
          </p:cNvPr>
          <p:cNvSpPr>
            <a:spLocks noGrp="1"/>
          </p:cNvSpPr>
          <p:nvPr>
            <p:ph idx="1"/>
          </p:nvPr>
        </p:nvSpPr>
        <p:spPr/>
        <p:txBody>
          <a:bodyPr>
            <a:normAutofit/>
          </a:bodyPr>
          <a:lstStyle/>
          <a:p>
            <a:pPr algn="l"/>
            <a:r>
              <a:rPr lang="en-US" sz="2800" b="0" i="0" u="none" strike="noStrike" baseline="0" dirty="0">
                <a:latin typeface="TimesNewRomanPSMT"/>
              </a:rPr>
              <a:t>With attempts at reregulation in the aftermath of the 2008 crisis remaining largely ineffective (</a:t>
            </a:r>
            <a:r>
              <a:rPr lang="en-US" sz="2800" b="0" i="1" u="none" strike="noStrike" baseline="0" dirty="0">
                <a:latin typeface="TimesNewRomanPS-ItalicMT"/>
              </a:rPr>
              <a:t>TDR 2015</a:t>
            </a:r>
            <a:r>
              <a:rPr lang="en-US" sz="2800" b="0" i="0" u="none" strike="noStrike" baseline="0" dirty="0">
                <a:latin typeface="TimesNewRomanPSMT"/>
              </a:rPr>
              <a:t>; </a:t>
            </a:r>
            <a:r>
              <a:rPr lang="en-US" sz="2800" b="0" i="0" u="none" strike="noStrike" baseline="0" dirty="0" err="1">
                <a:latin typeface="TimesNewRomanPSMT"/>
              </a:rPr>
              <a:t>Engelen</a:t>
            </a:r>
            <a:r>
              <a:rPr lang="en-US" sz="2800" b="0" i="0" u="none" strike="noStrike" baseline="0" dirty="0">
                <a:latin typeface="TimesNewRomanPSMT"/>
              </a:rPr>
              <a:t>, 2018), shadow banking or “the subterranean credit system” of broker-dealers, money market mutual funds, hedge funds and insurance corporations among others (Guttman, 2018: 26), has expanded unabated. Since the GFC, non-bank financial intermediation has grown twice as rapidly as conventional and public banking, such that its share of total global financial assets (48.2 per cent) is now larger than that of commercial banks and public financial institution</a:t>
            </a:r>
            <a:endParaRPr lang="en-GH" dirty="0"/>
          </a:p>
        </p:txBody>
      </p:sp>
    </p:spTree>
    <p:extLst>
      <p:ext uri="{BB962C8B-B14F-4D97-AF65-F5344CB8AC3E}">
        <p14:creationId xmlns:p14="http://schemas.microsoft.com/office/powerpoint/2010/main" val="8247717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EB082A0-A75D-D2E0-A5E9-6330ED156AC7}"/>
              </a:ext>
            </a:extLst>
          </p:cNvPr>
          <p:cNvPicPr>
            <a:picLocks noChangeAspect="1"/>
          </p:cNvPicPr>
          <p:nvPr/>
        </p:nvPicPr>
        <p:blipFill>
          <a:blip r:embed="rId2"/>
          <a:stretch>
            <a:fillRect/>
          </a:stretch>
        </p:blipFill>
        <p:spPr>
          <a:xfrm>
            <a:off x="212877" y="-265871"/>
            <a:ext cx="13322640" cy="7493985"/>
          </a:xfrm>
          <a:prstGeom prst="rect">
            <a:avLst/>
          </a:prstGeom>
        </p:spPr>
      </p:pic>
    </p:spTree>
    <p:extLst>
      <p:ext uri="{BB962C8B-B14F-4D97-AF65-F5344CB8AC3E}">
        <p14:creationId xmlns:p14="http://schemas.microsoft.com/office/powerpoint/2010/main" val="2267534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B151CE-FA89-FF71-92D3-CF76C646A601}"/>
              </a:ext>
            </a:extLst>
          </p:cNvPr>
          <p:cNvPicPr>
            <a:picLocks noChangeAspect="1"/>
          </p:cNvPicPr>
          <p:nvPr/>
        </p:nvPicPr>
        <p:blipFill>
          <a:blip r:embed="rId2"/>
          <a:stretch>
            <a:fillRect/>
          </a:stretch>
        </p:blipFill>
        <p:spPr>
          <a:xfrm>
            <a:off x="1" y="1"/>
            <a:ext cx="11821885" cy="6683828"/>
          </a:xfrm>
          <a:prstGeom prst="rect">
            <a:avLst/>
          </a:prstGeom>
        </p:spPr>
      </p:pic>
    </p:spTree>
    <p:extLst>
      <p:ext uri="{BB962C8B-B14F-4D97-AF65-F5344CB8AC3E}">
        <p14:creationId xmlns:p14="http://schemas.microsoft.com/office/powerpoint/2010/main" val="1972997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C20185-FB5C-400B-473A-6751B83D89BF}"/>
              </a:ext>
            </a:extLst>
          </p:cNvPr>
          <p:cNvSpPr>
            <a:spLocks noGrp="1"/>
          </p:cNvSpPr>
          <p:nvPr>
            <p:ph type="title"/>
          </p:nvPr>
        </p:nvSpPr>
        <p:spPr/>
        <p:txBody>
          <a:bodyPr/>
          <a:lstStyle/>
          <a:p>
            <a:pPr algn="ctr"/>
            <a:r>
              <a:rPr lang="en-US" dirty="0"/>
              <a:t>IMPACTS</a:t>
            </a:r>
            <a:endParaRPr lang="en-GH" dirty="0"/>
          </a:p>
        </p:txBody>
      </p:sp>
      <p:pic>
        <p:nvPicPr>
          <p:cNvPr id="5" name="Content Placeholder 4">
            <a:extLst>
              <a:ext uri="{FF2B5EF4-FFF2-40B4-BE49-F238E27FC236}">
                <a16:creationId xmlns:a16="http://schemas.microsoft.com/office/drawing/2014/main" id="{39CC5C84-F294-F474-A2EA-AB83DDAD76F6}"/>
              </a:ext>
            </a:extLst>
          </p:cNvPr>
          <p:cNvPicPr>
            <a:picLocks noGrp="1" noChangeAspect="1"/>
          </p:cNvPicPr>
          <p:nvPr>
            <p:ph idx="1"/>
          </p:nvPr>
        </p:nvPicPr>
        <p:blipFill>
          <a:blip r:embed="rId2"/>
          <a:stretch>
            <a:fillRect/>
          </a:stretch>
        </p:blipFill>
        <p:spPr>
          <a:xfrm>
            <a:off x="620486" y="1937656"/>
            <a:ext cx="10657114" cy="4920344"/>
          </a:xfrm>
        </p:spPr>
      </p:pic>
    </p:spTree>
    <p:extLst>
      <p:ext uri="{BB962C8B-B14F-4D97-AF65-F5344CB8AC3E}">
        <p14:creationId xmlns:p14="http://schemas.microsoft.com/office/powerpoint/2010/main" val="3559855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9DD2F7-CBD0-0F9B-2130-A8B3CF5D6C4F}"/>
              </a:ext>
            </a:extLst>
          </p:cNvPr>
          <p:cNvPicPr>
            <a:picLocks noChangeAspect="1"/>
          </p:cNvPicPr>
          <p:nvPr/>
        </p:nvPicPr>
        <p:blipFill>
          <a:blip r:embed="rId2"/>
          <a:stretch>
            <a:fillRect/>
          </a:stretch>
        </p:blipFill>
        <p:spPr>
          <a:xfrm>
            <a:off x="289681" y="108857"/>
            <a:ext cx="11612638" cy="6847114"/>
          </a:xfrm>
          <a:prstGeom prst="rect">
            <a:avLst/>
          </a:prstGeom>
        </p:spPr>
      </p:pic>
    </p:spTree>
    <p:extLst>
      <p:ext uri="{BB962C8B-B14F-4D97-AF65-F5344CB8AC3E}">
        <p14:creationId xmlns:p14="http://schemas.microsoft.com/office/powerpoint/2010/main" val="695351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F85D9E-8989-8BD2-AAE2-A98026F1915F}"/>
              </a:ext>
            </a:extLst>
          </p:cNvPr>
          <p:cNvPicPr>
            <a:picLocks noChangeAspect="1"/>
          </p:cNvPicPr>
          <p:nvPr/>
        </p:nvPicPr>
        <p:blipFill>
          <a:blip r:embed="rId2"/>
          <a:stretch>
            <a:fillRect/>
          </a:stretch>
        </p:blipFill>
        <p:spPr>
          <a:xfrm>
            <a:off x="740229" y="-234595"/>
            <a:ext cx="11342913" cy="6355995"/>
          </a:xfrm>
          <a:prstGeom prst="rect">
            <a:avLst/>
          </a:prstGeom>
        </p:spPr>
      </p:pic>
    </p:spTree>
    <p:extLst>
      <p:ext uri="{BB962C8B-B14F-4D97-AF65-F5344CB8AC3E}">
        <p14:creationId xmlns:p14="http://schemas.microsoft.com/office/powerpoint/2010/main" val="902473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5DE3E-BA98-24E9-93AC-E316A6B4AB45}"/>
              </a:ext>
            </a:extLst>
          </p:cNvPr>
          <p:cNvSpPr>
            <a:spLocks noGrp="1"/>
          </p:cNvSpPr>
          <p:nvPr>
            <p:ph type="title"/>
          </p:nvPr>
        </p:nvSpPr>
        <p:spPr/>
        <p:txBody>
          <a:bodyPr>
            <a:normAutofit/>
          </a:bodyPr>
          <a:lstStyle/>
          <a:p>
            <a:r>
              <a:rPr lang="en-US" sz="2800" dirty="0"/>
              <a:t>Financing Gap Models – Machines and low savings the constraining elements of development</a:t>
            </a:r>
            <a:endParaRPr lang="en-GH" sz="2800" dirty="0"/>
          </a:p>
        </p:txBody>
      </p:sp>
      <p:pic>
        <p:nvPicPr>
          <p:cNvPr id="4" name="Content Placeholder 3">
            <a:extLst>
              <a:ext uri="{FF2B5EF4-FFF2-40B4-BE49-F238E27FC236}">
                <a16:creationId xmlns:a16="http://schemas.microsoft.com/office/drawing/2014/main" id="{1721CE24-3776-5E87-FA23-334A79F7FFE2}"/>
              </a:ext>
            </a:extLst>
          </p:cNvPr>
          <p:cNvPicPr>
            <a:picLocks noGrp="1" noChangeAspect="1"/>
          </p:cNvPicPr>
          <p:nvPr>
            <p:ph sz="half" idx="1"/>
          </p:nvPr>
        </p:nvPicPr>
        <p:blipFill>
          <a:blip r:embed="rId2"/>
          <a:stretch>
            <a:fillRect/>
          </a:stretch>
        </p:blipFill>
        <p:spPr>
          <a:xfrm>
            <a:off x="838200" y="2645258"/>
            <a:ext cx="5181600" cy="2712071"/>
          </a:xfrm>
          <a:prstGeom prst="rect">
            <a:avLst/>
          </a:prstGeom>
        </p:spPr>
      </p:pic>
      <p:pic>
        <p:nvPicPr>
          <p:cNvPr id="6" name="Content Placeholder 5" descr="harod-domar-formula">
            <a:hlinkClick r:id="rId3"/>
            <a:extLst>
              <a:ext uri="{FF2B5EF4-FFF2-40B4-BE49-F238E27FC236}">
                <a16:creationId xmlns:a16="http://schemas.microsoft.com/office/drawing/2014/main" id="{6F7BCED7-631F-3432-EACF-367A43B7644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172200" y="3004458"/>
            <a:ext cx="5181600" cy="1875710"/>
          </a:xfrm>
          <a:prstGeom prst="rect">
            <a:avLst/>
          </a:prstGeom>
          <a:noFill/>
          <a:ln>
            <a:noFill/>
          </a:ln>
        </p:spPr>
      </p:pic>
    </p:spTree>
    <p:extLst>
      <p:ext uri="{BB962C8B-B14F-4D97-AF65-F5344CB8AC3E}">
        <p14:creationId xmlns:p14="http://schemas.microsoft.com/office/powerpoint/2010/main" val="4184123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1215C3-A39B-6649-0A3C-B22015D9E1AB}"/>
              </a:ext>
            </a:extLst>
          </p:cNvPr>
          <p:cNvPicPr>
            <a:picLocks noChangeAspect="1"/>
          </p:cNvPicPr>
          <p:nvPr/>
        </p:nvPicPr>
        <p:blipFill>
          <a:blip r:embed="rId2"/>
          <a:stretch>
            <a:fillRect/>
          </a:stretch>
        </p:blipFill>
        <p:spPr>
          <a:xfrm>
            <a:off x="1211271" y="903514"/>
            <a:ext cx="10414672" cy="5562599"/>
          </a:xfrm>
          <a:prstGeom prst="rect">
            <a:avLst/>
          </a:prstGeom>
        </p:spPr>
      </p:pic>
    </p:spTree>
    <p:extLst>
      <p:ext uri="{BB962C8B-B14F-4D97-AF65-F5344CB8AC3E}">
        <p14:creationId xmlns:p14="http://schemas.microsoft.com/office/powerpoint/2010/main" val="20719343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7DF0C40-FFE8-21DA-D83D-21FCFEFD9C58}"/>
              </a:ext>
            </a:extLst>
          </p:cNvPr>
          <p:cNvPicPr>
            <a:picLocks noChangeAspect="1"/>
          </p:cNvPicPr>
          <p:nvPr/>
        </p:nvPicPr>
        <p:blipFill>
          <a:blip r:embed="rId2"/>
          <a:stretch>
            <a:fillRect/>
          </a:stretch>
        </p:blipFill>
        <p:spPr>
          <a:xfrm>
            <a:off x="1351904" y="1567543"/>
            <a:ext cx="9610010" cy="4201886"/>
          </a:xfrm>
          <a:prstGeom prst="rect">
            <a:avLst/>
          </a:prstGeom>
        </p:spPr>
      </p:pic>
      <p:pic>
        <p:nvPicPr>
          <p:cNvPr id="6" name="Picture 5">
            <a:extLst>
              <a:ext uri="{FF2B5EF4-FFF2-40B4-BE49-F238E27FC236}">
                <a16:creationId xmlns:a16="http://schemas.microsoft.com/office/drawing/2014/main" id="{FB33A544-6595-1C45-7FD5-9AD7D17DC896}"/>
              </a:ext>
            </a:extLst>
          </p:cNvPr>
          <p:cNvPicPr>
            <a:picLocks noChangeAspect="1"/>
          </p:cNvPicPr>
          <p:nvPr/>
        </p:nvPicPr>
        <p:blipFill>
          <a:blip r:embed="rId3"/>
          <a:stretch>
            <a:fillRect/>
          </a:stretch>
        </p:blipFill>
        <p:spPr>
          <a:xfrm>
            <a:off x="3047736" y="206829"/>
            <a:ext cx="6096528" cy="1491343"/>
          </a:xfrm>
          <a:prstGeom prst="rect">
            <a:avLst/>
          </a:prstGeom>
        </p:spPr>
      </p:pic>
    </p:spTree>
    <p:extLst>
      <p:ext uri="{BB962C8B-B14F-4D97-AF65-F5344CB8AC3E}">
        <p14:creationId xmlns:p14="http://schemas.microsoft.com/office/powerpoint/2010/main" val="335967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59879E-1992-CB75-8105-6C04B866D95F}"/>
              </a:ext>
            </a:extLst>
          </p:cNvPr>
          <p:cNvPicPr>
            <a:picLocks noChangeAspect="1"/>
          </p:cNvPicPr>
          <p:nvPr/>
        </p:nvPicPr>
        <p:blipFill>
          <a:blip r:embed="rId2"/>
          <a:stretch>
            <a:fillRect/>
          </a:stretch>
        </p:blipFill>
        <p:spPr>
          <a:xfrm>
            <a:off x="1426029" y="1263607"/>
            <a:ext cx="9209314" cy="4865050"/>
          </a:xfrm>
          <a:prstGeom prst="rect">
            <a:avLst/>
          </a:prstGeom>
        </p:spPr>
      </p:pic>
      <p:sp>
        <p:nvSpPr>
          <p:cNvPr id="5" name="TextBox 4">
            <a:extLst>
              <a:ext uri="{FF2B5EF4-FFF2-40B4-BE49-F238E27FC236}">
                <a16:creationId xmlns:a16="http://schemas.microsoft.com/office/drawing/2014/main" id="{34D28771-C195-AF8E-D65C-1E3854BE4691}"/>
              </a:ext>
            </a:extLst>
          </p:cNvPr>
          <p:cNvSpPr txBox="1"/>
          <p:nvPr/>
        </p:nvSpPr>
        <p:spPr>
          <a:xfrm>
            <a:off x="2334768" y="340277"/>
            <a:ext cx="6096000" cy="923330"/>
          </a:xfrm>
          <a:prstGeom prst="rect">
            <a:avLst/>
          </a:prstGeom>
          <a:noFill/>
        </p:spPr>
        <p:txBody>
          <a:bodyPr wrap="square">
            <a:spAutoFit/>
          </a:bodyPr>
          <a:lstStyle/>
          <a:p>
            <a:r>
              <a:rPr lang="en-US" sz="1800" b="0" i="0" u="none" strike="noStrike" baseline="0" dirty="0">
                <a:solidFill>
                  <a:srgbClr val="000000"/>
                </a:solidFill>
                <a:latin typeface="Calibri" panose="020F0502020204030204" pitchFamily="34" charset="0"/>
              </a:rPr>
              <a:t>92 countries exceed a threshold of 15%, and 74 countries a threshold of 20%. A further 5 countries would have high ratios but are in default on most of their debt </a:t>
            </a:r>
            <a:endParaRPr lang="en-GH" dirty="0"/>
          </a:p>
        </p:txBody>
      </p:sp>
    </p:spTree>
    <p:extLst>
      <p:ext uri="{BB962C8B-B14F-4D97-AF65-F5344CB8AC3E}">
        <p14:creationId xmlns:p14="http://schemas.microsoft.com/office/powerpoint/2010/main" val="363592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C7674-B0C1-CE4D-8ABC-6894CCD36993}"/>
              </a:ext>
            </a:extLst>
          </p:cNvPr>
          <p:cNvSpPr>
            <a:spLocks noGrp="1"/>
          </p:cNvSpPr>
          <p:nvPr>
            <p:ph type="title"/>
          </p:nvPr>
        </p:nvSpPr>
        <p:spPr/>
        <p:txBody>
          <a:bodyPr/>
          <a:lstStyle/>
          <a:p>
            <a:r>
              <a:rPr lang="en-US" dirty="0"/>
              <a:t>Insufficient Debt </a:t>
            </a:r>
            <a:r>
              <a:rPr lang="en-US" dirty="0" err="1"/>
              <a:t>Retructuriing</a:t>
            </a:r>
            <a:endParaRPr lang="en-GH" dirty="0"/>
          </a:p>
        </p:txBody>
      </p:sp>
      <p:sp>
        <p:nvSpPr>
          <p:cNvPr id="3" name="Content Placeholder 2">
            <a:extLst>
              <a:ext uri="{FF2B5EF4-FFF2-40B4-BE49-F238E27FC236}">
                <a16:creationId xmlns:a16="http://schemas.microsoft.com/office/drawing/2014/main" id="{A08A25BA-0B78-6F8B-9DAC-E33117D31C64}"/>
              </a:ext>
            </a:extLst>
          </p:cNvPr>
          <p:cNvSpPr>
            <a:spLocks noGrp="1"/>
          </p:cNvSpPr>
          <p:nvPr>
            <p:ph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countries have to cut their government spending by a cumulative 4% of GDP over the next 5 years. While efforts may be made to protect some social spending by setting “floors” within this reduced total, it is not obvious that this will succeed based on recent experience6. Even if it does, it is obvious that the deals will provide no scope for a major increase in spending to accelerate progress on the SDGs.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This failure is because no clear target for debt service/revenue is being set to judge whether debt relief deals leave countries with sustainable debt levels, especially in the short-to-medium-term, and therefore debt service/revenue is being reduced to 15-20% over only about 10 years. In turn, this reflects the reluctance by creditors to provide the same scale of relief as was provided in earlier debt crises.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 contrast, under the HIPC Initiative, even before the extra MDRI relief was introduced in 2005, creditors worked towards a broad target of bringing debt service below 15-20% of budget revenue, and the ultimate outcomes of the HIPC and MDRI deals reduced debt service to an average of only 11% of revenue7. The same scale of effort by creditors is needed now to save the Sustainable Development Goals, and debt relief agreements should set and meet explicit debt service/revenue targets beginning in the year of relief</a:t>
            </a:r>
            <a:r>
              <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endParaRPr kumimoji="0" lang="en-GH" sz="1800" b="0" i="0" u="none" strike="noStrike" kern="1200" cap="none" spc="0" normalizeH="0" baseline="0" noProof="0" dirty="0">
              <a:ln>
                <a:noFill/>
              </a:ln>
              <a:solidFill>
                <a:prstClr val="black"/>
              </a:solidFill>
              <a:effectLst/>
              <a:uLnTx/>
              <a:uFillTx/>
              <a:latin typeface="Aptos" panose="02110004020202020204"/>
              <a:ea typeface="+mn-ea"/>
              <a:cs typeface="+mn-cs"/>
            </a:endParaRPr>
          </a:p>
          <a:p>
            <a:endParaRPr lang="en-GH" dirty="0"/>
          </a:p>
        </p:txBody>
      </p:sp>
    </p:spTree>
    <p:extLst>
      <p:ext uri="{BB962C8B-B14F-4D97-AF65-F5344CB8AC3E}">
        <p14:creationId xmlns:p14="http://schemas.microsoft.com/office/powerpoint/2010/main" val="4197807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EA9C8155-D706-57C5-1292-D795BD75CC23}"/>
              </a:ext>
            </a:extLst>
          </p:cNvPr>
          <p:cNvPicPr>
            <a:picLocks noChangeAspect="1"/>
          </p:cNvPicPr>
          <p:nvPr/>
        </p:nvPicPr>
        <p:blipFill>
          <a:blip r:embed="rId2"/>
          <a:stretch>
            <a:fillRect/>
          </a:stretch>
        </p:blipFill>
        <p:spPr>
          <a:xfrm>
            <a:off x="643467" y="2203302"/>
            <a:ext cx="10905066" cy="245139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97053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253B4-F1E0-4F91-79DE-14B1AC685B45}"/>
              </a:ext>
            </a:extLst>
          </p:cNvPr>
          <p:cNvSpPr>
            <a:spLocks noGrp="1"/>
          </p:cNvSpPr>
          <p:nvPr>
            <p:ph type="title"/>
          </p:nvPr>
        </p:nvSpPr>
        <p:spPr/>
        <p:txBody>
          <a:bodyPr/>
          <a:lstStyle/>
          <a:p>
            <a:r>
              <a:rPr lang="en-US" dirty="0"/>
              <a:t>Debt Restructuring Framework</a:t>
            </a:r>
            <a:endParaRPr lang="en-GH" dirty="0"/>
          </a:p>
        </p:txBody>
      </p:sp>
      <p:sp>
        <p:nvSpPr>
          <p:cNvPr id="3" name="Content Placeholder 2">
            <a:extLst>
              <a:ext uri="{FF2B5EF4-FFF2-40B4-BE49-F238E27FC236}">
                <a16:creationId xmlns:a16="http://schemas.microsoft.com/office/drawing/2014/main" id="{0DE534C2-0739-6EDC-9E8A-7A2F2CCA822E}"/>
              </a:ext>
            </a:extLst>
          </p:cNvPr>
          <p:cNvSpPr>
            <a:spLocks noGrp="1"/>
          </p:cNvSpPr>
          <p:nvPr>
            <p:ph idx="1"/>
          </p:nvPr>
        </p:nvSpPr>
        <p:spPr/>
        <p:txBody>
          <a:bodyPr>
            <a:normAutofit fontScale="92500" lnSpcReduction="20000"/>
          </a:bodyPr>
          <a:lstStyle/>
          <a:p>
            <a:pPr marL="0" indent="0">
              <a:buNone/>
            </a:pPr>
            <a:r>
              <a:rPr lang="en-US" dirty="0"/>
              <a:t>1. No principal payments to creditors that do not provide refinancing</a:t>
            </a:r>
          </a:p>
          <a:p>
            <a:pPr marL="0" indent="0">
              <a:buNone/>
            </a:pPr>
            <a:r>
              <a:rPr lang="en-US" dirty="0"/>
              <a:t>2. Interest rate reductions through debt operations</a:t>
            </a:r>
          </a:p>
          <a:p>
            <a:r>
              <a:rPr lang="en-US" dirty="0"/>
              <a:t>Requires private sector participation in debt operations</a:t>
            </a:r>
          </a:p>
          <a:p>
            <a:pPr marL="0" indent="0">
              <a:buNone/>
            </a:pPr>
            <a:r>
              <a:rPr lang="en-US" dirty="0"/>
              <a:t>3. Change the structure of incentives: reduction of 9% compensatory pre-judgement rate under NY law plus reenactment of champerty</a:t>
            </a:r>
          </a:p>
          <a:p>
            <a:pPr marL="0" indent="0">
              <a:buNone/>
            </a:pPr>
            <a:r>
              <a:rPr lang="en-US" dirty="0"/>
              <a:t>4. Revert exposure of LLMICs to the international private sector (MDB guarantees as the vehicle)</a:t>
            </a:r>
          </a:p>
          <a:p>
            <a:pPr marL="0" indent="0">
              <a:buNone/>
            </a:pPr>
            <a:r>
              <a:rPr lang="en-US" dirty="0"/>
              <a:t>5. New interest rates on bonds close to WB rate</a:t>
            </a:r>
          </a:p>
          <a:p>
            <a:pPr marL="0" indent="0">
              <a:buNone/>
            </a:pPr>
            <a:r>
              <a:rPr lang="en-US" dirty="0"/>
              <a:t>6. Any IFI financing should be used for countercyclical or growth policies, no for debt amortizations</a:t>
            </a:r>
          </a:p>
          <a:p>
            <a:pPr marL="0" indent="0">
              <a:buNone/>
            </a:pPr>
            <a:r>
              <a:rPr lang="en-US" dirty="0"/>
              <a:t>7. Debtor countries should develop their DSAs independent of the IMF to negotiate with the IMF.</a:t>
            </a:r>
            <a:endParaRPr lang="en-GH" dirty="0"/>
          </a:p>
        </p:txBody>
      </p:sp>
    </p:spTree>
    <p:extLst>
      <p:ext uri="{BB962C8B-B14F-4D97-AF65-F5344CB8AC3E}">
        <p14:creationId xmlns:p14="http://schemas.microsoft.com/office/powerpoint/2010/main" val="8588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594024F-36CC-34D4-EE03-05EB4A967477}"/>
              </a:ext>
            </a:extLst>
          </p:cNvPr>
          <p:cNvPicPr>
            <a:picLocks noChangeAspect="1"/>
          </p:cNvPicPr>
          <p:nvPr/>
        </p:nvPicPr>
        <p:blipFill>
          <a:blip r:embed="rId2"/>
          <a:stretch>
            <a:fillRect/>
          </a:stretch>
        </p:blipFill>
        <p:spPr>
          <a:xfrm>
            <a:off x="1188909" y="688622"/>
            <a:ext cx="9814181" cy="5480756"/>
          </a:xfrm>
          <a:prstGeom prst="rect">
            <a:avLst/>
          </a:prstGeom>
        </p:spPr>
      </p:pic>
    </p:spTree>
    <p:extLst>
      <p:ext uri="{BB962C8B-B14F-4D97-AF65-F5344CB8AC3E}">
        <p14:creationId xmlns:p14="http://schemas.microsoft.com/office/powerpoint/2010/main" val="26628877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2039C-A0DD-F313-BF4F-F7E9B489ADA8}"/>
              </a:ext>
            </a:extLst>
          </p:cNvPr>
          <p:cNvSpPr>
            <a:spLocks noGrp="1"/>
          </p:cNvSpPr>
          <p:nvPr>
            <p:ph type="title"/>
          </p:nvPr>
        </p:nvSpPr>
        <p:spPr/>
        <p:txBody>
          <a:bodyPr/>
          <a:lstStyle/>
          <a:p>
            <a:r>
              <a:rPr lang="en-US" dirty="0"/>
              <a:t>Reform IMF interest rate and charges</a:t>
            </a:r>
            <a:endParaRPr lang="en-GH" dirty="0"/>
          </a:p>
        </p:txBody>
      </p:sp>
      <p:sp>
        <p:nvSpPr>
          <p:cNvPr id="4" name="TextBox 3">
            <a:extLst>
              <a:ext uri="{FF2B5EF4-FFF2-40B4-BE49-F238E27FC236}">
                <a16:creationId xmlns:a16="http://schemas.microsoft.com/office/drawing/2014/main" id="{4FABFE0E-EF56-0559-756C-C7ABF0EAE166}"/>
              </a:ext>
            </a:extLst>
          </p:cNvPr>
          <p:cNvSpPr txBox="1"/>
          <p:nvPr/>
        </p:nvSpPr>
        <p:spPr>
          <a:xfrm>
            <a:off x="1453896" y="2084832"/>
            <a:ext cx="7687818" cy="1384995"/>
          </a:xfrm>
          <a:prstGeom prst="rect">
            <a:avLst/>
          </a:prstGeom>
          <a:noFill/>
        </p:spPr>
        <p:txBody>
          <a:bodyPr wrap="square">
            <a:spAutoFit/>
          </a:bodyPr>
          <a:lstStyle/>
          <a:p>
            <a:r>
              <a:rPr lang="en-US" sz="2800" dirty="0"/>
              <a:t>IMF lending rate = 100bp (margin set by the IMF Board of directors) +</a:t>
            </a:r>
          </a:p>
          <a:p>
            <a:r>
              <a:rPr lang="en-US" sz="2800" dirty="0"/>
              <a:t>SDR rate +/- burden sharing + Surcharges</a:t>
            </a:r>
            <a:endParaRPr lang="en-GH" sz="2800" dirty="0"/>
          </a:p>
        </p:txBody>
      </p:sp>
    </p:spTree>
    <p:extLst>
      <p:ext uri="{BB962C8B-B14F-4D97-AF65-F5344CB8AC3E}">
        <p14:creationId xmlns:p14="http://schemas.microsoft.com/office/powerpoint/2010/main" val="3279940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20CA4-93D6-2D7B-8FD2-8E0AA4EC5C50}"/>
              </a:ext>
            </a:extLst>
          </p:cNvPr>
          <p:cNvSpPr>
            <a:spLocks noGrp="1"/>
          </p:cNvSpPr>
          <p:nvPr>
            <p:ph type="title"/>
          </p:nvPr>
        </p:nvSpPr>
        <p:spPr/>
        <p:txBody>
          <a:bodyPr/>
          <a:lstStyle/>
          <a:p>
            <a:pPr algn="ctr"/>
            <a:r>
              <a:rPr lang="en-US" dirty="0"/>
              <a:t>Debt Jubilees</a:t>
            </a:r>
            <a:br>
              <a:rPr lang="en-US" dirty="0"/>
            </a:br>
            <a:r>
              <a:rPr lang="en-US" dirty="0"/>
              <a:t>The Year of Jubilee, 2025</a:t>
            </a:r>
            <a:endParaRPr lang="en-GH" dirty="0"/>
          </a:p>
        </p:txBody>
      </p:sp>
      <p:sp>
        <p:nvSpPr>
          <p:cNvPr id="3" name="Content Placeholder 2">
            <a:extLst>
              <a:ext uri="{FF2B5EF4-FFF2-40B4-BE49-F238E27FC236}">
                <a16:creationId xmlns:a16="http://schemas.microsoft.com/office/drawing/2014/main" id="{35A82B08-06E6-BD56-8BE4-69E50D4B4432}"/>
              </a:ext>
            </a:extLst>
          </p:cNvPr>
          <p:cNvSpPr>
            <a:spLocks noGrp="1"/>
          </p:cNvSpPr>
          <p:nvPr>
            <p:ph idx="1"/>
          </p:nvPr>
        </p:nvSpPr>
        <p:spPr/>
        <p:txBody>
          <a:bodyPr>
            <a:normAutofit fontScale="70000" lnSpcReduction="20000"/>
          </a:bodyPr>
          <a:lstStyle/>
          <a:p>
            <a:pPr marL="0" indent="0">
              <a:lnSpc>
                <a:spcPct val="100000"/>
              </a:lnSpc>
              <a:buNone/>
            </a:pPr>
            <a:r>
              <a:rPr lang="en-US" dirty="0"/>
              <a:t>2500 BC – 1600 BC in Babylonian times.</a:t>
            </a:r>
          </a:p>
          <a:p>
            <a:pPr>
              <a:lnSpc>
                <a:spcPct val="100000"/>
              </a:lnSpc>
            </a:pPr>
            <a:r>
              <a:rPr lang="en-US" dirty="0"/>
              <a:t>Normal for new rulers t proclaim </a:t>
            </a:r>
            <a:r>
              <a:rPr lang="en-US" dirty="0" err="1"/>
              <a:t>amneties</a:t>
            </a:r>
            <a:endParaRPr lang="en-US" dirty="0"/>
          </a:p>
          <a:p>
            <a:pPr>
              <a:lnSpc>
                <a:spcPct val="100000"/>
              </a:lnSpc>
            </a:pPr>
            <a:r>
              <a:rPr lang="en-US" dirty="0"/>
              <a:t>Upon taking the throne</a:t>
            </a:r>
          </a:p>
          <a:p>
            <a:pPr>
              <a:lnSpc>
                <a:spcPct val="100000"/>
              </a:lnSpc>
            </a:pPr>
            <a:r>
              <a:rPr lang="en-US" dirty="0"/>
              <a:t>In the aftermath of war</a:t>
            </a:r>
          </a:p>
          <a:p>
            <a:pPr>
              <a:lnSpc>
                <a:spcPct val="100000"/>
              </a:lnSpc>
            </a:pPr>
            <a:r>
              <a:rPr lang="en-US" dirty="0"/>
              <a:t>Upon building or renovating a temple</a:t>
            </a:r>
          </a:p>
          <a:p>
            <a:pPr marL="0" indent="0">
              <a:lnSpc>
                <a:spcPct val="100000"/>
              </a:lnSpc>
              <a:buNone/>
            </a:pPr>
            <a:r>
              <a:rPr lang="en-US" dirty="0"/>
              <a:t>3 elements</a:t>
            </a:r>
          </a:p>
          <a:p>
            <a:pPr>
              <a:lnSpc>
                <a:spcPct val="100000"/>
              </a:lnSpc>
            </a:pPr>
            <a:r>
              <a:rPr lang="en-US" dirty="0"/>
              <a:t>Cancel agrarian debts owed by citizens</a:t>
            </a:r>
          </a:p>
          <a:p>
            <a:pPr>
              <a:lnSpc>
                <a:spcPct val="100000"/>
              </a:lnSpc>
            </a:pPr>
            <a:r>
              <a:rPr lang="en-US" dirty="0"/>
              <a:t>Liberate debt bond servants</a:t>
            </a:r>
          </a:p>
          <a:p>
            <a:pPr>
              <a:lnSpc>
                <a:spcPct val="100000"/>
              </a:lnSpc>
            </a:pPr>
            <a:r>
              <a:rPr lang="en-US" dirty="0"/>
              <a:t>Return the land or crop rights that debtors had pledged to creditors</a:t>
            </a:r>
          </a:p>
          <a:p>
            <a:pPr lvl="1">
              <a:lnSpc>
                <a:spcPct val="100000"/>
              </a:lnSpc>
            </a:pPr>
            <a:r>
              <a:rPr lang="en-US" b="1" dirty="0"/>
              <a:t>Not “silver” debts among traders and entrepreneurs</a:t>
            </a:r>
          </a:p>
          <a:p>
            <a:pPr lvl="1">
              <a:lnSpc>
                <a:spcPct val="100000"/>
              </a:lnSpc>
            </a:pPr>
            <a:r>
              <a:rPr lang="en-US" b="1" dirty="0"/>
              <a:t>Michael Hudson --- and Forgive them their Debts, Dresden 2018</a:t>
            </a:r>
          </a:p>
          <a:p>
            <a:pPr>
              <a:lnSpc>
                <a:spcPct val="100000"/>
              </a:lnSpc>
            </a:pPr>
            <a:r>
              <a:rPr lang="en-US" b="1" dirty="0"/>
              <a:t>MDRI, HIPC and Jubilee 2000</a:t>
            </a:r>
          </a:p>
          <a:p>
            <a:endParaRPr lang="en-US" dirty="0"/>
          </a:p>
          <a:p>
            <a:pPr marL="0" indent="0">
              <a:buNone/>
            </a:pPr>
            <a:endParaRPr lang="en-US" dirty="0"/>
          </a:p>
          <a:p>
            <a:pPr marL="0" indent="0">
              <a:buNone/>
            </a:pPr>
            <a:endParaRPr lang="en-US" dirty="0"/>
          </a:p>
          <a:p>
            <a:pPr marL="0" indent="0">
              <a:buNone/>
            </a:pPr>
            <a:endParaRPr lang="en-GH" dirty="0"/>
          </a:p>
        </p:txBody>
      </p:sp>
    </p:spTree>
    <p:extLst>
      <p:ext uri="{BB962C8B-B14F-4D97-AF65-F5344CB8AC3E}">
        <p14:creationId xmlns:p14="http://schemas.microsoft.com/office/powerpoint/2010/main" val="35003249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067BF83-D386-EF81-1B1F-5F404C2BFFFE}"/>
              </a:ext>
            </a:extLst>
          </p:cNvPr>
          <p:cNvSpPr txBox="1"/>
          <p:nvPr/>
        </p:nvSpPr>
        <p:spPr>
          <a:xfrm>
            <a:off x="1170432" y="886968"/>
            <a:ext cx="9308592" cy="5016758"/>
          </a:xfrm>
          <a:prstGeom prst="rect">
            <a:avLst/>
          </a:prstGeom>
          <a:noFill/>
        </p:spPr>
        <p:txBody>
          <a:bodyPr wrap="square">
            <a:spAutoFit/>
          </a:bodyPr>
          <a:lstStyle/>
          <a:p>
            <a:r>
              <a:rPr lang="en-US" sz="2400" dirty="0"/>
              <a:t>The Depression and the large number of underemployed rural people in poor countries motivated Sir Arthur Lewis to suggest a "surplus labor" model in which only capital was a constraint. Lewis suggested that building factories would soak up this labor without causing a decline in rural production. </a:t>
            </a:r>
          </a:p>
          <a:p>
            <a:endParaRPr lang="en-US" sz="2400" dirty="0"/>
          </a:p>
          <a:p>
            <a:r>
              <a:rPr lang="en-US" sz="2400" dirty="0"/>
              <a:t>The Soviet experienced inspired the ICOR. N.A. </a:t>
            </a:r>
            <a:r>
              <a:rPr lang="en-US" sz="2400" dirty="0" err="1"/>
              <a:t>Kovalevskii</a:t>
            </a:r>
            <a:r>
              <a:rPr lang="en-US" sz="2400" dirty="0"/>
              <a:t>, the editor of Planned Economy, in March of 1930used the ICOR to project Soviet growth exactly the way that development economists were </a:t>
            </a:r>
            <a:r>
              <a:rPr lang="en-US" sz="2400" dirty="0" err="1"/>
              <a:t>goingto</a:t>
            </a:r>
            <a:r>
              <a:rPr lang="en-US" sz="2400" dirty="0"/>
              <a:t> use it from the 1950s through the 1990s.</a:t>
            </a:r>
          </a:p>
          <a:p>
            <a:endParaRPr lang="en-US" sz="2400" dirty="0"/>
          </a:p>
          <a:p>
            <a:endParaRPr lang="en-US" sz="2400" dirty="0"/>
          </a:p>
          <a:p>
            <a:endParaRPr lang="en-GH" sz="3200" dirty="0"/>
          </a:p>
        </p:txBody>
      </p:sp>
    </p:spTree>
    <p:extLst>
      <p:ext uri="{BB962C8B-B14F-4D97-AF65-F5344CB8AC3E}">
        <p14:creationId xmlns:p14="http://schemas.microsoft.com/office/powerpoint/2010/main" val="2883728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48C560-B3E2-9687-5E54-E9F9BFB9A84C}"/>
              </a:ext>
            </a:extLst>
          </p:cNvPr>
          <p:cNvSpPr txBox="1"/>
          <p:nvPr/>
        </p:nvSpPr>
        <p:spPr>
          <a:xfrm>
            <a:off x="612648" y="1124712"/>
            <a:ext cx="9628632" cy="4524315"/>
          </a:xfrm>
          <a:prstGeom prst="rect">
            <a:avLst/>
          </a:prstGeom>
          <a:noFill/>
        </p:spPr>
        <p:txBody>
          <a:bodyPr wrap="square">
            <a:spAutoFit/>
          </a:bodyPr>
          <a:lstStyle/>
          <a:p>
            <a:r>
              <a:rPr lang="en-US" sz="2400" dirty="0"/>
              <a:t>The early development economists thought that poor countries were so poor they had little hope of increasing their saving. You have a "Financing Gap" of 8 percent of GDP between the required investment (12 percent of GDP for 3 percent GDP growth) and the current 4 percent of GDP level of national savings. So Western donors should fill the "Financing Gap" with foreign aid, which will make the required investment happen, which in turn will make the target output</a:t>
            </a:r>
          </a:p>
          <a:p>
            <a:r>
              <a:rPr lang="en-US" sz="2400" dirty="0"/>
              <a:t>growth happen.</a:t>
            </a:r>
          </a:p>
          <a:p>
            <a:endParaRPr lang="en-US" sz="2400" dirty="0"/>
          </a:p>
          <a:p>
            <a:r>
              <a:rPr lang="en-US" sz="2400" dirty="0"/>
              <a:t>From aid (grants, to soft loans to commercial loans)</a:t>
            </a:r>
          </a:p>
          <a:p>
            <a:endParaRPr lang="en-US" sz="2400" dirty="0"/>
          </a:p>
          <a:p>
            <a:r>
              <a:rPr lang="en-US" sz="2400" b="1" dirty="0"/>
              <a:t>The Ghost of  the Financing Gap, Easterly 1997, World Bank</a:t>
            </a:r>
            <a:endParaRPr lang="en-GH" sz="2400" b="1" dirty="0"/>
          </a:p>
        </p:txBody>
      </p:sp>
    </p:spTree>
    <p:extLst>
      <p:ext uri="{BB962C8B-B14F-4D97-AF65-F5344CB8AC3E}">
        <p14:creationId xmlns:p14="http://schemas.microsoft.com/office/powerpoint/2010/main" val="4021034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580380-8286-3DA6-1917-C6AFCC079A5B}"/>
              </a:ext>
            </a:extLst>
          </p:cNvPr>
          <p:cNvPicPr>
            <a:picLocks noChangeAspect="1"/>
          </p:cNvPicPr>
          <p:nvPr/>
        </p:nvPicPr>
        <p:blipFill>
          <a:blip r:embed="rId2"/>
          <a:stretch>
            <a:fillRect/>
          </a:stretch>
        </p:blipFill>
        <p:spPr>
          <a:xfrm>
            <a:off x="-183715" y="228600"/>
            <a:ext cx="12375715" cy="6961339"/>
          </a:xfrm>
          <a:prstGeom prst="rect">
            <a:avLst/>
          </a:prstGeom>
        </p:spPr>
      </p:pic>
    </p:spTree>
    <p:extLst>
      <p:ext uri="{BB962C8B-B14F-4D97-AF65-F5344CB8AC3E}">
        <p14:creationId xmlns:p14="http://schemas.microsoft.com/office/powerpoint/2010/main" val="20288649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Rejecting the “lack of money” and “lack of savings” views.</a:t>
            </a:r>
          </a:p>
        </p:txBody>
      </p:sp>
      <p:sp>
        <p:nvSpPr>
          <p:cNvPr id="3" name="Content Placeholder 2"/>
          <p:cNvSpPr>
            <a:spLocks noGrp="1"/>
          </p:cNvSpPr>
          <p:nvPr>
            <p:ph idx="1"/>
          </p:nvPr>
        </p:nvSpPr>
        <p:spPr>
          <a:xfrm>
            <a:off x="637032" y="1669225"/>
            <a:ext cx="10515600" cy="4351338"/>
          </a:xfrm>
        </p:spPr>
        <p:txBody>
          <a:bodyPr>
            <a:normAutofit fontScale="92500"/>
          </a:bodyPr>
          <a:lstStyle/>
          <a:p>
            <a:pPr algn="just"/>
            <a:r>
              <a:rPr lang="en-US" dirty="0"/>
              <a:t>The government deficit does not reduce non-government sector savings. On the contrary, it increases the net financial assets of the non-government sector.</a:t>
            </a:r>
          </a:p>
          <a:p>
            <a:pPr algn="just"/>
            <a:r>
              <a:rPr lang="en-US" dirty="0"/>
              <a:t>Indeed: Government sector balance (Spending – Taxes) = non-government sector balance (domestic net private savings + external net savings)</a:t>
            </a:r>
          </a:p>
          <a:p>
            <a:pPr algn="just"/>
            <a:r>
              <a:rPr lang="en-US" dirty="0"/>
              <a:t>Developing countries are not constrained by a "lack of money" or a “lack of savings ": “[C]redit money is the key element that frees investment from savings and which makes capital accumulation possible." (Wray 1990, p. 63). See the economic development of Southeast Asian countries (Werner 2005) or even that of West Germany after 1945 (Dullien 2009).</a:t>
            </a:r>
          </a:p>
        </p:txBody>
      </p:sp>
    </p:spTree>
    <p:extLst>
      <p:ext uri="{BB962C8B-B14F-4D97-AF65-F5344CB8AC3E}">
        <p14:creationId xmlns:p14="http://schemas.microsoft.com/office/powerpoint/2010/main" val="156166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mn-lt"/>
              </a:rPr>
              <a:t>Clarifying development options (2)</a:t>
            </a:r>
            <a:endParaRPr lang="en-US" dirty="0">
              <a:latin typeface="+mn-lt"/>
            </a:endParaRPr>
          </a:p>
        </p:txBody>
      </p:sp>
      <p:sp>
        <p:nvSpPr>
          <p:cNvPr id="3" name="Content Placeholder 2"/>
          <p:cNvSpPr>
            <a:spLocks noGrp="1"/>
          </p:cNvSpPr>
          <p:nvPr>
            <p:ph idx="1"/>
          </p:nvPr>
        </p:nvSpPr>
        <p:spPr/>
        <p:txBody>
          <a:bodyPr>
            <a:normAutofit fontScale="85000" lnSpcReduction="20000"/>
          </a:bodyPr>
          <a:lstStyle/>
          <a:p>
            <a:pPr marL="0" indent="0" algn="just">
              <a:buNone/>
            </a:pPr>
            <a:endParaRPr lang="en-US" dirty="0"/>
          </a:p>
          <a:p>
            <a:pPr marL="0" indent="0" algn="just">
              <a:buNone/>
            </a:pPr>
            <a:r>
              <a:rPr lang="en-US" b="1" dirty="0"/>
              <a:t>Dependence on foreign finance as a Ponzi scheme:</a:t>
            </a:r>
          </a:p>
          <a:p>
            <a:pPr marL="0" indent="0" algn="just">
              <a:buNone/>
            </a:pPr>
            <a:endParaRPr lang="en-US" dirty="0"/>
          </a:p>
          <a:p>
            <a:pPr marL="0" indent="0" algn="just">
              <a:buNone/>
            </a:pPr>
            <a:r>
              <a:rPr lang="en-US" dirty="0"/>
              <a:t>“[T]he Domar conditions for a sustained long-term development strategy based on external financing, on sustained positive net resource transfers, are the precise equivalent of the conditions required for a successful Ponzi financing scheme. […] However, no such scheme in history has ever been successful: they are bound to fail, eventually, because of the increasing size of the net debt stock of the operator of the scheme. On the other hand, if the rate of interest on foreign lending is greater than the rate of increase of foreign lending, then the system is absolutely unstable and cannot be sustained on even a short-term basis.” (Kregel  2006, p.20)</a:t>
            </a:r>
          </a:p>
          <a:p>
            <a:pPr marL="0" indent="0" algn="just">
              <a:buNone/>
            </a:pPr>
            <a:r>
              <a:rPr lang="en-US" dirty="0"/>
              <a:t> </a:t>
            </a:r>
            <a:br>
              <a:rPr lang="en-US" dirty="0"/>
            </a:br>
            <a:endParaRPr lang="en-US" dirty="0"/>
          </a:p>
        </p:txBody>
      </p:sp>
    </p:spTree>
    <p:extLst>
      <p:ext uri="{BB962C8B-B14F-4D97-AF65-F5344CB8AC3E}">
        <p14:creationId xmlns:p14="http://schemas.microsoft.com/office/powerpoint/2010/main" val="357724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777F4B-B0CA-B661-741A-C313733BBB9D}"/>
              </a:ext>
            </a:extLst>
          </p:cNvPr>
          <p:cNvSpPr>
            <a:spLocks noGrp="1"/>
          </p:cNvSpPr>
          <p:nvPr>
            <p:ph type="title"/>
          </p:nvPr>
        </p:nvSpPr>
        <p:spPr>
          <a:xfrm>
            <a:off x="1099457" y="2302782"/>
            <a:ext cx="10515600" cy="1325563"/>
          </a:xfrm>
        </p:spPr>
        <p:txBody>
          <a:bodyPr/>
          <a:lstStyle/>
          <a:p>
            <a:pPr algn="ctr"/>
            <a:r>
              <a:rPr lang="en-US" dirty="0"/>
              <a:t>From aid to Loans</a:t>
            </a:r>
            <a:endParaRPr lang="en-GH" dirty="0"/>
          </a:p>
        </p:txBody>
      </p:sp>
    </p:spTree>
    <p:extLst>
      <p:ext uri="{BB962C8B-B14F-4D97-AF65-F5344CB8AC3E}">
        <p14:creationId xmlns:p14="http://schemas.microsoft.com/office/powerpoint/2010/main" val="16897531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442</TotalTime>
  <Words>1930</Words>
  <Application>Microsoft Office PowerPoint</Application>
  <PresentationFormat>Widescreen</PresentationFormat>
  <Paragraphs>99</Paragraphs>
  <Slides>38</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38</vt:i4>
      </vt:variant>
    </vt:vector>
  </HeadingPairs>
  <TitlesOfParts>
    <vt:vector size="51" baseType="lpstr">
      <vt:lpstr>Aptos</vt:lpstr>
      <vt:lpstr>Aptos Display</vt:lpstr>
      <vt:lpstr>Arial</vt:lpstr>
      <vt:lpstr>Arial-BoldItalicMT</vt:lpstr>
      <vt:lpstr>Calibri</vt:lpstr>
      <vt:lpstr>Calibri Light</vt:lpstr>
      <vt:lpstr>Maison Neue Book</vt:lpstr>
      <vt:lpstr>Roboto Regular</vt:lpstr>
      <vt:lpstr>Times New Roman</vt:lpstr>
      <vt:lpstr>TimesNewRomanPS-ItalicMT</vt:lpstr>
      <vt:lpstr>TimesNewRomanPSMT</vt:lpstr>
      <vt:lpstr>Office Theme</vt:lpstr>
      <vt:lpstr>1_Office Theme</vt:lpstr>
      <vt:lpstr>Charles Abugre</vt:lpstr>
      <vt:lpstr>OUTLINE</vt:lpstr>
      <vt:lpstr>Financing Gap Models – Machines and low savings the constraining elements of development</vt:lpstr>
      <vt:lpstr>PowerPoint Presentation</vt:lpstr>
      <vt:lpstr>PowerPoint Presentation</vt:lpstr>
      <vt:lpstr>PowerPoint Presentation</vt:lpstr>
      <vt:lpstr>Rejecting the “lack of money” and “lack of savings” views.</vt:lpstr>
      <vt:lpstr>Clarifying development options (2)</vt:lpstr>
      <vt:lpstr>From aid to Loans</vt:lpstr>
      <vt:lpstr>Total Debt, Developed and Developing countries, 1960-2017 - volumes</vt:lpstr>
      <vt:lpstr>Global  Debt, 1960-2017</vt:lpstr>
      <vt:lpstr>PowerPoint Presentation</vt:lpstr>
      <vt:lpstr>Not about volume only</vt:lpstr>
      <vt:lpstr>The sovereign debt/GDP ratio in OECD countries </vt:lpstr>
      <vt:lpstr>The sovereign debt/GNI ratio for defaulters (2021)</vt:lpstr>
      <vt:lpstr>The proportion of LLMICs in Debt distress has soared (IMF DSA)</vt:lpstr>
      <vt:lpstr>PowerPoint Presentation</vt:lpstr>
      <vt:lpstr>DRIVERS</vt:lpstr>
      <vt:lpstr>PowerPoint Presentation</vt:lpstr>
      <vt:lpstr>Income concentration and tax shifting</vt:lpstr>
      <vt:lpstr>The Global Financial Crisis and Private debt</vt:lpstr>
      <vt:lpstr>Deregulation</vt:lpstr>
      <vt:lpstr>Deregulation (2) – the rise of innovative and speculative instruments </vt:lpstr>
      <vt:lpstr>Failure of re-regulation</vt:lpstr>
      <vt:lpstr>PowerPoint Presentation</vt:lpstr>
      <vt:lpstr>PowerPoint Presentation</vt:lpstr>
      <vt:lpstr>IMPACTS</vt:lpstr>
      <vt:lpstr>PowerPoint Presentation</vt:lpstr>
      <vt:lpstr>PowerPoint Presentation</vt:lpstr>
      <vt:lpstr>PowerPoint Presentation</vt:lpstr>
      <vt:lpstr>PowerPoint Presentation</vt:lpstr>
      <vt:lpstr>PowerPoint Presentation</vt:lpstr>
      <vt:lpstr>Insufficient Debt Retructuriing</vt:lpstr>
      <vt:lpstr>PowerPoint Presentation</vt:lpstr>
      <vt:lpstr>Debt Restructuring Framework</vt:lpstr>
      <vt:lpstr>PowerPoint Presentation</vt:lpstr>
      <vt:lpstr>Reform IMF interest rate and charges</vt:lpstr>
      <vt:lpstr>Debt Jubilees The Year of Jubilee, 2025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Charles Abugre</dc:creator>
  <cp:lastModifiedBy>Charles Abugre</cp:lastModifiedBy>
  <cp:revision>3</cp:revision>
  <dcterms:created xsi:type="dcterms:W3CDTF">2024-12-14T21:00:03Z</dcterms:created>
  <dcterms:modified xsi:type="dcterms:W3CDTF">2024-12-15T04:22:52Z</dcterms:modified>
</cp:coreProperties>
</file>