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9"/>
  </p:notesMasterIdLst>
  <p:sldIdLst>
    <p:sldId id="256" r:id="rId2"/>
    <p:sldId id="602" r:id="rId3"/>
    <p:sldId id="614" r:id="rId4"/>
    <p:sldId id="269" r:id="rId5"/>
    <p:sldId id="270" r:id="rId6"/>
    <p:sldId id="271" r:id="rId7"/>
    <p:sldId id="260" r:id="rId8"/>
    <p:sldId id="603" r:id="rId9"/>
    <p:sldId id="343" r:id="rId10"/>
    <p:sldId id="342" r:id="rId11"/>
    <p:sldId id="604" r:id="rId12"/>
    <p:sldId id="567" r:id="rId13"/>
    <p:sldId id="321" r:id="rId14"/>
    <p:sldId id="450" r:id="rId15"/>
    <p:sldId id="419" r:id="rId16"/>
    <p:sldId id="555" r:id="rId17"/>
    <p:sldId id="569" r:id="rId18"/>
    <p:sldId id="540" r:id="rId19"/>
    <p:sldId id="568" r:id="rId20"/>
    <p:sldId id="295" r:id="rId21"/>
    <p:sldId id="296" r:id="rId22"/>
    <p:sldId id="541" r:id="rId23"/>
    <p:sldId id="299" r:id="rId24"/>
    <p:sldId id="542" r:id="rId25"/>
    <p:sldId id="615" r:id="rId26"/>
    <p:sldId id="537" r:id="rId27"/>
    <p:sldId id="337" r:id="rId28"/>
    <p:sldId id="338" r:id="rId29"/>
    <p:sldId id="589" r:id="rId30"/>
    <p:sldId id="566" r:id="rId31"/>
    <p:sldId id="530" r:id="rId32"/>
    <p:sldId id="574" r:id="rId33"/>
    <p:sldId id="488" r:id="rId34"/>
    <p:sldId id="575" r:id="rId35"/>
    <p:sldId id="487" r:id="rId36"/>
    <p:sldId id="507" r:id="rId37"/>
    <p:sldId id="340" r:id="rId38"/>
    <p:sldId id="563" r:id="rId39"/>
    <p:sldId id="564" r:id="rId40"/>
    <p:sldId id="590" r:id="rId41"/>
    <p:sldId id="591" r:id="rId42"/>
    <p:sldId id="559" r:id="rId43"/>
    <p:sldId id="613" r:id="rId44"/>
    <p:sldId id="258" r:id="rId45"/>
    <p:sldId id="259" r:id="rId46"/>
    <p:sldId id="584" r:id="rId47"/>
    <p:sldId id="606" r:id="rId48"/>
    <p:sldId id="607" r:id="rId49"/>
    <p:sldId id="543" r:id="rId50"/>
    <p:sldId id="547" r:id="rId51"/>
    <p:sldId id="263" r:id="rId52"/>
    <p:sldId id="264" r:id="rId53"/>
    <p:sldId id="265" r:id="rId54"/>
    <p:sldId id="357" r:id="rId55"/>
    <p:sldId id="358" r:id="rId56"/>
    <p:sldId id="374" r:id="rId57"/>
    <p:sldId id="375" r:id="rId5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25"/>
  </p:normalViewPr>
  <p:slideViewPr>
    <p:cSldViewPr>
      <p:cViewPr varScale="1">
        <p:scale>
          <a:sx n="107" d="100"/>
          <a:sy n="107" d="100"/>
        </p:scale>
        <p:origin x="1760" y="1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oleObject" Target="file:////Users/cpchandrasekhar/Documents/CPC2023/World%20Economy%20202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cpchandrasekhar/Documents/CPC2023/World%20Economy%20202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cpchandrasekhar/Documents/CPC2023/World%20Economy%202023.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US Federal Defiicit</a:t>
            </a:r>
            <a:r>
              <a:rPr lang="en-GB" baseline="0"/>
              <a:t> as % of GDP</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lineChart>
        <c:grouping val="standard"/>
        <c:varyColors val="0"/>
        <c:ser>
          <c:idx val="0"/>
          <c:order val="0"/>
          <c:spPr>
            <a:ln w="28575" cap="rnd">
              <a:solidFill>
                <a:schemeClr val="accent1"/>
              </a:solidFill>
              <a:round/>
            </a:ln>
            <a:effectLst/>
          </c:spPr>
          <c:marker>
            <c:symbol val="none"/>
          </c:marker>
          <c:cat>
            <c:numRef>
              <c:f>Sheet4!$A$12:$A$31</c:f>
              <c:numCache>
                <c:formatCode>yyyy\-mm\-dd</c:formatCode>
                <c:ptCount val="20"/>
                <c:pt idx="0">
                  <c:v>37622</c:v>
                </c:pt>
                <c:pt idx="1">
                  <c:v>37987</c:v>
                </c:pt>
                <c:pt idx="2">
                  <c:v>38353</c:v>
                </c:pt>
                <c:pt idx="3">
                  <c:v>38718</c:v>
                </c:pt>
                <c:pt idx="4">
                  <c:v>39083</c:v>
                </c:pt>
                <c:pt idx="5">
                  <c:v>39448</c:v>
                </c:pt>
                <c:pt idx="6">
                  <c:v>39814</c:v>
                </c:pt>
                <c:pt idx="7">
                  <c:v>40179</c:v>
                </c:pt>
                <c:pt idx="8">
                  <c:v>40544</c:v>
                </c:pt>
                <c:pt idx="9">
                  <c:v>40909</c:v>
                </c:pt>
                <c:pt idx="10">
                  <c:v>41275</c:v>
                </c:pt>
                <c:pt idx="11">
                  <c:v>41640</c:v>
                </c:pt>
                <c:pt idx="12">
                  <c:v>42005</c:v>
                </c:pt>
                <c:pt idx="13">
                  <c:v>42370</c:v>
                </c:pt>
                <c:pt idx="14">
                  <c:v>42736</c:v>
                </c:pt>
                <c:pt idx="15">
                  <c:v>43101</c:v>
                </c:pt>
                <c:pt idx="16">
                  <c:v>43466</c:v>
                </c:pt>
                <c:pt idx="17">
                  <c:v>43831</c:v>
                </c:pt>
                <c:pt idx="18">
                  <c:v>44197</c:v>
                </c:pt>
                <c:pt idx="19">
                  <c:v>44562</c:v>
                </c:pt>
              </c:numCache>
            </c:numRef>
          </c:cat>
          <c:val>
            <c:numRef>
              <c:f>Sheet4!$B$12:$B$31</c:f>
              <c:numCache>
                <c:formatCode>0.0</c:formatCode>
                <c:ptCount val="20"/>
                <c:pt idx="0">
                  <c:v>-3.29583</c:v>
                </c:pt>
                <c:pt idx="1">
                  <c:v>-3.37825</c:v>
                </c:pt>
                <c:pt idx="2">
                  <c:v>-2.4414500000000001</c:v>
                </c:pt>
                <c:pt idx="3">
                  <c:v>-1.7963800000000001</c:v>
                </c:pt>
                <c:pt idx="4">
                  <c:v>-1.11026</c:v>
                </c:pt>
                <c:pt idx="5">
                  <c:v>-3.1046499999999999</c:v>
                </c:pt>
                <c:pt idx="6">
                  <c:v>-9.7574400000000008</c:v>
                </c:pt>
                <c:pt idx="7">
                  <c:v>-8.60107</c:v>
                </c:pt>
                <c:pt idx="8">
                  <c:v>-8.3309099999999994</c:v>
                </c:pt>
                <c:pt idx="9">
                  <c:v>-6.6234500000000001</c:v>
                </c:pt>
                <c:pt idx="10">
                  <c:v>-4.0358999999999998</c:v>
                </c:pt>
                <c:pt idx="11">
                  <c:v>-2.7622499999999999</c:v>
                </c:pt>
                <c:pt idx="12">
                  <c:v>-2.4275500000000001</c:v>
                </c:pt>
                <c:pt idx="13">
                  <c:v>-3.1272899999999999</c:v>
                </c:pt>
                <c:pt idx="14">
                  <c:v>-3.4165299999999998</c:v>
                </c:pt>
                <c:pt idx="15">
                  <c:v>-3.7945600000000002</c:v>
                </c:pt>
                <c:pt idx="16">
                  <c:v>-4.6003299999999996</c:v>
                </c:pt>
                <c:pt idx="17">
                  <c:v>-14.87363</c:v>
                </c:pt>
                <c:pt idx="18">
                  <c:v>-11.90371</c:v>
                </c:pt>
                <c:pt idx="19">
                  <c:v>-5.4036799999999996</c:v>
                </c:pt>
              </c:numCache>
            </c:numRef>
          </c:val>
          <c:smooth val="0"/>
          <c:extLst>
            <c:ext xmlns:c16="http://schemas.microsoft.com/office/drawing/2014/chart" uri="{C3380CC4-5D6E-409C-BE32-E72D297353CC}">
              <c16:uniqueId val="{00000000-4819-2A4D-B778-37C2A188B312}"/>
            </c:ext>
          </c:extLst>
        </c:ser>
        <c:dLbls>
          <c:showLegendKey val="0"/>
          <c:showVal val="0"/>
          <c:showCatName val="0"/>
          <c:showSerName val="0"/>
          <c:showPercent val="0"/>
          <c:showBubbleSize val="0"/>
        </c:dLbls>
        <c:smooth val="0"/>
        <c:axId val="480780560"/>
        <c:axId val="480740400"/>
      </c:lineChart>
      <c:dateAx>
        <c:axId val="480780560"/>
        <c:scaling>
          <c:orientation val="minMax"/>
        </c:scaling>
        <c:delete val="0"/>
        <c:axPos val="b"/>
        <c:numFmt formatCode="yyyy\-mm\-d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0740400"/>
        <c:crosses val="autoZero"/>
        <c:auto val="1"/>
        <c:lblOffset val="100"/>
        <c:baseTimeUnit val="years"/>
      </c:dateAx>
      <c:valAx>
        <c:axId val="48074040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0780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dk1">
                    <a:lumMod val="50000"/>
                    <a:lumOff val="50000"/>
                  </a:schemeClr>
                </a:solidFill>
                <a:latin typeface="+mn-lt"/>
                <a:ea typeface="+mn-ea"/>
                <a:cs typeface="+mn-cs"/>
              </a:defRPr>
            </a:pPr>
            <a:r>
              <a:rPr lang="en-GB"/>
              <a:t>Total Assets of the Federal Reserve ($ mn)</a:t>
            </a:r>
          </a:p>
        </c:rich>
      </c:tx>
      <c:overlay val="0"/>
      <c:spPr>
        <a:noFill/>
        <a:ln>
          <a:noFill/>
        </a:ln>
        <a:effectLst/>
      </c:spPr>
      <c:txPr>
        <a:bodyPr rot="0" spcFirstLastPara="1" vertOverflow="ellipsis" vert="horz" wrap="square" anchor="ctr" anchorCtr="1"/>
        <a:lstStyle/>
        <a:p>
          <a:pPr>
            <a:defRPr sz="1400" b="0" i="0" u="none" strike="noStrike" kern="1200" cap="none" spc="20" baseline="0">
              <a:solidFill>
                <a:schemeClr val="dk1">
                  <a:lumMod val="50000"/>
                  <a:lumOff val="50000"/>
                </a:schemeClr>
              </a:solidFill>
              <a:latin typeface="+mn-lt"/>
              <a:ea typeface="+mn-ea"/>
              <a:cs typeface="+mn-cs"/>
            </a:defRPr>
          </a:pPr>
          <a:endParaRPr lang="en-US"/>
        </a:p>
      </c:txPr>
    </c:title>
    <c:autoTitleDeleted val="0"/>
    <c:plotArea>
      <c:layout/>
      <c:lineChart>
        <c:grouping val="standard"/>
        <c:varyColors val="0"/>
        <c:ser>
          <c:idx val="0"/>
          <c:order val="0"/>
          <c:spPr>
            <a:ln w="22225" cap="rnd" cmpd="sng" algn="ctr">
              <a:solidFill>
                <a:schemeClr val="accent1"/>
              </a:solidFill>
              <a:round/>
            </a:ln>
            <a:effectLst/>
          </c:spPr>
          <c:marker>
            <c:symbol val="none"/>
          </c:marker>
          <c:cat>
            <c:numRef>
              <c:f>Sheet3!$A$5:$A$841</c:f>
              <c:numCache>
                <c:formatCode>d\-mmm\-yy</c:formatCode>
                <c:ptCount val="837"/>
                <c:pt idx="0">
                  <c:v>39295</c:v>
                </c:pt>
                <c:pt idx="1">
                  <c:v>39302</c:v>
                </c:pt>
                <c:pt idx="2">
                  <c:v>39309</c:v>
                </c:pt>
                <c:pt idx="3">
                  <c:v>39316</c:v>
                </c:pt>
                <c:pt idx="4">
                  <c:v>39323</c:v>
                </c:pt>
                <c:pt idx="5">
                  <c:v>39330</c:v>
                </c:pt>
                <c:pt idx="6">
                  <c:v>39337</c:v>
                </c:pt>
                <c:pt idx="7">
                  <c:v>39344</c:v>
                </c:pt>
                <c:pt idx="8">
                  <c:v>39351</c:v>
                </c:pt>
                <c:pt idx="9">
                  <c:v>39358</c:v>
                </c:pt>
                <c:pt idx="10">
                  <c:v>39365</c:v>
                </c:pt>
                <c:pt idx="11">
                  <c:v>39372</c:v>
                </c:pt>
                <c:pt idx="12">
                  <c:v>39379</c:v>
                </c:pt>
                <c:pt idx="13">
                  <c:v>39386</c:v>
                </c:pt>
                <c:pt idx="14">
                  <c:v>39393</c:v>
                </c:pt>
                <c:pt idx="15">
                  <c:v>39400</c:v>
                </c:pt>
                <c:pt idx="16">
                  <c:v>39407</c:v>
                </c:pt>
                <c:pt idx="17">
                  <c:v>39414</c:v>
                </c:pt>
                <c:pt idx="18">
                  <c:v>39421</c:v>
                </c:pt>
                <c:pt idx="19">
                  <c:v>39428</c:v>
                </c:pt>
                <c:pt idx="20">
                  <c:v>39435</c:v>
                </c:pt>
                <c:pt idx="21">
                  <c:v>39442</c:v>
                </c:pt>
                <c:pt idx="22">
                  <c:v>39449</c:v>
                </c:pt>
                <c:pt idx="23">
                  <c:v>39456</c:v>
                </c:pt>
                <c:pt idx="24">
                  <c:v>39463</c:v>
                </c:pt>
                <c:pt idx="25">
                  <c:v>39470</c:v>
                </c:pt>
                <c:pt idx="26">
                  <c:v>39477</c:v>
                </c:pt>
                <c:pt idx="27">
                  <c:v>39484</c:v>
                </c:pt>
                <c:pt idx="28">
                  <c:v>39491</c:v>
                </c:pt>
                <c:pt idx="29">
                  <c:v>39498</c:v>
                </c:pt>
                <c:pt idx="30">
                  <c:v>39505</c:v>
                </c:pt>
                <c:pt idx="31">
                  <c:v>39512</c:v>
                </c:pt>
                <c:pt idx="32">
                  <c:v>39519</c:v>
                </c:pt>
                <c:pt idx="33">
                  <c:v>39526</c:v>
                </c:pt>
                <c:pt idx="34">
                  <c:v>39533</c:v>
                </c:pt>
                <c:pt idx="35">
                  <c:v>39540</c:v>
                </c:pt>
                <c:pt idx="36">
                  <c:v>39547</c:v>
                </c:pt>
                <c:pt idx="37">
                  <c:v>39554</c:v>
                </c:pt>
                <c:pt idx="38">
                  <c:v>39561</c:v>
                </c:pt>
                <c:pt idx="39">
                  <c:v>39568</c:v>
                </c:pt>
                <c:pt idx="40">
                  <c:v>39575</c:v>
                </c:pt>
                <c:pt idx="41">
                  <c:v>39582</c:v>
                </c:pt>
                <c:pt idx="42">
                  <c:v>39589</c:v>
                </c:pt>
                <c:pt idx="43">
                  <c:v>39596</c:v>
                </c:pt>
                <c:pt idx="44">
                  <c:v>39603</c:v>
                </c:pt>
                <c:pt idx="45">
                  <c:v>39610</c:v>
                </c:pt>
                <c:pt idx="46">
                  <c:v>39617</c:v>
                </c:pt>
                <c:pt idx="47">
                  <c:v>39624</c:v>
                </c:pt>
                <c:pt idx="48">
                  <c:v>39631</c:v>
                </c:pt>
                <c:pt idx="49">
                  <c:v>39638</c:v>
                </c:pt>
                <c:pt idx="50">
                  <c:v>39645</c:v>
                </c:pt>
                <c:pt idx="51">
                  <c:v>39652</c:v>
                </c:pt>
                <c:pt idx="52">
                  <c:v>39659</c:v>
                </c:pt>
                <c:pt idx="53">
                  <c:v>39666</c:v>
                </c:pt>
                <c:pt idx="54">
                  <c:v>39673</c:v>
                </c:pt>
                <c:pt idx="55">
                  <c:v>39680</c:v>
                </c:pt>
                <c:pt idx="56">
                  <c:v>39687</c:v>
                </c:pt>
                <c:pt idx="57">
                  <c:v>39694</c:v>
                </c:pt>
                <c:pt idx="58">
                  <c:v>39701</c:v>
                </c:pt>
                <c:pt idx="59">
                  <c:v>39708</c:v>
                </c:pt>
                <c:pt idx="60">
                  <c:v>39715</c:v>
                </c:pt>
                <c:pt idx="61">
                  <c:v>39722</c:v>
                </c:pt>
                <c:pt idx="62">
                  <c:v>39729</c:v>
                </c:pt>
                <c:pt idx="63">
                  <c:v>39736</c:v>
                </c:pt>
                <c:pt idx="64">
                  <c:v>39743</c:v>
                </c:pt>
                <c:pt idx="65">
                  <c:v>39750</c:v>
                </c:pt>
                <c:pt idx="66">
                  <c:v>39757</c:v>
                </c:pt>
                <c:pt idx="67">
                  <c:v>39764</c:v>
                </c:pt>
                <c:pt idx="68">
                  <c:v>39771</c:v>
                </c:pt>
                <c:pt idx="69">
                  <c:v>39778</c:v>
                </c:pt>
                <c:pt idx="70">
                  <c:v>39785</c:v>
                </c:pt>
                <c:pt idx="71">
                  <c:v>39792</c:v>
                </c:pt>
                <c:pt idx="72">
                  <c:v>39799</c:v>
                </c:pt>
                <c:pt idx="73">
                  <c:v>39806</c:v>
                </c:pt>
                <c:pt idx="74">
                  <c:v>39813</c:v>
                </c:pt>
                <c:pt idx="75">
                  <c:v>39820</c:v>
                </c:pt>
                <c:pt idx="76">
                  <c:v>39827</c:v>
                </c:pt>
                <c:pt idx="77">
                  <c:v>39834</c:v>
                </c:pt>
                <c:pt idx="78">
                  <c:v>39841</c:v>
                </c:pt>
                <c:pt idx="79">
                  <c:v>39848</c:v>
                </c:pt>
                <c:pt idx="80">
                  <c:v>39855</c:v>
                </c:pt>
                <c:pt idx="81">
                  <c:v>39862</c:v>
                </c:pt>
                <c:pt idx="82">
                  <c:v>39869</c:v>
                </c:pt>
                <c:pt idx="83">
                  <c:v>39876</c:v>
                </c:pt>
                <c:pt idx="84">
                  <c:v>39883</c:v>
                </c:pt>
                <c:pt idx="85">
                  <c:v>39890</c:v>
                </c:pt>
                <c:pt idx="86">
                  <c:v>39897</c:v>
                </c:pt>
                <c:pt idx="87">
                  <c:v>39904</c:v>
                </c:pt>
                <c:pt idx="88">
                  <c:v>39911</c:v>
                </c:pt>
                <c:pt idx="89">
                  <c:v>39918</c:v>
                </c:pt>
                <c:pt idx="90">
                  <c:v>39925</c:v>
                </c:pt>
                <c:pt idx="91">
                  <c:v>39932</c:v>
                </c:pt>
                <c:pt idx="92">
                  <c:v>39939</c:v>
                </c:pt>
                <c:pt idx="93">
                  <c:v>39946</c:v>
                </c:pt>
                <c:pt idx="94">
                  <c:v>39953</c:v>
                </c:pt>
                <c:pt idx="95">
                  <c:v>39960</c:v>
                </c:pt>
                <c:pt idx="96">
                  <c:v>39967</c:v>
                </c:pt>
                <c:pt idx="97">
                  <c:v>39974</c:v>
                </c:pt>
                <c:pt idx="98">
                  <c:v>39981</c:v>
                </c:pt>
                <c:pt idx="99">
                  <c:v>39988</c:v>
                </c:pt>
                <c:pt idx="100">
                  <c:v>39995</c:v>
                </c:pt>
                <c:pt idx="101">
                  <c:v>40002</c:v>
                </c:pt>
                <c:pt idx="102">
                  <c:v>40009</c:v>
                </c:pt>
                <c:pt idx="103">
                  <c:v>40016</c:v>
                </c:pt>
                <c:pt idx="104">
                  <c:v>40023</c:v>
                </c:pt>
                <c:pt idx="105">
                  <c:v>40030</c:v>
                </c:pt>
                <c:pt idx="106">
                  <c:v>40037</c:v>
                </c:pt>
                <c:pt idx="107">
                  <c:v>40044</c:v>
                </c:pt>
                <c:pt idx="108">
                  <c:v>40051</c:v>
                </c:pt>
                <c:pt idx="109">
                  <c:v>40058</c:v>
                </c:pt>
                <c:pt idx="110">
                  <c:v>40065</c:v>
                </c:pt>
                <c:pt idx="111">
                  <c:v>40072</c:v>
                </c:pt>
                <c:pt idx="112">
                  <c:v>40079</c:v>
                </c:pt>
                <c:pt idx="113">
                  <c:v>40086</c:v>
                </c:pt>
                <c:pt idx="114">
                  <c:v>40093</c:v>
                </c:pt>
                <c:pt idx="115">
                  <c:v>40100</c:v>
                </c:pt>
                <c:pt idx="116">
                  <c:v>40107</c:v>
                </c:pt>
                <c:pt idx="117">
                  <c:v>40114</c:v>
                </c:pt>
                <c:pt idx="118">
                  <c:v>40121</c:v>
                </c:pt>
                <c:pt idx="119">
                  <c:v>40128</c:v>
                </c:pt>
                <c:pt idx="120">
                  <c:v>40135</c:v>
                </c:pt>
                <c:pt idx="121">
                  <c:v>40142</c:v>
                </c:pt>
                <c:pt idx="122">
                  <c:v>40149</c:v>
                </c:pt>
                <c:pt idx="123">
                  <c:v>40156</c:v>
                </c:pt>
                <c:pt idx="124">
                  <c:v>40163</c:v>
                </c:pt>
                <c:pt idx="125">
                  <c:v>40170</c:v>
                </c:pt>
                <c:pt idx="126">
                  <c:v>40177</c:v>
                </c:pt>
                <c:pt idx="127">
                  <c:v>40184</c:v>
                </c:pt>
                <c:pt idx="128">
                  <c:v>40191</c:v>
                </c:pt>
                <c:pt idx="129">
                  <c:v>40198</c:v>
                </c:pt>
                <c:pt idx="130">
                  <c:v>40205</c:v>
                </c:pt>
                <c:pt idx="131">
                  <c:v>40212</c:v>
                </c:pt>
                <c:pt idx="132">
                  <c:v>40219</c:v>
                </c:pt>
                <c:pt idx="133">
                  <c:v>40226</c:v>
                </c:pt>
                <c:pt idx="134">
                  <c:v>40233</c:v>
                </c:pt>
                <c:pt idx="135">
                  <c:v>40240</c:v>
                </c:pt>
                <c:pt idx="136">
                  <c:v>40247</c:v>
                </c:pt>
                <c:pt idx="137">
                  <c:v>40254</c:v>
                </c:pt>
                <c:pt idx="138">
                  <c:v>40261</c:v>
                </c:pt>
                <c:pt idx="139">
                  <c:v>40268</c:v>
                </c:pt>
                <c:pt idx="140">
                  <c:v>40275</c:v>
                </c:pt>
                <c:pt idx="141">
                  <c:v>40282</c:v>
                </c:pt>
                <c:pt idx="142">
                  <c:v>40289</c:v>
                </c:pt>
                <c:pt idx="143">
                  <c:v>40296</c:v>
                </c:pt>
                <c:pt idx="144">
                  <c:v>40303</c:v>
                </c:pt>
                <c:pt idx="145">
                  <c:v>40310</c:v>
                </c:pt>
                <c:pt idx="146">
                  <c:v>40317</c:v>
                </c:pt>
                <c:pt idx="147">
                  <c:v>40324</c:v>
                </c:pt>
                <c:pt idx="148">
                  <c:v>40331</c:v>
                </c:pt>
                <c:pt idx="149">
                  <c:v>40338</c:v>
                </c:pt>
                <c:pt idx="150">
                  <c:v>40345</c:v>
                </c:pt>
                <c:pt idx="151">
                  <c:v>40352</c:v>
                </c:pt>
                <c:pt idx="152">
                  <c:v>40359</c:v>
                </c:pt>
                <c:pt idx="153">
                  <c:v>40366</c:v>
                </c:pt>
                <c:pt idx="154">
                  <c:v>40373</c:v>
                </c:pt>
                <c:pt idx="155">
                  <c:v>40380</c:v>
                </c:pt>
                <c:pt idx="156">
                  <c:v>40387</c:v>
                </c:pt>
                <c:pt idx="157">
                  <c:v>40394</c:v>
                </c:pt>
                <c:pt idx="158">
                  <c:v>40401</c:v>
                </c:pt>
                <c:pt idx="159">
                  <c:v>40408</c:v>
                </c:pt>
                <c:pt idx="160">
                  <c:v>40415</c:v>
                </c:pt>
                <c:pt idx="161">
                  <c:v>40422</c:v>
                </c:pt>
                <c:pt idx="162">
                  <c:v>40429</c:v>
                </c:pt>
                <c:pt idx="163">
                  <c:v>40436</c:v>
                </c:pt>
                <c:pt idx="164">
                  <c:v>40443</c:v>
                </c:pt>
                <c:pt idx="165">
                  <c:v>40450</c:v>
                </c:pt>
                <c:pt idx="166">
                  <c:v>40457</c:v>
                </c:pt>
                <c:pt idx="167">
                  <c:v>40464</c:v>
                </c:pt>
                <c:pt idx="168">
                  <c:v>40471</c:v>
                </c:pt>
                <c:pt idx="169">
                  <c:v>40478</c:v>
                </c:pt>
                <c:pt idx="170">
                  <c:v>40485</c:v>
                </c:pt>
                <c:pt idx="171">
                  <c:v>40492</c:v>
                </c:pt>
                <c:pt idx="172">
                  <c:v>40499</c:v>
                </c:pt>
                <c:pt idx="173">
                  <c:v>40506</c:v>
                </c:pt>
                <c:pt idx="174">
                  <c:v>40513</c:v>
                </c:pt>
                <c:pt idx="175">
                  <c:v>40520</c:v>
                </c:pt>
                <c:pt idx="176">
                  <c:v>40527</c:v>
                </c:pt>
                <c:pt idx="177">
                  <c:v>40534</c:v>
                </c:pt>
                <c:pt idx="178">
                  <c:v>40541</c:v>
                </c:pt>
                <c:pt idx="179">
                  <c:v>40548</c:v>
                </c:pt>
                <c:pt idx="180">
                  <c:v>40555</c:v>
                </c:pt>
                <c:pt idx="181">
                  <c:v>40562</c:v>
                </c:pt>
                <c:pt idx="182">
                  <c:v>40569</c:v>
                </c:pt>
                <c:pt idx="183">
                  <c:v>40576</c:v>
                </c:pt>
                <c:pt idx="184">
                  <c:v>40583</c:v>
                </c:pt>
                <c:pt idx="185">
                  <c:v>40590</c:v>
                </c:pt>
                <c:pt idx="186">
                  <c:v>40597</c:v>
                </c:pt>
                <c:pt idx="187">
                  <c:v>40604</c:v>
                </c:pt>
                <c:pt idx="188">
                  <c:v>40611</c:v>
                </c:pt>
                <c:pt idx="189">
                  <c:v>40618</c:v>
                </c:pt>
                <c:pt idx="190">
                  <c:v>40625</c:v>
                </c:pt>
                <c:pt idx="191">
                  <c:v>40632</c:v>
                </c:pt>
                <c:pt idx="192">
                  <c:v>40639</c:v>
                </c:pt>
                <c:pt idx="193">
                  <c:v>40646</c:v>
                </c:pt>
                <c:pt idx="194">
                  <c:v>40653</c:v>
                </c:pt>
                <c:pt idx="195">
                  <c:v>40660</c:v>
                </c:pt>
                <c:pt idx="196">
                  <c:v>40667</c:v>
                </c:pt>
                <c:pt idx="197">
                  <c:v>40674</c:v>
                </c:pt>
                <c:pt idx="198">
                  <c:v>40681</c:v>
                </c:pt>
                <c:pt idx="199">
                  <c:v>40688</c:v>
                </c:pt>
                <c:pt idx="200">
                  <c:v>40695</c:v>
                </c:pt>
                <c:pt idx="201">
                  <c:v>40702</c:v>
                </c:pt>
                <c:pt idx="202">
                  <c:v>40709</c:v>
                </c:pt>
                <c:pt idx="203">
                  <c:v>40716</c:v>
                </c:pt>
                <c:pt idx="204">
                  <c:v>40723</c:v>
                </c:pt>
                <c:pt idx="205">
                  <c:v>40730</c:v>
                </c:pt>
                <c:pt idx="206">
                  <c:v>40737</c:v>
                </c:pt>
                <c:pt idx="207">
                  <c:v>40744</c:v>
                </c:pt>
                <c:pt idx="208">
                  <c:v>40751</c:v>
                </c:pt>
                <c:pt idx="209">
                  <c:v>40758</c:v>
                </c:pt>
                <c:pt idx="210">
                  <c:v>40765</c:v>
                </c:pt>
                <c:pt idx="211">
                  <c:v>40772</c:v>
                </c:pt>
                <c:pt idx="212">
                  <c:v>40779</c:v>
                </c:pt>
                <c:pt idx="213">
                  <c:v>40786</c:v>
                </c:pt>
                <c:pt idx="214">
                  <c:v>40793</c:v>
                </c:pt>
                <c:pt idx="215">
                  <c:v>40800</c:v>
                </c:pt>
                <c:pt idx="216">
                  <c:v>40807</c:v>
                </c:pt>
                <c:pt idx="217">
                  <c:v>40814</c:v>
                </c:pt>
                <c:pt idx="218">
                  <c:v>40821</c:v>
                </c:pt>
                <c:pt idx="219">
                  <c:v>40828</c:v>
                </c:pt>
                <c:pt idx="220">
                  <c:v>40835</c:v>
                </c:pt>
                <c:pt idx="221">
                  <c:v>40842</c:v>
                </c:pt>
                <c:pt idx="222">
                  <c:v>40849</c:v>
                </c:pt>
                <c:pt idx="223">
                  <c:v>40856</c:v>
                </c:pt>
                <c:pt idx="224">
                  <c:v>40863</c:v>
                </c:pt>
                <c:pt idx="225">
                  <c:v>40870</c:v>
                </c:pt>
                <c:pt idx="226">
                  <c:v>40877</c:v>
                </c:pt>
                <c:pt idx="227">
                  <c:v>40884</c:v>
                </c:pt>
                <c:pt idx="228">
                  <c:v>40891</c:v>
                </c:pt>
                <c:pt idx="229">
                  <c:v>40898</c:v>
                </c:pt>
                <c:pt idx="230">
                  <c:v>40905</c:v>
                </c:pt>
                <c:pt idx="231">
                  <c:v>40912</c:v>
                </c:pt>
                <c:pt idx="232">
                  <c:v>40919</c:v>
                </c:pt>
                <c:pt idx="233">
                  <c:v>40926</c:v>
                </c:pt>
                <c:pt idx="234">
                  <c:v>40933</c:v>
                </c:pt>
                <c:pt idx="235">
                  <c:v>40940</c:v>
                </c:pt>
                <c:pt idx="236">
                  <c:v>40947</c:v>
                </c:pt>
                <c:pt idx="237">
                  <c:v>40954</c:v>
                </c:pt>
                <c:pt idx="238">
                  <c:v>40961</c:v>
                </c:pt>
                <c:pt idx="239">
                  <c:v>40968</c:v>
                </c:pt>
                <c:pt idx="240">
                  <c:v>40975</c:v>
                </c:pt>
                <c:pt idx="241">
                  <c:v>40982</c:v>
                </c:pt>
                <c:pt idx="242">
                  <c:v>40989</c:v>
                </c:pt>
                <c:pt idx="243">
                  <c:v>40996</c:v>
                </c:pt>
                <c:pt idx="244">
                  <c:v>41003</c:v>
                </c:pt>
                <c:pt idx="245">
                  <c:v>41010</c:v>
                </c:pt>
                <c:pt idx="246">
                  <c:v>41017</c:v>
                </c:pt>
                <c:pt idx="247">
                  <c:v>41024</c:v>
                </c:pt>
                <c:pt idx="248">
                  <c:v>41031</c:v>
                </c:pt>
                <c:pt idx="249">
                  <c:v>41038</c:v>
                </c:pt>
                <c:pt idx="250">
                  <c:v>41045</c:v>
                </c:pt>
                <c:pt idx="251">
                  <c:v>41052</c:v>
                </c:pt>
                <c:pt idx="252">
                  <c:v>41059</c:v>
                </c:pt>
                <c:pt idx="253">
                  <c:v>41066</c:v>
                </c:pt>
                <c:pt idx="254">
                  <c:v>41073</c:v>
                </c:pt>
                <c:pt idx="255">
                  <c:v>41080</c:v>
                </c:pt>
                <c:pt idx="256">
                  <c:v>41087</c:v>
                </c:pt>
                <c:pt idx="257">
                  <c:v>41094</c:v>
                </c:pt>
                <c:pt idx="258">
                  <c:v>41101</c:v>
                </c:pt>
                <c:pt idx="259">
                  <c:v>41108</c:v>
                </c:pt>
                <c:pt idx="260">
                  <c:v>41115</c:v>
                </c:pt>
                <c:pt idx="261">
                  <c:v>41122</c:v>
                </c:pt>
                <c:pt idx="262">
                  <c:v>41129</c:v>
                </c:pt>
                <c:pt idx="263">
                  <c:v>41136</c:v>
                </c:pt>
                <c:pt idx="264">
                  <c:v>41143</c:v>
                </c:pt>
                <c:pt idx="265">
                  <c:v>41150</c:v>
                </c:pt>
                <c:pt idx="266">
                  <c:v>41157</c:v>
                </c:pt>
                <c:pt idx="267">
                  <c:v>41164</c:v>
                </c:pt>
                <c:pt idx="268">
                  <c:v>41171</c:v>
                </c:pt>
                <c:pt idx="269">
                  <c:v>41178</c:v>
                </c:pt>
                <c:pt idx="270">
                  <c:v>41185</c:v>
                </c:pt>
                <c:pt idx="271">
                  <c:v>41192</c:v>
                </c:pt>
                <c:pt idx="272">
                  <c:v>41199</c:v>
                </c:pt>
                <c:pt idx="273">
                  <c:v>41206</c:v>
                </c:pt>
                <c:pt idx="274">
                  <c:v>41213</c:v>
                </c:pt>
                <c:pt idx="275">
                  <c:v>41220</c:v>
                </c:pt>
                <c:pt idx="276">
                  <c:v>41227</c:v>
                </c:pt>
                <c:pt idx="277">
                  <c:v>41234</c:v>
                </c:pt>
                <c:pt idx="278">
                  <c:v>41241</c:v>
                </c:pt>
                <c:pt idx="279">
                  <c:v>41248</c:v>
                </c:pt>
                <c:pt idx="280">
                  <c:v>41255</c:v>
                </c:pt>
                <c:pt idx="281">
                  <c:v>41262</c:v>
                </c:pt>
                <c:pt idx="282">
                  <c:v>41269</c:v>
                </c:pt>
                <c:pt idx="283">
                  <c:v>41276</c:v>
                </c:pt>
                <c:pt idx="284">
                  <c:v>41283</c:v>
                </c:pt>
                <c:pt idx="285">
                  <c:v>41290</c:v>
                </c:pt>
                <c:pt idx="286">
                  <c:v>41297</c:v>
                </c:pt>
                <c:pt idx="287">
                  <c:v>41304</c:v>
                </c:pt>
                <c:pt idx="288">
                  <c:v>41311</c:v>
                </c:pt>
                <c:pt idx="289">
                  <c:v>41318</c:v>
                </c:pt>
                <c:pt idx="290">
                  <c:v>41325</c:v>
                </c:pt>
                <c:pt idx="291">
                  <c:v>41332</c:v>
                </c:pt>
                <c:pt idx="292">
                  <c:v>41339</c:v>
                </c:pt>
                <c:pt idx="293">
                  <c:v>41346</c:v>
                </c:pt>
                <c:pt idx="294">
                  <c:v>41353</c:v>
                </c:pt>
                <c:pt idx="295">
                  <c:v>41360</c:v>
                </c:pt>
                <c:pt idx="296">
                  <c:v>41367</c:v>
                </c:pt>
                <c:pt idx="297">
                  <c:v>41374</c:v>
                </c:pt>
                <c:pt idx="298">
                  <c:v>41381</c:v>
                </c:pt>
                <c:pt idx="299">
                  <c:v>41388</c:v>
                </c:pt>
                <c:pt idx="300">
                  <c:v>41395</c:v>
                </c:pt>
                <c:pt idx="301">
                  <c:v>41402</c:v>
                </c:pt>
                <c:pt idx="302">
                  <c:v>41409</c:v>
                </c:pt>
                <c:pt idx="303">
                  <c:v>41416</c:v>
                </c:pt>
                <c:pt idx="304">
                  <c:v>41423</c:v>
                </c:pt>
                <c:pt idx="305">
                  <c:v>41430</c:v>
                </c:pt>
                <c:pt idx="306">
                  <c:v>41437</c:v>
                </c:pt>
                <c:pt idx="307">
                  <c:v>41444</c:v>
                </c:pt>
                <c:pt idx="308">
                  <c:v>41451</c:v>
                </c:pt>
                <c:pt idx="309">
                  <c:v>41458</c:v>
                </c:pt>
                <c:pt idx="310">
                  <c:v>41465</c:v>
                </c:pt>
                <c:pt idx="311">
                  <c:v>41472</c:v>
                </c:pt>
                <c:pt idx="312">
                  <c:v>41479</c:v>
                </c:pt>
                <c:pt idx="313">
                  <c:v>41486</c:v>
                </c:pt>
                <c:pt idx="314">
                  <c:v>41493</c:v>
                </c:pt>
                <c:pt idx="315">
                  <c:v>41500</c:v>
                </c:pt>
                <c:pt idx="316">
                  <c:v>41507</c:v>
                </c:pt>
                <c:pt idx="317">
                  <c:v>41514</c:v>
                </c:pt>
                <c:pt idx="318">
                  <c:v>41521</c:v>
                </c:pt>
                <c:pt idx="319">
                  <c:v>41528</c:v>
                </c:pt>
                <c:pt idx="320">
                  <c:v>41535</c:v>
                </c:pt>
                <c:pt idx="321">
                  <c:v>41542</c:v>
                </c:pt>
                <c:pt idx="322">
                  <c:v>41549</c:v>
                </c:pt>
                <c:pt idx="323">
                  <c:v>41556</c:v>
                </c:pt>
                <c:pt idx="324">
                  <c:v>41563</c:v>
                </c:pt>
                <c:pt idx="325">
                  <c:v>41570</c:v>
                </c:pt>
                <c:pt idx="326">
                  <c:v>41577</c:v>
                </c:pt>
                <c:pt idx="327">
                  <c:v>41584</c:v>
                </c:pt>
                <c:pt idx="328">
                  <c:v>41591</c:v>
                </c:pt>
                <c:pt idx="329">
                  <c:v>41598</c:v>
                </c:pt>
                <c:pt idx="330">
                  <c:v>41605</c:v>
                </c:pt>
                <c:pt idx="331">
                  <c:v>41612</c:v>
                </c:pt>
                <c:pt idx="332">
                  <c:v>41619</c:v>
                </c:pt>
                <c:pt idx="333">
                  <c:v>41626</c:v>
                </c:pt>
                <c:pt idx="334">
                  <c:v>41633</c:v>
                </c:pt>
                <c:pt idx="335">
                  <c:v>41640</c:v>
                </c:pt>
                <c:pt idx="336">
                  <c:v>41647</c:v>
                </c:pt>
                <c:pt idx="337">
                  <c:v>41654</c:v>
                </c:pt>
                <c:pt idx="338">
                  <c:v>41661</c:v>
                </c:pt>
                <c:pt idx="339">
                  <c:v>41668</c:v>
                </c:pt>
                <c:pt idx="340">
                  <c:v>41675</c:v>
                </c:pt>
                <c:pt idx="341">
                  <c:v>41682</c:v>
                </c:pt>
                <c:pt idx="342">
                  <c:v>41689</c:v>
                </c:pt>
                <c:pt idx="343">
                  <c:v>41696</c:v>
                </c:pt>
                <c:pt idx="344">
                  <c:v>41703</c:v>
                </c:pt>
                <c:pt idx="345">
                  <c:v>41710</c:v>
                </c:pt>
                <c:pt idx="346">
                  <c:v>41717</c:v>
                </c:pt>
                <c:pt idx="347">
                  <c:v>41724</c:v>
                </c:pt>
                <c:pt idx="348">
                  <c:v>41731</c:v>
                </c:pt>
                <c:pt idx="349">
                  <c:v>41738</c:v>
                </c:pt>
                <c:pt idx="350">
                  <c:v>41745</c:v>
                </c:pt>
                <c:pt idx="351">
                  <c:v>41752</c:v>
                </c:pt>
                <c:pt idx="352">
                  <c:v>41759</c:v>
                </c:pt>
                <c:pt idx="353">
                  <c:v>41766</c:v>
                </c:pt>
                <c:pt idx="354">
                  <c:v>41773</c:v>
                </c:pt>
                <c:pt idx="355">
                  <c:v>41780</c:v>
                </c:pt>
                <c:pt idx="356">
                  <c:v>41787</c:v>
                </c:pt>
                <c:pt idx="357">
                  <c:v>41794</c:v>
                </c:pt>
                <c:pt idx="358">
                  <c:v>41801</c:v>
                </c:pt>
                <c:pt idx="359">
                  <c:v>41808</c:v>
                </c:pt>
                <c:pt idx="360">
                  <c:v>41815</c:v>
                </c:pt>
                <c:pt idx="361">
                  <c:v>41822</c:v>
                </c:pt>
                <c:pt idx="362">
                  <c:v>41829</c:v>
                </c:pt>
                <c:pt idx="363">
                  <c:v>41836</c:v>
                </c:pt>
                <c:pt idx="364">
                  <c:v>41843</c:v>
                </c:pt>
                <c:pt idx="365">
                  <c:v>41850</c:v>
                </c:pt>
                <c:pt idx="366">
                  <c:v>41857</c:v>
                </c:pt>
                <c:pt idx="367">
                  <c:v>41864</c:v>
                </c:pt>
                <c:pt idx="368">
                  <c:v>41871</c:v>
                </c:pt>
                <c:pt idx="369">
                  <c:v>41878</c:v>
                </c:pt>
                <c:pt idx="370">
                  <c:v>41885</c:v>
                </c:pt>
                <c:pt idx="371">
                  <c:v>41892</c:v>
                </c:pt>
                <c:pt idx="372">
                  <c:v>41899</c:v>
                </c:pt>
                <c:pt idx="373">
                  <c:v>41906</c:v>
                </c:pt>
                <c:pt idx="374">
                  <c:v>41913</c:v>
                </c:pt>
                <c:pt idx="375">
                  <c:v>41920</c:v>
                </c:pt>
                <c:pt idx="376">
                  <c:v>41927</c:v>
                </c:pt>
                <c:pt idx="377">
                  <c:v>41934</c:v>
                </c:pt>
                <c:pt idx="378">
                  <c:v>41941</c:v>
                </c:pt>
                <c:pt idx="379">
                  <c:v>41948</c:v>
                </c:pt>
                <c:pt idx="380">
                  <c:v>41955</c:v>
                </c:pt>
                <c:pt idx="381">
                  <c:v>41962</c:v>
                </c:pt>
                <c:pt idx="382">
                  <c:v>41969</c:v>
                </c:pt>
                <c:pt idx="383">
                  <c:v>41976</c:v>
                </c:pt>
                <c:pt idx="384">
                  <c:v>41983</c:v>
                </c:pt>
                <c:pt idx="385">
                  <c:v>41990</c:v>
                </c:pt>
                <c:pt idx="386">
                  <c:v>41997</c:v>
                </c:pt>
                <c:pt idx="387">
                  <c:v>42004</c:v>
                </c:pt>
                <c:pt idx="388">
                  <c:v>42011</c:v>
                </c:pt>
                <c:pt idx="389">
                  <c:v>42018</c:v>
                </c:pt>
                <c:pt idx="390">
                  <c:v>42025</c:v>
                </c:pt>
                <c:pt idx="391">
                  <c:v>42032</c:v>
                </c:pt>
                <c:pt idx="392">
                  <c:v>42039</c:v>
                </c:pt>
                <c:pt idx="393">
                  <c:v>42046</c:v>
                </c:pt>
                <c:pt idx="394">
                  <c:v>42053</c:v>
                </c:pt>
                <c:pt idx="395">
                  <c:v>42060</c:v>
                </c:pt>
                <c:pt idx="396">
                  <c:v>42067</c:v>
                </c:pt>
                <c:pt idx="397">
                  <c:v>42074</c:v>
                </c:pt>
                <c:pt idx="398">
                  <c:v>42081</c:v>
                </c:pt>
                <c:pt idx="399">
                  <c:v>42088</c:v>
                </c:pt>
                <c:pt idx="400">
                  <c:v>42095</c:v>
                </c:pt>
                <c:pt idx="401">
                  <c:v>42102</c:v>
                </c:pt>
                <c:pt idx="402">
                  <c:v>42109</c:v>
                </c:pt>
                <c:pt idx="403">
                  <c:v>42116</c:v>
                </c:pt>
                <c:pt idx="404">
                  <c:v>42123</c:v>
                </c:pt>
                <c:pt idx="405">
                  <c:v>42130</c:v>
                </c:pt>
                <c:pt idx="406">
                  <c:v>42137</c:v>
                </c:pt>
                <c:pt idx="407">
                  <c:v>42144</c:v>
                </c:pt>
                <c:pt idx="408">
                  <c:v>42151</c:v>
                </c:pt>
                <c:pt idx="409">
                  <c:v>42158</c:v>
                </c:pt>
                <c:pt idx="410">
                  <c:v>42165</c:v>
                </c:pt>
                <c:pt idx="411">
                  <c:v>42172</c:v>
                </c:pt>
                <c:pt idx="412">
                  <c:v>42179</c:v>
                </c:pt>
                <c:pt idx="413">
                  <c:v>42186</c:v>
                </c:pt>
                <c:pt idx="414">
                  <c:v>42193</c:v>
                </c:pt>
                <c:pt idx="415">
                  <c:v>42200</c:v>
                </c:pt>
                <c:pt idx="416">
                  <c:v>42207</c:v>
                </c:pt>
                <c:pt idx="417">
                  <c:v>42214</c:v>
                </c:pt>
                <c:pt idx="418">
                  <c:v>42221</c:v>
                </c:pt>
                <c:pt idx="419">
                  <c:v>42228</c:v>
                </c:pt>
                <c:pt idx="420">
                  <c:v>42235</c:v>
                </c:pt>
                <c:pt idx="421">
                  <c:v>42242</c:v>
                </c:pt>
                <c:pt idx="422">
                  <c:v>42249</c:v>
                </c:pt>
                <c:pt idx="423">
                  <c:v>42256</c:v>
                </c:pt>
                <c:pt idx="424">
                  <c:v>42263</c:v>
                </c:pt>
                <c:pt idx="425">
                  <c:v>42270</c:v>
                </c:pt>
                <c:pt idx="426">
                  <c:v>42277</c:v>
                </c:pt>
                <c:pt idx="427">
                  <c:v>42284</c:v>
                </c:pt>
                <c:pt idx="428">
                  <c:v>42291</c:v>
                </c:pt>
                <c:pt idx="429">
                  <c:v>42298</c:v>
                </c:pt>
                <c:pt idx="430">
                  <c:v>42305</c:v>
                </c:pt>
                <c:pt idx="431">
                  <c:v>42312</c:v>
                </c:pt>
                <c:pt idx="432">
                  <c:v>42319</c:v>
                </c:pt>
                <c:pt idx="433">
                  <c:v>42326</c:v>
                </c:pt>
                <c:pt idx="434">
                  <c:v>42333</c:v>
                </c:pt>
                <c:pt idx="435">
                  <c:v>42340</c:v>
                </c:pt>
                <c:pt idx="436">
                  <c:v>42347</c:v>
                </c:pt>
                <c:pt idx="437">
                  <c:v>42354</c:v>
                </c:pt>
                <c:pt idx="438">
                  <c:v>42361</c:v>
                </c:pt>
                <c:pt idx="439">
                  <c:v>42368</c:v>
                </c:pt>
                <c:pt idx="440">
                  <c:v>42375</c:v>
                </c:pt>
                <c:pt idx="441">
                  <c:v>42382</c:v>
                </c:pt>
                <c:pt idx="442">
                  <c:v>42389</c:v>
                </c:pt>
                <c:pt idx="443">
                  <c:v>42396</c:v>
                </c:pt>
                <c:pt idx="444">
                  <c:v>42403</c:v>
                </c:pt>
                <c:pt idx="445">
                  <c:v>42410</c:v>
                </c:pt>
                <c:pt idx="446">
                  <c:v>42417</c:v>
                </c:pt>
                <c:pt idx="447">
                  <c:v>42424</c:v>
                </c:pt>
                <c:pt idx="448">
                  <c:v>42431</c:v>
                </c:pt>
                <c:pt idx="449">
                  <c:v>42438</c:v>
                </c:pt>
                <c:pt idx="450">
                  <c:v>42445</c:v>
                </c:pt>
                <c:pt idx="451">
                  <c:v>42452</c:v>
                </c:pt>
                <c:pt idx="452">
                  <c:v>42459</c:v>
                </c:pt>
                <c:pt idx="453">
                  <c:v>42466</c:v>
                </c:pt>
                <c:pt idx="454">
                  <c:v>42473</c:v>
                </c:pt>
                <c:pt idx="455">
                  <c:v>42480</c:v>
                </c:pt>
                <c:pt idx="456">
                  <c:v>42487</c:v>
                </c:pt>
                <c:pt idx="457">
                  <c:v>42494</c:v>
                </c:pt>
                <c:pt idx="458">
                  <c:v>42501</c:v>
                </c:pt>
                <c:pt idx="459">
                  <c:v>42508</c:v>
                </c:pt>
                <c:pt idx="460">
                  <c:v>42515</c:v>
                </c:pt>
                <c:pt idx="461">
                  <c:v>42522</c:v>
                </c:pt>
                <c:pt idx="462">
                  <c:v>42529</c:v>
                </c:pt>
                <c:pt idx="463">
                  <c:v>42536</c:v>
                </c:pt>
                <c:pt idx="464">
                  <c:v>42543</c:v>
                </c:pt>
                <c:pt idx="465">
                  <c:v>42550</c:v>
                </c:pt>
                <c:pt idx="466">
                  <c:v>42557</c:v>
                </c:pt>
                <c:pt idx="467">
                  <c:v>42564</c:v>
                </c:pt>
                <c:pt idx="468">
                  <c:v>42571</c:v>
                </c:pt>
                <c:pt idx="469">
                  <c:v>42578</c:v>
                </c:pt>
                <c:pt idx="470">
                  <c:v>42585</c:v>
                </c:pt>
                <c:pt idx="471">
                  <c:v>42592</c:v>
                </c:pt>
                <c:pt idx="472">
                  <c:v>42599</c:v>
                </c:pt>
                <c:pt idx="473">
                  <c:v>42606</c:v>
                </c:pt>
                <c:pt idx="474">
                  <c:v>42613</c:v>
                </c:pt>
                <c:pt idx="475">
                  <c:v>42620</c:v>
                </c:pt>
                <c:pt idx="476">
                  <c:v>42627</c:v>
                </c:pt>
                <c:pt idx="477">
                  <c:v>42634</c:v>
                </c:pt>
                <c:pt idx="478">
                  <c:v>42641</c:v>
                </c:pt>
                <c:pt idx="479">
                  <c:v>42648</c:v>
                </c:pt>
                <c:pt idx="480">
                  <c:v>42655</c:v>
                </c:pt>
                <c:pt idx="481">
                  <c:v>42662</c:v>
                </c:pt>
                <c:pt idx="482">
                  <c:v>42669</c:v>
                </c:pt>
                <c:pt idx="483">
                  <c:v>42676</c:v>
                </c:pt>
                <c:pt idx="484">
                  <c:v>42683</c:v>
                </c:pt>
                <c:pt idx="485">
                  <c:v>42690</c:v>
                </c:pt>
                <c:pt idx="486">
                  <c:v>42697</c:v>
                </c:pt>
                <c:pt idx="487">
                  <c:v>42704</c:v>
                </c:pt>
                <c:pt idx="488">
                  <c:v>42711</c:v>
                </c:pt>
                <c:pt idx="489">
                  <c:v>42718</c:v>
                </c:pt>
                <c:pt idx="490">
                  <c:v>42725</c:v>
                </c:pt>
                <c:pt idx="491">
                  <c:v>42732</c:v>
                </c:pt>
                <c:pt idx="492">
                  <c:v>42739</c:v>
                </c:pt>
                <c:pt idx="493">
                  <c:v>42746</c:v>
                </c:pt>
                <c:pt idx="494">
                  <c:v>42753</c:v>
                </c:pt>
                <c:pt idx="495">
                  <c:v>42760</c:v>
                </c:pt>
                <c:pt idx="496">
                  <c:v>42767</c:v>
                </c:pt>
                <c:pt idx="497">
                  <c:v>42774</c:v>
                </c:pt>
                <c:pt idx="498">
                  <c:v>42781</c:v>
                </c:pt>
                <c:pt idx="499">
                  <c:v>42788</c:v>
                </c:pt>
                <c:pt idx="500">
                  <c:v>42795</c:v>
                </c:pt>
                <c:pt idx="501">
                  <c:v>42802</c:v>
                </c:pt>
                <c:pt idx="502">
                  <c:v>42809</c:v>
                </c:pt>
                <c:pt idx="503">
                  <c:v>42816</c:v>
                </c:pt>
                <c:pt idx="504">
                  <c:v>42823</c:v>
                </c:pt>
                <c:pt idx="505">
                  <c:v>42830</c:v>
                </c:pt>
                <c:pt idx="506">
                  <c:v>42837</c:v>
                </c:pt>
                <c:pt idx="507">
                  <c:v>42844</c:v>
                </c:pt>
                <c:pt idx="508">
                  <c:v>42851</c:v>
                </c:pt>
                <c:pt idx="509">
                  <c:v>42858</c:v>
                </c:pt>
                <c:pt idx="510">
                  <c:v>42865</c:v>
                </c:pt>
                <c:pt idx="511">
                  <c:v>42872</c:v>
                </c:pt>
                <c:pt idx="512">
                  <c:v>42879</c:v>
                </c:pt>
                <c:pt idx="513">
                  <c:v>42886</c:v>
                </c:pt>
                <c:pt idx="514">
                  <c:v>42893</c:v>
                </c:pt>
                <c:pt idx="515">
                  <c:v>42900</c:v>
                </c:pt>
                <c:pt idx="516">
                  <c:v>42907</c:v>
                </c:pt>
                <c:pt idx="517">
                  <c:v>42914</c:v>
                </c:pt>
                <c:pt idx="518">
                  <c:v>42921</c:v>
                </c:pt>
                <c:pt idx="519">
                  <c:v>42928</c:v>
                </c:pt>
                <c:pt idx="520">
                  <c:v>42935</c:v>
                </c:pt>
                <c:pt idx="521">
                  <c:v>42942</c:v>
                </c:pt>
                <c:pt idx="522">
                  <c:v>42949</c:v>
                </c:pt>
                <c:pt idx="523">
                  <c:v>42956</c:v>
                </c:pt>
                <c:pt idx="524">
                  <c:v>42963</c:v>
                </c:pt>
                <c:pt idx="525">
                  <c:v>42970</c:v>
                </c:pt>
                <c:pt idx="526">
                  <c:v>42977</c:v>
                </c:pt>
                <c:pt idx="527">
                  <c:v>42984</c:v>
                </c:pt>
                <c:pt idx="528">
                  <c:v>42991</c:v>
                </c:pt>
                <c:pt idx="529">
                  <c:v>42998</c:v>
                </c:pt>
                <c:pt idx="530">
                  <c:v>43005</c:v>
                </c:pt>
                <c:pt idx="531">
                  <c:v>43012</c:v>
                </c:pt>
                <c:pt idx="532">
                  <c:v>43019</c:v>
                </c:pt>
                <c:pt idx="533">
                  <c:v>43026</c:v>
                </c:pt>
                <c:pt idx="534">
                  <c:v>43033</c:v>
                </c:pt>
                <c:pt idx="535">
                  <c:v>43040</c:v>
                </c:pt>
                <c:pt idx="536">
                  <c:v>43047</c:v>
                </c:pt>
                <c:pt idx="537">
                  <c:v>43054</c:v>
                </c:pt>
                <c:pt idx="538">
                  <c:v>43061</c:v>
                </c:pt>
                <c:pt idx="539">
                  <c:v>43068</c:v>
                </c:pt>
                <c:pt idx="540">
                  <c:v>43075</c:v>
                </c:pt>
                <c:pt idx="541">
                  <c:v>43082</c:v>
                </c:pt>
                <c:pt idx="542">
                  <c:v>43089</c:v>
                </c:pt>
                <c:pt idx="543">
                  <c:v>43096</c:v>
                </c:pt>
                <c:pt idx="544">
                  <c:v>43103</c:v>
                </c:pt>
                <c:pt idx="545">
                  <c:v>43110</c:v>
                </c:pt>
                <c:pt idx="546">
                  <c:v>43117</c:v>
                </c:pt>
                <c:pt idx="547">
                  <c:v>43124</c:v>
                </c:pt>
                <c:pt idx="548">
                  <c:v>43131</c:v>
                </c:pt>
                <c:pt idx="549">
                  <c:v>43138</c:v>
                </c:pt>
                <c:pt idx="550">
                  <c:v>43145</c:v>
                </c:pt>
                <c:pt idx="551">
                  <c:v>43152</c:v>
                </c:pt>
                <c:pt idx="552">
                  <c:v>43159</c:v>
                </c:pt>
                <c:pt idx="553">
                  <c:v>43166</c:v>
                </c:pt>
                <c:pt idx="554">
                  <c:v>43173</c:v>
                </c:pt>
                <c:pt idx="555">
                  <c:v>43180</c:v>
                </c:pt>
                <c:pt idx="556">
                  <c:v>43187</c:v>
                </c:pt>
                <c:pt idx="557">
                  <c:v>43194</c:v>
                </c:pt>
                <c:pt idx="558">
                  <c:v>43201</c:v>
                </c:pt>
                <c:pt idx="559">
                  <c:v>43208</c:v>
                </c:pt>
                <c:pt idx="560">
                  <c:v>43215</c:v>
                </c:pt>
                <c:pt idx="561">
                  <c:v>43222</c:v>
                </c:pt>
                <c:pt idx="562">
                  <c:v>43229</c:v>
                </c:pt>
                <c:pt idx="563">
                  <c:v>43236</c:v>
                </c:pt>
                <c:pt idx="564">
                  <c:v>43243</c:v>
                </c:pt>
                <c:pt idx="565">
                  <c:v>43250</c:v>
                </c:pt>
                <c:pt idx="566">
                  <c:v>43257</c:v>
                </c:pt>
                <c:pt idx="567">
                  <c:v>43264</c:v>
                </c:pt>
                <c:pt idx="568">
                  <c:v>43271</c:v>
                </c:pt>
                <c:pt idx="569">
                  <c:v>43278</c:v>
                </c:pt>
                <c:pt idx="570">
                  <c:v>43285</c:v>
                </c:pt>
                <c:pt idx="571">
                  <c:v>43292</c:v>
                </c:pt>
                <c:pt idx="572">
                  <c:v>43299</c:v>
                </c:pt>
                <c:pt idx="573">
                  <c:v>43306</c:v>
                </c:pt>
                <c:pt idx="574">
                  <c:v>43313</c:v>
                </c:pt>
                <c:pt idx="575">
                  <c:v>43320</c:v>
                </c:pt>
                <c:pt idx="576">
                  <c:v>43327</c:v>
                </c:pt>
                <c:pt idx="577">
                  <c:v>43334</c:v>
                </c:pt>
                <c:pt idx="578">
                  <c:v>43341</c:v>
                </c:pt>
                <c:pt idx="579">
                  <c:v>43348</c:v>
                </c:pt>
                <c:pt idx="580">
                  <c:v>43355</c:v>
                </c:pt>
                <c:pt idx="581">
                  <c:v>43362</c:v>
                </c:pt>
                <c:pt idx="582">
                  <c:v>43369</c:v>
                </c:pt>
                <c:pt idx="583">
                  <c:v>43376</c:v>
                </c:pt>
                <c:pt idx="584">
                  <c:v>43383</c:v>
                </c:pt>
                <c:pt idx="585">
                  <c:v>43390</c:v>
                </c:pt>
                <c:pt idx="586">
                  <c:v>43397</c:v>
                </c:pt>
                <c:pt idx="587">
                  <c:v>43404</c:v>
                </c:pt>
                <c:pt idx="588">
                  <c:v>43411</c:v>
                </c:pt>
                <c:pt idx="589">
                  <c:v>43418</c:v>
                </c:pt>
                <c:pt idx="590">
                  <c:v>43425</c:v>
                </c:pt>
                <c:pt idx="591">
                  <c:v>43432</c:v>
                </c:pt>
                <c:pt idx="592">
                  <c:v>43439</c:v>
                </c:pt>
                <c:pt idx="593">
                  <c:v>43446</c:v>
                </c:pt>
                <c:pt idx="594">
                  <c:v>43453</c:v>
                </c:pt>
                <c:pt idx="595">
                  <c:v>43460</c:v>
                </c:pt>
                <c:pt idx="596">
                  <c:v>43467</c:v>
                </c:pt>
                <c:pt idx="597">
                  <c:v>43474</c:v>
                </c:pt>
                <c:pt idx="598">
                  <c:v>43481</c:v>
                </c:pt>
                <c:pt idx="599">
                  <c:v>43488</c:v>
                </c:pt>
                <c:pt idx="600">
                  <c:v>43495</c:v>
                </c:pt>
                <c:pt idx="601">
                  <c:v>43502</c:v>
                </c:pt>
                <c:pt idx="602">
                  <c:v>43509</c:v>
                </c:pt>
                <c:pt idx="603">
                  <c:v>43516</c:v>
                </c:pt>
                <c:pt idx="604">
                  <c:v>43523</c:v>
                </c:pt>
                <c:pt idx="605">
                  <c:v>43530</c:v>
                </c:pt>
                <c:pt idx="606">
                  <c:v>43537</c:v>
                </c:pt>
                <c:pt idx="607">
                  <c:v>43544</c:v>
                </c:pt>
                <c:pt idx="608">
                  <c:v>43551</c:v>
                </c:pt>
                <c:pt idx="609">
                  <c:v>43558</c:v>
                </c:pt>
                <c:pt idx="610">
                  <c:v>43565</c:v>
                </c:pt>
                <c:pt idx="611">
                  <c:v>43572</c:v>
                </c:pt>
                <c:pt idx="612">
                  <c:v>43579</c:v>
                </c:pt>
                <c:pt idx="613">
                  <c:v>43586</c:v>
                </c:pt>
                <c:pt idx="614">
                  <c:v>43593</c:v>
                </c:pt>
                <c:pt idx="615">
                  <c:v>43600</c:v>
                </c:pt>
                <c:pt idx="616">
                  <c:v>43607</c:v>
                </c:pt>
                <c:pt idx="617">
                  <c:v>43614</c:v>
                </c:pt>
                <c:pt idx="618">
                  <c:v>43621</c:v>
                </c:pt>
                <c:pt idx="619">
                  <c:v>43628</c:v>
                </c:pt>
                <c:pt idx="620">
                  <c:v>43635</c:v>
                </c:pt>
                <c:pt idx="621">
                  <c:v>43642</c:v>
                </c:pt>
                <c:pt idx="622">
                  <c:v>43649</c:v>
                </c:pt>
                <c:pt idx="623">
                  <c:v>43656</c:v>
                </c:pt>
                <c:pt idx="624">
                  <c:v>43663</c:v>
                </c:pt>
                <c:pt idx="625">
                  <c:v>43670</c:v>
                </c:pt>
                <c:pt idx="626">
                  <c:v>43677</c:v>
                </c:pt>
                <c:pt idx="627">
                  <c:v>43684</c:v>
                </c:pt>
                <c:pt idx="628">
                  <c:v>43691</c:v>
                </c:pt>
                <c:pt idx="629">
                  <c:v>43698</c:v>
                </c:pt>
                <c:pt idx="630">
                  <c:v>43705</c:v>
                </c:pt>
                <c:pt idx="631">
                  <c:v>43712</c:v>
                </c:pt>
                <c:pt idx="632">
                  <c:v>43719</c:v>
                </c:pt>
                <c:pt idx="633">
                  <c:v>43726</c:v>
                </c:pt>
                <c:pt idx="634">
                  <c:v>43733</c:v>
                </c:pt>
                <c:pt idx="635">
                  <c:v>43740</c:v>
                </c:pt>
                <c:pt idx="636">
                  <c:v>43747</c:v>
                </c:pt>
                <c:pt idx="637">
                  <c:v>43754</c:v>
                </c:pt>
                <c:pt idx="638">
                  <c:v>43761</c:v>
                </c:pt>
                <c:pt idx="639">
                  <c:v>43768</c:v>
                </c:pt>
                <c:pt idx="640">
                  <c:v>43775</c:v>
                </c:pt>
                <c:pt idx="641">
                  <c:v>43782</c:v>
                </c:pt>
                <c:pt idx="642">
                  <c:v>43789</c:v>
                </c:pt>
                <c:pt idx="643">
                  <c:v>43796</c:v>
                </c:pt>
                <c:pt idx="644">
                  <c:v>43803</c:v>
                </c:pt>
                <c:pt idx="645">
                  <c:v>43810</c:v>
                </c:pt>
                <c:pt idx="646">
                  <c:v>43817</c:v>
                </c:pt>
                <c:pt idx="647">
                  <c:v>43824</c:v>
                </c:pt>
                <c:pt idx="648">
                  <c:v>43831</c:v>
                </c:pt>
                <c:pt idx="649">
                  <c:v>43838</c:v>
                </c:pt>
                <c:pt idx="650">
                  <c:v>43845</c:v>
                </c:pt>
                <c:pt idx="651">
                  <c:v>43852</c:v>
                </c:pt>
                <c:pt idx="652">
                  <c:v>43859</c:v>
                </c:pt>
                <c:pt idx="653">
                  <c:v>43866</c:v>
                </c:pt>
                <c:pt idx="654">
                  <c:v>43873</c:v>
                </c:pt>
                <c:pt idx="655">
                  <c:v>43880</c:v>
                </c:pt>
                <c:pt idx="656">
                  <c:v>43887</c:v>
                </c:pt>
                <c:pt idx="657">
                  <c:v>43894</c:v>
                </c:pt>
                <c:pt idx="658">
                  <c:v>43901</c:v>
                </c:pt>
                <c:pt idx="659">
                  <c:v>43908</c:v>
                </c:pt>
                <c:pt idx="660">
                  <c:v>43915</c:v>
                </c:pt>
                <c:pt idx="661">
                  <c:v>43922</c:v>
                </c:pt>
                <c:pt idx="662">
                  <c:v>43929</c:v>
                </c:pt>
                <c:pt idx="663">
                  <c:v>43936</c:v>
                </c:pt>
                <c:pt idx="664">
                  <c:v>43943</c:v>
                </c:pt>
                <c:pt idx="665">
                  <c:v>43950</c:v>
                </c:pt>
                <c:pt idx="666">
                  <c:v>43957</c:v>
                </c:pt>
                <c:pt idx="667">
                  <c:v>43964</c:v>
                </c:pt>
                <c:pt idx="668">
                  <c:v>43971</c:v>
                </c:pt>
                <c:pt idx="669">
                  <c:v>43978</c:v>
                </c:pt>
                <c:pt idx="670">
                  <c:v>43985</c:v>
                </c:pt>
                <c:pt idx="671">
                  <c:v>43992</c:v>
                </c:pt>
                <c:pt idx="672">
                  <c:v>43999</c:v>
                </c:pt>
                <c:pt idx="673">
                  <c:v>44006</c:v>
                </c:pt>
                <c:pt idx="674">
                  <c:v>44013</c:v>
                </c:pt>
                <c:pt idx="675">
                  <c:v>44020</c:v>
                </c:pt>
                <c:pt idx="676">
                  <c:v>44027</c:v>
                </c:pt>
                <c:pt idx="677">
                  <c:v>44034</c:v>
                </c:pt>
                <c:pt idx="678">
                  <c:v>44041</c:v>
                </c:pt>
                <c:pt idx="679">
                  <c:v>44048</c:v>
                </c:pt>
                <c:pt idx="680">
                  <c:v>44055</c:v>
                </c:pt>
                <c:pt idx="681">
                  <c:v>44062</c:v>
                </c:pt>
                <c:pt idx="682">
                  <c:v>44069</c:v>
                </c:pt>
                <c:pt idx="683">
                  <c:v>44076</c:v>
                </c:pt>
                <c:pt idx="684">
                  <c:v>44083</c:v>
                </c:pt>
                <c:pt idx="685">
                  <c:v>44090</c:v>
                </c:pt>
                <c:pt idx="686">
                  <c:v>44097</c:v>
                </c:pt>
                <c:pt idx="687">
                  <c:v>44104</c:v>
                </c:pt>
                <c:pt idx="688">
                  <c:v>44111</c:v>
                </c:pt>
                <c:pt idx="689">
                  <c:v>44118</c:v>
                </c:pt>
                <c:pt idx="690">
                  <c:v>44125</c:v>
                </c:pt>
                <c:pt idx="691">
                  <c:v>44132</c:v>
                </c:pt>
                <c:pt idx="692">
                  <c:v>44139</c:v>
                </c:pt>
                <c:pt idx="693">
                  <c:v>44146</c:v>
                </c:pt>
                <c:pt idx="694">
                  <c:v>44153</c:v>
                </c:pt>
                <c:pt idx="695">
                  <c:v>44160</c:v>
                </c:pt>
                <c:pt idx="696">
                  <c:v>44167</c:v>
                </c:pt>
                <c:pt idx="697">
                  <c:v>44174</c:v>
                </c:pt>
                <c:pt idx="698">
                  <c:v>44181</c:v>
                </c:pt>
                <c:pt idx="699">
                  <c:v>44188</c:v>
                </c:pt>
                <c:pt idx="700">
                  <c:v>44195</c:v>
                </c:pt>
                <c:pt idx="701">
                  <c:v>44202</c:v>
                </c:pt>
                <c:pt idx="702">
                  <c:v>44209</c:v>
                </c:pt>
                <c:pt idx="703">
                  <c:v>44216</c:v>
                </c:pt>
                <c:pt idx="704">
                  <c:v>44223</c:v>
                </c:pt>
                <c:pt idx="705">
                  <c:v>44230</c:v>
                </c:pt>
                <c:pt idx="706">
                  <c:v>44237</c:v>
                </c:pt>
                <c:pt idx="707">
                  <c:v>44244</c:v>
                </c:pt>
                <c:pt idx="708">
                  <c:v>44251</c:v>
                </c:pt>
                <c:pt idx="709">
                  <c:v>44258</c:v>
                </c:pt>
                <c:pt idx="710">
                  <c:v>44265</c:v>
                </c:pt>
                <c:pt idx="711">
                  <c:v>44272</c:v>
                </c:pt>
                <c:pt idx="712">
                  <c:v>44279</c:v>
                </c:pt>
                <c:pt idx="713">
                  <c:v>44286</c:v>
                </c:pt>
                <c:pt idx="714">
                  <c:v>44293</c:v>
                </c:pt>
                <c:pt idx="715">
                  <c:v>44300</c:v>
                </c:pt>
                <c:pt idx="716">
                  <c:v>44307</c:v>
                </c:pt>
                <c:pt idx="717">
                  <c:v>44314</c:v>
                </c:pt>
                <c:pt idx="718">
                  <c:v>44321</c:v>
                </c:pt>
                <c:pt idx="719">
                  <c:v>44328</c:v>
                </c:pt>
                <c:pt idx="720">
                  <c:v>44335</c:v>
                </c:pt>
                <c:pt idx="721">
                  <c:v>44342</c:v>
                </c:pt>
                <c:pt idx="722">
                  <c:v>44349</c:v>
                </c:pt>
                <c:pt idx="723">
                  <c:v>44356</c:v>
                </c:pt>
                <c:pt idx="724">
                  <c:v>44363</c:v>
                </c:pt>
                <c:pt idx="725">
                  <c:v>44370</c:v>
                </c:pt>
                <c:pt idx="726">
                  <c:v>44377</c:v>
                </c:pt>
                <c:pt idx="727">
                  <c:v>44384</c:v>
                </c:pt>
                <c:pt idx="728">
                  <c:v>44391</c:v>
                </c:pt>
                <c:pt idx="729">
                  <c:v>44398</c:v>
                </c:pt>
                <c:pt idx="730">
                  <c:v>44405</c:v>
                </c:pt>
                <c:pt idx="731">
                  <c:v>44412</c:v>
                </c:pt>
                <c:pt idx="732">
                  <c:v>44419</c:v>
                </c:pt>
                <c:pt idx="733">
                  <c:v>44426</c:v>
                </c:pt>
                <c:pt idx="734">
                  <c:v>44433</c:v>
                </c:pt>
                <c:pt idx="735">
                  <c:v>44440</c:v>
                </c:pt>
                <c:pt idx="736">
                  <c:v>44447</c:v>
                </c:pt>
                <c:pt idx="737">
                  <c:v>44454</c:v>
                </c:pt>
                <c:pt idx="738">
                  <c:v>44461</c:v>
                </c:pt>
                <c:pt idx="739">
                  <c:v>44468</c:v>
                </c:pt>
                <c:pt idx="740">
                  <c:v>44475</c:v>
                </c:pt>
                <c:pt idx="741">
                  <c:v>44482</c:v>
                </c:pt>
                <c:pt idx="742">
                  <c:v>44489</c:v>
                </c:pt>
                <c:pt idx="743">
                  <c:v>44496</c:v>
                </c:pt>
                <c:pt idx="744">
                  <c:v>44503</c:v>
                </c:pt>
                <c:pt idx="745">
                  <c:v>44510</c:v>
                </c:pt>
                <c:pt idx="746">
                  <c:v>44517</c:v>
                </c:pt>
                <c:pt idx="747">
                  <c:v>44524</c:v>
                </c:pt>
                <c:pt idx="748">
                  <c:v>44531</c:v>
                </c:pt>
                <c:pt idx="749">
                  <c:v>44538</c:v>
                </c:pt>
                <c:pt idx="750">
                  <c:v>44545</c:v>
                </c:pt>
                <c:pt idx="751">
                  <c:v>44552</c:v>
                </c:pt>
                <c:pt idx="752">
                  <c:v>44559</c:v>
                </c:pt>
                <c:pt idx="753">
                  <c:v>44566</c:v>
                </c:pt>
                <c:pt idx="754">
                  <c:v>44573</c:v>
                </c:pt>
                <c:pt idx="755">
                  <c:v>44580</c:v>
                </c:pt>
                <c:pt idx="756">
                  <c:v>44587</c:v>
                </c:pt>
                <c:pt idx="757">
                  <c:v>44594</c:v>
                </c:pt>
                <c:pt idx="758">
                  <c:v>44601</c:v>
                </c:pt>
                <c:pt idx="759">
                  <c:v>44608</c:v>
                </c:pt>
                <c:pt idx="760">
                  <c:v>44615</c:v>
                </c:pt>
                <c:pt idx="761">
                  <c:v>44622</c:v>
                </c:pt>
                <c:pt idx="762">
                  <c:v>44629</c:v>
                </c:pt>
                <c:pt idx="763">
                  <c:v>44636</c:v>
                </c:pt>
                <c:pt idx="764">
                  <c:v>44643</c:v>
                </c:pt>
                <c:pt idx="765">
                  <c:v>44650</c:v>
                </c:pt>
                <c:pt idx="766">
                  <c:v>44657</c:v>
                </c:pt>
                <c:pt idx="767">
                  <c:v>44664</c:v>
                </c:pt>
                <c:pt idx="768">
                  <c:v>44671</c:v>
                </c:pt>
                <c:pt idx="769">
                  <c:v>44678</c:v>
                </c:pt>
                <c:pt idx="770">
                  <c:v>44685</c:v>
                </c:pt>
                <c:pt idx="771">
                  <c:v>44692</c:v>
                </c:pt>
                <c:pt idx="772">
                  <c:v>44699</c:v>
                </c:pt>
                <c:pt idx="773">
                  <c:v>44706</c:v>
                </c:pt>
                <c:pt idx="774">
                  <c:v>44713</c:v>
                </c:pt>
                <c:pt idx="775">
                  <c:v>44720</c:v>
                </c:pt>
                <c:pt idx="776">
                  <c:v>44727</c:v>
                </c:pt>
                <c:pt idx="777">
                  <c:v>44734</c:v>
                </c:pt>
                <c:pt idx="778">
                  <c:v>44741</c:v>
                </c:pt>
                <c:pt idx="779">
                  <c:v>44748</c:v>
                </c:pt>
                <c:pt idx="780">
                  <c:v>44755</c:v>
                </c:pt>
                <c:pt idx="781">
                  <c:v>44762</c:v>
                </c:pt>
                <c:pt idx="782">
                  <c:v>44769</c:v>
                </c:pt>
                <c:pt idx="783">
                  <c:v>44776</c:v>
                </c:pt>
                <c:pt idx="784">
                  <c:v>44783</c:v>
                </c:pt>
                <c:pt idx="785">
                  <c:v>44790</c:v>
                </c:pt>
                <c:pt idx="786">
                  <c:v>44797</c:v>
                </c:pt>
                <c:pt idx="787">
                  <c:v>44804</c:v>
                </c:pt>
                <c:pt idx="788">
                  <c:v>44811</c:v>
                </c:pt>
                <c:pt idx="789">
                  <c:v>44818</c:v>
                </c:pt>
                <c:pt idx="790">
                  <c:v>44825</c:v>
                </c:pt>
                <c:pt idx="791">
                  <c:v>44832</c:v>
                </c:pt>
                <c:pt idx="792">
                  <c:v>44839</c:v>
                </c:pt>
                <c:pt idx="793">
                  <c:v>44846</c:v>
                </c:pt>
                <c:pt idx="794">
                  <c:v>44853</c:v>
                </c:pt>
                <c:pt idx="795">
                  <c:v>44860</c:v>
                </c:pt>
                <c:pt idx="796">
                  <c:v>44867</c:v>
                </c:pt>
                <c:pt idx="797">
                  <c:v>44874</c:v>
                </c:pt>
                <c:pt idx="798">
                  <c:v>44881</c:v>
                </c:pt>
                <c:pt idx="799">
                  <c:v>44888</c:v>
                </c:pt>
                <c:pt idx="800">
                  <c:v>44895</c:v>
                </c:pt>
                <c:pt idx="801">
                  <c:v>44902</c:v>
                </c:pt>
                <c:pt idx="802">
                  <c:v>44909</c:v>
                </c:pt>
                <c:pt idx="803">
                  <c:v>44916</c:v>
                </c:pt>
                <c:pt idx="804">
                  <c:v>44923</c:v>
                </c:pt>
                <c:pt idx="805">
                  <c:v>44930</c:v>
                </c:pt>
                <c:pt idx="806">
                  <c:v>44937</c:v>
                </c:pt>
                <c:pt idx="807">
                  <c:v>44944</c:v>
                </c:pt>
                <c:pt idx="808">
                  <c:v>44951</c:v>
                </c:pt>
                <c:pt idx="809">
                  <c:v>44958</c:v>
                </c:pt>
                <c:pt idx="810">
                  <c:v>44965</c:v>
                </c:pt>
                <c:pt idx="811">
                  <c:v>44972</c:v>
                </c:pt>
                <c:pt idx="812">
                  <c:v>44979</c:v>
                </c:pt>
                <c:pt idx="813">
                  <c:v>44986</c:v>
                </c:pt>
                <c:pt idx="814">
                  <c:v>44993</c:v>
                </c:pt>
                <c:pt idx="815">
                  <c:v>45000</c:v>
                </c:pt>
                <c:pt idx="816">
                  <c:v>45007</c:v>
                </c:pt>
                <c:pt idx="817">
                  <c:v>45014</c:v>
                </c:pt>
                <c:pt idx="818">
                  <c:v>45021</c:v>
                </c:pt>
                <c:pt idx="819">
                  <c:v>45028</c:v>
                </c:pt>
                <c:pt idx="820">
                  <c:v>45035</c:v>
                </c:pt>
                <c:pt idx="821">
                  <c:v>45042</c:v>
                </c:pt>
                <c:pt idx="822">
                  <c:v>45049</c:v>
                </c:pt>
                <c:pt idx="823">
                  <c:v>45056</c:v>
                </c:pt>
                <c:pt idx="824">
                  <c:v>45063</c:v>
                </c:pt>
                <c:pt idx="825">
                  <c:v>45070</c:v>
                </c:pt>
                <c:pt idx="826">
                  <c:v>45077</c:v>
                </c:pt>
                <c:pt idx="827">
                  <c:v>45084</c:v>
                </c:pt>
                <c:pt idx="828">
                  <c:v>45091</c:v>
                </c:pt>
                <c:pt idx="829">
                  <c:v>45098</c:v>
                </c:pt>
                <c:pt idx="830">
                  <c:v>45105</c:v>
                </c:pt>
                <c:pt idx="831">
                  <c:v>45112</c:v>
                </c:pt>
                <c:pt idx="832">
                  <c:v>45119</c:v>
                </c:pt>
                <c:pt idx="833">
                  <c:v>45126</c:v>
                </c:pt>
                <c:pt idx="834">
                  <c:v>45133</c:v>
                </c:pt>
                <c:pt idx="835">
                  <c:v>45140</c:v>
                </c:pt>
                <c:pt idx="836">
                  <c:v>45147</c:v>
                </c:pt>
              </c:numCache>
            </c:numRef>
          </c:cat>
          <c:val>
            <c:numRef>
              <c:f>Sheet3!$B$5:$B$841</c:f>
              <c:numCache>
                <c:formatCode>General</c:formatCode>
                <c:ptCount val="837"/>
                <c:pt idx="0">
                  <c:v>870261</c:v>
                </c:pt>
                <c:pt idx="1">
                  <c:v>865453</c:v>
                </c:pt>
                <c:pt idx="2">
                  <c:v>864931</c:v>
                </c:pt>
                <c:pt idx="3">
                  <c:v>862775</c:v>
                </c:pt>
                <c:pt idx="4">
                  <c:v>872873</c:v>
                </c:pt>
                <c:pt idx="5">
                  <c:v>871156</c:v>
                </c:pt>
                <c:pt idx="6">
                  <c:v>886314</c:v>
                </c:pt>
                <c:pt idx="7">
                  <c:v>867732</c:v>
                </c:pt>
                <c:pt idx="8">
                  <c:v>889900</c:v>
                </c:pt>
                <c:pt idx="9">
                  <c:v>869051</c:v>
                </c:pt>
                <c:pt idx="10">
                  <c:v>886363</c:v>
                </c:pt>
                <c:pt idx="11">
                  <c:v>869509</c:v>
                </c:pt>
                <c:pt idx="12">
                  <c:v>881395</c:v>
                </c:pt>
                <c:pt idx="13">
                  <c:v>883385</c:v>
                </c:pt>
                <c:pt idx="14">
                  <c:v>885724</c:v>
                </c:pt>
                <c:pt idx="15">
                  <c:v>889537</c:v>
                </c:pt>
                <c:pt idx="16">
                  <c:v>891028</c:v>
                </c:pt>
                <c:pt idx="17">
                  <c:v>879417</c:v>
                </c:pt>
                <c:pt idx="18">
                  <c:v>882764</c:v>
                </c:pt>
                <c:pt idx="19">
                  <c:v>881750</c:v>
                </c:pt>
                <c:pt idx="20">
                  <c:v>887983</c:v>
                </c:pt>
                <c:pt idx="21">
                  <c:v>890662</c:v>
                </c:pt>
                <c:pt idx="22">
                  <c:v>922187</c:v>
                </c:pt>
                <c:pt idx="23">
                  <c:v>880754</c:v>
                </c:pt>
                <c:pt idx="24">
                  <c:v>893581</c:v>
                </c:pt>
                <c:pt idx="25">
                  <c:v>877253</c:v>
                </c:pt>
                <c:pt idx="26">
                  <c:v>900264</c:v>
                </c:pt>
                <c:pt idx="27">
                  <c:v>871022</c:v>
                </c:pt>
                <c:pt idx="28">
                  <c:v>883005</c:v>
                </c:pt>
                <c:pt idx="29">
                  <c:v>878949</c:v>
                </c:pt>
                <c:pt idx="30">
                  <c:v>893825</c:v>
                </c:pt>
                <c:pt idx="31">
                  <c:v>881208</c:v>
                </c:pt>
                <c:pt idx="32">
                  <c:v>896565</c:v>
                </c:pt>
                <c:pt idx="33">
                  <c:v>888646</c:v>
                </c:pt>
                <c:pt idx="34">
                  <c:v>893965</c:v>
                </c:pt>
                <c:pt idx="35">
                  <c:v>883708</c:v>
                </c:pt>
                <c:pt idx="36">
                  <c:v>893029</c:v>
                </c:pt>
                <c:pt idx="37">
                  <c:v>881904</c:v>
                </c:pt>
                <c:pt idx="38">
                  <c:v>885781</c:v>
                </c:pt>
                <c:pt idx="39">
                  <c:v>888131</c:v>
                </c:pt>
                <c:pt idx="40">
                  <c:v>889228</c:v>
                </c:pt>
                <c:pt idx="41">
                  <c:v>880175</c:v>
                </c:pt>
                <c:pt idx="42">
                  <c:v>898487</c:v>
                </c:pt>
                <c:pt idx="43">
                  <c:v>904054</c:v>
                </c:pt>
                <c:pt idx="44">
                  <c:v>895939</c:v>
                </c:pt>
                <c:pt idx="45">
                  <c:v>890610</c:v>
                </c:pt>
                <c:pt idx="46">
                  <c:v>902304</c:v>
                </c:pt>
                <c:pt idx="47">
                  <c:v>892713</c:v>
                </c:pt>
                <c:pt idx="48">
                  <c:v>902962</c:v>
                </c:pt>
                <c:pt idx="49">
                  <c:v>898034</c:v>
                </c:pt>
                <c:pt idx="50">
                  <c:v>910681</c:v>
                </c:pt>
                <c:pt idx="51">
                  <c:v>899665</c:v>
                </c:pt>
                <c:pt idx="52">
                  <c:v>918625</c:v>
                </c:pt>
                <c:pt idx="53">
                  <c:v>901710</c:v>
                </c:pt>
                <c:pt idx="54">
                  <c:v>914632</c:v>
                </c:pt>
                <c:pt idx="55">
                  <c:v>898611</c:v>
                </c:pt>
                <c:pt idx="56">
                  <c:v>909982</c:v>
                </c:pt>
                <c:pt idx="57">
                  <c:v>905253</c:v>
                </c:pt>
                <c:pt idx="58">
                  <c:v>925725</c:v>
                </c:pt>
                <c:pt idx="59">
                  <c:v>995093</c:v>
                </c:pt>
                <c:pt idx="60">
                  <c:v>1211825</c:v>
                </c:pt>
                <c:pt idx="61">
                  <c:v>1503989</c:v>
                </c:pt>
                <c:pt idx="62">
                  <c:v>1591587</c:v>
                </c:pt>
                <c:pt idx="63">
                  <c:v>1770809</c:v>
                </c:pt>
                <c:pt idx="64">
                  <c:v>1802602</c:v>
                </c:pt>
                <c:pt idx="65">
                  <c:v>1969086</c:v>
                </c:pt>
                <c:pt idx="66">
                  <c:v>2074205</c:v>
                </c:pt>
                <c:pt idx="67">
                  <c:v>2212852</c:v>
                </c:pt>
                <c:pt idx="68">
                  <c:v>2187137</c:v>
                </c:pt>
                <c:pt idx="69">
                  <c:v>2106117</c:v>
                </c:pt>
                <c:pt idx="70">
                  <c:v>2136924</c:v>
                </c:pt>
                <c:pt idx="71">
                  <c:v>2250012</c:v>
                </c:pt>
                <c:pt idx="72">
                  <c:v>2254983</c:v>
                </c:pt>
                <c:pt idx="73">
                  <c:v>2232311</c:v>
                </c:pt>
                <c:pt idx="74">
                  <c:v>2239457</c:v>
                </c:pt>
                <c:pt idx="75">
                  <c:v>2121439</c:v>
                </c:pt>
                <c:pt idx="76">
                  <c:v>2049714</c:v>
                </c:pt>
                <c:pt idx="77">
                  <c:v>2037112</c:v>
                </c:pt>
                <c:pt idx="78">
                  <c:v>1927082</c:v>
                </c:pt>
                <c:pt idx="79">
                  <c:v>1851437</c:v>
                </c:pt>
                <c:pt idx="80">
                  <c:v>1843400</c:v>
                </c:pt>
                <c:pt idx="81">
                  <c:v>1915562</c:v>
                </c:pt>
                <c:pt idx="82">
                  <c:v>1916115</c:v>
                </c:pt>
                <c:pt idx="83">
                  <c:v>1901317</c:v>
                </c:pt>
                <c:pt idx="84">
                  <c:v>1899514</c:v>
                </c:pt>
                <c:pt idx="85">
                  <c:v>2066942</c:v>
                </c:pt>
                <c:pt idx="86">
                  <c:v>2071556</c:v>
                </c:pt>
                <c:pt idx="87">
                  <c:v>2078936</c:v>
                </c:pt>
                <c:pt idx="88">
                  <c:v>2088573</c:v>
                </c:pt>
                <c:pt idx="89">
                  <c:v>2186498</c:v>
                </c:pt>
                <c:pt idx="90">
                  <c:v>2196812</c:v>
                </c:pt>
                <c:pt idx="91">
                  <c:v>2066712</c:v>
                </c:pt>
                <c:pt idx="92">
                  <c:v>2079758</c:v>
                </c:pt>
                <c:pt idx="93">
                  <c:v>2196351</c:v>
                </c:pt>
                <c:pt idx="94">
                  <c:v>2181632</c:v>
                </c:pt>
                <c:pt idx="95">
                  <c:v>2080115</c:v>
                </c:pt>
                <c:pt idx="96">
                  <c:v>2077695</c:v>
                </c:pt>
                <c:pt idx="97">
                  <c:v>2052297</c:v>
                </c:pt>
                <c:pt idx="98">
                  <c:v>2072527</c:v>
                </c:pt>
                <c:pt idx="99">
                  <c:v>2025571</c:v>
                </c:pt>
                <c:pt idx="100">
                  <c:v>2005627</c:v>
                </c:pt>
                <c:pt idx="101">
                  <c:v>1992740</c:v>
                </c:pt>
                <c:pt idx="102">
                  <c:v>2072451</c:v>
                </c:pt>
                <c:pt idx="103">
                  <c:v>2039001</c:v>
                </c:pt>
                <c:pt idx="104">
                  <c:v>2000547</c:v>
                </c:pt>
                <c:pt idx="105">
                  <c:v>1989203</c:v>
                </c:pt>
                <c:pt idx="106">
                  <c:v>2014899</c:v>
                </c:pt>
                <c:pt idx="107">
                  <c:v>2060641</c:v>
                </c:pt>
                <c:pt idx="108">
                  <c:v>2074902</c:v>
                </c:pt>
                <c:pt idx="109">
                  <c:v>2083720</c:v>
                </c:pt>
                <c:pt idx="110">
                  <c:v>2087946</c:v>
                </c:pt>
                <c:pt idx="111">
                  <c:v>2139783</c:v>
                </c:pt>
                <c:pt idx="112">
                  <c:v>2158631</c:v>
                </c:pt>
                <c:pt idx="113">
                  <c:v>2141020</c:v>
                </c:pt>
                <c:pt idx="114">
                  <c:v>2138086</c:v>
                </c:pt>
                <c:pt idx="115">
                  <c:v>2192787</c:v>
                </c:pt>
                <c:pt idx="116">
                  <c:v>2201119</c:v>
                </c:pt>
                <c:pt idx="117">
                  <c:v>2161537</c:v>
                </c:pt>
                <c:pt idx="118">
                  <c:v>2165067</c:v>
                </c:pt>
                <c:pt idx="119">
                  <c:v>2135035</c:v>
                </c:pt>
                <c:pt idx="120">
                  <c:v>2208721</c:v>
                </c:pt>
                <c:pt idx="121">
                  <c:v>2206359</c:v>
                </c:pt>
                <c:pt idx="122">
                  <c:v>2204074</c:v>
                </c:pt>
                <c:pt idx="123">
                  <c:v>2186383</c:v>
                </c:pt>
                <c:pt idx="124">
                  <c:v>2235763</c:v>
                </c:pt>
                <c:pt idx="125">
                  <c:v>2235803</c:v>
                </c:pt>
                <c:pt idx="126">
                  <c:v>2234067</c:v>
                </c:pt>
                <c:pt idx="127">
                  <c:v>2235304</c:v>
                </c:pt>
                <c:pt idx="128">
                  <c:v>2291700</c:v>
                </c:pt>
                <c:pt idx="129">
                  <c:v>2251806</c:v>
                </c:pt>
                <c:pt idx="130">
                  <c:v>2246886</c:v>
                </c:pt>
                <c:pt idx="131">
                  <c:v>2249319</c:v>
                </c:pt>
                <c:pt idx="132">
                  <c:v>2256679</c:v>
                </c:pt>
                <c:pt idx="133">
                  <c:v>2277574</c:v>
                </c:pt>
                <c:pt idx="134">
                  <c:v>2286127</c:v>
                </c:pt>
                <c:pt idx="135">
                  <c:v>2280147</c:v>
                </c:pt>
                <c:pt idx="136">
                  <c:v>2282474</c:v>
                </c:pt>
                <c:pt idx="137">
                  <c:v>2307997</c:v>
                </c:pt>
                <c:pt idx="138">
                  <c:v>2313149</c:v>
                </c:pt>
                <c:pt idx="139">
                  <c:v>2307150</c:v>
                </c:pt>
                <c:pt idx="140">
                  <c:v>2307575</c:v>
                </c:pt>
                <c:pt idx="141">
                  <c:v>2339345</c:v>
                </c:pt>
                <c:pt idx="142">
                  <c:v>2337556</c:v>
                </c:pt>
                <c:pt idx="143">
                  <c:v>2330472</c:v>
                </c:pt>
                <c:pt idx="144">
                  <c:v>2326164</c:v>
                </c:pt>
                <c:pt idx="145">
                  <c:v>2336103</c:v>
                </c:pt>
                <c:pt idx="146">
                  <c:v>2350890</c:v>
                </c:pt>
                <c:pt idx="147">
                  <c:v>2334041</c:v>
                </c:pt>
                <c:pt idx="148">
                  <c:v>2336216</c:v>
                </c:pt>
                <c:pt idx="149">
                  <c:v>2331529</c:v>
                </c:pt>
                <c:pt idx="150">
                  <c:v>2344316</c:v>
                </c:pt>
                <c:pt idx="151">
                  <c:v>2344497</c:v>
                </c:pt>
                <c:pt idx="152">
                  <c:v>2330851</c:v>
                </c:pt>
                <c:pt idx="153">
                  <c:v>2332017</c:v>
                </c:pt>
                <c:pt idx="154">
                  <c:v>2340717</c:v>
                </c:pt>
                <c:pt idx="155">
                  <c:v>2332322</c:v>
                </c:pt>
                <c:pt idx="156">
                  <c:v>2325298</c:v>
                </c:pt>
                <c:pt idx="157">
                  <c:v>2326479</c:v>
                </c:pt>
                <c:pt idx="158">
                  <c:v>2327533</c:v>
                </c:pt>
                <c:pt idx="159">
                  <c:v>2313662</c:v>
                </c:pt>
                <c:pt idx="160">
                  <c:v>2301015</c:v>
                </c:pt>
                <c:pt idx="161">
                  <c:v>2301996</c:v>
                </c:pt>
                <c:pt idx="162">
                  <c:v>2305802</c:v>
                </c:pt>
                <c:pt idx="163">
                  <c:v>2296079</c:v>
                </c:pt>
                <c:pt idx="164">
                  <c:v>2307171</c:v>
                </c:pt>
                <c:pt idx="165">
                  <c:v>2298691</c:v>
                </c:pt>
                <c:pt idx="166">
                  <c:v>2308092</c:v>
                </c:pt>
                <c:pt idx="167">
                  <c:v>2309885</c:v>
                </c:pt>
                <c:pt idx="168">
                  <c:v>2305227</c:v>
                </c:pt>
                <c:pt idx="169">
                  <c:v>2295392</c:v>
                </c:pt>
                <c:pt idx="170">
                  <c:v>2300353</c:v>
                </c:pt>
                <c:pt idx="171">
                  <c:v>2312768</c:v>
                </c:pt>
                <c:pt idx="172">
                  <c:v>2314757</c:v>
                </c:pt>
                <c:pt idx="173">
                  <c:v>2346001</c:v>
                </c:pt>
                <c:pt idx="174">
                  <c:v>2346920</c:v>
                </c:pt>
                <c:pt idx="175">
                  <c:v>2382294</c:v>
                </c:pt>
                <c:pt idx="176">
                  <c:v>2385754</c:v>
                </c:pt>
                <c:pt idx="177">
                  <c:v>2427921</c:v>
                </c:pt>
                <c:pt idx="178">
                  <c:v>2420570</c:v>
                </c:pt>
                <c:pt idx="179">
                  <c:v>2436064</c:v>
                </c:pt>
                <c:pt idx="180">
                  <c:v>2468131</c:v>
                </c:pt>
                <c:pt idx="181">
                  <c:v>2425164</c:v>
                </c:pt>
                <c:pt idx="182">
                  <c:v>2443527</c:v>
                </c:pt>
                <c:pt idx="183">
                  <c:v>2469419</c:v>
                </c:pt>
                <c:pt idx="184">
                  <c:v>2500481</c:v>
                </c:pt>
                <c:pt idx="185">
                  <c:v>2508868</c:v>
                </c:pt>
                <c:pt idx="186">
                  <c:v>2533221</c:v>
                </c:pt>
                <c:pt idx="187">
                  <c:v>2545119</c:v>
                </c:pt>
                <c:pt idx="188">
                  <c:v>2577076</c:v>
                </c:pt>
                <c:pt idx="189">
                  <c:v>2583046</c:v>
                </c:pt>
                <c:pt idx="190">
                  <c:v>2601341</c:v>
                </c:pt>
                <c:pt idx="191">
                  <c:v>2622523</c:v>
                </c:pt>
                <c:pt idx="192">
                  <c:v>2648676</c:v>
                </c:pt>
                <c:pt idx="193">
                  <c:v>2665408</c:v>
                </c:pt>
                <c:pt idx="194">
                  <c:v>2685782</c:v>
                </c:pt>
                <c:pt idx="195">
                  <c:v>2690985</c:v>
                </c:pt>
                <c:pt idx="196">
                  <c:v>2718757</c:v>
                </c:pt>
                <c:pt idx="197">
                  <c:v>2744498</c:v>
                </c:pt>
                <c:pt idx="198">
                  <c:v>2758009</c:v>
                </c:pt>
                <c:pt idx="199">
                  <c:v>2774996</c:v>
                </c:pt>
                <c:pt idx="200">
                  <c:v>2788723</c:v>
                </c:pt>
                <c:pt idx="201">
                  <c:v>2811206</c:v>
                </c:pt>
                <c:pt idx="202">
                  <c:v>2827549</c:v>
                </c:pt>
                <c:pt idx="203">
                  <c:v>2856403</c:v>
                </c:pt>
                <c:pt idx="204">
                  <c:v>2865251</c:v>
                </c:pt>
                <c:pt idx="205">
                  <c:v>2870103</c:v>
                </c:pt>
                <c:pt idx="206">
                  <c:v>2878074</c:v>
                </c:pt>
                <c:pt idx="207">
                  <c:v>2871301</c:v>
                </c:pt>
                <c:pt idx="208">
                  <c:v>2863576</c:v>
                </c:pt>
                <c:pt idx="209">
                  <c:v>2867215</c:v>
                </c:pt>
                <c:pt idx="210">
                  <c:v>2872423</c:v>
                </c:pt>
                <c:pt idx="211">
                  <c:v>2857906</c:v>
                </c:pt>
                <c:pt idx="212">
                  <c:v>2859433</c:v>
                </c:pt>
                <c:pt idx="213">
                  <c:v>2853888</c:v>
                </c:pt>
                <c:pt idx="214">
                  <c:v>2858660</c:v>
                </c:pt>
                <c:pt idx="215">
                  <c:v>2863540</c:v>
                </c:pt>
                <c:pt idx="216">
                  <c:v>2857747</c:v>
                </c:pt>
                <c:pt idx="217">
                  <c:v>2850921</c:v>
                </c:pt>
                <c:pt idx="218">
                  <c:v>2859701</c:v>
                </c:pt>
                <c:pt idx="219">
                  <c:v>2860822</c:v>
                </c:pt>
                <c:pt idx="220">
                  <c:v>2852390</c:v>
                </c:pt>
                <c:pt idx="221">
                  <c:v>2845685</c:v>
                </c:pt>
                <c:pt idx="222">
                  <c:v>2822034</c:v>
                </c:pt>
                <c:pt idx="223">
                  <c:v>2839786</c:v>
                </c:pt>
                <c:pt idx="224">
                  <c:v>2831576</c:v>
                </c:pt>
                <c:pt idx="225">
                  <c:v>2821980</c:v>
                </c:pt>
                <c:pt idx="226">
                  <c:v>2814235</c:v>
                </c:pt>
                <c:pt idx="227">
                  <c:v>2820691</c:v>
                </c:pt>
                <c:pt idx="228">
                  <c:v>2902488</c:v>
                </c:pt>
                <c:pt idx="229">
                  <c:v>2916085</c:v>
                </c:pt>
                <c:pt idx="230">
                  <c:v>2926095</c:v>
                </c:pt>
                <c:pt idx="231">
                  <c:v>2917689</c:v>
                </c:pt>
                <c:pt idx="232">
                  <c:v>2899149</c:v>
                </c:pt>
                <c:pt idx="233">
                  <c:v>2919423</c:v>
                </c:pt>
                <c:pt idx="234">
                  <c:v>2919545</c:v>
                </c:pt>
                <c:pt idx="235">
                  <c:v>2924947</c:v>
                </c:pt>
                <c:pt idx="236">
                  <c:v>2928275</c:v>
                </c:pt>
                <c:pt idx="237">
                  <c:v>2937893</c:v>
                </c:pt>
                <c:pt idx="238">
                  <c:v>2932813</c:v>
                </c:pt>
                <c:pt idx="239">
                  <c:v>2925722</c:v>
                </c:pt>
                <c:pt idx="240">
                  <c:v>2884747</c:v>
                </c:pt>
                <c:pt idx="241">
                  <c:v>2893560</c:v>
                </c:pt>
                <c:pt idx="242">
                  <c:v>2892646</c:v>
                </c:pt>
                <c:pt idx="243">
                  <c:v>2878137</c:v>
                </c:pt>
                <c:pt idx="244">
                  <c:v>2865478</c:v>
                </c:pt>
                <c:pt idx="245">
                  <c:v>2867200</c:v>
                </c:pt>
                <c:pt idx="246">
                  <c:v>2875470</c:v>
                </c:pt>
                <c:pt idx="247">
                  <c:v>2866561</c:v>
                </c:pt>
                <c:pt idx="248">
                  <c:v>2864280</c:v>
                </c:pt>
                <c:pt idx="249">
                  <c:v>2864150</c:v>
                </c:pt>
                <c:pt idx="250">
                  <c:v>2850984</c:v>
                </c:pt>
                <c:pt idx="251">
                  <c:v>2859495</c:v>
                </c:pt>
                <c:pt idx="252">
                  <c:v>2842654</c:v>
                </c:pt>
                <c:pt idx="253">
                  <c:v>2852018</c:v>
                </c:pt>
                <c:pt idx="254">
                  <c:v>2869071</c:v>
                </c:pt>
                <c:pt idx="255">
                  <c:v>2870846</c:v>
                </c:pt>
                <c:pt idx="256">
                  <c:v>2863547</c:v>
                </c:pt>
                <c:pt idx="257">
                  <c:v>2865858</c:v>
                </c:pt>
                <c:pt idx="258">
                  <c:v>2866279</c:v>
                </c:pt>
                <c:pt idx="259">
                  <c:v>2855807</c:v>
                </c:pt>
                <c:pt idx="260">
                  <c:v>2846757</c:v>
                </c:pt>
                <c:pt idx="261">
                  <c:v>2851118</c:v>
                </c:pt>
                <c:pt idx="262">
                  <c:v>2856181</c:v>
                </c:pt>
                <c:pt idx="263">
                  <c:v>2833317</c:v>
                </c:pt>
                <c:pt idx="264">
                  <c:v>2825661</c:v>
                </c:pt>
                <c:pt idx="265">
                  <c:v>2812806</c:v>
                </c:pt>
                <c:pt idx="266">
                  <c:v>2822169</c:v>
                </c:pt>
                <c:pt idx="267">
                  <c:v>2823448</c:v>
                </c:pt>
                <c:pt idx="268">
                  <c:v>2821574</c:v>
                </c:pt>
                <c:pt idx="269">
                  <c:v>2804457</c:v>
                </c:pt>
                <c:pt idx="270">
                  <c:v>2808512</c:v>
                </c:pt>
                <c:pt idx="271">
                  <c:v>2811623</c:v>
                </c:pt>
                <c:pt idx="272">
                  <c:v>2846920</c:v>
                </c:pt>
                <c:pt idx="273">
                  <c:v>2840964</c:v>
                </c:pt>
                <c:pt idx="274">
                  <c:v>2823137</c:v>
                </c:pt>
                <c:pt idx="275">
                  <c:v>2830791</c:v>
                </c:pt>
                <c:pt idx="276">
                  <c:v>2877244</c:v>
                </c:pt>
                <c:pt idx="277">
                  <c:v>2871161</c:v>
                </c:pt>
                <c:pt idx="278">
                  <c:v>2851362</c:v>
                </c:pt>
                <c:pt idx="279">
                  <c:v>2859807</c:v>
                </c:pt>
                <c:pt idx="280">
                  <c:v>2917260</c:v>
                </c:pt>
                <c:pt idx="281">
                  <c:v>2920231</c:v>
                </c:pt>
                <c:pt idx="282">
                  <c:v>2907300</c:v>
                </c:pt>
                <c:pt idx="283">
                  <c:v>2917189</c:v>
                </c:pt>
                <c:pt idx="284">
                  <c:v>2928728</c:v>
                </c:pt>
                <c:pt idx="285">
                  <c:v>2963812</c:v>
                </c:pt>
                <c:pt idx="286">
                  <c:v>3011697</c:v>
                </c:pt>
                <c:pt idx="287">
                  <c:v>3008704</c:v>
                </c:pt>
                <c:pt idx="288">
                  <c:v>3014975</c:v>
                </c:pt>
                <c:pt idx="289">
                  <c:v>3074225</c:v>
                </c:pt>
                <c:pt idx="290">
                  <c:v>3095150</c:v>
                </c:pt>
                <c:pt idx="291">
                  <c:v>3090600</c:v>
                </c:pt>
                <c:pt idx="292">
                  <c:v>3108805</c:v>
                </c:pt>
                <c:pt idx="293">
                  <c:v>3165396</c:v>
                </c:pt>
                <c:pt idx="294">
                  <c:v>3206888</c:v>
                </c:pt>
                <c:pt idx="295">
                  <c:v>3202256</c:v>
                </c:pt>
                <c:pt idx="296">
                  <c:v>3215432</c:v>
                </c:pt>
                <c:pt idx="297">
                  <c:v>3227762</c:v>
                </c:pt>
                <c:pt idx="298">
                  <c:v>3295109</c:v>
                </c:pt>
                <c:pt idx="299">
                  <c:v>3318649</c:v>
                </c:pt>
                <c:pt idx="300">
                  <c:v>3317194</c:v>
                </c:pt>
                <c:pt idx="301">
                  <c:v>3324615</c:v>
                </c:pt>
                <c:pt idx="302">
                  <c:v>3354269</c:v>
                </c:pt>
                <c:pt idx="303">
                  <c:v>3398713</c:v>
                </c:pt>
                <c:pt idx="304">
                  <c:v>3385128</c:v>
                </c:pt>
                <c:pt idx="305">
                  <c:v>3400183</c:v>
                </c:pt>
                <c:pt idx="306">
                  <c:v>3410842</c:v>
                </c:pt>
                <c:pt idx="307">
                  <c:v>3470530</c:v>
                </c:pt>
                <c:pt idx="308">
                  <c:v>3478672</c:v>
                </c:pt>
                <c:pt idx="309">
                  <c:v>3492742</c:v>
                </c:pt>
                <c:pt idx="310">
                  <c:v>3504095</c:v>
                </c:pt>
                <c:pt idx="311">
                  <c:v>3537861</c:v>
                </c:pt>
                <c:pt idx="312">
                  <c:v>3574574</c:v>
                </c:pt>
                <c:pt idx="313">
                  <c:v>3571797</c:v>
                </c:pt>
                <c:pt idx="314">
                  <c:v>3585359</c:v>
                </c:pt>
                <c:pt idx="315">
                  <c:v>3646323</c:v>
                </c:pt>
                <c:pt idx="316">
                  <c:v>3645668</c:v>
                </c:pt>
                <c:pt idx="317">
                  <c:v>3644456</c:v>
                </c:pt>
                <c:pt idx="318">
                  <c:v>3654182</c:v>
                </c:pt>
                <c:pt idx="319">
                  <c:v>3662035</c:v>
                </c:pt>
                <c:pt idx="320">
                  <c:v>3722192</c:v>
                </c:pt>
                <c:pt idx="321">
                  <c:v>3734018</c:v>
                </c:pt>
                <c:pt idx="322">
                  <c:v>3747387</c:v>
                </c:pt>
                <c:pt idx="323">
                  <c:v>3758663</c:v>
                </c:pt>
                <c:pt idx="324">
                  <c:v>3813599</c:v>
                </c:pt>
                <c:pt idx="325">
                  <c:v>3839033</c:v>
                </c:pt>
                <c:pt idx="326">
                  <c:v>3843396</c:v>
                </c:pt>
                <c:pt idx="327">
                  <c:v>3851623</c:v>
                </c:pt>
                <c:pt idx="328">
                  <c:v>3907424</c:v>
                </c:pt>
                <c:pt idx="329">
                  <c:v>3906620</c:v>
                </c:pt>
                <c:pt idx="330">
                  <c:v>3925876</c:v>
                </c:pt>
                <c:pt idx="331">
                  <c:v>3932626</c:v>
                </c:pt>
                <c:pt idx="332">
                  <c:v>3993955</c:v>
                </c:pt>
                <c:pt idx="333">
                  <c:v>4008062</c:v>
                </c:pt>
                <c:pt idx="334">
                  <c:v>4032575</c:v>
                </c:pt>
                <c:pt idx="335">
                  <c:v>4023640</c:v>
                </c:pt>
                <c:pt idx="336">
                  <c:v>4028185</c:v>
                </c:pt>
                <c:pt idx="337">
                  <c:v>4071528</c:v>
                </c:pt>
                <c:pt idx="338">
                  <c:v>4097914</c:v>
                </c:pt>
                <c:pt idx="339">
                  <c:v>4102138</c:v>
                </c:pt>
                <c:pt idx="340">
                  <c:v>4109285</c:v>
                </c:pt>
                <c:pt idx="341">
                  <c:v>4119474</c:v>
                </c:pt>
                <c:pt idx="342">
                  <c:v>4149224</c:v>
                </c:pt>
                <c:pt idx="343">
                  <c:v>4159972</c:v>
                </c:pt>
                <c:pt idx="344">
                  <c:v>4171762</c:v>
                </c:pt>
                <c:pt idx="345">
                  <c:v>4181361</c:v>
                </c:pt>
                <c:pt idx="346">
                  <c:v>4222081</c:v>
                </c:pt>
                <c:pt idx="347">
                  <c:v>4226971</c:v>
                </c:pt>
                <c:pt idx="348">
                  <c:v>4236441</c:v>
                </c:pt>
                <c:pt idx="349">
                  <c:v>4244188</c:v>
                </c:pt>
                <c:pt idx="350">
                  <c:v>4283967</c:v>
                </c:pt>
                <c:pt idx="351">
                  <c:v>4296339</c:v>
                </c:pt>
                <c:pt idx="352">
                  <c:v>4296049</c:v>
                </c:pt>
                <c:pt idx="353">
                  <c:v>4303143</c:v>
                </c:pt>
                <c:pt idx="354">
                  <c:v>4336649</c:v>
                </c:pt>
                <c:pt idx="355">
                  <c:v>4327560</c:v>
                </c:pt>
                <c:pt idx="356">
                  <c:v>4322654</c:v>
                </c:pt>
                <c:pt idx="357">
                  <c:v>4330917</c:v>
                </c:pt>
                <c:pt idx="358">
                  <c:v>4340904</c:v>
                </c:pt>
                <c:pt idx="359">
                  <c:v>4368168</c:v>
                </c:pt>
                <c:pt idx="360">
                  <c:v>4368348</c:v>
                </c:pt>
                <c:pt idx="361">
                  <c:v>4377031</c:v>
                </c:pt>
                <c:pt idx="362">
                  <c:v>4383401</c:v>
                </c:pt>
                <c:pt idx="363">
                  <c:v>4398201</c:v>
                </c:pt>
                <c:pt idx="364">
                  <c:v>4410746</c:v>
                </c:pt>
                <c:pt idx="365">
                  <c:v>4406637</c:v>
                </c:pt>
                <c:pt idx="366">
                  <c:v>4410111</c:v>
                </c:pt>
                <c:pt idx="367">
                  <c:v>4431923</c:v>
                </c:pt>
                <c:pt idx="368">
                  <c:v>4412924</c:v>
                </c:pt>
                <c:pt idx="369">
                  <c:v>4413736</c:v>
                </c:pt>
                <c:pt idx="370">
                  <c:v>4415587</c:v>
                </c:pt>
                <c:pt idx="371">
                  <c:v>4421408</c:v>
                </c:pt>
                <c:pt idx="372">
                  <c:v>4449588</c:v>
                </c:pt>
                <c:pt idx="373">
                  <c:v>4459050</c:v>
                </c:pt>
                <c:pt idx="374">
                  <c:v>4450260</c:v>
                </c:pt>
                <c:pt idx="375">
                  <c:v>4455403</c:v>
                </c:pt>
                <c:pt idx="376">
                  <c:v>4474360</c:v>
                </c:pt>
                <c:pt idx="377">
                  <c:v>4481616</c:v>
                </c:pt>
                <c:pt idx="378">
                  <c:v>4486754</c:v>
                </c:pt>
                <c:pt idx="379">
                  <c:v>4486585</c:v>
                </c:pt>
                <c:pt idx="380">
                  <c:v>4488895</c:v>
                </c:pt>
                <c:pt idx="381">
                  <c:v>4492759</c:v>
                </c:pt>
                <c:pt idx="382">
                  <c:v>4485931</c:v>
                </c:pt>
                <c:pt idx="383">
                  <c:v>4486190</c:v>
                </c:pt>
                <c:pt idx="384">
                  <c:v>4488865</c:v>
                </c:pt>
                <c:pt idx="385">
                  <c:v>4502247</c:v>
                </c:pt>
                <c:pt idx="386">
                  <c:v>4509462</c:v>
                </c:pt>
                <c:pt idx="387">
                  <c:v>4497660</c:v>
                </c:pt>
                <c:pt idx="388">
                  <c:v>4499524</c:v>
                </c:pt>
                <c:pt idx="389">
                  <c:v>4516077</c:v>
                </c:pt>
                <c:pt idx="390">
                  <c:v>4512936</c:v>
                </c:pt>
                <c:pt idx="391">
                  <c:v>4500064</c:v>
                </c:pt>
                <c:pt idx="392">
                  <c:v>4500348</c:v>
                </c:pt>
                <c:pt idx="393">
                  <c:v>4501685</c:v>
                </c:pt>
                <c:pt idx="394">
                  <c:v>4496851</c:v>
                </c:pt>
                <c:pt idx="395">
                  <c:v>4486725</c:v>
                </c:pt>
                <c:pt idx="396">
                  <c:v>4487583</c:v>
                </c:pt>
                <c:pt idx="397">
                  <c:v>4489279</c:v>
                </c:pt>
                <c:pt idx="398">
                  <c:v>4495888</c:v>
                </c:pt>
                <c:pt idx="399">
                  <c:v>4480603</c:v>
                </c:pt>
                <c:pt idx="400">
                  <c:v>4481799</c:v>
                </c:pt>
                <c:pt idx="401">
                  <c:v>4483419</c:v>
                </c:pt>
                <c:pt idx="402">
                  <c:v>4485366</c:v>
                </c:pt>
                <c:pt idx="403">
                  <c:v>4489695</c:v>
                </c:pt>
                <c:pt idx="404">
                  <c:v>4471499</c:v>
                </c:pt>
                <c:pt idx="405">
                  <c:v>4472703</c:v>
                </c:pt>
                <c:pt idx="406">
                  <c:v>4501188</c:v>
                </c:pt>
                <c:pt idx="407">
                  <c:v>4480384</c:v>
                </c:pt>
                <c:pt idx="408">
                  <c:v>4463981</c:v>
                </c:pt>
                <c:pt idx="409">
                  <c:v>4465360</c:v>
                </c:pt>
                <c:pt idx="410">
                  <c:v>4468005</c:v>
                </c:pt>
                <c:pt idx="411">
                  <c:v>4487817</c:v>
                </c:pt>
                <c:pt idx="412">
                  <c:v>4495055</c:v>
                </c:pt>
                <c:pt idx="413">
                  <c:v>4479130</c:v>
                </c:pt>
                <c:pt idx="414">
                  <c:v>4481289</c:v>
                </c:pt>
                <c:pt idx="415">
                  <c:v>4493605</c:v>
                </c:pt>
                <c:pt idx="416">
                  <c:v>4500503</c:v>
                </c:pt>
                <c:pt idx="417">
                  <c:v>4485480</c:v>
                </c:pt>
                <c:pt idx="418">
                  <c:v>4486329</c:v>
                </c:pt>
                <c:pt idx="419">
                  <c:v>4489250</c:v>
                </c:pt>
                <c:pt idx="420">
                  <c:v>4487208</c:v>
                </c:pt>
                <c:pt idx="421">
                  <c:v>4475105</c:v>
                </c:pt>
                <c:pt idx="422">
                  <c:v>4475886</c:v>
                </c:pt>
                <c:pt idx="423">
                  <c:v>4478213</c:v>
                </c:pt>
                <c:pt idx="424">
                  <c:v>4487809</c:v>
                </c:pt>
                <c:pt idx="425">
                  <c:v>4497484</c:v>
                </c:pt>
                <c:pt idx="426">
                  <c:v>4484111</c:v>
                </c:pt>
                <c:pt idx="427">
                  <c:v>4486185</c:v>
                </c:pt>
                <c:pt idx="428">
                  <c:v>4504704</c:v>
                </c:pt>
                <c:pt idx="429">
                  <c:v>4501372</c:v>
                </c:pt>
                <c:pt idx="430">
                  <c:v>4489339</c:v>
                </c:pt>
                <c:pt idx="431">
                  <c:v>4489702</c:v>
                </c:pt>
                <c:pt idx="432">
                  <c:v>4492012</c:v>
                </c:pt>
                <c:pt idx="433">
                  <c:v>4486721</c:v>
                </c:pt>
                <c:pt idx="434">
                  <c:v>4477088</c:v>
                </c:pt>
                <c:pt idx="435">
                  <c:v>4478069</c:v>
                </c:pt>
                <c:pt idx="436">
                  <c:v>4480436</c:v>
                </c:pt>
                <c:pt idx="437">
                  <c:v>4489593</c:v>
                </c:pt>
                <c:pt idx="438">
                  <c:v>4496523</c:v>
                </c:pt>
                <c:pt idx="439">
                  <c:v>4486587</c:v>
                </c:pt>
                <c:pt idx="440">
                  <c:v>4486606</c:v>
                </c:pt>
                <c:pt idx="441">
                  <c:v>4501695</c:v>
                </c:pt>
                <c:pt idx="442">
                  <c:v>4488840</c:v>
                </c:pt>
                <c:pt idx="443">
                  <c:v>4482349</c:v>
                </c:pt>
                <c:pt idx="444">
                  <c:v>4483495</c:v>
                </c:pt>
                <c:pt idx="445">
                  <c:v>4486278</c:v>
                </c:pt>
                <c:pt idx="446">
                  <c:v>4483629</c:v>
                </c:pt>
                <c:pt idx="447">
                  <c:v>4489796</c:v>
                </c:pt>
                <c:pt idx="448">
                  <c:v>4478485</c:v>
                </c:pt>
                <c:pt idx="449">
                  <c:v>4481083</c:v>
                </c:pt>
                <c:pt idx="450">
                  <c:v>4486333</c:v>
                </c:pt>
                <c:pt idx="451">
                  <c:v>4492857</c:v>
                </c:pt>
                <c:pt idx="452">
                  <c:v>4482840</c:v>
                </c:pt>
                <c:pt idx="453">
                  <c:v>4484069</c:v>
                </c:pt>
                <c:pt idx="454">
                  <c:v>4499729</c:v>
                </c:pt>
                <c:pt idx="455">
                  <c:v>4490131</c:v>
                </c:pt>
                <c:pt idx="456">
                  <c:v>4474665</c:v>
                </c:pt>
                <c:pt idx="457">
                  <c:v>4477270</c:v>
                </c:pt>
                <c:pt idx="458">
                  <c:v>4478411</c:v>
                </c:pt>
                <c:pt idx="459">
                  <c:v>4473741</c:v>
                </c:pt>
                <c:pt idx="460">
                  <c:v>4461111</c:v>
                </c:pt>
                <c:pt idx="461">
                  <c:v>4461393</c:v>
                </c:pt>
                <c:pt idx="462">
                  <c:v>4463542</c:v>
                </c:pt>
                <c:pt idx="463">
                  <c:v>4472817</c:v>
                </c:pt>
                <c:pt idx="464">
                  <c:v>4482009</c:v>
                </c:pt>
                <c:pt idx="465">
                  <c:v>4466482</c:v>
                </c:pt>
                <c:pt idx="466">
                  <c:v>4470605</c:v>
                </c:pt>
                <c:pt idx="467">
                  <c:v>4472202</c:v>
                </c:pt>
                <c:pt idx="468">
                  <c:v>4480973</c:v>
                </c:pt>
                <c:pt idx="469">
                  <c:v>4464498</c:v>
                </c:pt>
                <c:pt idx="470">
                  <c:v>4466793</c:v>
                </c:pt>
                <c:pt idx="471">
                  <c:v>4468929</c:v>
                </c:pt>
                <c:pt idx="472">
                  <c:v>4466476</c:v>
                </c:pt>
                <c:pt idx="473">
                  <c:v>4473840</c:v>
                </c:pt>
                <c:pt idx="474">
                  <c:v>4457907</c:v>
                </c:pt>
                <c:pt idx="475">
                  <c:v>4459394</c:v>
                </c:pt>
                <c:pt idx="476">
                  <c:v>4481635</c:v>
                </c:pt>
                <c:pt idx="477">
                  <c:v>4473032</c:v>
                </c:pt>
                <c:pt idx="478">
                  <c:v>4452002</c:v>
                </c:pt>
                <c:pt idx="479">
                  <c:v>4459407</c:v>
                </c:pt>
                <c:pt idx="480">
                  <c:v>4457698</c:v>
                </c:pt>
                <c:pt idx="481">
                  <c:v>4467382</c:v>
                </c:pt>
                <c:pt idx="482">
                  <c:v>4454326</c:v>
                </c:pt>
                <c:pt idx="483">
                  <c:v>4453087</c:v>
                </c:pt>
                <c:pt idx="484">
                  <c:v>4455087</c:v>
                </c:pt>
                <c:pt idx="485">
                  <c:v>4453633</c:v>
                </c:pt>
                <c:pt idx="486">
                  <c:v>4465782</c:v>
                </c:pt>
                <c:pt idx="487">
                  <c:v>4446307</c:v>
                </c:pt>
                <c:pt idx="488">
                  <c:v>4448618</c:v>
                </c:pt>
                <c:pt idx="489">
                  <c:v>4470973</c:v>
                </c:pt>
                <c:pt idx="490">
                  <c:v>4469089</c:v>
                </c:pt>
                <c:pt idx="491">
                  <c:v>4451451</c:v>
                </c:pt>
                <c:pt idx="492">
                  <c:v>4453101</c:v>
                </c:pt>
                <c:pt idx="493">
                  <c:v>4452509</c:v>
                </c:pt>
                <c:pt idx="494">
                  <c:v>4460758</c:v>
                </c:pt>
                <c:pt idx="495">
                  <c:v>4452838</c:v>
                </c:pt>
                <c:pt idx="496">
                  <c:v>4453881</c:v>
                </c:pt>
                <c:pt idx="497">
                  <c:v>4456236</c:v>
                </c:pt>
                <c:pt idx="498">
                  <c:v>4454676</c:v>
                </c:pt>
                <c:pt idx="499">
                  <c:v>4468702</c:v>
                </c:pt>
                <c:pt idx="500">
                  <c:v>4458018</c:v>
                </c:pt>
                <c:pt idx="501">
                  <c:v>4459840</c:v>
                </c:pt>
                <c:pt idx="502">
                  <c:v>4469577</c:v>
                </c:pt>
                <c:pt idx="503">
                  <c:v>4478236</c:v>
                </c:pt>
                <c:pt idx="504">
                  <c:v>4469618</c:v>
                </c:pt>
                <c:pt idx="505">
                  <c:v>4474634</c:v>
                </c:pt>
                <c:pt idx="506">
                  <c:v>4484492</c:v>
                </c:pt>
                <c:pt idx="507">
                  <c:v>4479270</c:v>
                </c:pt>
                <c:pt idx="508">
                  <c:v>4470142</c:v>
                </c:pt>
                <c:pt idx="509">
                  <c:v>4471246</c:v>
                </c:pt>
                <c:pt idx="510">
                  <c:v>4473459</c:v>
                </c:pt>
                <c:pt idx="511">
                  <c:v>4467108</c:v>
                </c:pt>
                <c:pt idx="512">
                  <c:v>4470852</c:v>
                </c:pt>
                <c:pt idx="513">
                  <c:v>4459914</c:v>
                </c:pt>
                <c:pt idx="514">
                  <c:v>4462443</c:v>
                </c:pt>
                <c:pt idx="515">
                  <c:v>4476269</c:v>
                </c:pt>
                <c:pt idx="516">
                  <c:v>4474257</c:v>
                </c:pt>
                <c:pt idx="517">
                  <c:v>4463347</c:v>
                </c:pt>
                <c:pt idx="518">
                  <c:v>4467272</c:v>
                </c:pt>
                <c:pt idx="519">
                  <c:v>4466702</c:v>
                </c:pt>
                <c:pt idx="520">
                  <c:v>4476903</c:v>
                </c:pt>
                <c:pt idx="521">
                  <c:v>4465284</c:v>
                </c:pt>
                <c:pt idx="522">
                  <c:v>4466846</c:v>
                </c:pt>
                <c:pt idx="523">
                  <c:v>4469083</c:v>
                </c:pt>
                <c:pt idx="524">
                  <c:v>4462871</c:v>
                </c:pt>
                <c:pt idx="525">
                  <c:v>4463837</c:v>
                </c:pt>
                <c:pt idx="526">
                  <c:v>4452360</c:v>
                </c:pt>
                <c:pt idx="527">
                  <c:v>4453474</c:v>
                </c:pt>
                <c:pt idx="528">
                  <c:v>4471174</c:v>
                </c:pt>
                <c:pt idx="529">
                  <c:v>4458576</c:v>
                </c:pt>
                <c:pt idx="530">
                  <c:v>4455661</c:v>
                </c:pt>
                <c:pt idx="531">
                  <c:v>4460422</c:v>
                </c:pt>
                <c:pt idx="532">
                  <c:v>4459415</c:v>
                </c:pt>
                <c:pt idx="533">
                  <c:v>4469723</c:v>
                </c:pt>
                <c:pt idx="534">
                  <c:v>4461117</c:v>
                </c:pt>
                <c:pt idx="535">
                  <c:v>4455887</c:v>
                </c:pt>
                <c:pt idx="536">
                  <c:v>4458552</c:v>
                </c:pt>
                <c:pt idx="537">
                  <c:v>4448289</c:v>
                </c:pt>
                <c:pt idx="538">
                  <c:v>4450615</c:v>
                </c:pt>
                <c:pt idx="539">
                  <c:v>4438592</c:v>
                </c:pt>
                <c:pt idx="540">
                  <c:v>4437148</c:v>
                </c:pt>
                <c:pt idx="541">
                  <c:v>4452726</c:v>
                </c:pt>
                <c:pt idx="542">
                  <c:v>4447470</c:v>
                </c:pt>
                <c:pt idx="543">
                  <c:v>4448680</c:v>
                </c:pt>
                <c:pt idx="544">
                  <c:v>4443718</c:v>
                </c:pt>
                <c:pt idx="545">
                  <c:v>4446062</c:v>
                </c:pt>
                <c:pt idx="546">
                  <c:v>4439145</c:v>
                </c:pt>
                <c:pt idx="547">
                  <c:v>4441317</c:v>
                </c:pt>
                <c:pt idx="548">
                  <c:v>4419225</c:v>
                </c:pt>
                <c:pt idx="549">
                  <c:v>4420745</c:v>
                </c:pt>
                <c:pt idx="550">
                  <c:v>4434863</c:v>
                </c:pt>
                <c:pt idx="551">
                  <c:v>4411660</c:v>
                </c:pt>
                <c:pt idx="552">
                  <c:v>4393401</c:v>
                </c:pt>
                <c:pt idx="553">
                  <c:v>4396097</c:v>
                </c:pt>
                <c:pt idx="554">
                  <c:v>4407258</c:v>
                </c:pt>
                <c:pt idx="555">
                  <c:v>4401222</c:v>
                </c:pt>
                <c:pt idx="556">
                  <c:v>4392198</c:v>
                </c:pt>
                <c:pt idx="557">
                  <c:v>4386104</c:v>
                </c:pt>
                <c:pt idx="558">
                  <c:v>4383684</c:v>
                </c:pt>
                <c:pt idx="559">
                  <c:v>4385903</c:v>
                </c:pt>
                <c:pt idx="560">
                  <c:v>4372886</c:v>
                </c:pt>
                <c:pt idx="561">
                  <c:v>4356129</c:v>
                </c:pt>
                <c:pt idx="562">
                  <c:v>4358207</c:v>
                </c:pt>
                <c:pt idx="563">
                  <c:v>4337609</c:v>
                </c:pt>
                <c:pt idx="564">
                  <c:v>4337301</c:v>
                </c:pt>
                <c:pt idx="565">
                  <c:v>4327519</c:v>
                </c:pt>
                <c:pt idx="566">
                  <c:v>4319191</c:v>
                </c:pt>
                <c:pt idx="567">
                  <c:v>4324906</c:v>
                </c:pt>
                <c:pt idx="568">
                  <c:v>4315896</c:v>
                </c:pt>
                <c:pt idx="569">
                  <c:v>4305491</c:v>
                </c:pt>
                <c:pt idx="570">
                  <c:v>4289764</c:v>
                </c:pt>
                <c:pt idx="571">
                  <c:v>4291201</c:v>
                </c:pt>
                <c:pt idx="572">
                  <c:v>4291615</c:v>
                </c:pt>
                <c:pt idx="573">
                  <c:v>4277681</c:v>
                </c:pt>
                <c:pt idx="574">
                  <c:v>4255653</c:v>
                </c:pt>
                <c:pt idx="575">
                  <c:v>4258030</c:v>
                </c:pt>
                <c:pt idx="576">
                  <c:v>4228924</c:v>
                </c:pt>
                <c:pt idx="577">
                  <c:v>4228818</c:v>
                </c:pt>
                <c:pt idx="578">
                  <c:v>4218914</c:v>
                </c:pt>
                <c:pt idx="579">
                  <c:v>4208496</c:v>
                </c:pt>
                <c:pt idx="580">
                  <c:v>4210812</c:v>
                </c:pt>
                <c:pt idx="581">
                  <c:v>4208059</c:v>
                </c:pt>
                <c:pt idx="582">
                  <c:v>4192909</c:v>
                </c:pt>
                <c:pt idx="583">
                  <c:v>4174704</c:v>
                </c:pt>
                <c:pt idx="584">
                  <c:v>4176906</c:v>
                </c:pt>
                <c:pt idx="585">
                  <c:v>4175446</c:v>
                </c:pt>
                <c:pt idx="586">
                  <c:v>4173070</c:v>
                </c:pt>
                <c:pt idx="587">
                  <c:v>4139731</c:v>
                </c:pt>
                <c:pt idx="588">
                  <c:v>4141936</c:v>
                </c:pt>
                <c:pt idx="589">
                  <c:v>4145892</c:v>
                </c:pt>
                <c:pt idx="590">
                  <c:v>4106198</c:v>
                </c:pt>
                <c:pt idx="591">
                  <c:v>4097170</c:v>
                </c:pt>
                <c:pt idx="592">
                  <c:v>4086044</c:v>
                </c:pt>
                <c:pt idx="593">
                  <c:v>4088314</c:v>
                </c:pt>
                <c:pt idx="594">
                  <c:v>4084274</c:v>
                </c:pt>
                <c:pt idx="595">
                  <c:v>4075636</c:v>
                </c:pt>
                <c:pt idx="596">
                  <c:v>4058378</c:v>
                </c:pt>
                <c:pt idx="597">
                  <c:v>4056563</c:v>
                </c:pt>
                <c:pt idx="598">
                  <c:v>4050044</c:v>
                </c:pt>
                <c:pt idx="599">
                  <c:v>4047052</c:v>
                </c:pt>
                <c:pt idx="600">
                  <c:v>4039678</c:v>
                </c:pt>
                <c:pt idx="601">
                  <c:v>4026350</c:v>
                </c:pt>
                <c:pt idx="602">
                  <c:v>4028431</c:v>
                </c:pt>
                <c:pt idx="603">
                  <c:v>3981420</c:v>
                </c:pt>
                <c:pt idx="604">
                  <c:v>3974590</c:v>
                </c:pt>
                <c:pt idx="605">
                  <c:v>3969134</c:v>
                </c:pt>
                <c:pt idx="606">
                  <c:v>3971559</c:v>
                </c:pt>
                <c:pt idx="607">
                  <c:v>3962748</c:v>
                </c:pt>
                <c:pt idx="608">
                  <c:v>3955617</c:v>
                </c:pt>
                <c:pt idx="609">
                  <c:v>3935509</c:v>
                </c:pt>
                <c:pt idx="610">
                  <c:v>3936784</c:v>
                </c:pt>
                <c:pt idx="611">
                  <c:v>3931827</c:v>
                </c:pt>
                <c:pt idx="612">
                  <c:v>3928273</c:v>
                </c:pt>
                <c:pt idx="613">
                  <c:v>3889691</c:v>
                </c:pt>
                <c:pt idx="614">
                  <c:v>3892216</c:v>
                </c:pt>
                <c:pt idx="615">
                  <c:v>3864749</c:v>
                </c:pt>
                <c:pt idx="616">
                  <c:v>3860435</c:v>
                </c:pt>
                <c:pt idx="617">
                  <c:v>3851444</c:v>
                </c:pt>
                <c:pt idx="618">
                  <c:v>3847645</c:v>
                </c:pt>
                <c:pt idx="619">
                  <c:v>3849955</c:v>
                </c:pt>
                <c:pt idx="620">
                  <c:v>3844016</c:v>
                </c:pt>
                <c:pt idx="621">
                  <c:v>3826817</c:v>
                </c:pt>
                <c:pt idx="622">
                  <c:v>3813198</c:v>
                </c:pt>
                <c:pt idx="623">
                  <c:v>3815038</c:v>
                </c:pt>
                <c:pt idx="624">
                  <c:v>3808110</c:v>
                </c:pt>
                <c:pt idx="625">
                  <c:v>3803436</c:v>
                </c:pt>
                <c:pt idx="626">
                  <c:v>3779102</c:v>
                </c:pt>
                <c:pt idx="627">
                  <c:v>3781543</c:v>
                </c:pt>
                <c:pt idx="628">
                  <c:v>3786018</c:v>
                </c:pt>
                <c:pt idx="629">
                  <c:v>3764866</c:v>
                </c:pt>
                <c:pt idx="630">
                  <c:v>3759946</c:v>
                </c:pt>
                <c:pt idx="631">
                  <c:v>3761508</c:v>
                </c:pt>
                <c:pt idx="632">
                  <c:v>3769673</c:v>
                </c:pt>
                <c:pt idx="633">
                  <c:v>3844695</c:v>
                </c:pt>
                <c:pt idx="634">
                  <c:v>3857715</c:v>
                </c:pt>
                <c:pt idx="635">
                  <c:v>3945831</c:v>
                </c:pt>
                <c:pt idx="636">
                  <c:v>3949955</c:v>
                </c:pt>
                <c:pt idx="637">
                  <c:v>3966471</c:v>
                </c:pt>
                <c:pt idx="638">
                  <c:v>3968700</c:v>
                </c:pt>
                <c:pt idx="639">
                  <c:v>4019823</c:v>
                </c:pt>
                <c:pt idx="640">
                  <c:v>4039443</c:v>
                </c:pt>
                <c:pt idx="641">
                  <c:v>4047882</c:v>
                </c:pt>
                <c:pt idx="642">
                  <c:v>4030249</c:v>
                </c:pt>
                <c:pt idx="643">
                  <c:v>4052875</c:v>
                </c:pt>
                <c:pt idx="644">
                  <c:v>4065696</c:v>
                </c:pt>
                <c:pt idx="645">
                  <c:v>4095491</c:v>
                </c:pt>
                <c:pt idx="646">
                  <c:v>4137052</c:v>
                </c:pt>
                <c:pt idx="647">
                  <c:v>4165591</c:v>
                </c:pt>
                <c:pt idx="648">
                  <c:v>4173626</c:v>
                </c:pt>
                <c:pt idx="649">
                  <c:v>4149544</c:v>
                </c:pt>
                <c:pt idx="650">
                  <c:v>4175850</c:v>
                </c:pt>
                <c:pt idx="651">
                  <c:v>4145912</c:v>
                </c:pt>
                <c:pt idx="652">
                  <c:v>4151630</c:v>
                </c:pt>
                <c:pt idx="653">
                  <c:v>4166707</c:v>
                </c:pt>
                <c:pt idx="654">
                  <c:v>4182689</c:v>
                </c:pt>
                <c:pt idx="655">
                  <c:v>4171570</c:v>
                </c:pt>
                <c:pt idx="656">
                  <c:v>4158637</c:v>
                </c:pt>
                <c:pt idx="657">
                  <c:v>4241507</c:v>
                </c:pt>
                <c:pt idx="658">
                  <c:v>4311911</c:v>
                </c:pt>
                <c:pt idx="659">
                  <c:v>4668212</c:v>
                </c:pt>
                <c:pt idx="660">
                  <c:v>5254278</c:v>
                </c:pt>
                <c:pt idx="661">
                  <c:v>5811607</c:v>
                </c:pt>
                <c:pt idx="662">
                  <c:v>6083141</c:v>
                </c:pt>
                <c:pt idx="663">
                  <c:v>6367887</c:v>
                </c:pt>
                <c:pt idx="664">
                  <c:v>6573136</c:v>
                </c:pt>
                <c:pt idx="665">
                  <c:v>6655929</c:v>
                </c:pt>
                <c:pt idx="666">
                  <c:v>6721420</c:v>
                </c:pt>
                <c:pt idx="667">
                  <c:v>6934227</c:v>
                </c:pt>
                <c:pt idx="668">
                  <c:v>7037258</c:v>
                </c:pt>
                <c:pt idx="669">
                  <c:v>7097316</c:v>
                </c:pt>
                <c:pt idx="670">
                  <c:v>7165217</c:v>
                </c:pt>
                <c:pt idx="671">
                  <c:v>7168936</c:v>
                </c:pt>
                <c:pt idx="672">
                  <c:v>7094690</c:v>
                </c:pt>
                <c:pt idx="673">
                  <c:v>7082302</c:v>
                </c:pt>
                <c:pt idx="674">
                  <c:v>7009040</c:v>
                </c:pt>
                <c:pt idx="675">
                  <c:v>6920716</c:v>
                </c:pt>
                <c:pt idx="676">
                  <c:v>6958604</c:v>
                </c:pt>
                <c:pt idx="677">
                  <c:v>6964755</c:v>
                </c:pt>
                <c:pt idx="678">
                  <c:v>6949032</c:v>
                </c:pt>
                <c:pt idx="679">
                  <c:v>6945237</c:v>
                </c:pt>
                <c:pt idx="680">
                  <c:v>6957277</c:v>
                </c:pt>
                <c:pt idx="681">
                  <c:v>7010637</c:v>
                </c:pt>
                <c:pt idx="682">
                  <c:v>6990418</c:v>
                </c:pt>
                <c:pt idx="683">
                  <c:v>7017492</c:v>
                </c:pt>
                <c:pt idx="684">
                  <c:v>7010614</c:v>
                </c:pt>
                <c:pt idx="685">
                  <c:v>7064475</c:v>
                </c:pt>
                <c:pt idx="686">
                  <c:v>7093161</c:v>
                </c:pt>
                <c:pt idx="687">
                  <c:v>7056129</c:v>
                </c:pt>
                <c:pt idx="688">
                  <c:v>7074649</c:v>
                </c:pt>
                <c:pt idx="689">
                  <c:v>7151426</c:v>
                </c:pt>
                <c:pt idx="690">
                  <c:v>7177265</c:v>
                </c:pt>
                <c:pt idx="691">
                  <c:v>7146306</c:v>
                </c:pt>
                <c:pt idx="692">
                  <c:v>7157479</c:v>
                </c:pt>
                <c:pt idx="693">
                  <c:v>7175417</c:v>
                </c:pt>
                <c:pt idx="694">
                  <c:v>7243080</c:v>
                </c:pt>
                <c:pt idx="695">
                  <c:v>7216480</c:v>
                </c:pt>
                <c:pt idx="696">
                  <c:v>7222414</c:v>
                </c:pt>
                <c:pt idx="697">
                  <c:v>7242658</c:v>
                </c:pt>
                <c:pt idx="698">
                  <c:v>7362592</c:v>
                </c:pt>
                <c:pt idx="699">
                  <c:v>7404039</c:v>
                </c:pt>
                <c:pt idx="700">
                  <c:v>7363351</c:v>
                </c:pt>
                <c:pt idx="701">
                  <c:v>7334809</c:v>
                </c:pt>
                <c:pt idx="702">
                  <c:v>7333968</c:v>
                </c:pt>
                <c:pt idx="703">
                  <c:v>7414942</c:v>
                </c:pt>
                <c:pt idx="704">
                  <c:v>7404926</c:v>
                </c:pt>
                <c:pt idx="705">
                  <c:v>7410598</c:v>
                </c:pt>
                <c:pt idx="706">
                  <c:v>7442225</c:v>
                </c:pt>
                <c:pt idx="707">
                  <c:v>7557402</c:v>
                </c:pt>
                <c:pt idx="708">
                  <c:v>7590111</c:v>
                </c:pt>
                <c:pt idx="709">
                  <c:v>7557524</c:v>
                </c:pt>
                <c:pt idx="710">
                  <c:v>7579901</c:v>
                </c:pt>
                <c:pt idx="711">
                  <c:v>7693506</c:v>
                </c:pt>
                <c:pt idx="712">
                  <c:v>7719622</c:v>
                </c:pt>
                <c:pt idx="713">
                  <c:v>7688988</c:v>
                </c:pt>
                <c:pt idx="714">
                  <c:v>7708882</c:v>
                </c:pt>
                <c:pt idx="715">
                  <c:v>7793104</c:v>
                </c:pt>
                <c:pt idx="716">
                  <c:v>7820948</c:v>
                </c:pt>
                <c:pt idx="717">
                  <c:v>7780962</c:v>
                </c:pt>
                <c:pt idx="718">
                  <c:v>7810486</c:v>
                </c:pt>
                <c:pt idx="719">
                  <c:v>7830663</c:v>
                </c:pt>
                <c:pt idx="720">
                  <c:v>7922883</c:v>
                </c:pt>
                <c:pt idx="721">
                  <c:v>7903541</c:v>
                </c:pt>
                <c:pt idx="722">
                  <c:v>7935703</c:v>
                </c:pt>
                <c:pt idx="723">
                  <c:v>7952327</c:v>
                </c:pt>
                <c:pt idx="724">
                  <c:v>8064257</c:v>
                </c:pt>
                <c:pt idx="725">
                  <c:v>8101945</c:v>
                </c:pt>
                <c:pt idx="726">
                  <c:v>8078544</c:v>
                </c:pt>
                <c:pt idx="727">
                  <c:v>8097773</c:v>
                </c:pt>
                <c:pt idx="728">
                  <c:v>8201651</c:v>
                </c:pt>
                <c:pt idx="729">
                  <c:v>8240530</c:v>
                </c:pt>
                <c:pt idx="730">
                  <c:v>8221473</c:v>
                </c:pt>
                <c:pt idx="731">
                  <c:v>8235073</c:v>
                </c:pt>
                <c:pt idx="732">
                  <c:v>8257159</c:v>
                </c:pt>
                <c:pt idx="733">
                  <c:v>8342598</c:v>
                </c:pt>
                <c:pt idx="734">
                  <c:v>8332743</c:v>
                </c:pt>
                <c:pt idx="735">
                  <c:v>8349173</c:v>
                </c:pt>
                <c:pt idx="736">
                  <c:v>8357314</c:v>
                </c:pt>
                <c:pt idx="737">
                  <c:v>8448770</c:v>
                </c:pt>
                <c:pt idx="738">
                  <c:v>8489824</c:v>
                </c:pt>
                <c:pt idx="739">
                  <c:v>8447981</c:v>
                </c:pt>
                <c:pt idx="740">
                  <c:v>8464032</c:v>
                </c:pt>
                <c:pt idx="741">
                  <c:v>8480942</c:v>
                </c:pt>
                <c:pt idx="742">
                  <c:v>8564943</c:v>
                </c:pt>
                <c:pt idx="743">
                  <c:v>8556181</c:v>
                </c:pt>
                <c:pt idx="744">
                  <c:v>8574871</c:v>
                </c:pt>
                <c:pt idx="745">
                  <c:v>8663117</c:v>
                </c:pt>
                <c:pt idx="746">
                  <c:v>8674970</c:v>
                </c:pt>
                <c:pt idx="747">
                  <c:v>8681771</c:v>
                </c:pt>
                <c:pt idx="748">
                  <c:v>8650402</c:v>
                </c:pt>
                <c:pt idx="749">
                  <c:v>8664524</c:v>
                </c:pt>
                <c:pt idx="750">
                  <c:v>8756666</c:v>
                </c:pt>
                <c:pt idx="751">
                  <c:v>8790495</c:v>
                </c:pt>
                <c:pt idx="752">
                  <c:v>8757460</c:v>
                </c:pt>
                <c:pt idx="753">
                  <c:v>8765721</c:v>
                </c:pt>
                <c:pt idx="754">
                  <c:v>8788278</c:v>
                </c:pt>
                <c:pt idx="755">
                  <c:v>8867834</c:v>
                </c:pt>
                <c:pt idx="756">
                  <c:v>8860485</c:v>
                </c:pt>
                <c:pt idx="757">
                  <c:v>8873211</c:v>
                </c:pt>
                <c:pt idx="758">
                  <c:v>8878009</c:v>
                </c:pt>
                <c:pt idx="759">
                  <c:v>8911033</c:v>
                </c:pt>
                <c:pt idx="760">
                  <c:v>8928129</c:v>
                </c:pt>
                <c:pt idx="761">
                  <c:v>8904455</c:v>
                </c:pt>
                <c:pt idx="762">
                  <c:v>8910748</c:v>
                </c:pt>
                <c:pt idx="763">
                  <c:v>8954306</c:v>
                </c:pt>
                <c:pt idx="764">
                  <c:v>8962474</c:v>
                </c:pt>
                <c:pt idx="765">
                  <c:v>8937142</c:v>
                </c:pt>
                <c:pt idx="766">
                  <c:v>8937592</c:v>
                </c:pt>
                <c:pt idx="767">
                  <c:v>8965487</c:v>
                </c:pt>
                <c:pt idx="768">
                  <c:v>8955851</c:v>
                </c:pt>
                <c:pt idx="769">
                  <c:v>8939199</c:v>
                </c:pt>
                <c:pt idx="770">
                  <c:v>8939972</c:v>
                </c:pt>
                <c:pt idx="771">
                  <c:v>8942008</c:v>
                </c:pt>
                <c:pt idx="772">
                  <c:v>8945898</c:v>
                </c:pt>
                <c:pt idx="773">
                  <c:v>8914281</c:v>
                </c:pt>
                <c:pt idx="774">
                  <c:v>8915050</c:v>
                </c:pt>
                <c:pt idx="775">
                  <c:v>8918254</c:v>
                </c:pt>
                <c:pt idx="776">
                  <c:v>8932420</c:v>
                </c:pt>
                <c:pt idx="777">
                  <c:v>8934346</c:v>
                </c:pt>
                <c:pt idx="778">
                  <c:v>8913553</c:v>
                </c:pt>
                <c:pt idx="779">
                  <c:v>8891851</c:v>
                </c:pt>
                <c:pt idx="780">
                  <c:v>8895867</c:v>
                </c:pt>
                <c:pt idx="781">
                  <c:v>8899213</c:v>
                </c:pt>
                <c:pt idx="782">
                  <c:v>8890004</c:v>
                </c:pt>
                <c:pt idx="783">
                  <c:v>8874620</c:v>
                </c:pt>
                <c:pt idx="784">
                  <c:v>8879138</c:v>
                </c:pt>
                <c:pt idx="785">
                  <c:v>8849762</c:v>
                </c:pt>
                <c:pt idx="786">
                  <c:v>8851436</c:v>
                </c:pt>
                <c:pt idx="787">
                  <c:v>8826093</c:v>
                </c:pt>
                <c:pt idx="788">
                  <c:v>8822401</c:v>
                </c:pt>
                <c:pt idx="789">
                  <c:v>8832759</c:v>
                </c:pt>
                <c:pt idx="790">
                  <c:v>8816802</c:v>
                </c:pt>
                <c:pt idx="791">
                  <c:v>8795567</c:v>
                </c:pt>
                <c:pt idx="792">
                  <c:v>8759053</c:v>
                </c:pt>
                <c:pt idx="793">
                  <c:v>8758969</c:v>
                </c:pt>
                <c:pt idx="794">
                  <c:v>8743922</c:v>
                </c:pt>
                <c:pt idx="795">
                  <c:v>8723090</c:v>
                </c:pt>
                <c:pt idx="796">
                  <c:v>8676870</c:v>
                </c:pt>
                <c:pt idx="797">
                  <c:v>8678886</c:v>
                </c:pt>
                <c:pt idx="798">
                  <c:v>8625620</c:v>
                </c:pt>
                <c:pt idx="799">
                  <c:v>8621390</c:v>
                </c:pt>
                <c:pt idx="800">
                  <c:v>8584576</c:v>
                </c:pt>
                <c:pt idx="801">
                  <c:v>8582735</c:v>
                </c:pt>
                <c:pt idx="802">
                  <c:v>8583413</c:v>
                </c:pt>
                <c:pt idx="803">
                  <c:v>8564411</c:v>
                </c:pt>
                <c:pt idx="804">
                  <c:v>8551169</c:v>
                </c:pt>
                <c:pt idx="805">
                  <c:v>8507429</c:v>
                </c:pt>
                <c:pt idx="806">
                  <c:v>8508587</c:v>
                </c:pt>
                <c:pt idx="807">
                  <c:v>8489039</c:v>
                </c:pt>
                <c:pt idx="808">
                  <c:v>8470557</c:v>
                </c:pt>
                <c:pt idx="809">
                  <c:v>8433610</c:v>
                </c:pt>
                <c:pt idx="810">
                  <c:v>8435369</c:v>
                </c:pt>
                <c:pt idx="811">
                  <c:v>8384767</c:v>
                </c:pt>
                <c:pt idx="812">
                  <c:v>8382190</c:v>
                </c:pt>
                <c:pt idx="813">
                  <c:v>8339684</c:v>
                </c:pt>
                <c:pt idx="814">
                  <c:v>8342283</c:v>
                </c:pt>
                <c:pt idx="815">
                  <c:v>8639300</c:v>
                </c:pt>
                <c:pt idx="816">
                  <c:v>8733787</c:v>
                </c:pt>
                <c:pt idx="817">
                  <c:v>8705942</c:v>
                </c:pt>
                <c:pt idx="818">
                  <c:v>8632384</c:v>
                </c:pt>
                <c:pt idx="819">
                  <c:v>8614797</c:v>
                </c:pt>
                <c:pt idx="820">
                  <c:v>8593263</c:v>
                </c:pt>
                <c:pt idx="821">
                  <c:v>8562768</c:v>
                </c:pt>
                <c:pt idx="822">
                  <c:v>8503994</c:v>
                </c:pt>
                <c:pt idx="823">
                  <c:v>8503017</c:v>
                </c:pt>
                <c:pt idx="824">
                  <c:v>8456760</c:v>
                </c:pt>
                <c:pt idx="825">
                  <c:v>8436255</c:v>
                </c:pt>
                <c:pt idx="826">
                  <c:v>8385854</c:v>
                </c:pt>
                <c:pt idx="827">
                  <c:v>8389325</c:v>
                </c:pt>
                <c:pt idx="828">
                  <c:v>8388323</c:v>
                </c:pt>
                <c:pt idx="829">
                  <c:v>8362060</c:v>
                </c:pt>
                <c:pt idx="830">
                  <c:v>8340914</c:v>
                </c:pt>
                <c:pt idx="831">
                  <c:v>8298312</c:v>
                </c:pt>
                <c:pt idx="832">
                  <c:v>8296923</c:v>
                </c:pt>
                <c:pt idx="833">
                  <c:v>8274552</c:v>
                </c:pt>
                <c:pt idx="834">
                  <c:v>8243344</c:v>
                </c:pt>
                <c:pt idx="835">
                  <c:v>8206764</c:v>
                </c:pt>
                <c:pt idx="836">
                  <c:v>8208241</c:v>
                </c:pt>
              </c:numCache>
            </c:numRef>
          </c:val>
          <c:smooth val="0"/>
          <c:extLst>
            <c:ext xmlns:c16="http://schemas.microsoft.com/office/drawing/2014/chart" uri="{C3380CC4-5D6E-409C-BE32-E72D297353CC}">
              <c16:uniqueId val="{00000000-F025-1642-8B0C-74D8E4020CAC}"/>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481262800"/>
        <c:axId val="470232544"/>
      </c:lineChart>
      <c:dateAx>
        <c:axId val="481262800"/>
        <c:scaling>
          <c:orientation val="minMax"/>
        </c:scaling>
        <c:delete val="0"/>
        <c:axPos val="b"/>
        <c:numFmt formatCode="d\-mmm\-yy"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470232544"/>
        <c:crosses val="autoZero"/>
        <c:auto val="1"/>
        <c:lblOffset val="100"/>
        <c:baseTimeUnit val="days"/>
      </c:dateAx>
      <c:valAx>
        <c:axId val="47023254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481262800"/>
        <c:crosses val="autoZero"/>
        <c:crossBetween val="between"/>
      </c:valAx>
      <c:spPr>
        <a:gradFill>
          <a:gsLst>
            <a:gs pos="100000">
              <a:schemeClr val="lt1">
                <a:lumMod val="95000"/>
              </a:schemeClr>
            </a:gs>
            <a:gs pos="0">
              <a:schemeClr val="lt1"/>
            </a:gs>
          </a:gsLst>
          <a:lin ang="5400000" scaled="0"/>
        </a:gra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Federal Funds Effective Rate, Percent, Monthly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Sheet2!$A$12:$A$210</c:f>
              <c:numCache>
                <c:formatCode>yyyy\-mm\-dd</c:formatCode>
                <c:ptCount val="199"/>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pt idx="82">
                  <c:v>41579</c:v>
                </c:pt>
                <c:pt idx="83">
                  <c:v>41609</c:v>
                </c:pt>
                <c:pt idx="84">
                  <c:v>41640</c:v>
                </c:pt>
                <c:pt idx="85">
                  <c:v>41671</c:v>
                </c:pt>
                <c:pt idx="86">
                  <c:v>41699</c:v>
                </c:pt>
                <c:pt idx="87">
                  <c:v>41730</c:v>
                </c:pt>
                <c:pt idx="88">
                  <c:v>41760</c:v>
                </c:pt>
                <c:pt idx="89">
                  <c:v>41791</c:v>
                </c:pt>
                <c:pt idx="90">
                  <c:v>41821</c:v>
                </c:pt>
                <c:pt idx="91">
                  <c:v>41852</c:v>
                </c:pt>
                <c:pt idx="92">
                  <c:v>41883</c:v>
                </c:pt>
                <c:pt idx="93">
                  <c:v>41913</c:v>
                </c:pt>
                <c:pt idx="94">
                  <c:v>41944</c:v>
                </c:pt>
                <c:pt idx="95">
                  <c:v>41974</c:v>
                </c:pt>
                <c:pt idx="96">
                  <c:v>42005</c:v>
                </c:pt>
                <c:pt idx="97">
                  <c:v>42036</c:v>
                </c:pt>
                <c:pt idx="98">
                  <c:v>42064</c:v>
                </c:pt>
                <c:pt idx="99">
                  <c:v>42095</c:v>
                </c:pt>
                <c:pt idx="100">
                  <c:v>42125</c:v>
                </c:pt>
                <c:pt idx="101">
                  <c:v>42156</c:v>
                </c:pt>
                <c:pt idx="102">
                  <c:v>42186</c:v>
                </c:pt>
                <c:pt idx="103">
                  <c:v>42217</c:v>
                </c:pt>
                <c:pt idx="104">
                  <c:v>42248</c:v>
                </c:pt>
                <c:pt idx="105">
                  <c:v>42278</c:v>
                </c:pt>
                <c:pt idx="106">
                  <c:v>42309</c:v>
                </c:pt>
                <c:pt idx="107">
                  <c:v>42339</c:v>
                </c:pt>
                <c:pt idx="108">
                  <c:v>42370</c:v>
                </c:pt>
                <c:pt idx="109">
                  <c:v>42401</c:v>
                </c:pt>
                <c:pt idx="110">
                  <c:v>42430</c:v>
                </c:pt>
                <c:pt idx="111">
                  <c:v>42461</c:v>
                </c:pt>
                <c:pt idx="112">
                  <c:v>42491</c:v>
                </c:pt>
                <c:pt idx="113">
                  <c:v>42522</c:v>
                </c:pt>
                <c:pt idx="114">
                  <c:v>42552</c:v>
                </c:pt>
                <c:pt idx="115">
                  <c:v>42583</c:v>
                </c:pt>
                <c:pt idx="116">
                  <c:v>42614</c:v>
                </c:pt>
                <c:pt idx="117">
                  <c:v>42644</c:v>
                </c:pt>
                <c:pt idx="118">
                  <c:v>42675</c:v>
                </c:pt>
                <c:pt idx="119">
                  <c:v>42705</c:v>
                </c:pt>
                <c:pt idx="120">
                  <c:v>42736</c:v>
                </c:pt>
                <c:pt idx="121">
                  <c:v>42767</c:v>
                </c:pt>
                <c:pt idx="122">
                  <c:v>42795</c:v>
                </c:pt>
                <c:pt idx="123">
                  <c:v>42826</c:v>
                </c:pt>
                <c:pt idx="124">
                  <c:v>42856</c:v>
                </c:pt>
                <c:pt idx="125">
                  <c:v>42887</c:v>
                </c:pt>
                <c:pt idx="126">
                  <c:v>42917</c:v>
                </c:pt>
                <c:pt idx="127">
                  <c:v>42948</c:v>
                </c:pt>
                <c:pt idx="128">
                  <c:v>42979</c:v>
                </c:pt>
                <c:pt idx="129">
                  <c:v>43009</c:v>
                </c:pt>
                <c:pt idx="130">
                  <c:v>43040</c:v>
                </c:pt>
                <c:pt idx="131">
                  <c:v>43070</c:v>
                </c:pt>
                <c:pt idx="132">
                  <c:v>43101</c:v>
                </c:pt>
                <c:pt idx="133">
                  <c:v>43132</c:v>
                </c:pt>
                <c:pt idx="134">
                  <c:v>43160</c:v>
                </c:pt>
                <c:pt idx="135">
                  <c:v>43191</c:v>
                </c:pt>
                <c:pt idx="136">
                  <c:v>43221</c:v>
                </c:pt>
                <c:pt idx="137">
                  <c:v>43252</c:v>
                </c:pt>
                <c:pt idx="138">
                  <c:v>43282</c:v>
                </c:pt>
                <c:pt idx="139">
                  <c:v>43313</c:v>
                </c:pt>
                <c:pt idx="140">
                  <c:v>43344</c:v>
                </c:pt>
                <c:pt idx="141">
                  <c:v>43374</c:v>
                </c:pt>
                <c:pt idx="142">
                  <c:v>43405</c:v>
                </c:pt>
                <c:pt idx="143">
                  <c:v>43435</c:v>
                </c:pt>
                <c:pt idx="144">
                  <c:v>43466</c:v>
                </c:pt>
                <c:pt idx="145">
                  <c:v>43497</c:v>
                </c:pt>
                <c:pt idx="146">
                  <c:v>43525</c:v>
                </c:pt>
                <c:pt idx="147">
                  <c:v>43556</c:v>
                </c:pt>
                <c:pt idx="148">
                  <c:v>43586</c:v>
                </c:pt>
                <c:pt idx="149">
                  <c:v>43617</c:v>
                </c:pt>
                <c:pt idx="150">
                  <c:v>43647</c:v>
                </c:pt>
                <c:pt idx="151">
                  <c:v>43678</c:v>
                </c:pt>
                <c:pt idx="152">
                  <c:v>43709</c:v>
                </c:pt>
                <c:pt idx="153">
                  <c:v>43739</c:v>
                </c:pt>
                <c:pt idx="154">
                  <c:v>43770</c:v>
                </c:pt>
                <c:pt idx="155">
                  <c:v>43800</c:v>
                </c:pt>
                <c:pt idx="156">
                  <c:v>43831</c:v>
                </c:pt>
                <c:pt idx="157">
                  <c:v>43862</c:v>
                </c:pt>
                <c:pt idx="158">
                  <c:v>43891</c:v>
                </c:pt>
                <c:pt idx="159">
                  <c:v>43922</c:v>
                </c:pt>
                <c:pt idx="160">
                  <c:v>43952</c:v>
                </c:pt>
                <c:pt idx="161">
                  <c:v>43983</c:v>
                </c:pt>
                <c:pt idx="162">
                  <c:v>44013</c:v>
                </c:pt>
                <c:pt idx="163">
                  <c:v>44044</c:v>
                </c:pt>
                <c:pt idx="164">
                  <c:v>44075</c:v>
                </c:pt>
                <c:pt idx="165">
                  <c:v>44105</c:v>
                </c:pt>
                <c:pt idx="166">
                  <c:v>44136</c:v>
                </c:pt>
                <c:pt idx="167">
                  <c:v>44166</c:v>
                </c:pt>
                <c:pt idx="168">
                  <c:v>44197</c:v>
                </c:pt>
                <c:pt idx="169">
                  <c:v>44228</c:v>
                </c:pt>
                <c:pt idx="170">
                  <c:v>44256</c:v>
                </c:pt>
                <c:pt idx="171">
                  <c:v>44287</c:v>
                </c:pt>
                <c:pt idx="172">
                  <c:v>44317</c:v>
                </c:pt>
                <c:pt idx="173">
                  <c:v>44348</c:v>
                </c:pt>
                <c:pt idx="174">
                  <c:v>44378</c:v>
                </c:pt>
                <c:pt idx="175">
                  <c:v>44409</c:v>
                </c:pt>
                <c:pt idx="176">
                  <c:v>44440</c:v>
                </c:pt>
                <c:pt idx="177">
                  <c:v>44470</c:v>
                </c:pt>
                <c:pt idx="178">
                  <c:v>44501</c:v>
                </c:pt>
                <c:pt idx="179">
                  <c:v>44531</c:v>
                </c:pt>
                <c:pt idx="180">
                  <c:v>44562</c:v>
                </c:pt>
                <c:pt idx="181">
                  <c:v>44593</c:v>
                </c:pt>
                <c:pt idx="182">
                  <c:v>44621</c:v>
                </c:pt>
                <c:pt idx="183">
                  <c:v>44652</c:v>
                </c:pt>
                <c:pt idx="184">
                  <c:v>44682</c:v>
                </c:pt>
                <c:pt idx="185">
                  <c:v>44713</c:v>
                </c:pt>
                <c:pt idx="186">
                  <c:v>44743</c:v>
                </c:pt>
                <c:pt idx="187">
                  <c:v>44774</c:v>
                </c:pt>
                <c:pt idx="188">
                  <c:v>44805</c:v>
                </c:pt>
                <c:pt idx="189">
                  <c:v>44835</c:v>
                </c:pt>
                <c:pt idx="190">
                  <c:v>44866</c:v>
                </c:pt>
                <c:pt idx="191">
                  <c:v>44896</c:v>
                </c:pt>
                <c:pt idx="192">
                  <c:v>44927</c:v>
                </c:pt>
                <c:pt idx="193">
                  <c:v>44958</c:v>
                </c:pt>
                <c:pt idx="194">
                  <c:v>44986</c:v>
                </c:pt>
                <c:pt idx="195">
                  <c:v>45017</c:v>
                </c:pt>
                <c:pt idx="196">
                  <c:v>45047</c:v>
                </c:pt>
                <c:pt idx="197">
                  <c:v>45078</c:v>
                </c:pt>
                <c:pt idx="198">
                  <c:v>45108</c:v>
                </c:pt>
              </c:numCache>
            </c:numRef>
          </c:cat>
          <c:val>
            <c:numRef>
              <c:f>Sheet2!$B$12:$B$210</c:f>
              <c:numCache>
                <c:formatCode>0.00</c:formatCode>
                <c:ptCount val="199"/>
                <c:pt idx="0">
                  <c:v>5.25</c:v>
                </c:pt>
                <c:pt idx="1">
                  <c:v>5.26</c:v>
                </c:pt>
                <c:pt idx="2">
                  <c:v>5.26</c:v>
                </c:pt>
                <c:pt idx="3">
                  <c:v>5.25</c:v>
                </c:pt>
                <c:pt idx="4">
                  <c:v>5.25</c:v>
                </c:pt>
                <c:pt idx="5">
                  <c:v>5.25</c:v>
                </c:pt>
                <c:pt idx="6">
                  <c:v>5.26</c:v>
                </c:pt>
                <c:pt idx="7">
                  <c:v>5.0199999999999996</c:v>
                </c:pt>
                <c:pt idx="8">
                  <c:v>4.9400000000000004</c:v>
                </c:pt>
                <c:pt idx="9">
                  <c:v>4.76</c:v>
                </c:pt>
                <c:pt idx="10">
                  <c:v>4.49</c:v>
                </c:pt>
                <c:pt idx="11">
                  <c:v>4.24</c:v>
                </c:pt>
                <c:pt idx="12">
                  <c:v>3.94</c:v>
                </c:pt>
                <c:pt idx="13">
                  <c:v>2.98</c:v>
                </c:pt>
                <c:pt idx="14">
                  <c:v>2.61</c:v>
                </c:pt>
                <c:pt idx="15">
                  <c:v>2.2799999999999998</c:v>
                </c:pt>
                <c:pt idx="16">
                  <c:v>1.98</c:v>
                </c:pt>
                <c:pt idx="17">
                  <c:v>2</c:v>
                </c:pt>
                <c:pt idx="18">
                  <c:v>2.0099999999999998</c:v>
                </c:pt>
                <c:pt idx="19">
                  <c:v>2</c:v>
                </c:pt>
                <c:pt idx="20">
                  <c:v>1.81</c:v>
                </c:pt>
                <c:pt idx="21">
                  <c:v>0.97</c:v>
                </c:pt>
                <c:pt idx="22">
                  <c:v>0.39</c:v>
                </c:pt>
                <c:pt idx="23">
                  <c:v>0.16</c:v>
                </c:pt>
                <c:pt idx="24">
                  <c:v>0.15</c:v>
                </c:pt>
                <c:pt idx="25">
                  <c:v>0.22</c:v>
                </c:pt>
                <c:pt idx="26">
                  <c:v>0.18</c:v>
                </c:pt>
                <c:pt idx="27">
                  <c:v>0.15</c:v>
                </c:pt>
                <c:pt idx="28">
                  <c:v>0.18</c:v>
                </c:pt>
                <c:pt idx="29">
                  <c:v>0.21</c:v>
                </c:pt>
                <c:pt idx="30">
                  <c:v>0.16</c:v>
                </c:pt>
                <c:pt idx="31">
                  <c:v>0.16</c:v>
                </c:pt>
                <c:pt idx="32">
                  <c:v>0.15</c:v>
                </c:pt>
                <c:pt idx="33">
                  <c:v>0.12</c:v>
                </c:pt>
                <c:pt idx="34">
                  <c:v>0.12</c:v>
                </c:pt>
                <c:pt idx="35">
                  <c:v>0.12</c:v>
                </c:pt>
                <c:pt idx="36">
                  <c:v>0.11</c:v>
                </c:pt>
                <c:pt idx="37">
                  <c:v>0.13</c:v>
                </c:pt>
                <c:pt idx="38">
                  <c:v>0.16</c:v>
                </c:pt>
                <c:pt idx="39">
                  <c:v>0.2</c:v>
                </c:pt>
                <c:pt idx="40">
                  <c:v>0.2</c:v>
                </c:pt>
                <c:pt idx="41">
                  <c:v>0.18</c:v>
                </c:pt>
                <c:pt idx="42">
                  <c:v>0.18</c:v>
                </c:pt>
                <c:pt idx="43">
                  <c:v>0.19</c:v>
                </c:pt>
                <c:pt idx="44">
                  <c:v>0.19</c:v>
                </c:pt>
                <c:pt idx="45">
                  <c:v>0.19</c:v>
                </c:pt>
                <c:pt idx="46">
                  <c:v>0.19</c:v>
                </c:pt>
                <c:pt idx="47">
                  <c:v>0.18</c:v>
                </c:pt>
                <c:pt idx="48">
                  <c:v>0.17</c:v>
                </c:pt>
                <c:pt idx="49">
                  <c:v>0.16</c:v>
                </c:pt>
                <c:pt idx="50">
                  <c:v>0.14000000000000001</c:v>
                </c:pt>
                <c:pt idx="51">
                  <c:v>0.1</c:v>
                </c:pt>
                <c:pt idx="52">
                  <c:v>0.09</c:v>
                </c:pt>
                <c:pt idx="53">
                  <c:v>0.09</c:v>
                </c:pt>
                <c:pt idx="54">
                  <c:v>7.0000000000000007E-2</c:v>
                </c:pt>
                <c:pt idx="55">
                  <c:v>0.1</c:v>
                </c:pt>
                <c:pt idx="56">
                  <c:v>0.08</c:v>
                </c:pt>
                <c:pt idx="57">
                  <c:v>7.0000000000000007E-2</c:v>
                </c:pt>
                <c:pt idx="58">
                  <c:v>0.08</c:v>
                </c:pt>
                <c:pt idx="59">
                  <c:v>7.0000000000000007E-2</c:v>
                </c:pt>
                <c:pt idx="60">
                  <c:v>0.08</c:v>
                </c:pt>
                <c:pt idx="61">
                  <c:v>0.1</c:v>
                </c:pt>
                <c:pt idx="62">
                  <c:v>0.13</c:v>
                </c:pt>
                <c:pt idx="63">
                  <c:v>0.14000000000000001</c:v>
                </c:pt>
                <c:pt idx="64">
                  <c:v>0.16</c:v>
                </c:pt>
                <c:pt idx="65">
                  <c:v>0.16</c:v>
                </c:pt>
                <c:pt idx="66">
                  <c:v>0.16</c:v>
                </c:pt>
                <c:pt idx="67">
                  <c:v>0.13</c:v>
                </c:pt>
                <c:pt idx="68">
                  <c:v>0.14000000000000001</c:v>
                </c:pt>
                <c:pt idx="69">
                  <c:v>0.16</c:v>
                </c:pt>
                <c:pt idx="70">
                  <c:v>0.16</c:v>
                </c:pt>
                <c:pt idx="71">
                  <c:v>0.16</c:v>
                </c:pt>
                <c:pt idx="72">
                  <c:v>0.14000000000000001</c:v>
                </c:pt>
                <c:pt idx="73">
                  <c:v>0.15</c:v>
                </c:pt>
                <c:pt idx="74">
                  <c:v>0.14000000000000001</c:v>
                </c:pt>
                <c:pt idx="75">
                  <c:v>0.15</c:v>
                </c:pt>
                <c:pt idx="76">
                  <c:v>0.11</c:v>
                </c:pt>
                <c:pt idx="77">
                  <c:v>0.09</c:v>
                </c:pt>
                <c:pt idx="78">
                  <c:v>0.09</c:v>
                </c:pt>
                <c:pt idx="79">
                  <c:v>0.08</c:v>
                </c:pt>
                <c:pt idx="80">
                  <c:v>0.08</c:v>
                </c:pt>
                <c:pt idx="81">
                  <c:v>0.09</c:v>
                </c:pt>
                <c:pt idx="82">
                  <c:v>0.08</c:v>
                </c:pt>
                <c:pt idx="83">
                  <c:v>0.09</c:v>
                </c:pt>
                <c:pt idx="84">
                  <c:v>7.0000000000000007E-2</c:v>
                </c:pt>
                <c:pt idx="85">
                  <c:v>7.0000000000000007E-2</c:v>
                </c:pt>
                <c:pt idx="86">
                  <c:v>0.08</c:v>
                </c:pt>
                <c:pt idx="87">
                  <c:v>0.09</c:v>
                </c:pt>
                <c:pt idx="88">
                  <c:v>0.09</c:v>
                </c:pt>
                <c:pt idx="89">
                  <c:v>0.1</c:v>
                </c:pt>
                <c:pt idx="90">
                  <c:v>0.09</c:v>
                </c:pt>
                <c:pt idx="91">
                  <c:v>0.09</c:v>
                </c:pt>
                <c:pt idx="92">
                  <c:v>0.09</c:v>
                </c:pt>
                <c:pt idx="93">
                  <c:v>0.09</c:v>
                </c:pt>
                <c:pt idx="94">
                  <c:v>0.09</c:v>
                </c:pt>
                <c:pt idx="95">
                  <c:v>0.12</c:v>
                </c:pt>
                <c:pt idx="96">
                  <c:v>0.11</c:v>
                </c:pt>
                <c:pt idx="97">
                  <c:v>0.11</c:v>
                </c:pt>
                <c:pt idx="98">
                  <c:v>0.11</c:v>
                </c:pt>
                <c:pt idx="99">
                  <c:v>0.12</c:v>
                </c:pt>
                <c:pt idx="100">
                  <c:v>0.12</c:v>
                </c:pt>
                <c:pt idx="101">
                  <c:v>0.13</c:v>
                </c:pt>
                <c:pt idx="102">
                  <c:v>0.13</c:v>
                </c:pt>
                <c:pt idx="103">
                  <c:v>0.14000000000000001</c:v>
                </c:pt>
                <c:pt idx="104">
                  <c:v>0.14000000000000001</c:v>
                </c:pt>
                <c:pt idx="105">
                  <c:v>0.12</c:v>
                </c:pt>
                <c:pt idx="106">
                  <c:v>0.12</c:v>
                </c:pt>
                <c:pt idx="107">
                  <c:v>0.24</c:v>
                </c:pt>
                <c:pt idx="108">
                  <c:v>0.34</c:v>
                </c:pt>
                <c:pt idx="109">
                  <c:v>0.38</c:v>
                </c:pt>
                <c:pt idx="110">
                  <c:v>0.36</c:v>
                </c:pt>
                <c:pt idx="111">
                  <c:v>0.37</c:v>
                </c:pt>
                <c:pt idx="112">
                  <c:v>0.37</c:v>
                </c:pt>
                <c:pt idx="113">
                  <c:v>0.38</c:v>
                </c:pt>
                <c:pt idx="114">
                  <c:v>0.39</c:v>
                </c:pt>
                <c:pt idx="115">
                  <c:v>0.4</c:v>
                </c:pt>
                <c:pt idx="116">
                  <c:v>0.4</c:v>
                </c:pt>
                <c:pt idx="117">
                  <c:v>0.4</c:v>
                </c:pt>
                <c:pt idx="118">
                  <c:v>0.41</c:v>
                </c:pt>
                <c:pt idx="119">
                  <c:v>0.54</c:v>
                </c:pt>
                <c:pt idx="120">
                  <c:v>0.65</c:v>
                </c:pt>
                <c:pt idx="121">
                  <c:v>0.66</c:v>
                </c:pt>
                <c:pt idx="122">
                  <c:v>0.79</c:v>
                </c:pt>
                <c:pt idx="123">
                  <c:v>0.9</c:v>
                </c:pt>
                <c:pt idx="124">
                  <c:v>0.91</c:v>
                </c:pt>
                <c:pt idx="125">
                  <c:v>1.04</c:v>
                </c:pt>
                <c:pt idx="126">
                  <c:v>1.1499999999999999</c:v>
                </c:pt>
                <c:pt idx="127">
                  <c:v>1.1599999999999999</c:v>
                </c:pt>
                <c:pt idx="128">
                  <c:v>1.1499999999999999</c:v>
                </c:pt>
                <c:pt idx="129">
                  <c:v>1.1499999999999999</c:v>
                </c:pt>
                <c:pt idx="130">
                  <c:v>1.1599999999999999</c:v>
                </c:pt>
                <c:pt idx="131">
                  <c:v>1.3</c:v>
                </c:pt>
                <c:pt idx="132">
                  <c:v>1.41</c:v>
                </c:pt>
                <c:pt idx="133">
                  <c:v>1.42</c:v>
                </c:pt>
                <c:pt idx="134">
                  <c:v>1.51</c:v>
                </c:pt>
                <c:pt idx="135">
                  <c:v>1.69</c:v>
                </c:pt>
                <c:pt idx="136">
                  <c:v>1.7</c:v>
                </c:pt>
                <c:pt idx="137">
                  <c:v>1.82</c:v>
                </c:pt>
                <c:pt idx="138">
                  <c:v>1.91</c:v>
                </c:pt>
                <c:pt idx="139">
                  <c:v>1.91</c:v>
                </c:pt>
                <c:pt idx="140">
                  <c:v>1.95</c:v>
                </c:pt>
                <c:pt idx="141">
                  <c:v>2.19</c:v>
                </c:pt>
                <c:pt idx="142">
                  <c:v>2.2000000000000002</c:v>
                </c:pt>
                <c:pt idx="143">
                  <c:v>2.27</c:v>
                </c:pt>
                <c:pt idx="144">
                  <c:v>2.4</c:v>
                </c:pt>
                <c:pt idx="145">
                  <c:v>2.4</c:v>
                </c:pt>
                <c:pt idx="146">
                  <c:v>2.41</c:v>
                </c:pt>
                <c:pt idx="147">
                  <c:v>2.42</c:v>
                </c:pt>
                <c:pt idx="148">
                  <c:v>2.39</c:v>
                </c:pt>
                <c:pt idx="149">
                  <c:v>2.38</c:v>
                </c:pt>
                <c:pt idx="150">
                  <c:v>2.4</c:v>
                </c:pt>
                <c:pt idx="151">
                  <c:v>2.13</c:v>
                </c:pt>
                <c:pt idx="152">
                  <c:v>2.04</c:v>
                </c:pt>
                <c:pt idx="153">
                  <c:v>1.83</c:v>
                </c:pt>
                <c:pt idx="154">
                  <c:v>1.55</c:v>
                </c:pt>
                <c:pt idx="155">
                  <c:v>1.55</c:v>
                </c:pt>
                <c:pt idx="156">
                  <c:v>1.55</c:v>
                </c:pt>
                <c:pt idx="157">
                  <c:v>1.58</c:v>
                </c:pt>
                <c:pt idx="158">
                  <c:v>0.65</c:v>
                </c:pt>
                <c:pt idx="159">
                  <c:v>0.05</c:v>
                </c:pt>
                <c:pt idx="160">
                  <c:v>0.05</c:v>
                </c:pt>
                <c:pt idx="161">
                  <c:v>0.08</c:v>
                </c:pt>
                <c:pt idx="162">
                  <c:v>0.09</c:v>
                </c:pt>
                <c:pt idx="163">
                  <c:v>0.1</c:v>
                </c:pt>
                <c:pt idx="164">
                  <c:v>0.09</c:v>
                </c:pt>
                <c:pt idx="165">
                  <c:v>0.09</c:v>
                </c:pt>
                <c:pt idx="166">
                  <c:v>0.09</c:v>
                </c:pt>
                <c:pt idx="167">
                  <c:v>0.09</c:v>
                </c:pt>
                <c:pt idx="168">
                  <c:v>0.09</c:v>
                </c:pt>
                <c:pt idx="169">
                  <c:v>0.08</c:v>
                </c:pt>
                <c:pt idx="170">
                  <c:v>7.0000000000000007E-2</c:v>
                </c:pt>
                <c:pt idx="171">
                  <c:v>7.0000000000000007E-2</c:v>
                </c:pt>
                <c:pt idx="172">
                  <c:v>0.06</c:v>
                </c:pt>
                <c:pt idx="173">
                  <c:v>0.08</c:v>
                </c:pt>
                <c:pt idx="174">
                  <c:v>0.1</c:v>
                </c:pt>
                <c:pt idx="175">
                  <c:v>0.09</c:v>
                </c:pt>
                <c:pt idx="176">
                  <c:v>0.08</c:v>
                </c:pt>
                <c:pt idx="177">
                  <c:v>0.08</c:v>
                </c:pt>
                <c:pt idx="178">
                  <c:v>0.08</c:v>
                </c:pt>
                <c:pt idx="179">
                  <c:v>0.08</c:v>
                </c:pt>
                <c:pt idx="180">
                  <c:v>0.08</c:v>
                </c:pt>
                <c:pt idx="181">
                  <c:v>0.08</c:v>
                </c:pt>
                <c:pt idx="182">
                  <c:v>0.2</c:v>
                </c:pt>
                <c:pt idx="183">
                  <c:v>0.33</c:v>
                </c:pt>
                <c:pt idx="184">
                  <c:v>0.77</c:v>
                </c:pt>
                <c:pt idx="185">
                  <c:v>1.21</c:v>
                </c:pt>
                <c:pt idx="186">
                  <c:v>1.68</c:v>
                </c:pt>
                <c:pt idx="187">
                  <c:v>2.33</c:v>
                </c:pt>
                <c:pt idx="188">
                  <c:v>2.56</c:v>
                </c:pt>
                <c:pt idx="189">
                  <c:v>3.08</c:v>
                </c:pt>
                <c:pt idx="190">
                  <c:v>3.78</c:v>
                </c:pt>
                <c:pt idx="191">
                  <c:v>4.0999999999999996</c:v>
                </c:pt>
                <c:pt idx="192">
                  <c:v>4.33</c:v>
                </c:pt>
                <c:pt idx="193">
                  <c:v>4.57</c:v>
                </c:pt>
                <c:pt idx="194">
                  <c:v>4.6500000000000004</c:v>
                </c:pt>
                <c:pt idx="195">
                  <c:v>4.83</c:v>
                </c:pt>
                <c:pt idx="196">
                  <c:v>5.0599999999999996</c:v>
                </c:pt>
                <c:pt idx="197">
                  <c:v>5.08</c:v>
                </c:pt>
                <c:pt idx="198">
                  <c:v>5.12</c:v>
                </c:pt>
              </c:numCache>
            </c:numRef>
          </c:val>
          <c:smooth val="0"/>
          <c:extLst>
            <c:ext xmlns:c16="http://schemas.microsoft.com/office/drawing/2014/chart" uri="{C3380CC4-5D6E-409C-BE32-E72D297353CC}">
              <c16:uniqueId val="{00000000-5101-AA44-AC5B-4E8642743088}"/>
            </c:ext>
          </c:extLst>
        </c:ser>
        <c:dLbls>
          <c:showLegendKey val="0"/>
          <c:showVal val="0"/>
          <c:showCatName val="0"/>
          <c:showSerName val="0"/>
          <c:showPercent val="0"/>
          <c:showBubbleSize val="0"/>
        </c:dLbls>
        <c:smooth val="0"/>
        <c:axId val="231723728"/>
        <c:axId val="471392944"/>
      </c:lineChart>
      <c:dateAx>
        <c:axId val="231723728"/>
        <c:scaling>
          <c:orientation val="minMax"/>
        </c:scaling>
        <c:delete val="0"/>
        <c:axPos val="b"/>
        <c:numFmt formatCode="yyyy\-mm\-d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1392944"/>
        <c:crosses val="autoZero"/>
        <c:auto val="1"/>
        <c:lblOffset val="100"/>
        <c:baseTimeUnit val="months"/>
      </c:dateAx>
      <c:valAx>
        <c:axId val="47139294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17237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C8024C-F3FC-4BE5-BD1D-BDAE2D2D9E76}" type="doc">
      <dgm:prSet loTypeId="urn:microsoft.com/office/officeart/2017/3/layout/HorizontalPathTimeline" loCatId="process" qsTypeId="urn:microsoft.com/office/officeart/2005/8/quickstyle/simple1" qsCatId="simple" csTypeId="urn:microsoft.com/office/officeart/2005/8/colors/accent3_2" csCatId="accent3" phldr="1"/>
      <dgm:spPr/>
      <dgm:t>
        <a:bodyPr/>
        <a:lstStyle/>
        <a:p>
          <a:endParaRPr lang="en-US"/>
        </a:p>
      </dgm:t>
    </dgm:pt>
    <dgm:pt modelId="{8D34CA6E-094E-4441-9A51-1F927B88816A}">
      <dgm:prSet/>
      <dgm:spPr/>
      <dgm:t>
        <a:bodyPr/>
        <a:lstStyle/>
        <a:p>
          <a:pPr>
            <a:defRPr b="1"/>
          </a:pPr>
          <a:r>
            <a:rPr lang="en-US"/>
            <a:t>late 1970s</a:t>
          </a:r>
        </a:p>
      </dgm:t>
    </dgm:pt>
    <dgm:pt modelId="{1383C8AC-C71E-4DA8-AEA4-AEB1BC88DFE3}" type="parTrans" cxnId="{50A80B66-675D-40D8-8A9C-1CDEF29CC1E8}">
      <dgm:prSet/>
      <dgm:spPr/>
      <dgm:t>
        <a:bodyPr/>
        <a:lstStyle/>
        <a:p>
          <a:endParaRPr lang="en-US"/>
        </a:p>
      </dgm:t>
    </dgm:pt>
    <dgm:pt modelId="{4CC59FE6-F2BB-4A9E-9197-9772124D23DE}" type="sibTrans" cxnId="{50A80B66-675D-40D8-8A9C-1CDEF29CC1E8}">
      <dgm:prSet/>
      <dgm:spPr/>
      <dgm:t>
        <a:bodyPr/>
        <a:lstStyle/>
        <a:p>
          <a:endParaRPr lang="en-US"/>
        </a:p>
      </dgm:t>
    </dgm:pt>
    <dgm:pt modelId="{06FCB781-01AB-42AE-B859-8B96D2135ECD}">
      <dgm:prSet/>
      <dgm:spPr/>
      <dgm:t>
        <a:bodyPr/>
        <a:lstStyle/>
        <a:p>
          <a:r>
            <a:rPr lang="en-US"/>
            <a:t>Crisis in the Southern Cone in the late 1970s</a:t>
          </a:r>
        </a:p>
      </dgm:t>
    </dgm:pt>
    <dgm:pt modelId="{4F370554-755D-4CF9-9623-BB3649D04A45}" type="parTrans" cxnId="{259F0981-8188-4BA7-85B1-6D16A00CC695}">
      <dgm:prSet/>
      <dgm:spPr/>
      <dgm:t>
        <a:bodyPr/>
        <a:lstStyle/>
        <a:p>
          <a:endParaRPr lang="en-US"/>
        </a:p>
      </dgm:t>
    </dgm:pt>
    <dgm:pt modelId="{5CF5B074-553D-4593-BE1C-3D4E852DDFDD}" type="sibTrans" cxnId="{259F0981-8188-4BA7-85B1-6D16A00CC695}">
      <dgm:prSet/>
      <dgm:spPr/>
      <dgm:t>
        <a:bodyPr/>
        <a:lstStyle/>
        <a:p>
          <a:endParaRPr lang="en-US"/>
        </a:p>
      </dgm:t>
    </dgm:pt>
    <dgm:pt modelId="{B9F3E708-384B-41F3-B0FD-86DD126202C1}">
      <dgm:prSet/>
      <dgm:spPr/>
      <dgm:t>
        <a:bodyPr/>
        <a:lstStyle/>
        <a:p>
          <a:pPr>
            <a:defRPr b="1"/>
          </a:pPr>
          <a:r>
            <a:rPr lang="en-US"/>
            <a:t>early 1980s</a:t>
          </a:r>
        </a:p>
      </dgm:t>
    </dgm:pt>
    <dgm:pt modelId="{68A0854A-05FD-49D9-A572-08F10E1E2A65}" type="parTrans" cxnId="{A8639904-B186-4DC8-AFEF-7707F304CF06}">
      <dgm:prSet/>
      <dgm:spPr/>
      <dgm:t>
        <a:bodyPr/>
        <a:lstStyle/>
        <a:p>
          <a:endParaRPr lang="en-US"/>
        </a:p>
      </dgm:t>
    </dgm:pt>
    <dgm:pt modelId="{54602DD5-3933-481C-91F2-68DDB91B1196}" type="sibTrans" cxnId="{A8639904-B186-4DC8-AFEF-7707F304CF06}">
      <dgm:prSet/>
      <dgm:spPr/>
      <dgm:t>
        <a:bodyPr/>
        <a:lstStyle/>
        <a:p>
          <a:endParaRPr lang="en-US"/>
        </a:p>
      </dgm:t>
    </dgm:pt>
    <dgm:pt modelId="{4CE9AEA1-7BE8-44AF-B6CC-B0EF053397CC}">
      <dgm:prSet/>
      <dgm:spPr/>
      <dgm:t>
        <a:bodyPr/>
        <a:lstStyle/>
        <a:p>
          <a:r>
            <a:rPr lang="en-US"/>
            <a:t>Third World debt crisis of the early 1980s</a:t>
          </a:r>
        </a:p>
      </dgm:t>
    </dgm:pt>
    <dgm:pt modelId="{AE707361-0099-493A-BA11-54E471FF4642}" type="parTrans" cxnId="{69DD09C8-3FF0-4571-ACEB-0638B38CF4D7}">
      <dgm:prSet/>
      <dgm:spPr/>
      <dgm:t>
        <a:bodyPr/>
        <a:lstStyle/>
        <a:p>
          <a:endParaRPr lang="en-US"/>
        </a:p>
      </dgm:t>
    </dgm:pt>
    <dgm:pt modelId="{BDE3859A-F596-4A27-9978-48672440E24A}" type="sibTrans" cxnId="{69DD09C8-3FF0-4571-ACEB-0638B38CF4D7}">
      <dgm:prSet/>
      <dgm:spPr/>
      <dgm:t>
        <a:bodyPr/>
        <a:lstStyle/>
        <a:p>
          <a:endParaRPr lang="en-US"/>
        </a:p>
      </dgm:t>
    </dgm:pt>
    <dgm:pt modelId="{BE5BA1AD-335C-4E44-8A32-EE1738C3F59D}">
      <dgm:prSet/>
      <dgm:spPr/>
      <dgm:t>
        <a:bodyPr/>
        <a:lstStyle/>
        <a:p>
          <a:pPr>
            <a:defRPr b="1"/>
          </a:pPr>
          <a:r>
            <a:rPr lang="en-US"/>
            <a:t>late 1980s</a:t>
          </a:r>
        </a:p>
      </dgm:t>
    </dgm:pt>
    <dgm:pt modelId="{DB09C8AE-C198-4D25-9A9B-3AAA04D7A4C8}" type="parTrans" cxnId="{63C2706A-F8B6-4138-8711-48AC9D5498AA}">
      <dgm:prSet/>
      <dgm:spPr/>
      <dgm:t>
        <a:bodyPr/>
        <a:lstStyle/>
        <a:p>
          <a:endParaRPr lang="en-US"/>
        </a:p>
      </dgm:t>
    </dgm:pt>
    <dgm:pt modelId="{D02B08BA-504F-4069-A50E-DF89C16417CF}" type="sibTrans" cxnId="{63C2706A-F8B6-4138-8711-48AC9D5498AA}">
      <dgm:prSet/>
      <dgm:spPr/>
      <dgm:t>
        <a:bodyPr/>
        <a:lstStyle/>
        <a:p>
          <a:endParaRPr lang="en-US"/>
        </a:p>
      </dgm:t>
    </dgm:pt>
    <dgm:pt modelId="{3184F803-E248-4E24-AC38-EFC7795A730D}">
      <dgm:prSet/>
      <dgm:spPr/>
      <dgm:t>
        <a:bodyPr/>
        <a:lstStyle/>
        <a:p>
          <a:r>
            <a:rPr lang="en-US"/>
            <a:t>The savings and loan debacle in the US in the late 1980s</a:t>
          </a:r>
        </a:p>
      </dgm:t>
    </dgm:pt>
    <dgm:pt modelId="{7EEB7CAD-97B2-47E8-9D75-669FA83AFEB8}" type="parTrans" cxnId="{3AA36827-D8BF-48BF-AC55-BDFB1D3A39F9}">
      <dgm:prSet/>
      <dgm:spPr/>
      <dgm:t>
        <a:bodyPr/>
        <a:lstStyle/>
        <a:p>
          <a:endParaRPr lang="en-US"/>
        </a:p>
      </dgm:t>
    </dgm:pt>
    <dgm:pt modelId="{4B2A7CB1-6D5E-44B2-BCC9-73E96270259A}" type="sibTrans" cxnId="{3AA36827-D8BF-48BF-AC55-BDFB1D3A39F9}">
      <dgm:prSet/>
      <dgm:spPr/>
      <dgm:t>
        <a:bodyPr/>
        <a:lstStyle/>
        <a:p>
          <a:endParaRPr lang="en-US"/>
        </a:p>
      </dgm:t>
    </dgm:pt>
    <dgm:pt modelId="{217B24BE-A82F-4A7F-B92F-437C52BABB65}">
      <dgm:prSet/>
      <dgm:spPr/>
      <dgm:t>
        <a:bodyPr/>
        <a:lstStyle/>
        <a:p>
          <a:pPr>
            <a:defRPr b="1"/>
          </a:pPr>
          <a:r>
            <a:rPr lang="en-US"/>
            <a:t>1992</a:t>
          </a:r>
        </a:p>
      </dgm:t>
    </dgm:pt>
    <dgm:pt modelId="{90BC89F2-9B5E-4BD3-894F-DDA85D1211C3}" type="parTrans" cxnId="{42F50D73-B93B-4C7F-8F62-7679905A031B}">
      <dgm:prSet/>
      <dgm:spPr/>
      <dgm:t>
        <a:bodyPr/>
        <a:lstStyle/>
        <a:p>
          <a:endParaRPr lang="en-US"/>
        </a:p>
      </dgm:t>
    </dgm:pt>
    <dgm:pt modelId="{841E0D14-B76E-4EF9-987D-5E803979C626}" type="sibTrans" cxnId="{42F50D73-B93B-4C7F-8F62-7679905A031B}">
      <dgm:prSet/>
      <dgm:spPr/>
      <dgm:t>
        <a:bodyPr/>
        <a:lstStyle/>
        <a:p>
          <a:endParaRPr lang="en-US"/>
        </a:p>
      </dgm:t>
    </dgm:pt>
    <dgm:pt modelId="{4AD70394-CDC3-4F1B-B0C8-8ED7AEB263B2}">
      <dgm:prSet/>
      <dgm:spPr/>
      <dgm:t>
        <a:bodyPr/>
        <a:lstStyle/>
        <a:p>
          <a:r>
            <a:rPr lang="en-US"/>
            <a:t>The ERM crisis in 1992 that led to the withdrawal of Britain from the European Exchange Rate Mechanism</a:t>
          </a:r>
        </a:p>
      </dgm:t>
    </dgm:pt>
    <dgm:pt modelId="{9C968E6F-28BF-43BC-8919-2922E63DB4FE}" type="parTrans" cxnId="{793A9E56-E125-4F58-A5B6-90366981EC0D}">
      <dgm:prSet/>
      <dgm:spPr/>
      <dgm:t>
        <a:bodyPr/>
        <a:lstStyle/>
        <a:p>
          <a:endParaRPr lang="en-US"/>
        </a:p>
      </dgm:t>
    </dgm:pt>
    <dgm:pt modelId="{00813E62-2C71-47BF-B3CC-6C31F62C730A}" type="sibTrans" cxnId="{793A9E56-E125-4F58-A5B6-90366981EC0D}">
      <dgm:prSet/>
      <dgm:spPr/>
      <dgm:t>
        <a:bodyPr/>
        <a:lstStyle/>
        <a:p>
          <a:endParaRPr lang="en-US"/>
        </a:p>
      </dgm:t>
    </dgm:pt>
    <dgm:pt modelId="{53461A6E-121E-4F4F-91C7-169FE033B038}">
      <dgm:prSet/>
      <dgm:spPr/>
      <dgm:t>
        <a:bodyPr/>
        <a:lstStyle/>
        <a:p>
          <a:pPr>
            <a:defRPr b="1"/>
          </a:pPr>
          <a:r>
            <a:rPr lang="en-US"/>
            <a:t>1994–1995</a:t>
          </a:r>
        </a:p>
      </dgm:t>
    </dgm:pt>
    <dgm:pt modelId="{CD0A8139-3A67-4598-A1AC-2FBD740A8BDC}" type="parTrans" cxnId="{7A20A359-90B3-4C1D-89EB-AF37E9051276}">
      <dgm:prSet/>
      <dgm:spPr/>
      <dgm:t>
        <a:bodyPr/>
        <a:lstStyle/>
        <a:p>
          <a:endParaRPr lang="en-US"/>
        </a:p>
      </dgm:t>
    </dgm:pt>
    <dgm:pt modelId="{33135480-2DF0-408C-AB02-E6AC2BC7047A}" type="sibTrans" cxnId="{7A20A359-90B3-4C1D-89EB-AF37E9051276}">
      <dgm:prSet/>
      <dgm:spPr/>
      <dgm:t>
        <a:bodyPr/>
        <a:lstStyle/>
        <a:p>
          <a:endParaRPr lang="en-US"/>
        </a:p>
      </dgm:t>
    </dgm:pt>
    <dgm:pt modelId="{6B1A1C81-2E5F-40EC-B028-306E6910764F}">
      <dgm:prSet/>
      <dgm:spPr/>
      <dgm:t>
        <a:bodyPr/>
        <a:lstStyle/>
        <a:p>
          <a:r>
            <a:rPr lang="en-US"/>
            <a:t>The Mexican crisis of 1994-95 and its follow-on crisis in Latin America</a:t>
          </a:r>
        </a:p>
      </dgm:t>
    </dgm:pt>
    <dgm:pt modelId="{50C76C14-5F8B-4521-8DD8-CAA5D848A359}" type="parTrans" cxnId="{642BBD6E-FA07-4602-9C27-5D8AFFF2F73D}">
      <dgm:prSet/>
      <dgm:spPr/>
      <dgm:t>
        <a:bodyPr/>
        <a:lstStyle/>
        <a:p>
          <a:endParaRPr lang="en-US"/>
        </a:p>
      </dgm:t>
    </dgm:pt>
    <dgm:pt modelId="{5775F4EB-09C6-4FED-BA7E-74C3BF391325}" type="sibTrans" cxnId="{642BBD6E-FA07-4602-9C27-5D8AFFF2F73D}">
      <dgm:prSet/>
      <dgm:spPr/>
      <dgm:t>
        <a:bodyPr/>
        <a:lstStyle/>
        <a:p>
          <a:endParaRPr lang="en-US"/>
        </a:p>
      </dgm:t>
    </dgm:pt>
    <dgm:pt modelId="{78407C2D-68DB-4FBB-B566-0DE294D8E0EF}">
      <dgm:prSet/>
      <dgm:spPr/>
      <dgm:t>
        <a:bodyPr/>
        <a:lstStyle/>
        <a:p>
          <a:pPr>
            <a:defRPr b="1"/>
          </a:pPr>
          <a:r>
            <a:rPr lang="en-US"/>
            <a:t>1997</a:t>
          </a:r>
        </a:p>
      </dgm:t>
    </dgm:pt>
    <dgm:pt modelId="{364E0C37-C29B-4EB6-8FFA-54CA2362F7EF}" type="parTrans" cxnId="{34B20E05-590B-4795-ABA0-3875ABEA17A5}">
      <dgm:prSet/>
      <dgm:spPr/>
      <dgm:t>
        <a:bodyPr/>
        <a:lstStyle/>
        <a:p>
          <a:endParaRPr lang="en-US"/>
        </a:p>
      </dgm:t>
    </dgm:pt>
    <dgm:pt modelId="{81186D55-BDE6-4E4B-AA59-5EC8F8291DDD}" type="sibTrans" cxnId="{34B20E05-590B-4795-ABA0-3875ABEA17A5}">
      <dgm:prSet/>
      <dgm:spPr/>
      <dgm:t>
        <a:bodyPr/>
        <a:lstStyle/>
        <a:p>
          <a:endParaRPr lang="en-US"/>
        </a:p>
      </dgm:t>
    </dgm:pt>
    <dgm:pt modelId="{EECA1F59-2B81-4768-8EB1-098D9100A5B3}">
      <dgm:prSet/>
      <dgm:spPr/>
      <dgm:t>
        <a:bodyPr/>
        <a:lstStyle/>
        <a:p>
          <a:r>
            <a:rPr lang="en-US"/>
            <a:t>The East Asian crisis of 1997</a:t>
          </a:r>
        </a:p>
      </dgm:t>
    </dgm:pt>
    <dgm:pt modelId="{1525462A-57C7-4223-A5A7-ECFC381B798F}" type="parTrans" cxnId="{B92FB993-F531-4782-B0A9-B69DE85885F0}">
      <dgm:prSet/>
      <dgm:spPr/>
      <dgm:t>
        <a:bodyPr/>
        <a:lstStyle/>
        <a:p>
          <a:endParaRPr lang="en-US"/>
        </a:p>
      </dgm:t>
    </dgm:pt>
    <dgm:pt modelId="{AFA30477-807D-4F80-AE40-018BA0B1C608}" type="sibTrans" cxnId="{B92FB993-F531-4782-B0A9-B69DE85885F0}">
      <dgm:prSet/>
      <dgm:spPr/>
      <dgm:t>
        <a:bodyPr/>
        <a:lstStyle/>
        <a:p>
          <a:endParaRPr lang="en-US"/>
        </a:p>
      </dgm:t>
    </dgm:pt>
    <dgm:pt modelId="{6DD6E4ED-B432-4574-A674-0373FE546EF9}">
      <dgm:prSet/>
      <dgm:spPr/>
      <dgm:t>
        <a:bodyPr/>
        <a:lstStyle/>
        <a:p>
          <a:pPr>
            <a:defRPr b="1"/>
          </a:pPr>
          <a:r>
            <a:rPr lang="en-US"/>
            <a:t>1998</a:t>
          </a:r>
        </a:p>
      </dgm:t>
    </dgm:pt>
    <dgm:pt modelId="{443CDFB8-F0CC-4929-AAC7-6A95EBAF30E9}" type="parTrans" cxnId="{84C8CC46-4587-41C7-BA2D-6EA38BD81A4F}">
      <dgm:prSet/>
      <dgm:spPr/>
      <dgm:t>
        <a:bodyPr/>
        <a:lstStyle/>
        <a:p>
          <a:endParaRPr lang="en-US"/>
        </a:p>
      </dgm:t>
    </dgm:pt>
    <dgm:pt modelId="{D2E2B7B6-56DF-4518-B29C-702A2E2556C0}" type="sibTrans" cxnId="{84C8CC46-4587-41C7-BA2D-6EA38BD81A4F}">
      <dgm:prSet/>
      <dgm:spPr/>
      <dgm:t>
        <a:bodyPr/>
        <a:lstStyle/>
        <a:p>
          <a:endParaRPr lang="en-US"/>
        </a:p>
      </dgm:t>
    </dgm:pt>
    <dgm:pt modelId="{23292C30-722C-4CA5-BA66-414AAE8A17E8}">
      <dgm:prSet/>
      <dgm:spPr/>
      <dgm:t>
        <a:bodyPr/>
        <a:lstStyle/>
        <a:p>
          <a:r>
            <a:rPr lang="en-US"/>
            <a:t>The Russian meltdown of 1998</a:t>
          </a:r>
        </a:p>
      </dgm:t>
    </dgm:pt>
    <dgm:pt modelId="{B559BB83-E5BB-4A73-BDDA-45703A1D746F}" type="parTrans" cxnId="{D85AC919-EA5D-458A-B40E-541FA33802D0}">
      <dgm:prSet/>
      <dgm:spPr/>
      <dgm:t>
        <a:bodyPr/>
        <a:lstStyle/>
        <a:p>
          <a:endParaRPr lang="en-US"/>
        </a:p>
      </dgm:t>
    </dgm:pt>
    <dgm:pt modelId="{DE11C5CA-96E8-42FC-9179-C427E922E51A}" type="sibTrans" cxnId="{D85AC919-EA5D-458A-B40E-541FA33802D0}">
      <dgm:prSet/>
      <dgm:spPr/>
      <dgm:t>
        <a:bodyPr/>
        <a:lstStyle/>
        <a:p>
          <a:endParaRPr lang="en-US"/>
        </a:p>
      </dgm:t>
    </dgm:pt>
    <dgm:pt modelId="{7A4B76AD-659B-4C21-887D-042BAFAA0804}">
      <dgm:prSet/>
      <dgm:spPr/>
      <dgm:t>
        <a:bodyPr/>
        <a:lstStyle/>
        <a:p>
          <a:pPr>
            <a:defRPr b="1"/>
          </a:pPr>
          <a:r>
            <a:rPr lang="en-US"/>
            <a:t>1999</a:t>
          </a:r>
        </a:p>
      </dgm:t>
    </dgm:pt>
    <dgm:pt modelId="{2E66C9CD-58A2-45C1-88F4-6EEDA5EC0A1E}" type="parTrans" cxnId="{B760E4B9-BBDF-433E-860D-E1CB87181991}">
      <dgm:prSet/>
      <dgm:spPr/>
      <dgm:t>
        <a:bodyPr/>
        <a:lstStyle/>
        <a:p>
          <a:endParaRPr lang="en-US"/>
        </a:p>
      </dgm:t>
    </dgm:pt>
    <dgm:pt modelId="{F8A5B270-A445-44DC-8065-B6F5EFB819B5}" type="sibTrans" cxnId="{B760E4B9-BBDF-433E-860D-E1CB87181991}">
      <dgm:prSet/>
      <dgm:spPr/>
      <dgm:t>
        <a:bodyPr/>
        <a:lstStyle/>
        <a:p>
          <a:endParaRPr lang="en-US"/>
        </a:p>
      </dgm:t>
    </dgm:pt>
    <dgm:pt modelId="{CC89095B-BBB0-44A5-A59A-62C832C80572}">
      <dgm:prSet/>
      <dgm:spPr/>
      <dgm:t>
        <a:bodyPr/>
        <a:lstStyle/>
        <a:p>
          <a:r>
            <a:rPr lang="en-US"/>
            <a:t>The collapse of the real in Brazil in 1999 and its impact on the rest of Latin America</a:t>
          </a:r>
        </a:p>
      </dgm:t>
    </dgm:pt>
    <dgm:pt modelId="{3ECAFAFC-5716-4788-AE16-22A01CAC3531}" type="parTrans" cxnId="{06AFECEE-504E-4313-A311-BF3AED0EED3A}">
      <dgm:prSet/>
      <dgm:spPr/>
      <dgm:t>
        <a:bodyPr/>
        <a:lstStyle/>
        <a:p>
          <a:endParaRPr lang="en-US"/>
        </a:p>
      </dgm:t>
    </dgm:pt>
    <dgm:pt modelId="{6398F744-65D8-4CD0-B906-8C5BEE794762}" type="sibTrans" cxnId="{06AFECEE-504E-4313-A311-BF3AED0EED3A}">
      <dgm:prSet/>
      <dgm:spPr/>
      <dgm:t>
        <a:bodyPr/>
        <a:lstStyle/>
        <a:p>
          <a:endParaRPr lang="en-US"/>
        </a:p>
      </dgm:t>
    </dgm:pt>
    <dgm:pt modelId="{BB8D9EED-4A92-4EBF-B380-11DA5470C568}">
      <dgm:prSet/>
      <dgm:spPr/>
      <dgm:t>
        <a:bodyPr/>
        <a:lstStyle/>
        <a:p>
          <a:pPr>
            <a:defRPr b="1"/>
          </a:pPr>
          <a:r>
            <a:rPr lang="en-US"/>
            <a:t>2000</a:t>
          </a:r>
        </a:p>
      </dgm:t>
    </dgm:pt>
    <dgm:pt modelId="{CFAF9620-DACA-4955-9902-8C09B0C0E9F3}" type="parTrans" cxnId="{7F695E24-F684-4186-8E69-D2662715AC9C}">
      <dgm:prSet/>
      <dgm:spPr/>
      <dgm:t>
        <a:bodyPr/>
        <a:lstStyle/>
        <a:p>
          <a:endParaRPr lang="en-US"/>
        </a:p>
      </dgm:t>
    </dgm:pt>
    <dgm:pt modelId="{5CE2E498-1F4B-4D8B-9AD6-944EB6C6C1E9}" type="sibTrans" cxnId="{7F695E24-F684-4186-8E69-D2662715AC9C}">
      <dgm:prSet/>
      <dgm:spPr/>
      <dgm:t>
        <a:bodyPr/>
        <a:lstStyle/>
        <a:p>
          <a:endParaRPr lang="en-US"/>
        </a:p>
      </dgm:t>
    </dgm:pt>
    <dgm:pt modelId="{2230EE55-6A1A-4F38-A3A7-57689111FECD}">
      <dgm:prSet/>
      <dgm:spPr/>
      <dgm:t>
        <a:bodyPr/>
        <a:lstStyle/>
        <a:p>
          <a:r>
            <a:rPr lang="en-US"/>
            <a:t>The dot com bust of 2000 (Nasdaq rises five fold from 1995 to 2000 and then falls from 5049 on March 10, 2000 to 1140 on Oct 4, 2002).</a:t>
          </a:r>
        </a:p>
      </dgm:t>
    </dgm:pt>
    <dgm:pt modelId="{0B5CC5F5-8493-4562-8D78-7EBA18374527}" type="parTrans" cxnId="{377BC9C4-A797-4576-9B21-CC6956A52994}">
      <dgm:prSet/>
      <dgm:spPr/>
      <dgm:t>
        <a:bodyPr/>
        <a:lstStyle/>
        <a:p>
          <a:endParaRPr lang="en-US"/>
        </a:p>
      </dgm:t>
    </dgm:pt>
    <dgm:pt modelId="{7ECECC06-2799-4CF7-878D-3CE68888E531}" type="sibTrans" cxnId="{377BC9C4-A797-4576-9B21-CC6956A52994}">
      <dgm:prSet/>
      <dgm:spPr/>
      <dgm:t>
        <a:bodyPr/>
        <a:lstStyle/>
        <a:p>
          <a:endParaRPr lang="en-US"/>
        </a:p>
      </dgm:t>
    </dgm:pt>
    <dgm:pt modelId="{692F8323-90BC-45F5-8A1C-9AC782C524F3}">
      <dgm:prSet/>
      <dgm:spPr/>
      <dgm:t>
        <a:bodyPr/>
        <a:lstStyle/>
        <a:p>
          <a:pPr>
            <a:defRPr b="1"/>
          </a:pPr>
          <a:r>
            <a:rPr lang="en-US"/>
            <a:t>2008</a:t>
          </a:r>
        </a:p>
      </dgm:t>
    </dgm:pt>
    <dgm:pt modelId="{7BA9F1BB-3510-46A0-B83D-65195EF42DB4}" type="parTrans" cxnId="{2B37576F-7158-4B67-B583-F1EA4031D225}">
      <dgm:prSet/>
      <dgm:spPr/>
      <dgm:t>
        <a:bodyPr/>
        <a:lstStyle/>
        <a:p>
          <a:endParaRPr lang="en-US"/>
        </a:p>
      </dgm:t>
    </dgm:pt>
    <dgm:pt modelId="{65B3BEC0-BBD5-425A-ACE7-0221F75EC5A6}" type="sibTrans" cxnId="{2B37576F-7158-4B67-B583-F1EA4031D225}">
      <dgm:prSet/>
      <dgm:spPr/>
      <dgm:t>
        <a:bodyPr/>
        <a:lstStyle/>
        <a:p>
          <a:endParaRPr lang="en-US"/>
        </a:p>
      </dgm:t>
    </dgm:pt>
    <dgm:pt modelId="{94904C3E-D25B-4A71-A07D-46307A946EB8}">
      <dgm:prSet/>
      <dgm:spPr/>
      <dgm:t>
        <a:bodyPr/>
        <a:lstStyle/>
        <a:p>
          <a:r>
            <a:rPr lang="en-US"/>
            <a:t>The GFC of 2008-09.</a:t>
          </a:r>
        </a:p>
      </dgm:t>
    </dgm:pt>
    <dgm:pt modelId="{CB37FE9E-3CC2-443C-9976-8FAD8012E077}" type="parTrans" cxnId="{4AF28A4B-9E30-439D-9E6F-FABA0EBA1BA2}">
      <dgm:prSet/>
      <dgm:spPr/>
      <dgm:t>
        <a:bodyPr/>
        <a:lstStyle/>
        <a:p>
          <a:endParaRPr lang="en-US"/>
        </a:p>
      </dgm:t>
    </dgm:pt>
    <dgm:pt modelId="{579162DA-EF59-45AC-AEEE-340B12F7CD0F}" type="sibTrans" cxnId="{4AF28A4B-9E30-439D-9E6F-FABA0EBA1BA2}">
      <dgm:prSet/>
      <dgm:spPr/>
      <dgm:t>
        <a:bodyPr/>
        <a:lstStyle/>
        <a:p>
          <a:endParaRPr lang="en-US"/>
        </a:p>
      </dgm:t>
    </dgm:pt>
    <dgm:pt modelId="{CF710655-2671-0A47-A288-A7797B41E5B0}" type="pres">
      <dgm:prSet presAssocID="{44C8024C-F3FC-4BE5-BD1D-BDAE2D2D9E76}" presName="root" presStyleCnt="0">
        <dgm:presLayoutVars>
          <dgm:chMax/>
          <dgm:chPref/>
          <dgm:animLvl val="lvl"/>
        </dgm:presLayoutVars>
      </dgm:prSet>
      <dgm:spPr/>
    </dgm:pt>
    <dgm:pt modelId="{FF5536F1-78D8-3342-AB4D-3DEE29FEF45A}" type="pres">
      <dgm:prSet presAssocID="{44C8024C-F3FC-4BE5-BD1D-BDAE2D2D9E76}" presName="divider" presStyleLbl="node1" presStyleIdx="0" presStyleCnt="1"/>
      <dgm:spPr/>
    </dgm:pt>
    <dgm:pt modelId="{98EEC233-75C6-994A-914D-3F2BA8CA823E}" type="pres">
      <dgm:prSet presAssocID="{44C8024C-F3FC-4BE5-BD1D-BDAE2D2D9E76}" presName="nodes" presStyleCnt="0">
        <dgm:presLayoutVars>
          <dgm:chMax/>
          <dgm:chPref/>
          <dgm:animLvl val="lvl"/>
        </dgm:presLayoutVars>
      </dgm:prSet>
      <dgm:spPr/>
    </dgm:pt>
    <dgm:pt modelId="{D2CBB115-6511-5A4F-A6DE-453F0E681CCE}" type="pres">
      <dgm:prSet presAssocID="{8D34CA6E-094E-4441-9A51-1F927B88816A}" presName="composite" presStyleCnt="0"/>
      <dgm:spPr/>
    </dgm:pt>
    <dgm:pt modelId="{8FB6C4C9-7FE6-6B4E-94C7-9D96972584CE}" type="pres">
      <dgm:prSet presAssocID="{8D34CA6E-094E-4441-9A51-1F927B88816A}" presName="L1TextContainer" presStyleLbl="revTx" presStyleIdx="0" presStyleCnt="10">
        <dgm:presLayoutVars>
          <dgm:chMax val="1"/>
          <dgm:chPref val="1"/>
          <dgm:bulletEnabled val="1"/>
        </dgm:presLayoutVars>
      </dgm:prSet>
      <dgm:spPr/>
    </dgm:pt>
    <dgm:pt modelId="{697BB44B-0121-9147-BE9A-883EABA41807}" type="pres">
      <dgm:prSet presAssocID="{8D34CA6E-094E-4441-9A51-1F927B88816A}" presName="L2TextContainerWrapper" presStyleCnt="0">
        <dgm:presLayoutVars>
          <dgm:chMax val="0"/>
          <dgm:chPref val="0"/>
          <dgm:bulletEnabled val="1"/>
        </dgm:presLayoutVars>
      </dgm:prSet>
      <dgm:spPr/>
    </dgm:pt>
    <dgm:pt modelId="{54F896F9-1FD0-7543-BF17-FD285A917A73}" type="pres">
      <dgm:prSet presAssocID="{8D34CA6E-094E-4441-9A51-1F927B88816A}" presName="L2TextContainer" presStyleLbl="bgAccFollowNode1" presStyleIdx="0" presStyleCnt="10"/>
      <dgm:spPr/>
    </dgm:pt>
    <dgm:pt modelId="{0B3D28BC-9896-B141-9581-41E8BC799A37}" type="pres">
      <dgm:prSet presAssocID="{8D34CA6E-094E-4441-9A51-1F927B88816A}" presName="FlexibleEmptyPlaceHolder" presStyleCnt="0"/>
      <dgm:spPr/>
    </dgm:pt>
    <dgm:pt modelId="{336CD1E6-A501-5C4F-8BFA-6B8E6164B935}" type="pres">
      <dgm:prSet presAssocID="{8D34CA6E-094E-4441-9A51-1F927B88816A}" presName="ConnectLine" presStyleLbl="alignNode1" presStyleIdx="0" presStyleCnt="10"/>
      <dgm:spPr>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dgm:spPr>
    </dgm:pt>
    <dgm:pt modelId="{335219F9-FECB-694D-A4A3-78C24C1900BB}" type="pres">
      <dgm:prSet presAssocID="{8D34CA6E-094E-4441-9A51-1F927B88816A}" presName="ConnectorPoint" presStyleLbl="fgAcc1" presStyleIdx="0" presStyleCnt="10"/>
      <dgm:spPr>
        <a:solidFill>
          <a:schemeClr val="lt1">
            <a:alpha val="90000"/>
            <a:hueOff val="0"/>
            <a:satOff val="0"/>
            <a:lumOff val="0"/>
            <a:alphaOff val="0"/>
          </a:schemeClr>
        </a:solidFill>
        <a:ln w="25400" cap="flat" cmpd="sng" algn="ctr">
          <a:noFill/>
          <a:prstDash val="solid"/>
        </a:ln>
        <a:effectLst/>
      </dgm:spPr>
    </dgm:pt>
    <dgm:pt modelId="{21C84436-0E5B-CB44-A51A-3FF61B197170}" type="pres">
      <dgm:prSet presAssocID="{8D34CA6E-094E-4441-9A51-1F927B88816A}" presName="EmptyPlaceHolder" presStyleCnt="0"/>
      <dgm:spPr/>
    </dgm:pt>
    <dgm:pt modelId="{F8D8E282-6C1F-EC49-8A1A-BCA9255001FA}" type="pres">
      <dgm:prSet presAssocID="{4CC59FE6-F2BB-4A9E-9197-9772124D23DE}" presName="spaceBetweenRectangles" presStyleCnt="0"/>
      <dgm:spPr/>
    </dgm:pt>
    <dgm:pt modelId="{6E5DD7FA-187A-1D42-9DCA-C83441E82D88}" type="pres">
      <dgm:prSet presAssocID="{B9F3E708-384B-41F3-B0FD-86DD126202C1}" presName="composite" presStyleCnt="0"/>
      <dgm:spPr/>
    </dgm:pt>
    <dgm:pt modelId="{B8C63E7E-E886-CB42-9F5D-29F27B1A37B6}" type="pres">
      <dgm:prSet presAssocID="{B9F3E708-384B-41F3-B0FD-86DD126202C1}" presName="L1TextContainer" presStyleLbl="revTx" presStyleIdx="1" presStyleCnt="10">
        <dgm:presLayoutVars>
          <dgm:chMax val="1"/>
          <dgm:chPref val="1"/>
          <dgm:bulletEnabled val="1"/>
        </dgm:presLayoutVars>
      </dgm:prSet>
      <dgm:spPr/>
    </dgm:pt>
    <dgm:pt modelId="{D5AA635E-978C-8948-84C4-612EEAF18FA1}" type="pres">
      <dgm:prSet presAssocID="{B9F3E708-384B-41F3-B0FD-86DD126202C1}" presName="L2TextContainerWrapper" presStyleCnt="0">
        <dgm:presLayoutVars>
          <dgm:chMax val="0"/>
          <dgm:chPref val="0"/>
          <dgm:bulletEnabled val="1"/>
        </dgm:presLayoutVars>
      </dgm:prSet>
      <dgm:spPr/>
    </dgm:pt>
    <dgm:pt modelId="{49406964-BDD3-014C-9842-11A76485BA63}" type="pres">
      <dgm:prSet presAssocID="{B9F3E708-384B-41F3-B0FD-86DD126202C1}" presName="L2TextContainer" presStyleLbl="bgAccFollowNode1" presStyleIdx="1" presStyleCnt="10"/>
      <dgm:spPr/>
    </dgm:pt>
    <dgm:pt modelId="{DE128752-167B-0B4C-954E-B760B53E7FA1}" type="pres">
      <dgm:prSet presAssocID="{B9F3E708-384B-41F3-B0FD-86DD126202C1}" presName="FlexibleEmptyPlaceHolder" presStyleCnt="0"/>
      <dgm:spPr/>
    </dgm:pt>
    <dgm:pt modelId="{D31147F3-12A6-C141-B621-A6FACA0DE54F}" type="pres">
      <dgm:prSet presAssocID="{B9F3E708-384B-41F3-B0FD-86DD126202C1}" presName="ConnectLine" presStyleLbl="alignNode1" presStyleIdx="1" presStyleCnt="10"/>
      <dgm:spPr>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dgm:spPr>
    </dgm:pt>
    <dgm:pt modelId="{DFAD0DF9-AAF0-2049-8A8F-1934283C8B0B}" type="pres">
      <dgm:prSet presAssocID="{B9F3E708-384B-41F3-B0FD-86DD126202C1}" presName="ConnectorPoint" presStyleLbl="fgAcc1" presStyleIdx="1" presStyleCnt="10"/>
      <dgm:spPr>
        <a:solidFill>
          <a:schemeClr val="lt1">
            <a:alpha val="90000"/>
            <a:hueOff val="0"/>
            <a:satOff val="0"/>
            <a:lumOff val="0"/>
            <a:alphaOff val="0"/>
          </a:schemeClr>
        </a:solidFill>
        <a:ln w="25400" cap="flat" cmpd="sng" algn="ctr">
          <a:noFill/>
          <a:prstDash val="solid"/>
        </a:ln>
        <a:effectLst/>
      </dgm:spPr>
    </dgm:pt>
    <dgm:pt modelId="{2858F792-C302-B444-9056-564645A9985D}" type="pres">
      <dgm:prSet presAssocID="{B9F3E708-384B-41F3-B0FD-86DD126202C1}" presName="EmptyPlaceHolder" presStyleCnt="0"/>
      <dgm:spPr/>
    </dgm:pt>
    <dgm:pt modelId="{1010B5B6-52B3-B348-9910-B9922C5BE29D}" type="pres">
      <dgm:prSet presAssocID="{54602DD5-3933-481C-91F2-68DDB91B1196}" presName="spaceBetweenRectangles" presStyleCnt="0"/>
      <dgm:spPr/>
    </dgm:pt>
    <dgm:pt modelId="{02CEEFB8-AE9D-3746-82AC-8B8C273A34E7}" type="pres">
      <dgm:prSet presAssocID="{BE5BA1AD-335C-4E44-8A32-EE1738C3F59D}" presName="composite" presStyleCnt="0"/>
      <dgm:spPr/>
    </dgm:pt>
    <dgm:pt modelId="{1A2ACA9C-4F83-9244-ACFE-021272B02ACA}" type="pres">
      <dgm:prSet presAssocID="{BE5BA1AD-335C-4E44-8A32-EE1738C3F59D}" presName="L1TextContainer" presStyleLbl="revTx" presStyleIdx="2" presStyleCnt="10">
        <dgm:presLayoutVars>
          <dgm:chMax val="1"/>
          <dgm:chPref val="1"/>
          <dgm:bulletEnabled val="1"/>
        </dgm:presLayoutVars>
      </dgm:prSet>
      <dgm:spPr/>
    </dgm:pt>
    <dgm:pt modelId="{DE58F242-5798-AB4F-82C1-B1BAECDC269D}" type="pres">
      <dgm:prSet presAssocID="{BE5BA1AD-335C-4E44-8A32-EE1738C3F59D}" presName="L2TextContainerWrapper" presStyleCnt="0">
        <dgm:presLayoutVars>
          <dgm:chMax val="0"/>
          <dgm:chPref val="0"/>
          <dgm:bulletEnabled val="1"/>
        </dgm:presLayoutVars>
      </dgm:prSet>
      <dgm:spPr/>
    </dgm:pt>
    <dgm:pt modelId="{B496C404-5DD2-514E-9942-051C0CF9FD27}" type="pres">
      <dgm:prSet presAssocID="{BE5BA1AD-335C-4E44-8A32-EE1738C3F59D}" presName="L2TextContainer" presStyleLbl="bgAccFollowNode1" presStyleIdx="2" presStyleCnt="10"/>
      <dgm:spPr/>
    </dgm:pt>
    <dgm:pt modelId="{E9447ACA-B3EC-DC48-8529-AC06EFB89E71}" type="pres">
      <dgm:prSet presAssocID="{BE5BA1AD-335C-4E44-8A32-EE1738C3F59D}" presName="FlexibleEmptyPlaceHolder" presStyleCnt="0"/>
      <dgm:spPr/>
    </dgm:pt>
    <dgm:pt modelId="{22959CE7-3829-594D-9C61-0109769CB8C4}" type="pres">
      <dgm:prSet presAssocID="{BE5BA1AD-335C-4E44-8A32-EE1738C3F59D}" presName="ConnectLine" presStyleLbl="alignNode1" presStyleIdx="2" presStyleCnt="10"/>
      <dgm:spPr>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dgm:spPr>
    </dgm:pt>
    <dgm:pt modelId="{B2E830F8-4972-A44F-899D-847E1D0AD9D2}" type="pres">
      <dgm:prSet presAssocID="{BE5BA1AD-335C-4E44-8A32-EE1738C3F59D}" presName="ConnectorPoint" presStyleLbl="fgAcc1" presStyleIdx="2" presStyleCnt="10"/>
      <dgm:spPr>
        <a:solidFill>
          <a:schemeClr val="lt1">
            <a:alpha val="90000"/>
            <a:hueOff val="0"/>
            <a:satOff val="0"/>
            <a:lumOff val="0"/>
            <a:alphaOff val="0"/>
          </a:schemeClr>
        </a:solidFill>
        <a:ln w="25400" cap="flat" cmpd="sng" algn="ctr">
          <a:noFill/>
          <a:prstDash val="solid"/>
        </a:ln>
        <a:effectLst/>
      </dgm:spPr>
    </dgm:pt>
    <dgm:pt modelId="{554BE7A6-F52F-384B-8EE3-AD0BCCE73C61}" type="pres">
      <dgm:prSet presAssocID="{BE5BA1AD-335C-4E44-8A32-EE1738C3F59D}" presName="EmptyPlaceHolder" presStyleCnt="0"/>
      <dgm:spPr/>
    </dgm:pt>
    <dgm:pt modelId="{AD851815-6304-8F4D-A794-A2D60EED2BB9}" type="pres">
      <dgm:prSet presAssocID="{D02B08BA-504F-4069-A50E-DF89C16417CF}" presName="spaceBetweenRectangles" presStyleCnt="0"/>
      <dgm:spPr/>
    </dgm:pt>
    <dgm:pt modelId="{1B8CE3ED-1145-8149-8987-94DFFC4EA0C1}" type="pres">
      <dgm:prSet presAssocID="{217B24BE-A82F-4A7F-B92F-437C52BABB65}" presName="composite" presStyleCnt="0"/>
      <dgm:spPr/>
    </dgm:pt>
    <dgm:pt modelId="{B7775965-FE38-AF47-BEF1-17977FD01B78}" type="pres">
      <dgm:prSet presAssocID="{217B24BE-A82F-4A7F-B92F-437C52BABB65}" presName="L1TextContainer" presStyleLbl="revTx" presStyleIdx="3" presStyleCnt="10">
        <dgm:presLayoutVars>
          <dgm:chMax val="1"/>
          <dgm:chPref val="1"/>
          <dgm:bulletEnabled val="1"/>
        </dgm:presLayoutVars>
      </dgm:prSet>
      <dgm:spPr/>
    </dgm:pt>
    <dgm:pt modelId="{935F9CC7-EBCD-B44E-A955-31712DF35879}" type="pres">
      <dgm:prSet presAssocID="{217B24BE-A82F-4A7F-B92F-437C52BABB65}" presName="L2TextContainerWrapper" presStyleCnt="0">
        <dgm:presLayoutVars>
          <dgm:chMax val="0"/>
          <dgm:chPref val="0"/>
          <dgm:bulletEnabled val="1"/>
        </dgm:presLayoutVars>
      </dgm:prSet>
      <dgm:spPr/>
    </dgm:pt>
    <dgm:pt modelId="{3183D9D0-622B-9B4A-A9DA-FDECFC858DB8}" type="pres">
      <dgm:prSet presAssocID="{217B24BE-A82F-4A7F-B92F-437C52BABB65}" presName="L2TextContainer" presStyleLbl="bgAccFollowNode1" presStyleIdx="3" presStyleCnt="10"/>
      <dgm:spPr/>
    </dgm:pt>
    <dgm:pt modelId="{1DFE522E-8CC9-E144-98E6-C47A11059888}" type="pres">
      <dgm:prSet presAssocID="{217B24BE-A82F-4A7F-B92F-437C52BABB65}" presName="FlexibleEmptyPlaceHolder" presStyleCnt="0"/>
      <dgm:spPr/>
    </dgm:pt>
    <dgm:pt modelId="{308A6B39-B3E2-E240-825E-C7AD486493F4}" type="pres">
      <dgm:prSet presAssocID="{217B24BE-A82F-4A7F-B92F-437C52BABB65}" presName="ConnectLine" presStyleLbl="alignNode1" presStyleIdx="3" presStyleCnt="10"/>
      <dgm:spPr>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dgm:spPr>
    </dgm:pt>
    <dgm:pt modelId="{B9E362D8-96DE-9A40-88DF-92511C0291D2}" type="pres">
      <dgm:prSet presAssocID="{217B24BE-A82F-4A7F-B92F-437C52BABB65}" presName="ConnectorPoint" presStyleLbl="fgAcc1" presStyleIdx="3" presStyleCnt="10"/>
      <dgm:spPr>
        <a:solidFill>
          <a:schemeClr val="lt1">
            <a:alpha val="90000"/>
            <a:hueOff val="0"/>
            <a:satOff val="0"/>
            <a:lumOff val="0"/>
            <a:alphaOff val="0"/>
          </a:schemeClr>
        </a:solidFill>
        <a:ln w="25400" cap="flat" cmpd="sng" algn="ctr">
          <a:noFill/>
          <a:prstDash val="solid"/>
        </a:ln>
        <a:effectLst/>
      </dgm:spPr>
    </dgm:pt>
    <dgm:pt modelId="{01E595FC-686A-124A-AD96-23215DBCF323}" type="pres">
      <dgm:prSet presAssocID="{217B24BE-A82F-4A7F-B92F-437C52BABB65}" presName="EmptyPlaceHolder" presStyleCnt="0"/>
      <dgm:spPr/>
    </dgm:pt>
    <dgm:pt modelId="{7FE07EF2-1C37-C34C-A5BC-8DDD26527376}" type="pres">
      <dgm:prSet presAssocID="{841E0D14-B76E-4EF9-987D-5E803979C626}" presName="spaceBetweenRectangles" presStyleCnt="0"/>
      <dgm:spPr/>
    </dgm:pt>
    <dgm:pt modelId="{15B0A18B-B168-B14B-908C-67C3D670F070}" type="pres">
      <dgm:prSet presAssocID="{53461A6E-121E-4F4F-91C7-169FE033B038}" presName="composite" presStyleCnt="0"/>
      <dgm:spPr/>
    </dgm:pt>
    <dgm:pt modelId="{A9F66F07-2D01-5544-923B-2CDD7BA679E8}" type="pres">
      <dgm:prSet presAssocID="{53461A6E-121E-4F4F-91C7-169FE033B038}" presName="L1TextContainer" presStyleLbl="revTx" presStyleIdx="4" presStyleCnt="10">
        <dgm:presLayoutVars>
          <dgm:chMax val="1"/>
          <dgm:chPref val="1"/>
          <dgm:bulletEnabled val="1"/>
        </dgm:presLayoutVars>
      </dgm:prSet>
      <dgm:spPr/>
    </dgm:pt>
    <dgm:pt modelId="{E477A4D6-F5D1-1E4D-898D-3D143CA4FFAE}" type="pres">
      <dgm:prSet presAssocID="{53461A6E-121E-4F4F-91C7-169FE033B038}" presName="L2TextContainerWrapper" presStyleCnt="0">
        <dgm:presLayoutVars>
          <dgm:chMax val="0"/>
          <dgm:chPref val="0"/>
          <dgm:bulletEnabled val="1"/>
        </dgm:presLayoutVars>
      </dgm:prSet>
      <dgm:spPr/>
    </dgm:pt>
    <dgm:pt modelId="{FA81B691-3070-5E4F-8C06-048DE8F0F317}" type="pres">
      <dgm:prSet presAssocID="{53461A6E-121E-4F4F-91C7-169FE033B038}" presName="L2TextContainer" presStyleLbl="bgAccFollowNode1" presStyleIdx="4" presStyleCnt="10"/>
      <dgm:spPr/>
    </dgm:pt>
    <dgm:pt modelId="{4917BDD6-4F8E-1945-BE54-960336FA2171}" type="pres">
      <dgm:prSet presAssocID="{53461A6E-121E-4F4F-91C7-169FE033B038}" presName="FlexibleEmptyPlaceHolder" presStyleCnt="0"/>
      <dgm:spPr/>
    </dgm:pt>
    <dgm:pt modelId="{7D1C6E07-382D-4E48-BD7E-4E63AEC68E14}" type="pres">
      <dgm:prSet presAssocID="{53461A6E-121E-4F4F-91C7-169FE033B038}" presName="ConnectLine" presStyleLbl="alignNode1" presStyleIdx="4" presStyleCnt="10"/>
      <dgm:spPr>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dgm:spPr>
    </dgm:pt>
    <dgm:pt modelId="{26FD3133-7613-DD4A-8A39-EFCFA415F6D7}" type="pres">
      <dgm:prSet presAssocID="{53461A6E-121E-4F4F-91C7-169FE033B038}" presName="ConnectorPoint" presStyleLbl="fgAcc1" presStyleIdx="4" presStyleCnt="10"/>
      <dgm:spPr>
        <a:solidFill>
          <a:schemeClr val="lt1">
            <a:alpha val="90000"/>
            <a:hueOff val="0"/>
            <a:satOff val="0"/>
            <a:lumOff val="0"/>
            <a:alphaOff val="0"/>
          </a:schemeClr>
        </a:solidFill>
        <a:ln w="25400" cap="flat" cmpd="sng" algn="ctr">
          <a:noFill/>
          <a:prstDash val="solid"/>
        </a:ln>
        <a:effectLst/>
      </dgm:spPr>
    </dgm:pt>
    <dgm:pt modelId="{2008C578-F674-DC44-9010-6B41E9CFB3FE}" type="pres">
      <dgm:prSet presAssocID="{53461A6E-121E-4F4F-91C7-169FE033B038}" presName="EmptyPlaceHolder" presStyleCnt="0"/>
      <dgm:spPr/>
    </dgm:pt>
    <dgm:pt modelId="{5A46CAF9-9A5C-9849-AD5F-8B860B7D69AA}" type="pres">
      <dgm:prSet presAssocID="{33135480-2DF0-408C-AB02-E6AC2BC7047A}" presName="spaceBetweenRectangles" presStyleCnt="0"/>
      <dgm:spPr/>
    </dgm:pt>
    <dgm:pt modelId="{0209ACBD-1463-8540-9CB0-296A9F49634C}" type="pres">
      <dgm:prSet presAssocID="{78407C2D-68DB-4FBB-B566-0DE294D8E0EF}" presName="composite" presStyleCnt="0"/>
      <dgm:spPr/>
    </dgm:pt>
    <dgm:pt modelId="{FC033F66-688D-7945-975D-63532AEBB623}" type="pres">
      <dgm:prSet presAssocID="{78407C2D-68DB-4FBB-B566-0DE294D8E0EF}" presName="L1TextContainer" presStyleLbl="revTx" presStyleIdx="5" presStyleCnt="10">
        <dgm:presLayoutVars>
          <dgm:chMax val="1"/>
          <dgm:chPref val="1"/>
          <dgm:bulletEnabled val="1"/>
        </dgm:presLayoutVars>
      </dgm:prSet>
      <dgm:spPr/>
    </dgm:pt>
    <dgm:pt modelId="{668260AB-324E-6C4C-98A7-339829A76DBB}" type="pres">
      <dgm:prSet presAssocID="{78407C2D-68DB-4FBB-B566-0DE294D8E0EF}" presName="L2TextContainerWrapper" presStyleCnt="0">
        <dgm:presLayoutVars>
          <dgm:chMax val="0"/>
          <dgm:chPref val="0"/>
          <dgm:bulletEnabled val="1"/>
        </dgm:presLayoutVars>
      </dgm:prSet>
      <dgm:spPr/>
    </dgm:pt>
    <dgm:pt modelId="{03FCF801-4197-9649-ABAE-210FB4D46A76}" type="pres">
      <dgm:prSet presAssocID="{78407C2D-68DB-4FBB-B566-0DE294D8E0EF}" presName="L2TextContainer" presStyleLbl="bgAccFollowNode1" presStyleIdx="5" presStyleCnt="10"/>
      <dgm:spPr/>
    </dgm:pt>
    <dgm:pt modelId="{7E390C5E-FAA3-2841-A3DE-3D6E2C983953}" type="pres">
      <dgm:prSet presAssocID="{78407C2D-68DB-4FBB-B566-0DE294D8E0EF}" presName="FlexibleEmptyPlaceHolder" presStyleCnt="0"/>
      <dgm:spPr/>
    </dgm:pt>
    <dgm:pt modelId="{16A9D431-E50F-7D4C-A8D9-D3E3C9ECB685}" type="pres">
      <dgm:prSet presAssocID="{78407C2D-68DB-4FBB-B566-0DE294D8E0EF}" presName="ConnectLine" presStyleLbl="alignNode1" presStyleIdx="5" presStyleCnt="10"/>
      <dgm:spPr>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dgm:spPr>
    </dgm:pt>
    <dgm:pt modelId="{6445EE93-75D4-964C-ACC9-3EBF72AC5A78}" type="pres">
      <dgm:prSet presAssocID="{78407C2D-68DB-4FBB-B566-0DE294D8E0EF}" presName="ConnectorPoint" presStyleLbl="fgAcc1" presStyleIdx="5" presStyleCnt="10"/>
      <dgm:spPr>
        <a:solidFill>
          <a:schemeClr val="lt1">
            <a:alpha val="90000"/>
            <a:hueOff val="0"/>
            <a:satOff val="0"/>
            <a:lumOff val="0"/>
            <a:alphaOff val="0"/>
          </a:schemeClr>
        </a:solidFill>
        <a:ln w="25400" cap="flat" cmpd="sng" algn="ctr">
          <a:noFill/>
          <a:prstDash val="solid"/>
        </a:ln>
        <a:effectLst/>
      </dgm:spPr>
    </dgm:pt>
    <dgm:pt modelId="{7A3442B6-FE84-754A-B749-49D914E8CC56}" type="pres">
      <dgm:prSet presAssocID="{78407C2D-68DB-4FBB-B566-0DE294D8E0EF}" presName="EmptyPlaceHolder" presStyleCnt="0"/>
      <dgm:spPr/>
    </dgm:pt>
    <dgm:pt modelId="{58BF91EA-7391-C248-A660-6347BA721476}" type="pres">
      <dgm:prSet presAssocID="{81186D55-BDE6-4E4B-AA59-5EC8F8291DDD}" presName="spaceBetweenRectangles" presStyleCnt="0"/>
      <dgm:spPr/>
    </dgm:pt>
    <dgm:pt modelId="{6C82F131-9369-A843-ABB0-BDAEFFF8398E}" type="pres">
      <dgm:prSet presAssocID="{6DD6E4ED-B432-4574-A674-0373FE546EF9}" presName="composite" presStyleCnt="0"/>
      <dgm:spPr/>
    </dgm:pt>
    <dgm:pt modelId="{D542EAD5-E109-E347-8320-5958D74A650F}" type="pres">
      <dgm:prSet presAssocID="{6DD6E4ED-B432-4574-A674-0373FE546EF9}" presName="L1TextContainer" presStyleLbl="revTx" presStyleIdx="6" presStyleCnt="10">
        <dgm:presLayoutVars>
          <dgm:chMax val="1"/>
          <dgm:chPref val="1"/>
          <dgm:bulletEnabled val="1"/>
        </dgm:presLayoutVars>
      </dgm:prSet>
      <dgm:spPr/>
    </dgm:pt>
    <dgm:pt modelId="{02BF581F-5732-CB49-9946-533B2FABEBFF}" type="pres">
      <dgm:prSet presAssocID="{6DD6E4ED-B432-4574-A674-0373FE546EF9}" presName="L2TextContainerWrapper" presStyleCnt="0">
        <dgm:presLayoutVars>
          <dgm:chMax val="0"/>
          <dgm:chPref val="0"/>
          <dgm:bulletEnabled val="1"/>
        </dgm:presLayoutVars>
      </dgm:prSet>
      <dgm:spPr/>
    </dgm:pt>
    <dgm:pt modelId="{318D8A3B-8973-C749-98CE-569583A8619E}" type="pres">
      <dgm:prSet presAssocID="{6DD6E4ED-B432-4574-A674-0373FE546EF9}" presName="L2TextContainer" presStyleLbl="bgAccFollowNode1" presStyleIdx="6" presStyleCnt="10"/>
      <dgm:spPr/>
    </dgm:pt>
    <dgm:pt modelId="{244F352F-B3DE-354A-8B38-73261E047D7F}" type="pres">
      <dgm:prSet presAssocID="{6DD6E4ED-B432-4574-A674-0373FE546EF9}" presName="FlexibleEmptyPlaceHolder" presStyleCnt="0"/>
      <dgm:spPr/>
    </dgm:pt>
    <dgm:pt modelId="{87B3981E-82D0-6B43-9383-1B68914A469A}" type="pres">
      <dgm:prSet presAssocID="{6DD6E4ED-B432-4574-A674-0373FE546EF9}" presName="ConnectLine" presStyleLbl="alignNode1" presStyleIdx="6" presStyleCnt="10"/>
      <dgm:spPr>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dgm:spPr>
    </dgm:pt>
    <dgm:pt modelId="{C3EAC96B-8617-F643-8D15-54214ABFF5F9}" type="pres">
      <dgm:prSet presAssocID="{6DD6E4ED-B432-4574-A674-0373FE546EF9}" presName="ConnectorPoint" presStyleLbl="fgAcc1" presStyleIdx="6" presStyleCnt="10"/>
      <dgm:spPr>
        <a:solidFill>
          <a:schemeClr val="lt1">
            <a:alpha val="90000"/>
            <a:hueOff val="0"/>
            <a:satOff val="0"/>
            <a:lumOff val="0"/>
            <a:alphaOff val="0"/>
          </a:schemeClr>
        </a:solidFill>
        <a:ln w="25400" cap="flat" cmpd="sng" algn="ctr">
          <a:noFill/>
          <a:prstDash val="solid"/>
        </a:ln>
        <a:effectLst/>
      </dgm:spPr>
    </dgm:pt>
    <dgm:pt modelId="{8397F811-EB35-CD42-BC57-116669E15D9F}" type="pres">
      <dgm:prSet presAssocID="{6DD6E4ED-B432-4574-A674-0373FE546EF9}" presName="EmptyPlaceHolder" presStyleCnt="0"/>
      <dgm:spPr/>
    </dgm:pt>
    <dgm:pt modelId="{952A29F7-9BD9-6940-9789-51896DEEBB3E}" type="pres">
      <dgm:prSet presAssocID="{D2E2B7B6-56DF-4518-B29C-702A2E2556C0}" presName="spaceBetweenRectangles" presStyleCnt="0"/>
      <dgm:spPr/>
    </dgm:pt>
    <dgm:pt modelId="{26EC4EDA-7FC8-4740-91B5-3F354516E398}" type="pres">
      <dgm:prSet presAssocID="{7A4B76AD-659B-4C21-887D-042BAFAA0804}" presName="composite" presStyleCnt="0"/>
      <dgm:spPr/>
    </dgm:pt>
    <dgm:pt modelId="{EB3876DC-829E-914C-BA5F-CF0C669A5659}" type="pres">
      <dgm:prSet presAssocID="{7A4B76AD-659B-4C21-887D-042BAFAA0804}" presName="L1TextContainer" presStyleLbl="revTx" presStyleIdx="7" presStyleCnt="10">
        <dgm:presLayoutVars>
          <dgm:chMax val="1"/>
          <dgm:chPref val="1"/>
          <dgm:bulletEnabled val="1"/>
        </dgm:presLayoutVars>
      </dgm:prSet>
      <dgm:spPr/>
    </dgm:pt>
    <dgm:pt modelId="{243717C0-69B3-664E-8786-86BF1047ACB3}" type="pres">
      <dgm:prSet presAssocID="{7A4B76AD-659B-4C21-887D-042BAFAA0804}" presName="L2TextContainerWrapper" presStyleCnt="0">
        <dgm:presLayoutVars>
          <dgm:chMax val="0"/>
          <dgm:chPref val="0"/>
          <dgm:bulletEnabled val="1"/>
        </dgm:presLayoutVars>
      </dgm:prSet>
      <dgm:spPr/>
    </dgm:pt>
    <dgm:pt modelId="{4EC72681-C068-2E44-9161-BDC37242B255}" type="pres">
      <dgm:prSet presAssocID="{7A4B76AD-659B-4C21-887D-042BAFAA0804}" presName="L2TextContainer" presStyleLbl="bgAccFollowNode1" presStyleIdx="7" presStyleCnt="10"/>
      <dgm:spPr/>
    </dgm:pt>
    <dgm:pt modelId="{B5A6A176-25C6-E243-99A7-FE47B00A3D2C}" type="pres">
      <dgm:prSet presAssocID="{7A4B76AD-659B-4C21-887D-042BAFAA0804}" presName="FlexibleEmptyPlaceHolder" presStyleCnt="0"/>
      <dgm:spPr/>
    </dgm:pt>
    <dgm:pt modelId="{FBF0E88F-35B2-5048-8119-997181239F2C}" type="pres">
      <dgm:prSet presAssocID="{7A4B76AD-659B-4C21-887D-042BAFAA0804}" presName="ConnectLine" presStyleLbl="alignNode1" presStyleIdx="7" presStyleCnt="10"/>
      <dgm:spPr>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dgm:spPr>
    </dgm:pt>
    <dgm:pt modelId="{3E67697B-D472-1A4B-AE1A-209EFD97DB16}" type="pres">
      <dgm:prSet presAssocID="{7A4B76AD-659B-4C21-887D-042BAFAA0804}" presName="ConnectorPoint" presStyleLbl="fgAcc1" presStyleIdx="7" presStyleCnt="10"/>
      <dgm:spPr>
        <a:solidFill>
          <a:schemeClr val="lt1">
            <a:alpha val="90000"/>
            <a:hueOff val="0"/>
            <a:satOff val="0"/>
            <a:lumOff val="0"/>
            <a:alphaOff val="0"/>
          </a:schemeClr>
        </a:solidFill>
        <a:ln w="25400" cap="flat" cmpd="sng" algn="ctr">
          <a:noFill/>
          <a:prstDash val="solid"/>
        </a:ln>
        <a:effectLst/>
      </dgm:spPr>
    </dgm:pt>
    <dgm:pt modelId="{28D03A63-6FBA-FA49-8401-AB5C03B4A72A}" type="pres">
      <dgm:prSet presAssocID="{7A4B76AD-659B-4C21-887D-042BAFAA0804}" presName="EmptyPlaceHolder" presStyleCnt="0"/>
      <dgm:spPr/>
    </dgm:pt>
    <dgm:pt modelId="{99997C97-8237-774F-95BA-B40193EADE18}" type="pres">
      <dgm:prSet presAssocID="{F8A5B270-A445-44DC-8065-B6F5EFB819B5}" presName="spaceBetweenRectangles" presStyleCnt="0"/>
      <dgm:spPr/>
    </dgm:pt>
    <dgm:pt modelId="{7C13C058-E642-7846-A83B-09F1738AF4E3}" type="pres">
      <dgm:prSet presAssocID="{BB8D9EED-4A92-4EBF-B380-11DA5470C568}" presName="composite" presStyleCnt="0"/>
      <dgm:spPr/>
    </dgm:pt>
    <dgm:pt modelId="{EE57C0AF-A2FF-FD47-9E31-F26731874E29}" type="pres">
      <dgm:prSet presAssocID="{BB8D9EED-4A92-4EBF-B380-11DA5470C568}" presName="L1TextContainer" presStyleLbl="revTx" presStyleIdx="8" presStyleCnt="10">
        <dgm:presLayoutVars>
          <dgm:chMax val="1"/>
          <dgm:chPref val="1"/>
          <dgm:bulletEnabled val="1"/>
        </dgm:presLayoutVars>
      </dgm:prSet>
      <dgm:spPr/>
    </dgm:pt>
    <dgm:pt modelId="{D5D4A8A2-5C89-554E-8E4C-2746C6993C72}" type="pres">
      <dgm:prSet presAssocID="{BB8D9EED-4A92-4EBF-B380-11DA5470C568}" presName="L2TextContainerWrapper" presStyleCnt="0">
        <dgm:presLayoutVars>
          <dgm:chMax val="0"/>
          <dgm:chPref val="0"/>
          <dgm:bulletEnabled val="1"/>
        </dgm:presLayoutVars>
      </dgm:prSet>
      <dgm:spPr/>
    </dgm:pt>
    <dgm:pt modelId="{50332D7E-CC56-8148-974F-36CE3689D09D}" type="pres">
      <dgm:prSet presAssocID="{BB8D9EED-4A92-4EBF-B380-11DA5470C568}" presName="L2TextContainer" presStyleLbl="bgAccFollowNode1" presStyleIdx="8" presStyleCnt="10"/>
      <dgm:spPr/>
    </dgm:pt>
    <dgm:pt modelId="{3BEBFA8B-B61D-C94E-9864-B30773EF8D48}" type="pres">
      <dgm:prSet presAssocID="{BB8D9EED-4A92-4EBF-B380-11DA5470C568}" presName="FlexibleEmptyPlaceHolder" presStyleCnt="0"/>
      <dgm:spPr/>
    </dgm:pt>
    <dgm:pt modelId="{8EB40E1E-0947-2141-A80C-E80AD34AD713}" type="pres">
      <dgm:prSet presAssocID="{BB8D9EED-4A92-4EBF-B380-11DA5470C568}" presName="ConnectLine" presStyleLbl="alignNode1" presStyleIdx="8" presStyleCnt="10"/>
      <dgm:spPr>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dgm:spPr>
    </dgm:pt>
    <dgm:pt modelId="{2DD19386-CEC4-E248-AA8A-F304CCDF2EA2}" type="pres">
      <dgm:prSet presAssocID="{BB8D9EED-4A92-4EBF-B380-11DA5470C568}" presName="ConnectorPoint" presStyleLbl="fgAcc1" presStyleIdx="8" presStyleCnt="10"/>
      <dgm:spPr>
        <a:solidFill>
          <a:schemeClr val="lt1">
            <a:alpha val="90000"/>
            <a:hueOff val="0"/>
            <a:satOff val="0"/>
            <a:lumOff val="0"/>
            <a:alphaOff val="0"/>
          </a:schemeClr>
        </a:solidFill>
        <a:ln w="25400" cap="flat" cmpd="sng" algn="ctr">
          <a:noFill/>
          <a:prstDash val="solid"/>
        </a:ln>
        <a:effectLst/>
      </dgm:spPr>
    </dgm:pt>
    <dgm:pt modelId="{C012144B-1571-994C-B2E8-7E11FA5A056F}" type="pres">
      <dgm:prSet presAssocID="{BB8D9EED-4A92-4EBF-B380-11DA5470C568}" presName="EmptyPlaceHolder" presStyleCnt="0"/>
      <dgm:spPr/>
    </dgm:pt>
    <dgm:pt modelId="{4A77AB66-32FE-6743-82FF-417169D95118}" type="pres">
      <dgm:prSet presAssocID="{5CE2E498-1F4B-4D8B-9AD6-944EB6C6C1E9}" presName="spaceBetweenRectangles" presStyleCnt="0"/>
      <dgm:spPr/>
    </dgm:pt>
    <dgm:pt modelId="{8FA49BD7-4CE2-EE47-B851-8395C35FF693}" type="pres">
      <dgm:prSet presAssocID="{692F8323-90BC-45F5-8A1C-9AC782C524F3}" presName="composite" presStyleCnt="0"/>
      <dgm:spPr/>
    </dgm:pt>
    <dgm:pt modelId="{395B80AA-252F-F24D-A3AF-9FD509004BCB}" type="pres">
      <dgm:prSet presAssocID="{692F8323-90BC-45F5-8A1C-9AC782C524F3}" presName="L1TextContainer" presStyleLbl="revTx" presStyleIdx="9" presStyleCnt="10">
        <dgm:presLayoutVars>
          <dgm:chMax val="1"/>
          <dgm:chPref val="1"/>
          <dgm:bulletEnabled val="1"/>
        </dgm:presLayoutVars>
      </dgm:prSet>
      <dgm:spPr/>
    </dgm:pt>
    <dgm:pt modelId="{0ABE5D6A-CF73-0C4E-8C02-D0F4E92D319D}" type="pres">
      <dgm:prSet presAssocID="{692F8323-90BC-45F5-8A1C-9AC782C524F3}" presName="L2TextContainerWrapper" presStyleCnt="0">
        <dgm:presLayoutVars>
          <dgm:chMax val="0"/>
          <dgm:chPref val="0"/>
          <dgm:bulletEnabled val="1"/>
        </dgm:presLayoutVars>
      </dgm:prSet>
      <dgm:spPr/>
    </dgm:pt>
    <dgm:pt modelId="{62068972-1E0C-F14D-AC50-427976C4310D}" type="pres">
      <dgm:prSet presAssocID="{692F8323-90BC-45F5-8A1C-9AC782C524F3}" presName="L2TextContainer" presStyleLbl="bgAccFollowNode1" presStyleIdx="9" presStyleCnt="10"/>
      <dgm:spPr/>
    </dgm:pt>
    <dgm:pt modelId="{C19D3B78-E9B8-694F-A4C3-A8B1FA7880B4}" type="pres">
      <dgm:prSet presAssocID="{692F8323-90BC-45F5-8A1C-9AC782C524F3}" presName="FlexibleEmptyPlaceHolder" presStyleCnt="0"/>
      <dgm:spPr/>
    </dgm:pt>
    <dgm:pt modelId="{E6B0F973-5F12-174A-8440-DA34EF7FEE27}" type="pres">
      <dgm:prSet presAssocID="{692F8323-90BC-45F5-8A1C-9AC782C524F3}" presName="ConnectLine" presStyleLbl="alignNode1" presStyleIdx="9" presStyleCnt="10"/>
      <dgm:spPr>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dgm:spPr>
    </dgm:pt>
    <dgm:pt modelId="{9B836365-5349-A848-B78F-46FF2090044E}" type="pres">
      <dgm:prSet presAssocID="{692F8323-90BC-45F5-8A1C-9AC782C524F3}" presName="ConnectorPoint" presStyleLbl="fgAcc1" presStyleIdx="9" presStyleCnt="10"/>
      <dgm:spPr>
        <a:solidFill>
          <a:schemeClr val="lt1">
            <a:alpha val="90000"/>
            <a:hueOff val="0"/>
            <a:satOff val="0"/>
            <a:lumOff val="0"/>
            <a:alphaOff val="0"/>
          </a:schemeClr>
        </a:solidFill>
        <a:ln w="25400" cap="flat" cmpd="sng" algn="ctr">
          <a:noFill/>
          <a:prstDash val="solid"/>
        </a:ln>
        <a:effectLst/>
      </dgm:spPr>
    </dgm:pt>
    <dgm:pt modelId="{BF23E855-5260-364A-A8B6-BDDCC31A588E}" type="pres">
      <dgm:prSet presAssocID="{692F8323-90BC-45F5-8A1C-9AC782C524F3}" presName="EmptyPlaceHolder" presStyleCnt="0"/>
      <dgm:spPr/>
    </dgm:pt>
  </dgm:ptLst>
  <dgm:cxnLst>
    <dgm:cxn modelId="{A8639904-B186-4DC8-AFEF-7707F304CF06}" srcId="{44C8024C-F3FC-4BE5-BD1D-BDAE2D2D9E76}" destId="{B9F3E708-384B-41F3-B0FD-86DD126202C1}" srcOrd="1" destOrd="0" parTransId="{68A0854A-05FD-49D9-A572-08F10E1E2A65}" sibTransId="{54602DD5-3933-481C-91F2-68DDB91B1196}"/>
    <dgm:cxn modelId="{34B20E05-590B-4795-ABA0-3875ABEA17A5}" srcId="{44C8024C-F3FC-4BE5-BD1D-BDAE2D2D9E76}" destId="{78407C2D-68DB-4FBB-B566-0DE294D8E0EF}" srcOrd="5" destOrd="0" parTransId="{364E0C37-C29B-4EB6-8FFA-54CA2362F7EF}" sibTransId="{81186D55-BDE6-4E4B-AA59-5EC8F8291DDD}"/>
    <dgm:cxn modelId="{77921108-7194-8B42-BB88-1E219BD639F2}" type="presOf" srcId="{BB8D9EED-4A92-4EBF-B380-11DA5470C568}" destId="{EE57C0AF-A2FF-FD47-9E31-F26731874E29}" srcOrd="0" destOrd="0" presId="urn:microsoft.com/office/officeart/2017/3/layout/HorizontalPathTimeline"/>
    <dgm:cxn modelId="{43FA5809-6C1E-1F4C-8A54-FCFF4D198035}" type="presOf" srcId="{BE5BA1AD-335C-4E44-8A32-EE1738C3F59D}" destId="{1A2ACA9C-4F83-9244-ACFE-021272B02ACA}" srcOrd="0" destOrd="0" presId="urn:microsoft.com/office/officeart/2017/3/layout/HorizontalPathTimeline"/>
    <dgm:cxn modelId="{6D051112-FC97-1D46-AB88-0E92131341EF}" type="presOf" srcId="{CC89095B-BBB0-44A5-A59A-62C832C80572}" destId="{4EC72681-C068-2E44-9161-BDC37242B255}" srcOrd="0" destOrd="0" presId="urn:microsoft.com/office/officeart/2017/3/layout/HorizontalPathTimeline"/>
    <dgm:cxn modelId="{917BEC12-2D23-EA49-9FDA-CE0FB3FAF7E1}" type="presOf" srcId="{4AD70394-CDC3-4F1B-B0C8-8ED7AEB263B2}" destId="{3183D9D0-622B-9B4A-A9DA-FDECFC858DB8}" srcOrd="0" destOrd="0" presId="urn:microsoft.com/office/officeart/2017/3/layout/HorizontalPathTimeline"/>
    <dgm:cxn modelId="{D85AC919-EA5D-458A-B40E-541FA33802D0}" srcId="{6DD6E4ED-B432-4574-A674-0373FE546EF9}" destId="{23292C30-722C-4CA5-BA66-414AAE8A17E8}" srcOrd="0" destOrd="0" parTransId="{B559BB83-E5BB-4A73-BDDA-45703A1D746F}" sibTransId="{DE11C5CA-96E8-42FC-9179-C427E922E51A}"/>
    <dgm:cxn modelId="{7F695E24-F684-4186-8E69-D2662715AC9C}" srcId="{44C8024C-F3FC-4BE5-BD1D-BDAE2D2D9E76}" destId="{BB8D9EED-4A92-4EBF-B380-11DA5470C568}" srcOrd="8" destOrd="0" parTransId="{CFAF9620-DACA-4955-9902-8C09B0C0E9F3}" sibTransId="{5CE2E498-1F4B-4D8B-9AD6-944EB6C6C1E9}"/>
    <dgm:cxn modelId="{3AA36827-D8BF-48BF-AC55-BDFB1D3A39F9}" srcId="{BE5BA1AD-335C-4E44-8A32-EE1738C3F59D}" destId="{3184F803-E248-4E24-AC38-EFC7795A730D}" srcOrd="0" destOrd="0" parTransId="{7EEB7CAD-97B2-47E8-9D75-669FA83AFEB8}" sibTransId="{4B2A7CB1-6D5E-44B2-BCC9-73E96270259A}"/>
    <dgm:cxn modelId="{02E4E83D-597E-2241-9A30-A2E4226D07B5}" type="presOf" srcId="{6B1A1C81-2E5F-40EC-B028-306E6910764F}" destId="{FA81B691-3070-5E4F-8C06-048DE8F0F317}" srcOrd="0" destOrd="0" presId="urn:microsoft.com/office/officeart/2017/3/layout/HorizontalPathTimeline"/>
    <dgm:cxn modelId="{84C8CC46-4587-41C7-BA2D-6EA38BD81A4F}" srcId="{44C8024C-F3FC-4BE5-BD1D-BDAE2D2D9E76}" destId="{6DD6E4ED-B432-4574-A674-0373FE546EF9}" srcOrd="6" destOrd="0" parTransId="{443CDFB8-F0CC-4929-AAC7-6A95EBAF30E9}" sibTransId="{D2E2B7B6-56DF-4518-B29C-702A2E2556C0}"/>
    <dgm:cxn modelId="{4AF28A4B-9E30-439D-9E6F-FABA0EBA1BA2}" srcId="{692F8323-90BC-45F5-8A1C-9AC782C524F3}" destId="{94904C3E-D25B-4A71-A07D-46307A946EB8}" srcOrd="0" destOrd="0" parTransId="{CB37FE9E-3CC2-443C-9976-8FAD8012E077}" sibTransId="{579162DA-EF59-45AC-AEEE-340B12F7CD0F}"/>
    <dgm:cxn modelId="{B3CF984B-15A3-3742-B997-D79A4CEE10A1}" type="presOf" srcId="{06FCB781-01AB-42AE-B859-8B96D2135ECD}" destId="{54F896F9-1FD0-7543-BF17-FD285A917A73}" srcOrd="0" destOrd="0" presId="urn:microsoft.com/office/officeart/2017/3/layout/HorizontalPathTimeline"/>
    <dgm:cxn modelId="{E5BF124E-5B75-584F-A61A-21AFE7EE0112}" type="presOf" srcId="{2230EE55-6A1A-4F38-A3A7-57689111FECD}" destId="{50332D7E-CC56-8148-974F-36CE3689D09D}" srcOrd="0" destOrd="0" presId="urn:microsoft.com/office/officeart/2017/3/layout/HorizontalPathTimeline"/>
    <dgm:cxn modelId="{797D0356-2A16-3E4C-95BF-86EAC380FFC3}" type="presOf" srcId="{44C8024C-F3FC-4BE5-BD1D-BDAE2D2D9E76}" destId="{CF710655-2671-0A47-A288-A7797B41E5B0}" srcOrd="0" destOrd="0" presId="urn:microsoft.com/office/officeart/2017/3/layout/HorizontalPathTimeline"/>
    <dgm:cxn modelId="{793A9E56-E125-4F58-A5B6-90366981EC0D}" srcId="{217B24BE-A82F-4A7F-B92F-437C52BABB65}" destId="{4AD70394-CDC3-4F1B-B0C8-8ED7AEB263B2}" srcOrd="0" destOrd="0" parTransId="{9C968E6F-28BF-43BC-8919-2922E63DB4FE}" sibTransId="{00813E62-2C71-47BF-B3CC-6C31F62C730A}"/>
    <dgm:cxn modelId="{7A20A359-90B3-4C1D-89EB-AF37E9051276}" srcId="{44C8024C-F3FC-4BE5-BD1D-BDAE2D2D9E76}" destId="{53461A6E-121E-4F4F-91C7-169FE033B038}" srcOrd="4" destOrd="0" parTransId="{CD0A8139-3A67-4598-A1AC-2FBD740A8BDC}" sibTransId="{33135480-2DF0-408C-AB02-E6AC2BC7047A}"/>
    <dgm:cxn modelId="{FFEB8F61-D3A5-FE41-AF9E-AF4C059FBF75}" type="presOf" srcId="{6DD6E4ED-B432-4574-A674-0373FE546EF9}" destId="{D542EAD5-E109-E347-8320-5958D74A650F}" srcOrd="0" destOrd="0" presId="urn:microsoft.com/office/officeart/2017/3/layout/HorizontalPathTimeline"/>
    <dgm:cxn modelId="{50A80B66-675D-40D8-8A9C-1CDEF29CC1E8}" srcId="{44C8024C-F3FC-4BE5-BD1D-BDAE2D2D9E76}" destId="{8D34CA6E-094E-4441-9A51-1F927B88816A}" srcOrd="0" destOrd="0" parTransId="{1383C8AC-C71E-4DA8-AEA4-AEB1BC88DFE3}" sibTransId="{4CC59FE6-F2BB-4A9E-9197-9772124D23DE}"/>
    <dgm:cxn modelId="{63C2706A-F8B6-4138-8711-48AC9D5498AA}" srcId="{44C8024C-F3FC-4BE5-BD1D-BDAE2D2D9E76}" destId="{BE5BA1AD-335C-4E44-8A32-EE1738C3F59D}" srcOrd="2" destOrd="0" parTransId="{DB09C8AE-C198-4D25-9A9B-3AAA04D7A4C8}" sibTransId="{D02B08BA-504F-4069-A50E-DF89C16417CF}"/>
    <dgm:cxn modelId="{642BBD6E-FA07-4602-9C27-5D8AFFF2F73D}" srcId="{53461A6E-121E-4F4F-91C7-169FE033B038}" destId="{6B1A1C81-2E5F-40EC-B028-306E6910764F}" srcOrd="0" destOrd="0" parTransId="{50C76C14-5F8B-4521-8DD8-CAA5D848A359}" sibTransId="{5775F4EB-09C6-4FED-BA7E-74C3BF391325}"/>
    <dgm:cxn modelId="{2B37576F-7158-4B67-B583-F1EA4031D225}" srcId="{44C8024C-F3FC-4BE5-BD1D-BDAE2D2D9E76}" destId="{692F8323-90BC-45F5-8A1C-9AC782C524F3}" srcOrd="9" destOrd="0" parTransId="{7BA9F1BB-3510-46A0-B83D-65195EF42DB4}" sibTransId="{65B3BEC0-BBD5-425A-ACE7-0221F75EC5A6}"/>
    <dgm:cxn modelId="{FAAA2372-CA91-B043-83E7-698ED78D5477}" type="presOf" srcId="{53461A6E-121E-4F4F-91C7-169FE033B038}" destId="{A9F66F07-2D01-5544-923B-2CDD7BA679E8}" srcOrd="0" destOrd="0" presId="urn:microsoft.com/office/officeart/2017/3/layout/HorizontalPathTimeline"/>
    <dgm:cxn modelId="{42F50D73-B93B-4C7F-8F62-7679905A031B}" srcId="{44C8024C-F3FC-4BE5-BD1D-BDAE2D2D9E76}" destId="{217B24BE-A82F-4A7F-B92F-437C52BABB65}" srcOrd="3" destOrd="0" parTransId="{90BC89F2-9B5E-4BD3-894F-DDA85D1211C3}" sibTransId="{841E0D14-B76E-4EF9-987D-5E803979C626}"/>
    <dgm:cxn modelId="{4BBECA7E-8BC4-9B4F-91FD-C061B7775BC0}" type="presOf" srcId="{7A4B76AD-659B-4C21-887D-042BAFAA0804}" destId="{EB3876DC-829E-914C-BA5F-CF0C669A5659}" srcOrd="0" destOrd="0" presId="urn:microsoft.com/office/officeart/2017/3/layout/HorizontalPathTimeline"/>
    <dgm:cxn modelId="{259F0981-8188-4BA7-85B1-6D16A00CC695}" srcId="{8D34CA6E-094E-4441-9A51-1F927B88816A}" destId="{06FCB781-01AB-42AE-B859-8B96D2135ECD}" srcOrd="0" destOrd="0" parTransId="{4F370554-755D-4CF9-9623-BB3649D04A45}" sibTransId="{5CF5B074-553D-4593-BE1C-3D4E852DDFDD}"/>
    <dgm:cxn modelId="{571AC785-1749-2D45-BFD6-8CADBB6191B6}" type="presOf" srcId="{EECA1F59-2B81-4768-8EB1-098D9100A5B3}" destId="{03FCF801-4197-9649-ABAE-210FB4D46A76}" srcOrd="0" destOrd="0" presId="urn:microsoft.com/office/officeart/2017/3/layout/HorizontalPathTimeline"/>
    <dgm:cxn modelId="{B92FB993-F531-4782-B0A9-B69DE85885F0}" srcId="{78407C2D-68DB-4FBB-B566-0DE294D8E0EF}" destId="{EECA1F59-2B81-4768-8EB1-098D9100A5B3}" srcOrd="0" destOrd="0" parTransId="{1525462A-57C7-4223-A5A7-ECFC381B798F}" sibTransId="{AFA30477-807D-4F80-AE40-018BA0B1C608}"/>
    <dgm:cxn modelId="{6A7F909B-9710-4A4D-8F3B-7DB97D4ADDAF}" type="presOf" srcId="{3184F803-E248-4E24-AC38-EFC7795A730D}" destId="{B496C404-5DD2-514E-9942-051C0CF9FD27}" srcOrd="0" destOrd="0" presId="urn:microsoft.com/office/officeart/2017/3/layout/HorizontalPathTimeline"/>
    <dgm:cxn modelId="{7E575BA3-5CBC-0941-A8A1-14A283078711}" type="presOf" srcId="{78407C2D-68DB-4FBB-B566-0DE294D8E0EF}" destId="{FC033F66-688D-7945-975D-63532AEBB623}" srcOrd="0" destOrd="0" presId="urn:microsoft.com/office/officeart/2017/3/layout/HorizontalPathTimeline"/>
    <dgm:cxn modelId="{855F7CA9-9341-6F4D-A00C-FC82B87E092B}" type="presOf" srcId="{B9F3E708-384B-41F3-B0FD-86DD126202C1}" destId="{B8C63E7E-E886-CB42-9F5D-29F27B1A37B6}" srcOrd="0" destOrd="0" presId="urn:microsoft.com/office/officeart/2017/3/layout/HorizontalPathTimeline"/>
    <dgm:cxn modelId="{FE2BF1AC-FC30-F64A-A2A2-D79D59F2060D}" type="presOf" srcId="{94904C3E-D25B-4A71-A07D-46307A946EB8}" destId="{62068972-1E0C-F14D-AC50-427976C4310D}" srcOrd="0" destOrd="0" presId="urn:microsoft.com/office/officeart/2017/3/layout/HorizontalPathTimeline"/>
    <dgm:cxn modelId="{FDCAB9B1-EC39-794A-91D4-2F72DC31FC63}" type="presOf" srcId="{4CE9AEA1-7BE8-44AF-B6CC-B0EF053397CC}" destId="{49406964-BDD3-014C-9842-11A76485BA63}" srcOrd="0" destOrd="0" presId="urn:microsoft.com/office/officeart/2017/3/layout/HorizontalPathTimeline"/>
    <dgm:cxn modelId="{B760E4B9-BBDF-433E-860D-E1CB87181991}" srcId="{44C8024C-F3FC-4BE5-BD1D-BDAE2D2D9E76}" destId="{7A4B76AD-659B-4C21-887D-042BAFAA0804}" srcOrd="7" destOrd="0" parTransId="{2E66C9CD-58A2-45C1-88F4-6EEDA5EC0A1E}" sibTransId="{F8A5B270-A445-44DC-8065-B6F5EFB819B5}"/>
    <dgm:cxn modelId="{377BC9C4-A797-4576-9B21-CC6956A52994}" srcId="{BB8D9EED-4A92-4EBF-B380-11DA5470C568}" destId="{2230EE55-6A1A-4F38-A3A7-57689111FECD}" srcOrd="0" destOrd="0" parTransId="{0B5CC5F5-8493-4562-8D78-7EBA18374527}" sibTransId="{7ECECC06-2799-4CF7-878D-3CE68888E531}"/>
    <dgm:cxn modelId="{69DD09C8-3FF0-4571-ACEB-0638B38CF4D7}" srcId="{B9F3E708-384B-41F3-B0FD-86DD126202C1}" destId="{4CE9AEA1-7BE8-44AF-B6CC-B0EF053397CC}" srcOrd="0" destOrd="0" parTransId="{AE707361-0099-493A-BA11-54E471FF4642}" sibTransId="{BDE3859A-F596-4A27-9978-48672440E24A}"/>
    <dgm:cxn modelId="{9CA9ACD1-F15A-B142-A1C6-CA696D84F6DA}" type="presOf" srcId="{217B24BE-A82F-4A7F-B92F-437C52BABB65}" destId="{B7775965-FE38-AF47-BEF1-17977FD01B78}" srcOrd="0" destOrd="0" presId="urn:microsoft.com/office/officeart/2017/3/layout/HorizontalPathTimeline"/>
    <dgm:cxn modelId="{7B9632D2-AF61-1841-906A-4200792BE70A}" type="presOf" srcId="{8D34CA6E-094E-4441-9A51-1F927B88816A}" destId="{8FB6C4C9-7FE6-6B4E-94C7-9D96972584CE}" srcOrd="0" destOrd="0" presId="urn:microsoft.com/office/officeart/2017/3/layout/HorizontalPathTimeline"/>
    <dgm:cxn modelId="{A405C9D3-C003-D345-B7CA-044D87CD8430}" type="presOf" srcId="{692F8323-90BC-45F5-8A1C-9AC782C524F3}" destId="{395B80AA-252F-F24D-A3AF-9FD509004BCB}" srcOrd="0" destOrd="0" presId="urn:microsoft.com/office/officeart/2017/3/layout/HorizontalPathTimeline"/>
    <dgm:cxn modelId="{06AFECEE-504E-4313-A311-BF3AED0EED3A}" srcId="{7A4B76AD-659B-4C21-887D-042BAFAA0804}" destId="{CC89095B-BBB0-44A5-A59A-62C832C80572}" srcOrd="0" destOrd="0" parTransId="{3ECAFAFC-5716-4788-AE16-22A01CAC3531}" sibTransId="{6398F744-65D8-4CD0-B906-8C5BEE794762}"/>
    <dgm:cxn modelId="{0B6934F0-C79B-984A-967E-622C947AA588}" type="presOf" srcId="{23292C30-722C-4CA5-BA66-414AAE8A17E8}" destId="{318D8A3B-8973-C749-98CE-569583A8619E}" srcOrd="0" destOrd="0" presId="urn:microsoft.com/office/officeart/2017/3/layout/HorizontalPathTimeline"/>
    <dgm:cxn modelId="{714CCC7B-943C-054B-9016-3C2917EBE9DF}" type="presParOf" srcId="{CF710655-2671-0A47-A288-A7797B41E5B0}" destId="{FF5536F1-78D8-3342-AB4D-3DEE29FEF45A}" srcOrd="0" destOrd="0" presId="urn:microsoft.com/office/officeart/2017/3/layout/HorizontalPathTimeline"/>
    <dgm:cxn modelId="{DE09A80D-C038-AF40-81AA-E9F38960E33A}" type="presParOf" srcId="{CF710655-2671-0A47-A288-A7797B41E5B0}" destId="{98EEC233-75C6-994A-914D-3F2BA8CA823E}" srcOrd="1" destOrd="0" presId="urn:microsoft.com/office/officeart/2017/3/layout/HorizontalPathTimeline"/>
    <dgm:cxn modelId="{7B04D80B-F49D-B04E-AD86-22FF10B5357D}" type="presParOf" srcId="{98EEC233-75C6-994A-914D-3F2BA8CA823E}" destId="{D2CBB115-6511-5A4F-A6DE-453F0E681CCE}" srcOrd="0" destOrd="0" presId="urn:microsoft.com/office/officeart/2017/3/layout/HorizontalPathTimeline"/>
    <dgm:cxn modelId="{F49E329E-F9AF-4C41-9BCE-F4021812D637}" type="presParOf" srcId="{D2CBB115-6511-5A4F-A6DE-453F0E681CCE}" destId="{8FB6C4C9-7FE6-6B4E-94C7-9D96972584CE}" srcOrd="0" destOrd="0" presId="urn:microsoft.com/office/officeart/2017/3/layout/HorizontalPathTimeline"/>
    <dgm:cxn modelId="{CC91F9BA-1BDE-1A4B-8BA2-8679D64E8A08}" type="presParOf" srcId="{D2CBB115-6511-5A4F-A6DE-453F0E681CCE}" destId="{697BB44B-0121-9147-BE9A-883EABA41807}" srcOrd="1" destOrd="0" presId="urn:microsoft.com/office/officeart/2017/3/layout/HorizontalPathTimeline"/>
    <dgm:cxn modelId="{67578C69-7312-654F-98F2-1679900ECB41}" type="presParOf" srcId="{697BB44B-0121-9147-BE9A-883EABA41807}" destId="{54F896F9-1FD0-7543-BF17-FD285A917A73}" srcOrd="0" destOrd="0" presId="urn:microsoft.com/office/officeart/2017/3/layout/HorizontalPathTimeline"/>
    <dgm:cxn modelId="{83E78BDF-2B5B-0042-8D97-66C20EDBC42B}" type="presParOf" srcId="{697BB44B-0121-9147-BE9A-883EABA41807}" destId="{0B3D28BC-9896-B141-9581-41E8BC799A37}" srcOrd="1" destOrd="0" presId="urn:microsoft.com/office/officeart/2017/3/layout/HorizontalPathTimeline"/>
    <dgm:cxn modelId="{7987D777-1C16-BB45-863A-05E8CAFEED62}" type="presParOf" srcId="{D2CBB115-6511-5A4F-A6DE-453F0E681CCE}" destId="{336CD1E6-A501-5C4F-8BFA-6B8E6164B935}" srcOrd="2" destOrd="0" presId="urn:microsoft.com/office/officeart/2017/3/layout/HorizontalPathTimeline"/>
    <dgm:cxn modelId="{52C6118E-0406-B74D-8DCD-8422DE6A3ED3}" type="presParOf" srcId="{D2CBB115-6511-5A4F-A6DE-453F0E681CCE}" destId="{335219F9-FECB-694D-A4A3-78C24C1900BB}" srcOrd="3" destOrd="0" presId="urn:microsoft.com/office/officeart/2017/3/layout/HorizontalPathTimeline"/>
    <dgm:cxn modelId="{7A17BD77-73D4-E547-8D09-C285C16ACD1C}" type="presParOf" srcId="{D2CBB115-6511-5A4F-A6DE-453F0E681CCE}" destId="{21C84436-0E5B-CB44-A51A-3FF61B197170}" srcOrd="4" destOrd="0" presId="urn:microsoft.com/office/officeart/2017/3/layout/HorizontalPathTimeline"/>
    <dgm:cxn modelId="{EDE0B61A-3F04-F94B-93ED-A0D84EEDE0E1}" type="presParOf" srcId="{98EEC233-75C6-994A-914D-3F2BA8CA823E}" destId="{F8D8E282-6C1F-EC49-8A1A-BCA9255001FA}" srcOrd="1" destOrd="0" presId="urn:microsoft.com/office/officeart/2017/3/layout/HorizontalPathTimeline"/>
    <dgm:cxn modelId="{145ECC2D-714D-AC4E-B1E2-7E030E7D8BDC}" type="presParOf" srcId="{98EEC233-75C6-994A-914D-3F2BA8CA823E}" destId="{6E5DD7FA-187A-1D42-9DCA-C83441E82D88}" srcOrd="2" destOrd="0" presId="urn:microsoft.com/office/officeart/2017/3/layout/HorizontalPathTimeline"/>
    <dgm:cxn modelId="{7D65B575-915D-D245-93F2-C5D358C90021}" type="presParOf" srcId="{6E5DD7FA-187A-1D42-9DCA-C83441E82D88}" destId="{B8C63E7E-E886-CB42-9F5D-29F27B1A37B6}" srcOrd="0" destOrd="0" presId="urn:microsoft.com/office/officeart/2017/3/layout/HorizontalPathTimeline"/>
    <dgm:cxn modelId="{A817152D-BF39-454F-89BB-A40991DF2EAD}" type="presParOf" srcId="{6E5DD7FA-187A-1D42-9DCA-C83441E82D88}" destId="{D5AA635E-978C-8948-84C4-612EEAF18FA1}" srcOrd="1" destOrd="0" presId="urn:microsoft.com/office/officeart/2017/3/layout/HorizontalPathTimeline"/>
    <dgm:cxn modelId="{5878902C-D147-E144-AD21-A9A3DCEDA636}" type="presParOf" srcId="{D5AA635E-978C-8948-84C4-612EEAF18FA1}" destId="{49406964-BDD3-014C-9842-11A76485BA63}" srcOrd="0" destOrd="0" presId="urn:microsoft.com/office/officeart/2017/3/layout/HorizontalPathTimeline"/>
    <dgm:cxn modelId="{0799E5D8-E89E-804C-B728-FD6B51DDD208}" type="presParOf" srcId="{D5AA635E-978C-8948-84C4-612EEAF18FA1}" destId="{DE128752-167B-0B4C-954E-B760B53E7FA1}" srcOrd="1" destOrd="0" presId="urn:microsoft.com/office/officeart/2017/3/layout/HorizontalPathTimeline"/>
    <dgm:cxn modelId="{6B45975B-975B-544F-A02C-4AF16DF9D0F0}" type="presParOf" srcId="{6E5DD7FA-187A-1D42-9DCA-C83441E82D88}" destId="{D31147F3-12A6-C141-B621-A6FACA0DE54F}" srcOrd="2" destOrd="0" presId="urn:microsoft.com/office/officeart/2017/3/layout/HorizontalPathTimeline"/>
    <dgm:cxn modelId="{6C8997C6-B1BF-254C-83F6-30979C05A8D5}" type="presParOf" srcId="{6E5DD7FA-187A-1D42-9DCA-C83441E82D88}" destId="{DFAD0DF9-AAF0-2049-8A8F-1934283C8B0B}" srcOrd="3" destOrd="0" presId="urn:microsoft.com/office/officeart/2017/3/layout/HorizontalPathTimeline"/>
    <dgm:cxn modelId="{3A3D90A7-060D-DB40-95AC-FF2CD49EDEC0}" type="presParOf" srcId="{6E5DD7FA-187A-1D42-9DCA-C83441E82D88}" destId="{2858F792-C302-B444-9056-564645A9985D}" srcOrd="4" destOrd="0" presId="urn:microsoft.com/office/officeart/2017/3/layout/HorizontalPathTimeline"/>
    <dgm:cxn modelId="{20717A94-96DF-0041-BAA9-3F1FA0CC7FB4}" type="presParOf" srcId="{98EEC233-75C6-994A-914D-3F2BA8CA823E}" destId="{1010B5B6-52B3-B348-9910-B9922C5BE29D}" srcOrd="3" destOrd="0" presId="urn:microsoft.com/office/officeart/2017/3/layout/HorizontalPathTimeline"/>
    <dgm:cxn modelId="{D2056BA9-1A3E-E548-8B66-CE817D02B1B8}" type="presParOf" srcId="{98EEC233-75C6-994A-914D-3F2BA8CA823E}" destId="{02CEEFB8-AE9D-3746-82AC-8B8C273A34E7}" srcOrd="4" destOrd="0" presId="urn:microsoft.com/office/officeart/2017/3/layout/HorizontalPathTimeline"/>
    <dgm:cxn modelId="{70F18DB5-87AA-9044-B9C3-095B2FAA1071}" type="presParOf" srcId="{02CEEFB8-AE9D-3746-82AC-8B8C273A34E7}" destId="{1A2ACA9C-4F83-9244-ACFE-021272B02ACA}" srcOrd="0" destOrd="0" presId="urn:microsoft.com/office/officeart/2017/3/layout/HorizontalPathTimeline"/>
    <dgm:cxn modelId="{DDE8E92C-719A-9F4A-B85B-A9F37A8406CE}" type="presParOf" srcId="{02CEEFB8-AE9D-3746-82AC-8B8C273A34E7}" destId="{DE58F242-5798-AB4F-82C1-B1BAECDC269D}" srcOrd="1" destOrd="0" presId="urn:microsoft.com/office/officeart/2017/3/layout/HorizontalPathTimeline"/>
    <dgm:cxn modelId="{02C3C88A-EA06-C343-BD00-FFB1276A23F9}" type="presParOf" srcId="{DE58F242-5798-AB4F-82C1-B1BAECDC269D}" destId="{B496C404-5DD2-514E-9942-051C0CF9FD27}" srcOrd="0" destOrd="0" presId="urn:microsoft.com/office/officeart/2017/3/layout/HorizontalPathTimeline"/>
    <dgm:cxn modelId="{0BB1F7A4-207B-3744-A59D-B1268DBDB783}" type="presParOf" srcId="{DE58F242-5798-AB4F-82C1-B1BAECDC269D}" destId="{E9447ACA-B3EC-DC48-8529-AC06EFB89E71}" srcOrd="1" destOrd="0" presId="urn:microsoft.com/office/officeart/2017/3/layout/HorizontalPathTimeline"/>
    <dgm:cxn modelId="{CA66EED0-A84C-8343-B108-EAEA6795F461}" type="presParOf" srcId="{02CEEFB8-AE9D-3746-82AC-8B8C273A34E7}" destId="{22959CE7-3829-594D-9C61-0109769CB8C4}" srcOrd="2" destOrd="0" presId="urn:microsoft.com/office/officeart/2017/3/layout/HorizontalPathTimeline"/>
    <dgm:cxn modelId="{79935669-B5B3-D541-9D0B-3ED1E46474AA}" type="presParOf" srcId="{02CEEFB8-AE9D-3746-82AC-8B8C273A34E7}" destId="{B2E830F8-4972-A44F-899D-847E1D0AD9D2}" srcOrd="3" destOrd="0" presId="urn:microsoft.com/office/officeart/2017/3/layout/HorizontalPathTimeline"/>
    <dgm:cxn modelId="{EBAEE9F2-2477-0842-96FF-DAE4CE2AA30F}" type="presParOf" srcId="{02CEEFB8-AE9D-3746-82AC-8B8C273A34E7}" destId="{554BE7A6-F52F-384B-8EE3-AD0BCCE73C61}" srcOrd="4" destOrd="0" presId="urn:microsoft.com/office/officeart/2017/3/layout/HorizontalPathTimeline"/>
    <dgm:cxn modelId="{320BC005-9CEA-EF4B-99AA-71BF0B781CA7}" type="presParOf" srcId="{98EEC233-75C6-994A-914D-3F2BA8CA823E}" destId="{AD851815-6304-8F4D-A794-A2D60EED2BB9}" srcOrd="5" destOrd="0" presId="urn:microsoft.com/office/officeart/2017/3/layout/HorizontalPathTimeline"/>
    <dgm:cxn modelId="{20F78FF2-F4D7-CB45-BD2E-08A9598EA342}" type="presParOf" srcId="{98EEC233-75C6-994A-914D-3F2BA8CA823E}" destId="{1B8CE3ED-1145-8149-8987-94DFFC4EA0C1}" srcOrd="6" destOrd="0" presId="urn:microsoft.com/office/officeart/2017/3/layout/HorizontalPathTimeline"/>
    <dgm:cxn modelId="{8B205475-46EC-6A46-98E0-87A59E36AAFF}" type="presParOf" srcId="{1B8CE3ED-1145-8149-8987-94DFFC4EA0C1}" destId="{B7775965-FE38-AF47-BEF1-17977FD01B78}" srcOrd="0" destOrd="0" presId="urn:microsoft.com/office/officeart/2017/3/layout/HorizontalPathTimeline"/>
    <dgm:cxn modelId="{CC9885D1-AD97-4E49-933A-5E7DDF338DE1}" type="presParOf" srcId="{1B8CE3ED-1145-8149-8987-94DFFC4EA0C1}" destId="{935F9CC7-EBCD-B44E-A955-31712DF35879}" srcOrd="1" destOrd="0" presId="urn:microsoft.com/office/officeart/2017/3/layout/HorizontalPathTimeline"/>
    <dgm:cxn modelId="{3729E181-3DA5-6E40-9839-A8C3D4F40B44}" type="presParOf" srcId="{935F9CC7-EBCD-B44E-A955-31712DF35879}" destId="{3183D9D0-622B-9B4A-A9DA-FDECFC858DB8}" srcOrd="0" destOrd="0" presId="urn:microsoft.com/office/officeart/2017/3/layout/HorizontalPathTimeline"/>
    <dgm:cxn modelId="{5B964515-C075-1E45-A83F-DA956C0DC3DF}" type="presParOf" srcId="{935F9CC7-EBCD-B44E-A955-31712DF35879}" destId="{1DFE522E-8CC9-E144-98E6-C47A11059888}" srcOrd="1" destOrd="0" presId="urn:microsoft.com/office/officeart/2017/3/layout/HorizontalPathTimeline"/>
    <dgm:cxn modelId="{C6FD7963-D626-914D-AB69-8A80E1185A9E}" type="presParOf" srcId="{1B8CE3ED-1145-8149-8987-94DFFC4EA0C1}" destId="{308A6B39-B3E2-E240-825E-C7AD486493F4}" srcOrd="2" destOrd="0" presId="urn:microsoft.com/office/officeart/2017/3/layout/HorizontalPathTimeline"/>
    <dgm:cxn modelId="{17FE48FF-98FA-DB4B-8B8C-9A9EABDED0E3}" type="presParOf" srcId="{1B8CE3ED-1145-8149-8987-94DFFC4EA0C1}" destId="{B9E362D8-96DE-9A40-88DF-92511C0291D2}" srcOrd="3" destOrd="0" presId="urn:microsoft.com/office/officeart/2017/3/layout/HorizontalPathTimeline"/>
    <dgm:cxn modelId="{DF74FF7E-B00A-B14D-9207-1DE2832E9D11}" type="presParOf" srcId="{1B8CE3ED-1145-8149-8987-94DFFC4EA0C1}" destId="{01E595FC-686A-124A-AD96-23215DBCF323}" srcOrd="4" destOrd="0" presId="urn:microsoft.com/office/officeart/2017/3/layout/HorizontalPathTimeline"/>
    <dgm:cxn modelId="{DAEA05C4-CF4C-F744-B2F0-D01FCA8C03D7}" type="presParOf" srcId="{98EEC233-75C6-994A-914D-3F2BA8CA823E}" destId="{7FE07EF2-1C37-C34C-A5BC-8DDD26527376}" srcOrd="7" destOrd="0" presId="urn:microsoft.com/office/officeart/2017/3/layout/HorizontalPathTimeline"/>
    <dgm:cxn modelId="{DDF3DC5B-8575-0D48-A7B0-AC93A8BFB87B}" type="presParOf" srcId="{98EEC233-75C6-994A-914D-3F2BA8CA823E}" destId="{15B0A18B-B168-B14B-908C-67C3D670F070}" srcOrd="8" destOrd="0" presId="urn:microsoft.com/office/officeart/2017/3/layout/HorizontalPathTimeline"/>
    <dgm:cxn modelId="{67DB53FC-A97D-4F4B-922B-81342046ECA4}" type="presParOf" srcId="{15B0A18B-B168-B14B-908C-67C3D670F070}" destId="{A9F66F07-2D01-5544-923B-2CDD7BA679E8}" srcOrd="0" destOrd="0" presId="urn:microsoft.com/office/officeart/2017/3/layout/HorizontalPathTimeline"/>
    <dgm:cxn modelId="{E286443F-6A06-D745-A9F2-113F35A265E2}" type="presParOf" srcId="{15B0A18B-B168-B14B-908C-67C3D670F070}" destId="{E477A4D6-F5D1-1E4D-898D-3D143CA4FFAE}" srcOrd="1" destOrd="0" presId="urn:microsoft.com/office/officeart/2017/3/layout/HorizontalPathTimeline"/>
    <dgm:cxn modelId="{C16175A1-06DA-A047-903E-7BC1F30A11C3}" type="presParOf" srcId="{E477A4D6-F5D1-1E4D-898D-3D143CA4FFAE}" destId="{FA81B691-3070-5E4F-8C06-048DE8F0F317}" srcOrd="0" destOrd="0" presId="urn:microsoft.com/office/officeart/2017/3/layout/HorizontalPathTimeline"/>
    <dgm:cxn modelId="{8130A823-A1B5-8E45-8F30-DBE0A75EF114}" type="presParOf" srcId="{E477A4D6-F5D1-1E4D-898D-3D143CA4FFAE}" destId="{4917BDD6-4F8E-1945-BE54-960336FA2171}" srcOrd="1" destOrd="0" presId="urn:microsoft.com/office/officeart/2017/3/layout/HorizontalPathTimeline"/>
    <dgm:cxn modelId="{E84780EA-48AC-464A-88A3-64161520C667}" type="presParOf" srcId="{15B0A18B-B168-B14B-908C-67C3D670F070}" destId="{7D1C6E07-382D-4E48-BD7E-4E63AEC68E14}" srcOrd="2" destOrd="0" presId="urn:microsoft.com/office/officeart/2017/3/layout/HorizontalPathTimeline"/>
    <dgm:cxn modelId="{975F0792-1288-4C47-B75F-0B260B828727}" type="presParOf" srcId="{15B0A18B-B168-B14B-908C-67C3D670F070}" destId="{26FD3133-7613-DD4A-8A39-EFCFA415F6D7}" srcOrd="3" destOrd="0" presId="urn:microsoft.com/office/officeart/2017/3/layout/HorizontalPathTimeline"/>
    <dgm:cxn modelId="{29C0E8D0-00AA-DA45-982D-DE29628FB874}" type="presParOf" srcId="{15B0A18B-B168-B14B-908C-67C3D670F070}" destId="{2008C578-F674-DC44-9010-6B41E9CFB3FE}" srcOrd="4" destOrd="0" presId="urn:microsoft.com/office/officeart/2017/3/layout/HorizontalPathTimeline"/>
    <dgm:cxn modelId="{BC29F93D-D818-4647-811B-5EB663B6530B}" type="presParOf" srcId="{98EEC233-75C6-994A-914D-3F2BA8CA823E}" destId="{5A46CAF9-9A5C-9849-AD5F-8B860B7D69AA}" srcOrd="9" destOrd="0" presId="urn:microsoft.com/office/officeart/2017/3/layout/HorizontalPathTimeline"/>
    <dgm:cxn modelId="{7170EAC4-E78F-624A-A185-E93D27DC9736}" type="presParOf" srcId="{98EEC233-75C6-994A-914D-3F2BA8CA823E}" destId="{0209ACBD-1463-8540-9CB0-296A9F49634C}" srcOrd="10" destOrd="0" presId="urn:microsoft.com/office/officeart/2017/3/layout/HorizontalPathTimeline"/>
    <dgm:cxn modelId="{17FDC111-B972-B245-B99E-16BD505EAA10}" type="presParOf" srcId="{0209ACBD-1463-8540-9CB0-296A9F49634C}" destId="{FC033F66-688D-7945-975D-63532AEBB623}" srcOrd="0" destOrd="0" presId="urn:microsoft.com/office/officeart/2017/3/layout/HorizontalPathTimeline"/>
    <dgm:cxn modelId="{3149B70B-F265-6D47-ABD2-166CC204342E}" type="presParOf" srcId="{0209ACBD-1463-8540-9CB0-296A9F49634C}" destId="{668260AB-324E-6C4C-98A7-339829A76DBB}" srcOrd="1" destOrd="0" presId="urn:microsoft.com/office/officeart/2017/3/layout/HorizontalPathTimeline"/>
    <dgm:cxn modelId="{5022C4F8-776F-2C4E-83C0-F139D36BE165}" type="presParOf" srcId="{668260AB-324E-6C4C-98A7-339829A76DBB}" destId="{03FCF801-4197-9649-ABAE-210FB4D46A76}" srcOrd="0" destOrd="0" presId="urn:microsoft.com/office/officeart/2017/3/layout/HorizontalPathTimeline"/>
    <dgm:cxn modelId="{B9383920-D1D3-854C-8261-BD4D97E54D38}" type="presParOf" srcId="{668260AB-324E-6C4C-98A7-339829A76DBB}" destId="{7E390C5E-FAA3-2841-A3DE-3D6E2C983953}" srcOrd="1" destOrd="0" presId="urn:microsoft.com/office/officeart/2017/3/layout/HorizontalPathTimeline"/>
    <dgm:cxn modelId="{45222E63-2EB2-034F-888C-BD241C16A04E}" type="presParOf" srcId="{0209ACBD-1463-8540-9CB0-296A9F49634C}" destId="{16A9D431-E50F-7D4C-A8D9-D3E3C9ECB685}" srcOrd="2" destOrd="0" presId="urn:microsoft.com/office/officeart/2017/3/layout/HorizontalPathTimeline"/>
    <dgm:cxn modelId="{912F6963-6DA1-6341-9E85-11CDBDB9179B}" type="presParOf" srcId="{0209ACBD-1463-8540-9CB0-296A9F49634C}" destId="{6445EE93-75D4-964C-ACC9-3EBF72AC5A78}" srcOrd="3" destOrd="0" presId="urn:microsoft.com/office/officeart/2017/3/layout/HorizontalPathTimeline"/>
    <dgm:cxn modelId="{0AB16709-53BC-AF40-B09E-C7B69078ADF5}" type="presParOf" srcId="{0209ACBD-1463-8540-9CB0-296A9F49634C}" destId="{7A3442B6-FE84-754A-B749-49D914E8CC56}" srcOrd="4" destOrd="0" presId="urn:microsoft.com/office/officeart/2017/3/layout/HorizontalPathTimeline"/>
    <dgm:cxn modelId="{2D1595C5-BD13-C64B-88F9-D690769F2109}" type="presParOf" srcId="{98EEC233-75C6-994A-914D-3F2BA8CA823E}" destId="{58BF91EA-7391-C248-A660-6347BA721476}" srcOrd="11" destOrd="0" presId="urn:microsoft.com/office/officeart/2017/3/layout/HorizontalPathTimeline"/>
    <dgm:cxn modelId="{2287FFAF-6A09-8644-BB8A-A5A139D9890B}" type="presParOf" srcId="{98EEC233-75C6-994A-914D-3F2BA8CA823E}" destId="{6C82F131-9369-A843-ABB0-BDAEFFF8398E}" srcOrd="12" destOrd="0" presId="urn:microsoft.com/office/officeart/2017/3/layout/HorizontalPathTimeline"/>
    <dgm:cxn modelId="{1E74F072-C8FC-5C4C-A6DD-48E3989D6D6F}" type="presParOf" srcId="{6C82F131-9369-A843-ABB0-BDAEFFF8398E}" destId="{D542EAD5-E109-E347-8320-5958D74A650F}" srcOrd="0" destOrd="0" presId="urn:microsoft.com/office/officeart/2017/3/layout/HorizontalPathTimeline"/>
    <dgm:cxn modelId="{3341E209-12B0-EB42-A63E-0EAD007D5BB1}" type="presParOf" srcId="{6C82F131-9369-A843-ABB0-BDAEFFF8398E}" destId="{02BF581F-5732-CB49-9946-533B2FABEBFF}" srcOrd="1" destOrd="0" presId="urn:microsoft.com/office/officeart/2017/3/layout/HorizontalPathTimeline"/>
    <dgm:cxn modelId="{79D03C7D-DA99-5A4E-9216-922F3A2267E7}" type="presParOf" srcId="{02BF581F-5732-CB49-9946-533B2FABEBFF}" destId="{318D8A3B-8973-C749-98CE-569583A8619E}" srcOrd="0" destOrd="0" presId="urn:microsoft.com/office/officeart/2017/3/layout/HorizontalPathTimeline"/>
    <dgm:cxn modelId="{57D82A3E-F58B-604B-A396-426835EA3252}" type="presParOf" srcId="{02BF581F-5732-CB49-9946-533B2FABEBFF}" destId="{244F352F-B3DE-354A-8B38-73261E047D7F}" srcOrd="1" destOrd="0" presId="urn:microsoft.com/office/officeart/2017/3/layout/HorizontalPathTimeline"/>
    <dgm:cxn modelId="{EAC07FAC-3B1B-F84D-88E2-4BC5CB304BF6}" type="presParOf" srcId="{6C82F131-9369-A843-ABB0-BDAEFFF8398E}" destId="{87B3981E-82D0-6B43-9383-1B68914A469A}" srcOrd="2" destOrd="0" presId="urn:microsoft.com/office/officeart/2017/3/layout/HorizontalPathTimeline"/>
    <dgm:cxn modelId="{98E281C1-4E7D-894E-9D05-E4B2156070F5}" type="presParOf" srcId="{6C82F131-9369-A843-ABB0-BDAEFFF8398E}" destId="{C3EAC96B-8617-F643-8D15-54214ABFF5F9}" srcOrd="3" destOrd="0" presId="urn:microsoft.com/office/officeart/2017/3/layout/HorizontalPathTimeline"/>
    <dgm:cxn modelId="{69F8F3EB-601E-3D45-AFE1-AD58122ADA5A}" type="presParOf" srcId="{6C82F131-9369-A843-ABB0-BDAEFFF8398E}" destId="{8397F811-EB35-CD42-BC57-116669E15D9F}" srcOrd="4" destOrd="0" presId="urn:microsoft.com/office/officeart/2017/3/layout/HorizontalPathTimeline"/>
    <dgm:cxn modelId="{58A46BFD-0C8B-344D-9FC0-E66927679ED8}" type="presParOf" srcId="{98EEC233-75C6-994A-914D-3F2BA8CA823E}" destId="{952A29F7-9BD9-6940-9789-51896DEEBB3E}" srcOrd="13" destOrd="0" presId="urn:microsoft.com/office/officeart/2017/3/layout/HorizontalPathTimeline"/>
    <dgm:cxn modelId="{1687EDA7-087C-DF43-BC17-3AB63975920C}" type="presParOf" srcId="{98EEC233-75C6-994A-914D-3F2BA8CA823E}" destId="{26EC4EDA-7FC8-4740-91B5-3F354516E398}" srcOrd="14" destOrd="0" presId="urn:microsoft.com/office/officeart/2017/3/layout/HorizontalPathTimeline"/>
    <dgm:cxn modelId="{96E45590-7199-A643-A486-364550F5D722}" type="presParOf" srcId="{26EC4EDA-7FC8-4740-91B5-3F354516E398}" destId="{EB3876DC-829E-914C-BA5F-CF0C669A5659}" srcOrd="0" destOrd="0" presId="urn:microsoft.com/office/officeart/2017/3/layout/HorizontalPathTimeline"/>
    <dgm:cxn modelId="{2A3009E3-71DA-4843-B634-03D4283BE027}" type="presParOf" srcId="{26EC4EDA-7FC8-4740-91B5-3F354516E398}" destId="{243717C0-69B3-664E-8786-86BF1047ACB3}" srcOrd="1" destOrd="0" presId="urn:microsoft.com/office/officeart/2017/3/layout/HorizontalPathTimeline"/>
    <dgm:cxn modelId="{184D6EE6-20A2-0E49-A356-4385DAAC1EDC}" type="presParOf" srcId="{243717C0-69B3-664E-8786-86BF1047ACB3}" destId="{4EC72681-C068-2E44-9161-BDC37242B255}" srcOrd="0" destOrd="0" presId="urn:microsoft.com/office/officeart/2017/3/layout/HorizontalPathTimeline"/>
    <dgm:cxn modelId="{B583905E-4B6D-054C-A36F-63FA85C31C95}" type="presParOf" srcId="{243717C0-69B3-664E-8786-86BF1047ACB3}" destId="{B5A6A176-25C6-E243-99A7-FE47B00A3D2C}" srcOrd="1" destOrd="0" presId="urn:microsoft.com/office/officeart/2017/3/layout/HorizontalPathTimeline"/>
    <dgm:cxn modelId="{6BC4C8D1-3FDC-CC44-8BB4-34CEAB6605B8}" type="presParOf" srcId="{26EC4EDA-7FC8-4740-91B5-3F354516E398}" destId="{FBF0E88F-35B2-5048-8119-997181239F2C}" srcOrd="2" destOrd="0" presId="urn:microsoft.com/office/officeart/2017/3/layout/HorizontalPathTimeline"/>
    <dgm:cxn modelId="{55D32B8A-81E5-C541-9F0B-FFF947B6499B}" type="presParOf" srcId="{26EC4EDA-7FC8-4740-91B5-3F354516E398}" destId="{3E67697B-D472-1A4B-AE1A-209EFD97DB16}" srcOrd="3" destOrd="0" presId="urn:microsoft.com/office/officeart/2017/3/layout/HorizontalPathTimeline"/>
    <dgm:cxn modelId="{1838A40E-BFDA-4845-BD93-F82ABEAFEFBB}" type="presParOf" srcId="{26EC4EDA-7FC8-4740-91B5-3F354516E398}" destId="{28D03A63-6FBA-FA49-8401-AB5C03B4A72A}" srcOrd="4" destOrd="0" presId="urn:microsoft.com/office/officeart/2017/3/layout/HorizontalPathTimeline"/>
    <dgm:cxn modelId="{AEA8ADA8-76B5-CB4D-AC5A-69BD4E43E9F0}" type="presParOf" srcId="{98EEC233-75C6-994A-914D-3F2BA8CA823E}" destId="{99997C97-8237-774F-95BA-B40193EADE18}" srcOrd="15" destOrd="0" presId="urn:microsoft.com/office/officeart/2017/3/layout/HorizontalPathTimeline"/>
    <dgm:cxn modelId="{AC330EEE-5942-1743-8FFC-761B95DA497C}" type="presParOf" srcId="{98EEC233-75C6-994A-914D-3F2BA8CA823E}" destId="{7C13C058-E642-7846-A83B-09F1738AF4E3}" srcOrd="16" destOrd="0" presId="urn:microsoft.com/office/officeart/2017/3/layout/HorizontalPathTimeline"/>
    <dgm:cxn modelId="{5F7363E6-27E5-2D4C-B0A8-5B340011EA9E}" type="presParOf" srcId="{7C13C058-E642-7846-A83B-09F1738AF4E3}" destId="{EE57C0AF-A2FF-FD47-9E31-F26731874E29}" srcOrd="0" destOrd="0" presId="urn:microsoft.com/office/officeart/2017/3/layout/HorizontalPathTimeline"/>
    <dgm:cxn modelId="{D2CF2F75-0A3E-C04E-8656-0E2B43338473}" type="presParOf" srcId="{7C13C058-E642-7846-A83B-09F1738AF4E3}" destId="{D5D4A8A2-5C89-554E-8E4C-2746C6993C72}" srcOrd="1" destOrd="0" presId="urn:microsoft.com/office/officeart/2017/3/layout/HorizontalPathTimeline"/>
    <dgm:cxn modelId="{C1B20660-D48D-0848-A87F-C3923FFAEED7}" type="presParOf" srcId="{D5D4A8A2-5C89-554E-8E4C-2746C6993C72}" destId="{50332D7E-CC56-8148-974F-36CE3689D09D}" srcOrd="0" destOrd="0" presId="urn:microsoft.com/office/officeart/2017/3/layout/HorizontalPathTimeline"/>
    <dgm:cxn modelId="{CF72B990-8EB0-4D4D-BBFE-FB4F7D55CE3F}" type="presParOf" srcId="{D5D4A8A2-5C89-554E-8E4C-2746C6993C72}" destId="{3BEBFA8B-B61D-C94E-9864-B30773EF8D48}" srcOrd="1" destOrd="0" presId="urn:microsoft.com/office/officeart/2017/3/layout/HorizontalPathTimeline"/>
    <dgm:cxn modelId="{E6E308E7-73E8-204D-8C43-2C1C5A35C57D}" type="presParOf" srcId="{7C13C058-E642-7846-A83B-09F1738AF4E3}" destId="{8EB40E1E-0947-2141-A80C-E80AD34AD713}" srcOrd="2" destOrd="0" presId="urn:microsoft.com/office/officeart/2017/3/layout/HorizontalPathTimeline"/>
    <dgm:cxn modelId="{D239ACBB-FBBE-BB45-80CC-7BA61BDCAA14}" type="presParOf" srcId="{7C13C058-E642-7846-A83B-09F1738AF4E3}" destId="{2DD19386-CEC4-E248-AA8A-F304CCDF2EA2}" srcOrd="3" destOrd="0" presId="urn:microsoft.com/office/officeart/2017/3/layout/HorizontalPathTimeline"/>
    <dgm:cxn modelId="{41E875EC-C842-A444-B21D-63BAEB748924}" type="presParOf" srcId="{7C13C058-E642-7846-A83B-09F1738AF4E3}" destId="{C012144B-1571-994C-B2E8-7E11FA5A056F}" srcOrd="4" destOrd="0" presId="urn:microsoft.com/office/officeart/2017/3/layout/HorizontalPathTimeline"/>
    <dgm:cxn modelId="{F4D5CCBC-5C7D-8B48-ADE2-F74001CC5D46}" type="presParOf" srcId="{98EEC233-75C6-994A-914D-3F2BA8CA823E}" destId="{4A77AB66-32FE-6743-82FF-417169D95118}" srcOrd="17" destOrd="0" presId="urn:microsoft.com/office/officeart/2017/3/layout/HorizontalPathTimeline"/>
    <dgm:cxn modelId="{5545C675-F9F5-B84A-AD26-81E9B4F7BA46}" type="presParOf" srcId="{98EEC233-75C6-994A-914D-3F2BA8CA823E}" destId="{8FA49BD7-4CE2-EE47-B851-8395C35FF693}" srcOrd="18" destOrd="0" presId="urn:microsoft.com/office/officeart/2017/3/layout/HorizontalPathTimeline"/>
    <dgm:cxn modelId="{D28A1B1F-6401-1841-A23E-1DF8C7A2BE95}" type="presParOf" srcId="{8FA49BD7-4CE2-EE47-B851-8395C35FF693}" destId="{395B80AA-252F-F24D-A3AF-9FD509004BCB}" srcOrd="0" destOrd="0" presId="urn:microsoft.com/office/officeart/2017/3/layout/HorizontalPathTimeline"/>
    <dgm:cxn modelId="{9F05D469-D62D-094E-8BF9-E4FEB6ACDF6E}" type="presParOf" srcId="{8FA49BD7-4CE2-EE47-B851-8395C35FF693}" destId="{0ABE5D6A-CF73-0C4E-8C02-D0F4E92D319D}" srcOrd="1" destOrd="0" presId="urn:microsoft.com/office/officeart/2017/3/layout/HorizontalPathTimeline"/>
    <dgm:cxn modelId="{2D67AA5B-CE1B-8F4B-8567-895EC5AA1BCC}" type="presParOf" srcId="{0ABE5D6A-CF73-0C4E-8C02-D0F4E92D319D}" destId="{62068972-1E0C-F14D-AC50-427976C4310D}" srcOrd="0" destOrd="0" presId="urn:microsoft.com/office/officeart/2017/3/layout/HorizontalPathTimeline"/>
    <dgm:cxn modelId="{CA8E68D8-9449-F440-BF51-9C545F4719B5}" type="presParOf" srcId="{0ABE5D6A-CF73-0C4E-8C02-D0F4E92D319D}" destId="{C19D3B78-E9B8-694F-A4C3-A8B1FA7880B4}" srcOrd="1" destOrd="0" presId="urn:microsoft.com/office/officeart/2017/3/layout/HorizontalPathTimeline"/>
    <dgm:cxn modelId="{60112D3E-27B4-BC49-AF0F-38E3424C6C55}" type="presParOf" srcId="{8FA49BD7-4CE2-EE47-B851-8395C35FF693}" destId="{E6B0F973-5F12-174A-8440-DA34EF7FEE27}" srcOrd="2" destOrd="0" presId="urn:microsoft.com/office/officeart/2017/3/layout/HorizontalPathTimeline"/>
    <dgm:cxn modelId="{FB54523D-65BA-F24F-AB18-96ADB62D004C}" type="presParOf" srcId="{8FA49BD7-4CE2-EE47-B851-8395C35FF693}" destId="{9B836365-5349-A848-B78F-46FF2090044E}" srcOrd="3" destOrd="0" presId="urn:microsoft.com/office/officeart/2017/3/layout/HorizontalPathTimeline"/>
    <dgm:cxn modelId="{ED29764B-66DD-3D49-B0CB-3A1937BCB2BA}" type="presParOf" srcId="{8FA49BD7-4CE2-EE47-B851-8395C35FF693}" destId="{BF23E855-5260-364A-A8B6-BDDCC31A588E}" srcOrd="4" destOrd="0" presId="urn:microsoft.com/office/officeart/2017/3/layout/HorizontalPath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B6C4C9-7FE6-6B4E-94C7-9D96972584CE}">
      <dsp:nvSpPr>
        <dsp:cNvPr id="0" name=""/>
        <dsp:cNvSpPr/>
      </dsp:nvSpPr>
      <dsp:spPr>
        <a:xfrm>
          <a:off x="153501" y="1824749"/>
          <a:ext cx="1195863" cy="383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66750">
            <a:lnSpc>
              <a:spcPct val="90000"/>
            </a:lnSpc>
            <a:spcBef>
              <a:spcPct val="0"/>
            </a:spcBef>
            <a:spcAft>
              <a:spcPct val="35000"/>
            </a:spcAft>
            <a:buNone/>
            <a:defRPr b="1"/>
          </a:pPr>
          <a:r>
            <a:rPr lang="en-US" sz="1500" kern="1200"/>
            <a:t>late 1970s</a:t>
          </a:r>
        </a:p>
      </dsp:txBody>
      <dsp:txXfrm>
        <a:off x="153501" y="1824749"/>
        <a:ext cx="1195863" cy="383978"/>
      </dsp:txXfrm>
    </dsp:sp>
    <dsp:sp modelId="{FF5536F1-78D8-3342-AB4D-3DEE29FEF45A}">
      <dsp:nvSpPr>
        <dsp:cNvPr id="0" name=""/>
        <dsp:cNvSpPr/>
      </dsp:nvSpPr>
      <dsp:spPr>
        <a:xfrm>
          <a:off x="0" y="1631061"/>
          <a:ext cx="8229600" cy="13592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F896F9-1FD0-7543-BF17-FD285A917A73}">
      <dsp:nvSpPr>
        <dsp:cNvPr id="0" name=""/>
        <dsp:cNvSpPr/>
      </dsp:nvSpPr>
      <dsp:spPr>
        <a:xfrm>
          <a:off x="93708" y="401606"/>
          <a:ext cx="1315450" cy="651787"/>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a:t>Crisis in the Southern Cone in the late 1970s</a:t>
          </a:r>
        </a:p>
      </dsp:txBody>
      <dsp:txXfrm>
        <a:off x="93708" y="401606"/>
        <a:ext cx="1315450" cy="651787"/>
      </dsp:txXfrm>
    </dsp:sp>
    <dsp:sp modelId="{336CD1E6-A501-5C4F-8BFA-6B8E6164B935}">
      <dsp:nvSpPr>
        <dsp:cNvPr id="0" name=""/>
        <dsp:cNvSpPr/>
      </dsp:nvSpPr>
      <dsp:spPr>
        <a:xfrm>
          <a:off x="751433" y="1053393"/>
          <a:ext cx="0" cy="577667"/>
        </a:xfrm>
        <a:prstGeom prst="line">
          <a:avLst/>
        </a:prstGeom>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B8C63E7E-E886-CB42-9F5D-29F27B1A37B6}">
      <dsp:nvSpPr>
        <dsp:cNvPr id="0" name=""/>
        <dsp:cNvSpPr/>
      </dsp:nvSpPr>
      <dsp:spPr>
        <a:xfrm>
          <a:off x="900916" y="1189315"/>
          <a:ext cx="1195863" cy="383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66750">
            <a:lnSpc>
              <a:spcPct val="90000"/>
            </a:lnSpc>
            <a:spcBef>
              <a:spcPct val="0"/>
            </a:spcBef>
            <a:spcAft>
              <a:spcPct val="35000"/>
            </a:spcAft>
            <a:buNone/>
            <a:defRPr b="1"/>
          </a:pPr>
          <a:r>
            <a:rPr lang="en-US" sz="1500" kern="1200"/>
            <a:t>early 1980s</a:t>
          </a:r>
        </a:p>
      </dsp:txBody>
      <dsp:txXfrm>
        <a:off x="900916" y="1189315"/>
        <a:ext cx="1195863" cy="383978"/>
      </dsp:txXfrm>
    </dsp:sp>
    <dsp:sp modelId="{49406964-BDD3-014C-9842-11A76485BA63}">
      <dsp:nvSpPr>
        <dsp:cNvPr id="0" name=""/>
        <dsp:cNvSpPr/>
      </dsp:nvSpPr>
      <dsp:spPr>
        <a:xfrm>
          <a:off x="841122" y="2344650"/>
          <a:ext cx="1315450" cy="651787"/>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a:t>Third World debt crisis of the early 1980s</a:t>
          </a:r>
        </a:p>
      </dsp:txBody>
      <dsp:txXfrm>
        <a:off x="841122" y="2344650"/>
        <a:ext cx="1315450" cy="651787"/>
      </dsp:txXfrm>
    </dsp:sp>
    <dsp:sp modelId="{D31147F3-12A6-C141-B621-A6FACA0DE54F}">
      <dsp:nvSpPr>
        <dsp:cNvPr id="0" name=""/>
        <dsp:cNvSpPr/>
      </dsp:nvSpPr>
      <dsp:spPr>
        <a:xfrm>
          <a:off x="1498848" y="1766982"/>
          <a:ext cx="0" cy="577667"/>
        </a:xfrm>
        <a:prstGeom prst="line">
          <a:avLst/>
        </a:prstGeom>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335219F9-FECB-694D-A4A3-78C24C1900BB}">
      <dsp:nvSpPr>
        <dsp:cNvPr id="0" name=""/>
        <dsp:cNvSpPr/>
      </dsp:nvSpPr>
      <dsp:spPr>
        <a:xfrm>
          <a:off x="708957" y="1656546"/>
          <a:ext cx="84951" cy="84951"/>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DFAD0DF9-AAF0-2049-8A8F-1934283C8B0B}">
      <dsp:nvSpPr>
        <dsp:cNvPr id="0" name=""/>
        <dsp:cNvSpPr/>
      </dsp:nvSpPr>
      <dsp:spPr>
        <a:xfrm>
          <a:off x="1456372" y="1656546"/>
          <a:ext cx="84951" cy="84951"/>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1A2ACA9C-4F83-9244-ACFE-021272B02ACA}">
      <dsp:nvSpPr>
        <dsp:cNvPr id="0" name=""/>
        <dsp:cNvSpPr/>
      </dsp:nvSpPr>
      <dsp:spPr>
        <a:xfrm>
          <a:off x="1648331" y="1824749"/>
          <a:ext cx="1195863" cy="383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66750">
            <a:lnSpc>
              <a:spcPct val="90000"/>
            </a:lnSpc>
            <a:spcBef>
              <a:spcPct val="0"/>
            </a:spcBef>
            <a:spcAft>
              <a:spcPct val="35000"/>
            </a:spcAft>
            <a:buNone/>
            <a:defRPr b="1"/>
          </a:pPr>
          <a:r>
            <a:rPr lang="en-US" sz="1500" kern="1200"/>
            <a:t>late 1980s</a:t>
          </a:r>
        </a:p>
      </dsp:txBody>
      <dsp:txXfrm>
        <a:off x="1648331" y="1824749"/>
        <a:ext cx="1195863" cy="383978"/>
      </dsp:txXfrm>
    </dsp:sp>
    <dsp:sp modelId="{B496C404-5DD2-514E-9942-051C0CF9FD27}">
      <dsp:nvSpPr>
        <dsp:cNvPr id="0" name=""/>
        <dsp:cNvSpPr/>
      </dsp:nvSpPr>
      <dsp:spPr>
        <a:xfrm>
          <a:off x="1588537" y="253472"/>
          <a:ext cx="1315450" cy="799920"/>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a:t>The savings and loan debacle in the US in the late 1980s</a:t>
          </a:r>
        </a:p>
      </dsp:txBody>
      <dsp:txXfrm>
        <a:off x="1588537" y="253472"/>
        <a:ext cx="1315450" cy="799920"/>
      </dsp:txXfrm>
    </dsp:sp>
    <dsp:sp modelId="{22959CE7-3829-594D-9C61-0109769CB8C4}">
      <dsp:nvSpPr>
        <dsp:cNvPr id="0" name=""/>
        <dsp:cNvSpPr/>
      </dsp:nvSpPr>
      <dsp:spPr>
        <a:xfrm>
          <a:off x="2246262" y="1053393"/>
          <a:ext cx="0" cy="577667"/>
        </a:xfrm>
        <a:prstGeom prst="line">
          <a:avLst/>
        </a:prstGeom>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B7775965-FE38-AF47-BEF1-17977FD01B78}">
      <dsp:nvSpPr>
        <dsp:cNvPr id="0" name=""/>
        <dsp:cNvSpPr/>
      </dsp:nvSpPr>
      <dsp:spPr>
        <a:xfrm>
          <a:off x="2395745" y="1189315"/>
          <a:ext cx="1195863" cy="383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66750">
            <a:lnSpc>
              <a:spcPct val="90000"/>
            </a:lnSpc>
            <a:spcBef>
              <a:spcPct val="0"/>
            </a:spcBef>
            <a:spcAft>
              <a:spcPct val="35000"/>
            </a:spcAft>
            <a:buNone/>
            <a:defRPr b="1"/>
          </a:pPr>
          <a:r>
            <a:rPr lang="en-US" sz="1500" kern="1200"/>
            <a:t>1992</a:t>
          </a:r>
        </a:p>
      </dsp:txBody>
      <dsp:txXfrm>
        <a:off x="2395745" y="1189315"/>
        <a:ext cx="1195863" cy="383978"/>
      </dsp:txXfrm>
    </dsp:sp>
    <dsp:sp modelId="{3183D9D0-622B-9B4A-A9DA-FDECFC858DB8}">
      <dsp:nvSpPr>
        <dsp:cNvPr id="0" name=""/>
        <dsp:cNvSpPr/>
      </dsp:nvSpPr>
      <dsp:spPr>
        <a:xfrm>
          <a:off x="2335952" y="2344650"/>
          <a:ext cx="1315450" cy="1053393"/>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a:t>The ERM crisis in 1992 that led to the withdrawal of Britain from the European Exchange Rate Mechanism</a:t>
          </a:r>
        </a:p>
      </dsp:txBody>
      <dsp:txXfrm>
        <a:off x="2335952" y="2344650"/>
        <a:ext cx="1315450" cy="1053393"/>
      </dsp:txXfrm>
    </dsp:sp>
    <dsp:sp modelId="{308A6B39-B3E2-E240-825E-C7AD486493F4}">
      <dsp:nvSpPr>
        <dsp:cNvPr id="0" name=""/>
        <dsp:cNvSpPr/>
      </dsp:nvSpPr>
      <dsp:spPr>
        <a:xfrm>
          <a:off x="2993677" y="1766982"/>
          <a:ext cx="0" cy="577667"/>
        </a:xfrm>
        <a:prstGeom prst="line">
          <a:avLst/>
        </a:prstGeom>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B2E830F8-4972-A44F-899D-847E1D0AD9D2}">
      <dsp:nvSpPr>
        <dsp:cNvPr id="0" name=""/>
        <dsp:cNvSpPr/>
      </dsp:nvSpPr>
      <dsp:spPr>
        <a:xfrm>
          <a:off x="2203787" y="1656546"/>
          <a:ext cx="84951" cy="84951"/>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B9E362D8-96DE-9A40-88DF-92511C0291D2}">
      <dsp:nvSpPr>
        <dsp:cNvPr id="0" name=""/>
        <dsp:cNvSpPr/>
      </dsp:nvSpPr>
      <dsp:spPr>
        <a:xfrm>
          <a:off x="2951202" y="1656546"/>
          <a:ext cx="84951" cy="84951"/>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A9F66F07-2D01-5544-923B-2CDD7BA679E8}">
      <dsp:nvSpPr>
        <dsp:cNvPr id="0" name=""/>
        <dsp:cNvSpPr/>
      </dsp:nvSpPr>
      <dsp:spPr>
        <a:xfrm>
          <a:off x="3143160" y="1824749"/>
          <a:ext cx="1195863" cy="383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66750">
            <a:lnSpc>
              <a:spcPct val="90000"/>
            </a:lnSpc>
            <a:spcBef>
              <a:spcPct val="0"/>
            </a:spcBef>
            <a:spcAft>
              <a:spcPct val="35000"/>
            </a:spcAft>
            <a:buNone/>
            <a:defRPr b="1"/>
          </a:pPr>
          <a:r>
            <a:rPr lang="en-US" sz="1500" kern="1200"/>
            <a:t>1994–1995</a:t>
          </a:r>
        </a:p>
      </dsp:txBody>
      <dsp:txXfrm>
        <a:off x="3143160" y="1824749"/>
        <a:ext cx="1195863" cy="383978"/>
      </dsp:txXfrm>
    </dsp:sp>
    <dsp:sp modelId="{FA81B691-3070-5E4F-8C06-048DE8F0F317}">
      <dsp:nvSpPr>
        <dsp:cNvPr id="0" name=""/>
        <dsp:cNvSpPr/>
      </dsp:nvSpPr>
      <dsp:spPr>
        <a:xfrm>
          <a:off x="3083367" y="120152"/>
          <a:ext cx="1315450" cy="933240"/>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a:t>The Mexican crisis of 1994-95 and its follow-on crisis in Latin America</a:t>
          </a:r>
        </a:p>
      </dsp:txBody>
      <dsp:txXfrm>
        <a:off x="3083367" y="120152"/>
        <a:ext cx="1315450" cy="933240"/>
      </dsp:txXfrm>
    </dsp:sp>
    <dsp:sp modelId="{7D1C6E07-382D-4E48-BD7E-4E63AEC68E14}">
      <dsp:nvSpPr>
        <dsp:cNvPr id="0" name=""/>
        <dsp:cNvSpPr/>
      </dsp:nvSpPr>
      <dsp:spPr>
        <a:xfrm>
          <a:off x="3741092" y="1053393"/>
          <a:ext cx="0" cy="577667"/>
        </a:xfrm>
        <a:prstGeom prst="line">
          <a:avLst/>
        </a:prstGeom>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FC033F66-688D-7945-975D-63532AEBB623}">
      <dsp:nvSpPr>
        <dsp:cNvPr id="0" name=""/>
        <dsp:cNvSpPr/>
      </dsp:nvSpPr>
      <dsp:spPr>
        <a:xfrm>
          <a:off x="3890575" y="1189315"/>
          <a:ext cx="1195863" cy="383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66750">
            <a:lnSpc>
              <a:spcPct val="90000"/>
            </a:lnSpc>
            <a:spcBef>
              <a:spcPct val="0"/>
            </a:spcBef>
            <a:spcAft>
              <a:spcPct val="35000"/>
            </a:spcAft>
            <a:buNone/>
            <a:defRPr b="1"/>
          </a:pPr>
          <a:r>
            <a:rPr lang="en-US" sz="1500" kern="1200"/>
            <a:t>1997</a:t>
          </a:r>
        </a:p>
      </dsp:txBody>
      <dsp:txXfrm>
        <a:off x="3890575" y="1189315"/>
        <a:ext cx="1195863" cy="383978"/>
      </dsp:txXfrm>
    </dsp:sp>
    <dsp:sp modelId="{03FCF801-4197-9649-ABAE-210FB4D46A76}">
      <dsp:nvSpPr>
        <dsp:cNvPr id="0" name=""/>
        <dsp:cNvSpPr/>
      </dsp:nvSpPr>
      <dsp:spPr>
        <a:xfrm>
          <a:off x="3830782" y="2344650"/>
          <a:ext cx="1315450" cy="503653"/>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a:t>The East Asian crisis of 1997</a:t>
          </a:r>
        </a:p>
      </dsp:txBody>
      <dsp:txXfrm>
        <a:off x="3830782" y="2344650"/>
        <a:ext cx="1315450" cy="503653"/>
      </dsp:txXfrm>
    </dsp:sp>
    <dsp:sp modelId="{16A9D431-E50F-7D4C-A8D9-D3E3C9ECB685}">
      <dsp:nvSpPr>
        <dsp:cNvPr id="0" name=""/>
        <dsp:cNvSpPr/>
      </dsp:nvSpPr>
      <dsp:spPr>
        <a:xfrm>
          <a:off x="4488507" y="1766982"/>
          <a:ext cx="0" cy="577667"/>
        </a:xfrm>
        <a:prstGeom prst="line">
          <a:avLst/>
        </a:prstGeom>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26FD3133-7613-DD4A-8A39-EFCFA415F6D7}">
      <dsp:nvSpPr>
        <dsp:cNvPr id="0" name=""/>
        <dsp:cNvSpPr/>
      </dsp:nvSpPr>
      <dsp:spPr>
        <a:xfrm>
          <a:off x="3698617" y="1656546"/>
          <a:ext cx="84951" cy="84951"/>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6445EE93-75D4-964C-ACC9-3EBF72AC5A78}">
      <dsp:nvSpPr>
        <dsp:cNvPr id="0" name=""/>
        <dsp:cNvSpPr/>
      </dsp:nvSpPr>
      <dsp:spPr>
        <a:xfrm>
          <a:off x="4446031" y="1656546"/>
          <a:ext cx="84951" cy="84951"/>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D542EAD5-E109-E347-8320-5958D74A650F}">
      <dsp:nvSpPr>
        <dsp:cNvPr id="0" name=""/>
        <dsp:cNvSpPr/>
      </dsp:nvSpPr>
      <dsp:spPr>
        <a:xfrm>
          <a:off x="4637990" y="1824749"/>
          <a:ext cx="1195863" cy="383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66750">
            <a:lnSpc>
              <a:spcPct val="90000"/>
            </a:lnSpc>
            <a:spcBef>
              <a:spcPct val="0"/>
            </a:spcBef>
            <a:spcAft>
              <a:spcPct val="35000"/>
            </a:spcAft>
            <a:buNone/>
            <a:defRPr b="1"/>
          </a:pPr>
          <a:r>
            <a:rPr lang="en-US" sz="1500" kern="1200"/>
            <a:t>1998</a:t>
          </a:r>
        </a:p>
      </dsp:txBody>
      <dsp:txXfrm>
        <a:off x="4637990" y="1824749"/>
        <a:ext cx="1195863" cy="383978"/>
      </dsp:txXfrm>
    </dsp:sp>
    <dsp:sp modelId="{318D8A3B-8973-C749-98CE-569583A8619E}">
      <dsp:nvSpPr>
        <dsp:cNvPr id="0" name=""/>
        <dsp:cNvSpPr/>
      </dsp:nvSpPr>
      <dsp:spPr>
        <a:xfrm>
          <a:off x="4578197" y="549739"/>
          <a:ext cx="1315450" cy="503653"/>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a:t>The Russian meltdown of 1998</a:t>
          </a:r>
        </a:p>
      </dsp:txBody>
      <dsp:txXfrm>
        <a:off x="4578197" y="549739"/>
        <a:ext cx="1315450" cy="503653"/>
      </dsp:txXfrm>
    </dsp:sp>
    <dsp:sp modelId="{87B3981E-82D0-6B43-9383-1B68914A469A}">
      <dsp:nvSpPr>
        <dsp:cNvPr id="0" name=""/>
        <dsp:cNvSpPr/>
      </dsp:nvSpPr>
      <dsp:spPr>
        <a:xfrm>
          <a:off x="5235922" y="1053393"/>
          <a:ext cx="0" cy="577667"/>
        </a:xfrm>
        <a:prstGeom prst="line">
          <a:avLst/>
        </a:prstGeom>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EB3876DC-829E-914C-BA5F-CF0C669A5659}">
      <dsp:nvSpPr>
        <dsp:cNvPr id="0" name=""/>
        <dsp:cNvSpPr/>
      </dsp:nvSpPr>
      <dsp:spPr>
        <a:xfrm>
          <a:off x="5385405" y="1189315"/>
          <a:ext cx="1195863" cy="383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66750">
            <a:lnSpc>
              <a:spcPct val="90000"/>
            </a:lnSpc>
            <a:spcBef>
              <a:spcPct val="0"/>
            </a:spcBef>
            <a:spcAft>
              <a:spcPct val="35000"/>
            </a:spcAft>
            <a:buNone/>
            <a:defRPr b="1"/>
          </a:pPr>
          <a:r>
            <a:rPr lang="en-US" sz="1500" kern="1200"/>
            <a:t>1999</a:t>
          </a:r>
        </a:p>
      </dsp:txBody>
      <dsp:txXfrm>
        <a:off x="5385405" y="1189315"/>
        <a:ext cx="1195863" cy="383978"/>
      </dsp:txXfrm>
    </dsp:sp>
    <dsp:sp modelId="{4EC72681-C068-2E44-9161-BDC37242B255}">
      <dsp:nvSpPr>
        <dsp:cNvPr id="0" name=""/>
        <dsp:cNvSpPr/>
      </dsp:nvSpPr>
      <dsp:spPr>
        <a:xfrm>
          <a:off x="5325612" y="2344650"/>
          <a:ext cx="1315450" cy="1053393"/>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a:t>The collapse of the real in Brazil in 1999 and its impact on the rest of Latin America</a:t>
          </a:r>
        </a:p>
      </dsp:txBody>
      <dsp:txXfrm>
        <a:off x="5325612" y="2344650"/>
        <a:ext cx="1315450" cy="1053393"/>
      </dsp:txXfrm>
    </dsp:sp>
    <dsp:sp modelId="{FBF0E88F-35B2-5048-8119-997181239F2C}">
      <dsp:nvSpPr>
        <dsp:cNvPr id="0" name=""/>
        <dsp:cNvSpPr/>
      </dsp:nvSpPr>
      <dsp:spPr>
        <a:xfrm>
          <a:off x="5983337" y="1766982"/>
          <a:ext cx="0" cy="577667"/>
        </a:xfrm>
        <a:prstGeom prst="line">
          <a:avLst/>
        </a:prstGeom>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C3EAC96B-8617-F643-8D15-54214ABFF5F9}">
      <dsp:nvSpPr>
        <dsp:cNvPr id="0" name=""/>
        <dsp:cNvSpPr/>
      </dsp:nvSpPr>
      <dsp:spPr>
        <a:xfrm>
          <a:off x="5193446" y="1656546"/>
          <a:ext cx="84951" cy="84951"/>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3E67697B-D472-1A4B-AE1A-209EFD97DB16}">
      <dsp:nvSpPr>
        <dsp:cNvPr id="0" name=""/>
        <dsp:cNvSpPr/>
      </dsp:nvSpPr>
      <dsp:spPr>
        <a:xfrm>
          <a:off x="5940861" y="1656546"/>
          <a:ext cx="84951" cy="84951"/>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EE57C0AF-A2FF-FD47-9E31-F26731874E29}">
      <dsp:nvSpPr>
        <dsp:cNvPr id="0" name=""/>
        <dsp:cNvSpPr/>
      </dsp:nvSpPr>
      <dsp:spPr>
        <a:xfrm>
          <a:off x="6132820" y="1824749"/>
          <a:ext cx="1195863" cy="383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66750">
            <a:lnSpc>
              <a:spcPct val="90000"/>
            </a:lnSpc>
            <a:spcBef>
              <a:spcPct val="0"/>
            </a:spcBef>
            <a:spcAft>
              <a:spcPct val="35000"/>
            </a:spcAft>
            <a:buNone/>
            <a:defRPr b="1"/>
          </a:pPr>
          <a:r>
            <a:rPr lang="en-US" sz="1500" kern="1200"/>
            <a:t>2000</a:t>
          </a:r>
        </a:p>
      </dsp:txBody>
      <dsp:txXfrm>
        <a:off x="6132820" y="1824749"/>
        <a:ext cx="1195863" cy="383978"/>
      </dsp:txXfrm>
    </dsp:sp>
    <dsp:sp modelId="{50332D7E-CC56-8148-974F-36CE3689D09D}">
      <dsp:nvSpPr>
        <dsp:cNvPr id="0" name=""/>
        <dsp:cNvSpPr/>
      </dsp:nvSpPr>
      <dsp:spPr>
        <a:xfrm>
          <a:off x="6073026" y="0"/>
          <a:ext cx="1315450" cy="1053393"/>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a:t>The dot com bust of 2000 (Nasdaq rises five fold from 1995 to 2000 and then falls from 5049 on March 10, 2000 to 1140 on Oct 4, 2002).</a:t>
          </a:r>
        </a:p>
      </dsp:txBody>
      <dsp:txXfrm>
        <a:off x="6073026" y="0"/>
        <a:ext cx="1315450" cy="1053393"/>
      </dsp:txXfrm>
    </dsp:sp>
    <dsp:sp modelId="{8EB40E1E-0947-2141-A80C-E80AD34AD713}">
      <dsp:nvSpPr>
        <dsp:cNvPr id="0" name=""/>
        <dsp:cNvSpPr/>
      </dsp:nvSpPr>
      <dsp:spPr>
        <a:xfrm>
          <a:off x="6730751" y="1053393"/>
          <a:ext cx="0" cy="577667"/>
        </a:xfrm>
        <a:prstGeom prst="line">
          <a:avLst/>
        </a:prstGeom>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395B80AA-252F-F24D-A3AF-9FD509004BCB}">
      <dsp:nvSpPr>
        <dsp:cNvPr id="0" name=""/>
        <dsp:cNvSpPr/>
      </dsp:nvSpPr>
      <dsp:spPr>
        <a:xfrm>
          <a:off x="6880234" y="1189315"/>
          <a:ext cx="1195863" cy="383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66750">
            <a:lnSpc>
              <a:spcPct val="90000"/>
            </a:lnSpc>
            <a:spcBef>
              <a:spcPct val="0"/>
            </a:spcBef>
            <a:spcAft>
              <a:spcPct val="35000"/>
            </a:spcAft>
            <a:buNone/>
            <a:defRPr b="1"/>
          </a:pPr>
          <a:r>
            <a:rPr lang="en-US" sz="1500" kern="1200"/>
            <a:t>2008</a:t>
          </a:r>
        </a:p>
      </dsp:txBody>
      <dsp:txXfrm>
        <a:off x="6880234" y="1189315"/>
        <a:ext cx="1195863" cy="383978"/>
      </dsp:txXfrm>
    </dsp:sp>
    <dsp:sp modelId="{62068972-1E0C-F14D-AC50-427976C4310D}">
      <dsp:nvSpPr>
        <dsp:cNvPr id="0" name=""/>
        <dsp:cNvSpPr/>
      </dsp:nvSpPr>
      <dsp:spPr>
        <a:xfrm>
          <a:off x="6820441" y="2344650"/>
          <a:ext cx="1315450" cy="503653"/>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a:t>The GFC of 2008-09.</a:t>
          </a:r>
        </a:p>
      </dsp:txBody>
      <dsp:txXfrm>
        <a:off x="6820441" y="2344650"/>
        <a:ext cx="1315450" cy="503653"/>
      </dsp:txXfrm>
    </dsp:sp>
    <dsp:sp modelId="{E6B0F973-5F12-174A-8440-DA34EF7FEE27}">
      <dsp:nvSpPr>
        <dsp:cNvPr id="0" name=""/>
        <dsp:cNvSpPr/>
      </dsp:nvSpPr>
      <dsp:spPr>
        <a:xfrm>
          <a:off x="7478166" y="1766982"/>
          <a:ext cx="0" cy="577667"/>
        </a:xfrm>
        <a:prstGeom prst="line">
          <a:avLst/>
        </a:prstGeom>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2DD19386-CEC4-E248-AA8A-F304CCDF2EA2}">
      <dsp:nvSpPr>
        <dsp:cNvPr id="0" name=""/>
        <dsp:cNvSpPr/>
      </dsp:nvSpPr>
      <dsp:spPr>
        <a:xfrm>
          <a:off x="6688276" y="1656546"/>
          <a:ext cx="84951" cy="84951"/>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9B836365-5349-A848-B78F-46FF2090044E}">
      <dsp:nvSpPr>
        <dsp:cNvPr id="0" name=""/>
        <dsp:cNvSpPr/>
      </dsp:nvSpPr>
      <dsp:spPr>
        <a:xfrm>
          <a:off x="7435691" y="1656546"/>
          <a:ext cx="84951" cy="84951"/>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805681-957F-B37B-009C-4A456CC0542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303B79E4-AAC3-3499-450C-51B4649180A2}"/>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E66ABC8D-9C2F-3246-9F53-657D81941FCA}" type="datetimeFigureOut">
              <a:rPr lang="en-US"/>
              <a:pPr>
                <a:defRPr/>
              </a:pPr>
              <a:t>12/13/24</a:t>
            </a:fld>
            <a:endParaRPr lang="en-US"/>
          </a:p>
        </p:txBody>
      </p:sp>
      <p:sp>
        <p:nvSpPr>
          <p:cNvPr id="4" name="Slide Image Placeholder 3">
            <a:extLst>
              <a:ext uri="{FF2B5EF4-FFF2-40B4-BE49-F238E27FC236}">
                <a16:creationId xmlns:a16="http://schemas.microsoft.com/office/drawing/2014/main" id="{6436F4B3-A331-DAAD-6323-361C5300BBB0}"/>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7516F705-C770-EDD2-4415-DD3EFD0060A1}"/>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662CCD5-FDB2-7C1C-013C-3158EC941B11}"/>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F50397CC-6522-3FBD-ADF9-3DC75150E117}"/>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5128F587-FDC1-8C4F-9F10-CC9F47FCE5D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180F9C84-5F5C-9E90-6DEF-291F205CA1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BBD9CAA6-D5E2-C06C-0B86-9715D11AEE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3" name="Slide Number Placeholder 3">
            <a:extLst>
              <a:ext uri="{FF2B5EF4-FFF2-40B4-BE49-F238E27FC236}">
                <a16:creationId xmlns:a16="http://schemas.microsoft.com/office/drawing/2014/main" id="{DBE9EA28-ECE4-642F-E3FE-4951C22E482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1662973-43D2-AC46-8CD6-9FF663241D9B}" type="slidenum">
              <a:rPr lang="en-US" altLang="en-US">
                <a:latin typeface="Arial" panose="020B0604020202020204" pitchFamily="34" charset="0"/>
              </a:rPr>
              <a:pPr>
                <a:spcBef>
                  <a:spcPct val="0"/>
                </a:spcBef>
              </a:pPr>
              <a:t>1</a:t>
            </a:fld>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a:extLst>
              <a:ext uri="{FF2B5EF4-FFF2-40B4-BE49-F238E27FC236}">
                <a16:creationId xmlns:a16="http://schemas.microsoft.com/office/drawing/2014/main" id="{A45F4742-C489-5F00-5FA1-26FCF6B57EE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53A9FB2-1E27-D74F-BECB-92BC3913A703}" type="slidenum">
              <a:rPr lang="en-US" altLang="en-US">
                <a:latin typeface="Arial" panose="020B0604020202020204" pitchFamily="34" charset="0"/>
              </a:rPr>
              <a:pPr>
                <a:spcBef>
                  <a:spcPct val="0"/>
                </a:spcBef>
              </a:pPr>
              <a:t>54</a:t>
            </a:fld>
            <a:endParaRPr lang="en-US" altLang="en-US">
              <a:latin typeface="Arial" panose="020B0604020202020204" pitchFamily="34" charset="0"/>
            </a:endParaRPr>
          </a:p>
        </p:txBody>
      </p:sp>
      <p:sp>
        <p:nvSpPr>
          <p:cNvPr id="87042" name="Rectangle 2">
            <a:extLst>
              <a:ext uri="{FF2B5EF4-FFF2-40B4-BE49-F238E27FC236}">
                <a16:creationId xmlns:a16="http://schemas.microsoft.com/office/drawing/2014/main" id="{E3DF31AE-9D36-6103-C842-CBF0418B6AD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Rectangle 3">
            <a:extLst>
              <a:ext uri="{FF2B5EF4-FFF2-40B4-BE49-F238E27FC236}">
                <a16:creationId xmlns:a16="http://schemas.microsoft.com/office/drawing/2014/main" id="{CC359C47-A441-BB48-9B29-F1A547433E6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a:extLst>
              <a:ext uri="{FF2B5EF4-FFF2-40B4-BE49-F238E27FC236}">
                <a16:creationId xmlns:a16="http://schemas.microsoft.com/office/drawing/2014/main" id="{4F811E3B-533B-C9E1-1556-A0DB6162497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70CF645-563D-FC41-B097-34709EF88C28}" type="slidenum">
              <a:rPr lang="en-US" altLang="en-US">
                <a:latin typeface="Arial" panose="020B0604020202020204" pitchFamily="34" charset="0"/>
              </a:rPr>
              <a:pPr>
                <a:spcBef>
                  <a:spcPct val="0"/>
                </a:spcBef>
              </a:pPr>
              <a:t>55</a:t>
            </a:fld>
            <a:endParaRPr lang="en-US" altLang="en-US">
              <a:latin typeface="Arial" panose="020B0604020202020204" pitchFamily="34" charset="0"/>
            </a:endParaRPr>
          </a:p>
        </p:txBody>
      </p:sp>
      <p:sp>
        <p:nvSpPr>
          <p:cNvPr id="89090" name="Rectangle 2">
            <a:extLst>
              <a:ext uri="{FF2B5EF4-FFF2-40B4-BE49-F238E27FC236}">
                <a16:creationId xmlns:a16="http://schemas.microsoft.com/office/drawing/2014/main" id="{0151749B-AA27-FD29-A6A4-8E0BADEB962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Rectangle 3">
            <a:extLst>
              <a:ext uri="{FF2B5EF4-FFF2-40B4-BE49-F238E27FC236}">
                <a16:creationId xmlns:a16="http://schemas.microsoft.com/office/drawing/2014/main" id="{228DEF73-55BA-DC73-6F50-93BDE16F075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a:extLst>
              <a:ext uri="{FF2B5EF4-FFF2-40B4-BE49-F238E27FC236}">
                <a16:creationId xmlns:a16="http://schemas.microsoft.com/office/drawing/2014/main" id="{98B593B4-4397-F349-B7EA-E1CD372E55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6" name="Notes Placeholder 2">
            <a:extLst>
              <a:ext uri="{FF2B5EF4-FFF2-40B4-BE49-F238E27FC236}">
                <a16:creationId xmlns:a16="http://schemas.microsoft.com/office/drawing/2014/main" id="{4E24C5E8-30FC-6DE0-49C7-48CECF3572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3187" name="Slide Number Placeholder 3">
            <a:extLst>
              <a:ext uri="{FF2B5EF4-FFF2-40B4-BE49-F238E27FC236}">
                <a16:creationId xmlns:a16="http://schemas.microsoft.com/office/drawing/2014/main" id="{B4EF7FE2-82C6-9B76-654A-3895B8D53C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F236DD6-4152-F54A-BB43-32230C4B385B}" type="slidenum">
              <a:rPr lang="en-US" altLang="en-US">
                <a:latin typeface="Arial" panose="020B0604020202020204" pitchFamily="34" charset="0"/>
              </a:rPr>
              <a:pPr>
                <a:spcBef>
                  <a:spcPct val="0"/>
                </a:spcBef>
              </a:pPr>
              <a:t>56</a:t>
            </a:fld>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a:extLst>
              <a:ext uri="{FF2B5EF4-FFF2-40B4-BE49-F238E27FC236}">
                <a16:creationId xmlns:a16="http://schemas.microsoft.com/office/drawing/2014/main" id="{1ADB6883-9C32-ACC3-8C13-69FBA953B7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4" name="Notes Placeholder 2">
            <a:extLst>
              <a:ext uri="{FF2B5EF4-FFF2-40B4-BE49-F238E27FC236}">
                <a16:creationId xmlns:a16="http://schemas.microsoft.com/office/drawing/2014/main" id="{F4550C3B-9847-F50C-E608-D0B893962ED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5235" name="Slide Number Placeholder 3">
            <a:extLst>
              <a:ext uri="{FF2B5EF4-FFF2-40B4-BE49-F238E27FC236}">
                <a16:creationId xmlns:a16="http://schemas.microsoft.com/office/drawing/2014/main" id="{D8F0C423-990B-E01D-80F9-6646315EEA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980D33F-9720-A84C-9ED9-701F34748F81}" type="slidenum">
              <a:rPr lang="en-US" altLang="en-US">
                <a:latin typeface="Arial" panose="020B0604020202020204" pitchFamily="34" charset="0"/>
              </a:rPr>
              <a:pPr>
                <a:spcBef>
                  <a:spcPct val="0"/>
                </a:spcBef>
              </a:pPr>
              <a:t>57</a:t>
            </a:fld>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41E3675B-3414-2A67-ABB7-EBABB8A1DC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2BBB4735-79C4-7FB8-2813-AD949B060B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411" name="Slide Number Placeholder 3">
            <a:extLst>
              <a:ext uri="{FF2B5EF4-FFF2-40B4-BE49-F238E27FC236}">
                <a16:creationId xmlns:a16="http://schemas.microsoft.com/office/drawing/2014/main" id="{41818ED7-18A7-F2AE-AE9E-C3CF4070684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91F475D-DB4A-7B4B-B2DF-B868580AC63F}" type="slidenum">
              <a:rPr lang="en-US" altLang="en-US">
                <a:latin typeface="Arial" panose="020B0604020202020204" pitchFamily="34" charset="0"/>
              </a:rPr>
              <a:pPr>
                <a:spcBef>
                  <a:spcPct val="0"/>
                </a:spcBef>
              </a:pPr>
              <a:t>13</a:t>
            </a:fld>
            <a:endParaRPr lang="en-US" altLang="en-US">
              <a:latin typeface="Arial" panose="020B0604020202020204" pitchFamily="34" charset="0"/>
            </a:endParaRPr>
          </a:p>
        </p:txBody>
      </p:sp>
    </p:spTree>
    <p:extLst>
      <p:ext uri="{BB962C8B-B14F-4D97-AF65-F5344CB8AC3E}">
        <p14:creationId xmlns:p14="http://schemas.microsoft.com/office/powerpoint/2010/main" val="3479755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B924DEF5-67F4-92B7-EA45-FEB4C16BAE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AD7A064A-7517-417F-A535-EAF684995BE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7411" name="Slide Number Placeholder 3">
            <a:extLst>
              <a:ext uri="{FF2B5EF4-FFF2-40B4-BE49-F238E27FC236}">
                <a16:creationId xmlns:a16="http://schemas.microsoft.com/office/drawing/2014/main" id="{2DA9FA2D-4DD2-368E-195E-A3B6807978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C5B44AC-9AAE-EF42-AE6E-882D86740832}" type="slidenum">
              <a:rPr lang="en-US" altLang="en-US" smtClean="0">
                <a:latin typeface="Arial" panose="020B0604020202020204" pitchFamily="34" charset="0"/>
              </a:rPr>
              <a:pPr>
                <a:spcBef>
                  <a:spcPct val="0"/>
                </a:spcBef>
              </a:pPr>
              <a:t>14</a:t>
            </a:fld>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16994ABA-9240-7BF2-0066-05B709879B6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D4A54C5B-E805-13A6-1AB0-DDA8C3A84C2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7" name="Slide Number Placeholder 3">
            <a:extLst>
              <a:ext uri="{FF2B5EF4-FFF2-40B4-BE49-F238E27FC236}">
                <a16:creationId xmlns:a16="http://schemas.microsoft.com/office/drawing/2014/main" id="{0B6AD9A5-BB0D-2F9B-8B8E-C738E753C9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660BBB8-1EAC-7141-B495-261F01455B0F}" type="slidenum">
              <a:rPr lang="en-US" altLang="en-US" smtClean="0">
                <a:latin typeface="Arial" panose="020B0604020202020204" pitchFamily="34" charset="0"/>
              </a:rPr>
              <a:pPr>
                <a:spcBef>
                  <a:spcPct val="0"/>
                </a:spcBef>
              </a:pPr>
              <a:t>15</a:t>
            </a:fld>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a:extLst>
              <a:ext uri="{FF2B5EF4-FFF2-40B4-BE49-F238E27FC236}">
                <a16:creationId xmlns:a16="http://schemas.microsoft.com/office/drawing/2014/main" id="{5AE07549-9099-BB46-F368-6FE391082EE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a:extLst>
              <a:ext uri="{FF2B5EF4-FFF2-40B4-BE49-F238E27FC236}">
                <a16:creationId xmlns:a16="http://schemas.microsoft.com/office/drawing/2014/main" id="{4B27ED8E-BE23-7384-3AB0-CE49C3F3264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4275" name="Slide Number Placeholder 3">
            <a:extLst>
              <a:ext uri="{FF2B5EF4-FFF2-40B4-BE49-F238E27FC236}">
                <a16:creationId xmlns:a16="http://schemas.microsoft.com/office/drawing/2014/main" id="{1800E9E4-2319-20A7-89ED-C6CB27EDEE6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BC7093A-73D2-F24B-AE26-E1D8B424477A}" type="slidenum">
              <a:rPr lang="en-US" altLang="en-US" smtClean="0"/>
              <a:pPr/>
              <a:t>23</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59C0C0C0-1428-274F-ADB4-BA6BD6148B1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a:extLst>
              <a:ext uri="{FF2B5EF4-FFF2-40B4-BE49-F238E27FC236}">
                <a16:creationId xmlns:a16="http://schemas.microsoft.com/office/drawing/2014/main" id="{F8B1B1C0-2BB9-BB4F-8E8C-7CCDD61A7B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5603" name="Slide Number Placeholder 3">
            <a:extLst>
              <a:ext uri="{FF2B5EF4-FFF2-40B4-BE49-F238E27FC236}">
                <a16:creationId xmlns:a16="http://schemas.microsoft.com/office/drawing/2014/main" id="{121705B0-5CD4-CA40-A2E9-8015BB8616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534F717-BFBD-5041-8FD4-9BB11795B4D7}"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52080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A63CFC08-80A5-00F8-CE9D-6016BE1375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a:extLst>
              <a:ext uri="{FF2B5EF4-FFF2-40B4-BE49-F238E27FC236}">
                <a16:creationId xmlns:a16="http://schemas.microsoft.com/office/drawing/2014/main" id="{0CAF9759-0E58-1632-1D86-479A08771C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6083" name="Slide Number Placeholder 3">
            <a:extLst>
              <a:ext uri="{FF2B5EF4-FFF2-40B4-BE49-F238E27FC236}">
                <a16:creationId xmlns:a16="http://schemas.microsoft.com/office/drawing/2014/main" id="{AF9A5349-7EA6-B5C9-5806-4B4074213EB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2A9C9E7-978E-4B4F-85C0-80A9D4E943B7}" type="slidenum">
              <a:rPr lang="en-US" altLang="en-US">
                <a:latin typeface="Arial" panose="020B0604020202020204" pitchFamily="34" charset="0"/>
              </a:rPr>
              <a:pPr>
                <a:spcBef>
                  <a:spcPct val="0"/>
                </a:spcBef>
              </a:pPr>
              <a:t>27</a:t>
            </a:fld>
            <a:endParaRPr lang="en-US" altLang="en-US">
              <a:latin typeface="Arial" panose="020B0604020202020204" pitchFamily="34" charset="0"/>
            </a:endParaRPr>
          </a:p>
        </p:txBody>
      </p:sp>
    </p:spTree>
    <p:extLst>
      <p:ext uri="{BB962C8B-B14F-4D97-AF65-F5344CB8AC3E}">
        <p14:creationId xmlns:p14="http://schemas.microsoft.com/office/powerpoint/2010/main" val="4198803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C4F5F751-8623-C47A-1493-9120333D85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a:extLst>
              <a:ext uri="{FF2B5EF4-FFF2-40B4-BE49-F238E27FC236}">
                <a16:creationId xmlns:a16="http://schemas.microsoft.com/office/drawing/2014/main" id="{DE9FF04E-A131-B9BB-1A83-1A1CFB31B76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8131" name="Slide Number Placeholder 3">
            <a:extLst>
              <a:ext uri="{FF2B5EF4-FFF2-40B4-BE49-F238E27FC236}">
                <a16:creationId xmlns:a16="http://schemas.microsoft.com/office/drawing/2014/main" id="{99C1E7EE-1669-247C-E830-4099ADC5B8F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081865B-02DB-6F47-809F-D6AA1BCF2657}" type="slidenum">
              <a:rPr lang="en-US" altLang="en-US">
                <a:latin typeface="Arial" panose="020B0604020202020204" pitchFamily="34" charset="0"/>
              </a:rPr>
              <a:pPr>
                <a:spcBef>
                  <a:spcPct val="0"/>
                </a:spcBef>
              </a:pPr>
              <a:t>28</a:t>
            </a:fld>
            <a:endParaRPr lang="en-US" altLang="en-US">
              <a:latin typeface="Arial" panose="020B0604020202020204" pitchFamily="34" charset="0"/>
            </a:endParaRPr>
          </a:p>
        </p:txBody>
      </p:sp>
    </p:spTree>
    <p:extLst>
      <p:ext uri="{BB962C8B-B14F-4D97-AF65-F5344CB8AC3E}">
        <p14:creationId xmlns:p14="http://schemas.microsoft.com/office/powerpoint/2010/main" val="89012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id="{72944357-418B-B910-C492-E97C3D1985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a:extLst>
              <a:ext uri="{FF2B5EF4-FFF2-40B4-BE49-F238E27FC236}">
                <a16:creationId xmlns:a16="http://schemas.microsoft.com/office/drawing/2014/main" id="{96D034A6-2E8E-98E8-4C12-3A0E1840E8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2227" name="Slide Number Placeholder 3">
            <a:extLst>
              <a:ext uri="{FF2B5EF4-FFF2-40B4-BE49-F238E27FC236}">
                <a16:creationId xmlns:a16="http://schemas.microsoft.com/office/drawing/2014/main" id="{D417B7C4-DCB1-1147-2251-29B4A9FF1B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0BD88D9-1339-4F41-9778-8721369E2BA8}" type="slidenum">
              <a:rPr lang="en-US" altLang="en-US">
                <a:latin typeface="Arial" panose="020B0604020202020204" pitchFamily="34" charset="0"/>
              </a:rPr>
              <a:pPr>
                <a:spcBef>
                  <a:spcPct val="0"/>
                </a:spcBef>
              </a:pPr>
              <a:t>37</a:t>
            </a:fld>
            <a:endParaRPr lang="en-US" altLang="en-US">
              <a:latin typeface="Arial" panose="020B0604020202020204" pitchFamily="34" charset="0"/>
            </a:endParaRPr>
          </a:p>
        </p:txBody>
      </p:sp>
    </p:spTree>
    <p:extLst>
      <p:ext uri="{BB962C8B-B14F-4D97-AF65-F5344CB8AC3E}">
        <p14:creationId xmlns:p14="http://schemas.microsoft.com/office/powerpoint/2010/main" val="963279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Freeform 7">
            <a:extLst>
              <a:ext uri="{FF2B5EF4-FFF2-40B4-BE49-F238E27FC236}">
                <a16:creationId xmlns:a16="http://schemas.microsoft.com/office/drawing/2014/main" id="{103C84A3-7969-8E5A-83B4-C3060BB2830C}"/>
              </a:ext>
            </a:extLst>
          </p:cNvPr>
          <p:cNvSpPr>
            <a:spLocks noChangeArrowheads="1"/>
          </p:cNvSpPr>
          <p:nvPr/>
        </p:nvSpPr>
        <p:spPr bwMode="auto">
          <a:xfrm>
            <a:off x="609600" y="1219200"/>
            <a:ext cx="79248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 name="Line 8">
            <a:extLst>
              <a:ext uri="{FF2B5EF4-FFF2-40B4-BE49-F238E27FC236}">
                <a16:creationId xmlns:a16="http://schemas.microsoft.com/office/drawing/2014/main" id="{2523E936-38F2-BC93-C976-9904052634EC}"/>
              </a:ext>
            </a:extLst>
          </p:cNvPr>
          <p:cNvSpPr>
            <a:spLocks noChangeShapeType="1"/>
          </p:cNvSpPr>
          <p:nvPr/>
        </p:nvSpPr>
        <p:spPr bwMode="auto">
          <a:xfrm>
            <a:off x="1981200" y="3962400"/>
            <a:ext cx="6511925"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2"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5123"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4" name="Rectangle 4">
            <a:extLst>
              <a:ext uri="{FF2B5EF4-FFF2-40B4-BE49-F238E27FC236}">
                <a16:creationId xmlns:a16="http://schemas.microsoft.com/office/drawing/2014/main" id="{8A7E19F7-6F60-11E4-98D9-30F6D1FFC002}"/>
              </a:ext>
            </a:extLst>
          </p:cNvPr>
          <p:cNvSpPr>
            <a:spLocks noGrp="1" noChangeArrowheads="1"/>
          </p:cNvSpPr>
          <p:nvPr>
            <p:ph type="dt" sz="half" idx="10"/>
          </p:nvPr>
        </p:nvSpPr>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CB7B5C5-CBD7-C445-66D7-61E8787B4679}"/>
              </a:ext>
            </a:extLst>
          </p:cNvPr>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15BE9B3-CAC1-A9F6-D434-149EAB5B93A3}"/>
              </a:ext>
            </a:extLst>
          </p:cNvPr>
          <p:cNvSpPr>
            <a:spLocks noGrp="1" noChangeArrowheads="1"/>
          </p:cNvSpPr>
          <p:nvPr>
            <p:ph type="sldNum" sz="quarter" idx="12"/>
          </p:nvPr>
        </p:nvSpPr>
        <p:spPr/>
        <p:txBody>
          <a:bodyPr/>
          <a:lstStyle>
            <a:lvl1pPr>
              <a:defRPr smtClean="0"/>
            </a:lvl1pPr>
          </a:lstStyle>
          <a:p>
            <a:pPr>
              <a:defRPr/>
            </a:pPr>
            <a:fld id="{8AB14C13-B2AA-C64C-9992-BBB13A64E1B2}" type="slidenum">
              <a:rPr lang="en-US" altLang="en-US"/>
              <a:pPr>
                <a:defRPr/>
              </a:pPr>
              <a:t>‹#›</a:t>
            </a:fld>
            <a:endParaRPr lang="en-US" altLang="en-US"/>
          </a:p>
        </p:txBody>
      </p:sp>
    </p:spTree>
    <p:extLst>
      <p:ext uri="{BB962C8B-B14F-4D97-AF65-F5344CB8AC3E}">
        <p14:creationId xmlns:p14="http://schemas.microsoft.com/office/powerpoint/2010/main" val="1832024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FF1D1EF-F300-9CAE-28E4-69E5A67E417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D715B1B7-4606-D456-4485-849987328CA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44F941BC-6E3C-4D57-7818-3449EC3562A4}"/>
              </a:ext>
            </a:extLst>
          </p:cNvPr>
          <p:cNvSpPr>
            <a:spLocks noGrp="1" noChangeArrowheads="1"/>
          </p:cNvSpPr>
          <p:nvPr>
            <p:ph type="sldNum" sz="quarter" idx="12"/>
          </p:nvPr>
        </p:nvSpPr>
        <p:spPr>
          <a:ln/>
        </p:spPr>
        <p:txBody>
          <a:bodyPr/>
          <a:lstStyle>
            <a:lvl1pPr>
              <a:defRPr/>
            </a:lvl1pPr>
          </a:lstStyle>
          <a:p>
            <a:pPr>
              <a:defRPr/>
            </a:pPr>
            <a:fld id="{BC0E28FD-93E5-074A-8746-A9CB5C8C7067}" type="slidenum">
              <a:rPr lang="en-US" altLang="en-US"/>
              <a:pPr>
                <a:defRPr/>
              </a:pPr>
              <a:t>‹#›</a:t>
            </a:fld>
            <a:endParaRPr lang="en-US" altLang="en-US"/>
          </a:p>
        </p:txBody>
      </p:sp>
    </p:spTree>
    <p:extLst>
      <p:ext uri="{BB962C8B-B14F-4D97-AF65-F5344CB8AC3E}">
        <p14:creationId xmlns:p14="http://schemas.microsoft.com/office/powerpoint/2010/main" val="2872567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15FF8E7-E562-46A1-F42D-08F0BA345BA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C73F076-8E85-20D7-C9B9-47F04F3E526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32673DB-C178-996F-A635-CFA9FF2943CA}"/>
              </a:ext>
            </a:extLst>
          </p:cNvPr>
          <p:cNvSpPr>
            <a:spLocks noGrp="1" noChangeArrowheads="1"/>
          </p:cNvSpPr>
          <p:nvPr>
            <p:ph type="sldNum" sz="quarter" idx="12"/>
          </p:nvPr>
        </p:nvSpPr>
        <p:spPr>
          <a:ln/>
        </p:spPr>
        <p:txBody>
          <a:bodyPr/>
          <a:lstStyle>
            <a:lvl1pPr>
              <a:defRPr/>
            </a:lvl1pPr>
          </a:lstStyle>
          <a:p>
            <a:pPr>
              <a:defRPr/>
            </a:pPr>
            <a:fld id="{9FC0DEAD-E073-3F47-B06C-1267D37CF915}" type="slidenum">
              <a:rPr lang="en-US" altLang="en-US"/>
              <a:pPr>
                <a:defRPr/>
              </a:pPr>
              <a:t>‹#›</a:t>
            </a:fld>
            <a:endParaRPr lang="en-US" altLang="en-US"/>
          </a:p>
        </p:txBody>
      </p:sp>
    </p:spTree>
    <p:extLst>
      <p:ext uri="{BB962C8B-B14F-4D97-AF65-F5344CB8AC3E}">
        <p14:creationId xmlns:p14="http://schemas.microsoft.com/office/powerpoint/2010/main" val="957138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8FA5F02-4466-F0C6-784F-8CF64D86F0E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2546FD8-FD2F-8E7E-9480-847D5D8920E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D7C2D44-D965-E694-27E3-3DCB093BF133}"/>
              </a:ext>
            </a:extLst>
          </p:cNvPr>
          <p:cNvSpPr>
            <a:spLocks noGrp="1" noChangeArrowheads="1"/>
          </p:cNvSpPr>
          <p:nvPr>
            <p:ph type="sldNum" sz="quarter" idx="12"/>
          </p:nvPr>
        </p:nvSpPr>
        <p:spPr>
          <a:ln/>
        </p:spPr>
        <p:txBody>
          <a:bodyPr/>
          <a:lstStyle>
            <a:lvl1pPr>
              <a:defRPr/>
            </a:lvl1pPr>
          </a:lstStyle>
          <a:p>
            <a:pPr>
              <a:defRPr/>
            </a:pPr>
            <a:fld id="{0794DB57-8F64-9347-8A93-1A78C9DB84A8}" type="slidenum">
              <a:rPr lang="en-US" altLang="en-US"/>
              <a:pPr>
                <a:defRPr/>
              </a:pPr>
              <a:t>‹#›</a:t>
            </a:fld>
            <a:endParaRPr lang="en-US" altLang="en-US"/>
          </a:p>
        </p:txBody>
      </p:sp>
    </p:spTree>
    <p:extLst>
      <p:ext uri="{BB962C8B-B14F-4D97-AF65-F5344CB8AC3E}">
        <p14:creationId xmlns:p14="http://schemas.microsoft.com/office/powerpoint/2010/main" val="2785323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0432BFF-28EA-B081-75D4-03A210D5045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2189778-8561-6530-DD69-B7900C3B187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37AF9EB-F48E-B804-3D94-5BF0756B86F8}"/>
              </a:ext>
            </a:extLst>
          </p:cNvPr>
          <p:cNvSpPr>
            <a:spLocks noGrp="1" noChangeArrowheads="1"/>
          </p:cNvSpPr>
          <p:nvPr>
            <p:ph type="sldNum" sz="quarter" idx="12"/>
          </p:nvPr>
        </p:nvSpPr>
        <p:spPr>
          <a:ln/>
        </p:spPr>
        <p:txBody>
          <a:bodyPr/>
          <a:lstStyle>
            <a:lvl1pPr>
              <a:defRPr/>
            </a:lvl1pPr>
          </a:lstStyle>
          <a:p>
            <a:pPr>
              <a:defRPr/>
            </a:pPr>
            <a:fld id="{8C490C3A-047B-724A-A709-9AC27A9FA0B8}" type="slidenum">
              <a:rPr lang="en-US" altLang="en-US"/>
              <a:pPr>
                <a:defRPr/>
              </a:pPr>
              <a:t>‹#›</a:t>
            </a:fld>
            <a:endParaRPr lang="en-US" altLang="en-US"/>
          </a:p>
        </p:txBody>
      </p:sp>
    </p:spTree>
    <p:extLst>
      <p:ext uri="{BB962C8B-B14F-4D97-AF65-F5344CB8AC3E}">
        <p14:creationId xmlns:p14="http://schemas.microsoft.com/office/powerpoint/2010/main" val="3261518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0E98952-10DB-A1C7-8FC5-1A3C7323CE0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99DCCA73-C386-5EAF-8D41-5376A90DAD6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1239D76C-0BBE-E5AD-2D5F-61E9AED3BC4E}"/>
              </a:ext>
            </a:extLst>
          </p:cNvPr>
          <p:cNvSpPr>
            <a:spLocks noGrp="1" noChangeArrowheads="1"/>
          </p:cNvSpPr>
          <p:nvPr>
            <p:ph type="sldNum" sz="quarter" idx="12"/>
          </p:nvPr>
        </p:nvSpPr>
        <p:spPr>
          <a:ln/>
        </p:spPr>
        <p:txBody>
          <a:bodyPr/>
          <a:lstStyle>
            <a:lvl1pPr>
              <a:defRPr/>
            </a:lvl1pPr>
          </a:lstStyle>
          <a:p>
            <a:pPr>
              <a:defRPr/>
            </a:pPr>
            <a:fld id="{701E6CF0-5A24-E641-A3F2-B9FF59D0A848}" type="slidenum">
              <a:rPr lang="en-US" altLang="en-US"/>
              <a:pPr>
                <a:defRPr/>
              </a:pPr>
              <a:t>‹#›</a:t>
            </a:fld>
            <a:endParaRPr lang="en-US" altLang="en-US"/>
          </a:p>
        </p:txBody>
      </p:sp>
    </p:spTree>
    <p:extLst>
      <p:ext uri="{BB962C8B-B14F-4D97-AF65-F5344CB8AC3E}">
        <p14:creationId xmlns:p14="http://schemas.microsoft.com/office/powerpoint/2010/main" val="2867920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ECA3790-5D83-605C-A7F7-52BFB2A168F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C6BAE694-B914-C809-9292-3E545785F7A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6CE4D21A-6618-3C9F-9B43-29EAD5C7A07B}"/>
              </a:ext>
            </a:extLst>
          </p:cNvPr>
          <p:cNvSpPr>
            <a:spLocks noGrp="1" noChangeArrowheads="1"/>
          </p:cNvSpPr>
          <p:nvPr>
            <p:ph type="sldNum" sz="quarter" idx="12"/>
          </p:nvPr>
        </p:nvSpPr>
        <p:spPr>
          <a:ln/>
        </p:spPr>
        <p:txBody>
          <a:bodyPr/>
          <a:lstStyle>
            <a:lvl1pPr>
              <a:defRPr/>
            </a:lvl1pPr>
          </a:lstStyle>
          <a:p>
            <a:pPr>
              <a:defRPr/>
            </a:pPr>
            <a:fld id="{364F9FD6-8575-0543-A8BD-E1EA52E8F915}" type="slidenum">
              <a:rPr lang="en-US" altLang="en-US"/>
              <a:pPr>
                <a:defRPr/>
              </a:pPr>
              <a:t>‹#›</a:t>
            </a:fld>
            <a:endParaRPr lang="en-US" altLang="en-US"/>
          </a:p>
        </p:txBody>
      </p:sp>
    </p:spTree>
    <p:extLst>
      <p:ext uri="{BB962C8B-B14F-4D97-AF65-F5344CB8AC3E}">
        <p14:creationId xmlns:p14="http://schemas.microsoft.com/office/powerpoint/2010/main" val="494432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4CCA07FC-B4E8-E287-228A-291D791EBCE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EF860353-E8E4-B5B2-26F8-D8910E06291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7F2457CC-335E-DDED-454C-B0DF28450EDB}"/>
              </a:ext>
            </a:extLst>
          </p:cNvPr>
          <p:cNvSpPr>
            <a:spLocks noGrp="1" noChangeArrowheads="1"/>
          </p:cNvSpPr>
          <p:nvPr>
            <p:ph type="sldNum" sz="quarter" idx="12"/>
          </p:nvPr>
        </p:nvSpPr>
        <p:spPr>
          <a:ln/>
        </p:spPr>
        <p:txBody>
          <a:bodyPr/>
          <a:lstStyle>
            <a:lvl1pPr>
              <a:defRPr/>
            </a:lvl1pPr>
          </a:lstStyle>
          <a:p>
            <a:pPr>
              <a:defRPr/>
            </a:pPr>
            <a:fld id="{B9005F70-4BE0-274F-AAB4-A6ED5E8E8B5F}" type="slidenum">
              <a:rPr lang="en-US" altLang="en-US"/>
              <a:pPr>
                <a:defRPr/>
              </a:pPr>
              <a:t>‹#›</a:t>
            </a:fld>
            <a:endParaRPr lang="en-US" altLang="en-US"/>
          </a:p>
        </p:txBody>
      </p:sp>
    </p:spTree>
    <p:extLst>
      <p:ext uri="{BB962C8B-B14F-4D97-AF65-F5344CB8AC3E}">
        <p14:creationId xmlns:p14="http://schemas.microsoft.com/office/powerpoint/2010/main" val="1061082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562C895-1AAA-54E3-C9A2-1B5DDB1C402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29497048-47B1-2103-D37D-897EFE96565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5FF5CA09-F865-04B1-AAD7-E5C32B254C22}"/>
              </a:ext>
            </a:extLst>
          </p:cNvPr>
          <p:cNvSpPr>
            <a:spLocks noGrp="1" noChangeArrowheads="1"/>
          </p:cNvSpPr>
          <p:nvPr>
            <p:ph type="sldNum" sz="quarter" idx="12"/>
          </p:nvPr>
        </p:nvSpPr>
        <p:spPr>
          <a:ln/>
        </p:spPr>
        <p:txBody>
          <a:bodyPr/>
          <a:lstStyle>
            <a:lvl1pPr>
              <a:defRPr/>
            </a:lvl1pPr>
          </a:lstStyle>
          <a:p>
            <a:pPr>
              <a:defRPr/>
            </a:pPr>
            <a:fld id="{3D30D43F-336A-F64F-ADB1-FCE0FEB7635A}" type="slidenum">
              <a:rPr lang="en-US" altLang="en-US"/>
              <a:pPr>
                <a:defRPr/>
              </a:pPr>
              <a:t>‹#›</a:t>
            </a:fld>
            <a:endParaRPr lang="en-US" altLang="en-US"/>
          </a:p>
        </p:txBody>
      </p:sp>
    </p:spTree>
    <p:extLst>
      <p:ext uri="{BB962C8B-B14F-4D97-AF65-F5344CB8AC3E}">
        <p14:creationId xmlns:p14="http://schemas.microsoft.com/office/powerpoint/2010/main" val="3050311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5C70631-D3B2-BD15-1CF5-5FADB7AAA16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F359F116-E8C7-51A6-DD13-FE73D33DD0B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74AB33A0-4ACE-A4DC-4CEA-CF4E51BD6EA7}"/>
              </a:ext>
            </a:extLst>
          </p:cNvPr>
          <p:cNvSpPr>
            <a:spLocks noGrp="1" noChangeArrowheads="1"/>
          </p:cNvSpPr>
          <p:nvPr>
            <p:ph type="sldNum" sz="quarter" idx="12"/>
          </p:nvPr>
        </p:nvSpPr>
        <p:spPr>
          <a:ln/>
        </p:spPr>
        <p:txBody>
          <a:bodyPr/>
          <a:lstStyle>
            <a:lvl1pPr>
              <a:defRPr/>
            </a:lvl1pPr>
          </a:lstStyle>
          <a:p>
            <a:pPr>
              <a:defRPr/>
            </a:pPr>
            <a:fld id="{CF636878-008B-CE45-87FD-2A20D633A4AC}" type="slidenum">
              <a:rPr lang="en-US" altLang="en-US"/>
              <a:pPr>
                <a:defRPr/>
              </a:pPr>
              <a:t>‹#›</a:t>
            </a:fld>
            <a:endParaRPr lang="en-US" altLang="en-US"/>
          </a:p>
        </p:txBody>
      </p:sp>
    </p:spTree>
    <p:extLst>
      <p:ext uri="{BB962C8B-B14F-4D97-AF65-F5344CB8AC3E}">
        <p14:creationId xmlns:p14="http://schemas.microsoft.com/office/powerpoint/2010/main" val="3191535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82F65F2-BC33-F827-0FF6-CDB48779659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9AA6662B-6648-F97B-F8AA-ADA5AC2CD80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7F9AA0F3-1787-B699-B4C6-4252C8DA20CC}"/>
              </a:ext>
            </a:extLst>
          </p:cNvPr>
          <p:cNvSpPr>
            <a:spLocks noGrp="1" noChangeArrowheads="1"/>
          </p:cNvSpPr>
          <p:nvPr>
            <p:ph type="sldNum" sz="quarter" idx="12"/>
          </p:nvPr>
        </p:nvSpPr>
        <p:spPr>
          <a:ln/>
        </p:spPr>
        <p:txBody>
          <a:bodyPr/>
          <a:lstStyle>
            <a:lvl1pPr>
              <a:defRPr/>
            </a:lvl1pPr>
          </a:lstStyle>
          <a:p>
            <a:pPr>
              <a:defRPr/>
            </a:pPr>
            <a:fld id="{1F98EDDA-E52C-474D-8BBB-A27DB9EB4C10}" type="slidenum">
              <a:rPr lang="en-US" altLang="en-US"/>
              <a:pPr>
                <a:defRPr/>
              </a:pPr>
              <a:t>‹#›</a:t>
            </a:fld>
            <a:endParaRPr lang="en-US" altLang="en-US"/>
          </a:p>
        </p:txBody>
      </p:sp>
    </p:spTree>
    <p:extLst>
      <p:ext uri="{BB962C8B-B14F-4D97-AF65-F5344CB8AC3E}">
        <p14:creationId xmlns:p14="http://schemas.microsoft.com/office/powerpoint/2010/main" val="3612926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19DF164-7E75-9B2B-95EF-862E9A988088}"/>
              </a:ext>
            </a:extLst>
          </p:cNvPr>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3D56EDDE-AD2F-0CDC-F1A9-D1F905981F5C}"/>
              </a:ext>
            </a:extLst>
          </p:cNvPr>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0" name="Rectangle 4">
            <a:extLst>
              <a:ext uri="{FF2B5EF4-FFF2-40B4-BE49-F238E27FC236}">
                <a16:creationId xmlns:a16="http://schemas.microsoft.com/office/drawing/2014/main" id="{C65A7D50-F321-B04A-9838-B94BDCBD1150}"/>
              </a:ext>
            </a:extLst>
          </p:cNvPr>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mj-lt"/>
              </a:defRPr>
            </a:lvl1pPr>
          </a:lstStyle>
          <a:p>
            <a:pPr>
              <a:defRPr/>
            </a:pPr>
            <a:endParaRPr lang="en-US" altLang="en-US"/>
          </a:p>
        </p:txBody>
      </p:sp>
      <p:sp>
        <p:nvSpPr>
          <p:cNvPr id="4101" name="Rectangle 5">
            <a:extLst>
              <a:ext uri="{FF2B5EF4-FFF2-40B4-BE49-F238E27FC236}">
                <a16:creationId xmlns:a16="http://schemas.microsoft.com/office/drawing/2014/main" id="{19E276C6-1EC5-8D9D-0FB9-870E96349626}"/>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mj-lt"/>
              </a:defRPr>
            </a:lvl1pPr>
          </a:lstStyle>
          <a:p>
            <a:pPr>
              <a:defRPr/>
            </a:pPr>
            <a:endParaRPr lang="en-US" altLang="en-US"/>
          </a:p>
        </p:txBody>
      </p:sp>
      <p:sp>
        <p:nvSpPr>
          <p:cNvPr id="4102" name="Rectangle 6">
            <a:extLst>
              <a:ext uri="{FF2B5EF4-FFF2-40B4-BE49-F238E27FC236}">
                <a16:creationId xmlns:a16="http://schemas.microsoft.com/office/drawing/2014/main" id="{48EAB264-1E9A-E074-C84C-1EDE5F0B76D9}"/>
              </a:ext>
            </a:extLst>
          </p:cNvPr>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Garamond" panose="02020404030301010803" pitchFamily="18" charset="0"/>
              </a:defRPr>
            </a:lvl1pPr>
          </a:lstStyle>
          <a:p>
            <a:pPr>
              <a:defRPr/>
            </a:pPr>
            <a:fld id="{A6586D2C-2E64-2244-9367-269B47763209}" type="slidenum">
              <a:rPr lang="en-US" altLang="en-US"/>
              <a:pPr>
                <a:defRPr/>
              </a:pPr>
              <a:t>‹#›</a:t>
            </a:fld>
            <a:endParaRPr lang="en-US" altLang="en-US"/>
          </a:p>
        </p:txBody>
      </p:sp>
      <p:sp>
        <p:nvSpPr>
          <p:cNvPr id="1031" name="Freeform 7">
            <a:extLst>
              <a:ext uri="{FF2B5EF4-FFF2-40B4-BE49-F238E27FC236}">
                <a16:creationId xmlns:a16="http://schemas.microsoft.com/office/drawing/2014/main" id="{57EEFE89-9171-2FDE-393A-4DBA6E74F823}"/>
              </a:ext>
            </a:extLst>
          </p:cNvPr>
          <p:cNvSpPr>
            <a:spLocks noChangeArrowheads="1"/>
          </p:cNvSpPr>
          <p:nvPr/>
        </p:nvSpPr>
        <p:spPr bwMode="auto">
          <a:xfrm>
            <a:off x="381000" y="228600"/>
            <a:ext cx="8229600" cy="6096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32" name="Line 8">
            <a:extLst>
              <a:ext uri="{FF2B5EF4-FFF2-40B4-BE49-F238E27FC236}">
                <a16:creationId xmlns:a16="http://schemas.microsoft.com/office/drawing/2014/main" id="{3E14274D-5A4B-9714-FD8F-885829ABD98A}"/>
              </a:ext>
            </a:extLst>
          </p:cNvPr>
          <p:cNvSpPr>
            <a:spLocks noChangeShapeType="1"/>
          </p:cNvSpPr>
          <p:nvPr/>
        </p:nvSpPr>
        <p:spPr bwMode="auto">
          <a:xfrm>
            <a:off x="457200" y="617220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 bg1="lt1" tx1="dk1" bg2="lt2" tx2="dk2" accent1="accent1" accent2="accent2" accent3="accent3" accent4="accent4" accent5="accent5" accent6="accent6" hlink="hlink" folHlink="folHlink"/>
  <p:sldLayoutIdLst>
    <p:sldLayoutId id="2147483696"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3B99618-41E6-A25A-988D-A479BD829552}"/>
              </a:ext>
            </a:extLst>
          </p:cNvPr>
          <p:cNvSpPr>
            <a:spLocks noGrp="1" noChangeArrowheads="1"/>
          </p:cNvSpPr>
          <p:nvPr>
            <p:ph type="ctrTitle"/>
          </p:nvPr>
        </p:nvSpPr>
        <p:spPr/>
        <p:txBody>
          <a:bodyPr>
            <a:normAutofit/>
          </a:bodyPr>
          <a:lstStyle/>
          <a:p>
            <a:pPr eaLnBrk="1" hangingPunct="1">
              <a:defRPr/>
            </a:pPr>
            <a:r>
              <a:rPr lang="en-US" dirty="0"/>
              <a:t>Global </a:t>
            </a:r>
            <a:r>
              <a:rPr lang="en-US" dirty="0" err="1"/>
              <a:t>macropolicy</a:t>
            </a:r>
            <a:r>
              <a:rPr lang="en-US" dirty="0"/>
              <a:t> in a world of volatile capital flows </a:t>
            </a:r>
          </a:p>
        </p:txBody>
      </p:sp>
      <p:sp>
        <p:nvSpPr>
          <p:cNvPr id="14338" name="Rectangle 3">
            <a:extLst>
              <a:ext uri="{FF2B5EF4-FFF2-40B4-BE49-F238E27FC236}">
                <a16:creationId xmlns:a16="http://schemas.microsoft.com/office/drawing/2014/main" id="{B6367BED-6E87-DC27-545F-E5BAB96F4D8D}"/>
              </a:ext>
            </a:extLst>
          </p:cNvPr>
          <p:cNvSpPr>
            <a:spLocks noGrp="1" noChangeArrowheads="1"/>
          </p:cNvSpPr>
          <p:nvPr>
            <p:ph type="subTitle" idx="1"/>
          </p:nvPr>
        </p:nvSpPr>
        <p:spPr/>
        <p:txBody>
          <a:bodyPr/>
          <a:lstStyle/>
          <a:p>
            <a:pPr eaLnBrk="1" hangingPunct="1"/>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9E971-9AB4-5FE7-42EE-E879F8DAD4BA}"/>
              </a:ext>
            </a:extLst>
          </p:cNvPr>
          <p:cNvSpPr>
            <a:spLocks noGrp="1"/>
          </p:cNvSpPr>
          <p:nvPr>
            <p:ph type="title"/>
          </p:nvPr>
        </p:nvSpPr>
        <p:spPr/>
        <p:txBody>
          <a:bodyPr/>
          <a:lstStyle/>
          <a:p>
            <a:r>
              <a:rPr lang="en-GB" dirty="0"/>
              <a:t>Inflation and the decline of Keynesian</a:t>
            </a:r>
          </a:p>
        </p:txBody>
      </p:sp>
      <p:sp>
        <p:nvSpPr>
          <p:cNvPr id="3" name="Content Placeholder 2">
            <a:extLst>
              <a:ext uri="{FF2B5EF4-FFF2-40B4-BE49-F238E27FC236}">
                <a16:creationId xmlns:a16="http://schemas.microsoft.com/office/drawing/2014/main" id="{AF99ACFE-93B3-2B45-52F2-F98F97B396ED}"/>
              </a:ext>
            </a:extLst>
          </p:cNvPr>
          <p:cNvSpPr>
            <a:spLocks noGrp="1"/>
          </p:cNvSpPr>
          <p:nvPr>
            <p:ph idx="1"/>
          </p:nvPr>
        </p:nvSpPr>
        <p:spPr/>
        <p:txBody>
          <a:bodyPr>
            <a:normAutofit lnSpcReduction="10000"/>
          </a:bodyPr>
          <a:lstStyle/>
          <a:p>
            <a:r>
              <a:rPr lang="en-GB" dirty="0"/>
              <a:t>The fundamental factor that resulted in the retreat of </a:t>
            </a:r>
            <a:r>
              <a:rPr lang="en-GB" dirty="0" err="1"/>
              <a:t>Keynesiaism</a:t>
            </a:r>
            <a:r>
              <a:rPr lang="en-GB" dirty="0"/>
              <a:t> and the rise of “monetarism” was the inherent inability of capitalism to sustain a system with low unemployment and low inflation.</a:t>
            </a:r>
          </a:p>
          <a:p>
            <a:r>
              <a:rPr lang="en-GB" dirty="0"/>
              <a:t>Inflation reared its head in the 1970s</a:t>
            </a:r>
          </a:p>
          <a:p>
            <a:r>
              <a:rPr lang="en-GB" dirty="0"/>
              <a:t>This proved disruptive and provided an opportunity for the rise of modes of thought that opposed government intervention on the grounds that it led to inflation.</a:t>
            </a:r>
          </a:p>
        </p:txBody>
      </p:sp>
    </p:spTree>
    <p:extLst>
      <p:ext uri="{BB962C8B-B14F-4D97-AF65-F5344CB8AC3E}">
        <p14:creationId xmlns:p14="http://schemas.microsoft.com/office/powerpoint/2010/main" val="1287940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A7E6F-87A3-3961-8829-67B499473F54}"/>
              </a:ext>
            </a:extLst>
          </p:cNvPr>
          <p:cNvSpPr>
            <a:spLocks noGrp="1"/>
          </p:cNvSpPr>
          <p:nvPr>
            <p:ph type="title"/>
          </p:nvPr>
        </p:nvSpPr>
        <p:spPr/>
        <p:txBody>
          <a:bodyPr/>
          <a:lstStyle/>
          <a:p>
            <a:r>
              <a:rPr lang="en-GB" dirty="0"/>
              <a:t>The new macro</a:t>
            </a:r>
          </a:p>
        </p:txBody>
      </p:sp>
      <p:sp>
        <p:nvSpPr>
          <p:cNvPr id="3" name="Content Placeholder 2">
            <a:extLst>
              <a:ext uri="{FF2B5EF4-FFF2-40B4-BE49-F238E27FC236}">
                <a16:creationId xmlns:a16="http://schemas.microsoft.com/office/drawing/2014/main" id="{3AEB02C4-055F-55C1-2B6F-2C522E00884D}"/>
              </a:ext>
            </a:extLst>
          </p:cNvPr>
          <p:cNvSpPr>
            <a:spLocks noGrp="1"/>
          </p:cNvSpPr>
          <p:nvPr>
            <p:ph idx="1"/>
          </p:nvPr>
        </p:nvSpPr>
        <p:spPr/>
        <p:txBody>
          <a:bodyPr>
            <a:normAutofit lnSpcReduction="10000"/>
          </a:bodyPr>
          <a:lstStyle/>
          <a:p>
            <a:r>
              <a:rPr lang="en-GB" dirty="0"/>
              <a:t>Rely on monetary rather than fiscal policy, which was inflationary.</a:t>
            </a:r>
          </a:p>
          <a:p>
            <a:r>
              <a:rPr lang="en-GB" dirty="0"/>
              <a:t>Monetary policy instruments—interest rate changes and money supply adjustments—were the best tools for stability.</a:t>
            </a:r>
          </a:p>
          <a:p>
            <a:r>
              <a:rPr lang="en-GB" dirty="0"/>
              <a:t>Target is not full-employment, since the theory assumes that if prices (and wages) are flexible, full employment would be the norm.</a:t>
            </a:r>
          </a:p>
          <a:p>
            <a:r>
              <a:rPr lang="en-GB" dirty="0"/>
              <a:t>Target of policy now “inflation”, and when inflation is low, “growth”.</a:t>
            </a:r>
          </a:p>
        </p:txBody>
      </p:sp>
    </p:spTree>
    <p:extLst>
      <p:ext uri="{BB962C8B-B14F-4D97-AF65-F5344CB8AC3E}">
        <p14:creationId xmlns:p14="http://schemas.microsoft.com/office/powerpoint/2010/main" val="1850332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3C667-4BC6-5A91-E286-43328F161077}"/>
              </a:ext>
            </a:extLst>
          </p:cNvPr>
          <p:cNvSpPr>
            <a:spLocks noGrp="1"/>
          </p:cNvSpPr>
          <p:nvPr>
            <p:ph type="title"/>
          </p:nvPr>
        </p:nvSpPr>
        <p:spPr/>
        <p:txBody>
          <a:bodyPr/>
          <a:lstStyle/>
          <a:p>
            <a:r>
              <a:rPr lang="en-GB" dirty="0" err="1"/>
              <a:t>Macropolicy</a:t>
            </a:r>
            <a:r>
              <a:rPr lang="en-GB" dirty="0"/>
              <a:t> at the global level</a:t>
            </a:r>
          </a:p>
        </p:txBody>
      </p:sp>
      <p:sp>
        <p:nvSpPr>
          <p:cNvPr id="3" name="Content Placeholder 2">
            <a:extLst>
              <a:ext uri="{FF2B5EF4-FFF2-40B4-BE49-F238E27FC236}">
                <a16:creationId xmlns:a16="http://schemas.microsoft.com/office/drawing/2014/main" id="{802D94AD-168D-F32B-B932-025EC6D93177}"/>
              </a:ext>
            </a:extLst>
          </p:cNvPr>
          <p:cNvSpPr>
            <a:spLocks noGrp="1"/>
          </p:cNvSpPr>
          <p:nvPr>
            <p:ph idx="1"/>
          </p:nvPr>
        </p:nvSpPr>
        <p:spPr/>
        <p:txBody>
          <a:bodyPr>
            <a:normAutofit lnSpcReduction="10000"/>
          </a:bodyPr>
          <a:lstStyle/>
          <a:p>
            <a:r>
              <a:rPr lang="en-GB" dirty="0"/>
              <a:t>All nations have explicitly or implicitly adopt </a:t>
            </a:r>
            <a:r>
              <a:rPr lang="en-GB" dirty="0" err="1"/>
              <a:t>macropolicies</a:t>
            </a:r>
            <a:r>
              <a:rPr lang="en-GB" dirty="0"/>
              <a:t>.</a:t>
            </a:r>
          </a:p>
          <a:p>
            <a:r>
              <a:rPr lang="en-GB" dirty="0"/>
              <a:t>But with economic integration policies such as interest rate adjustments in the developed countries affect capital movements or the cost of foreign exchange for the less developed, especially after the 1980s.</a:t>
            </a:r>
          </a:p>
          <a:p>
            <a:r>
              <a:rPr lang="en-GB" dirty="0"/>
              <a:t>Increasingly, governments lack the freedom to adopt macroeconomic policies best suited to them.</a:t>
            </a:r>
          </a:p>
        </p:txBody>
      </p:sp>
    </p:spTree>
    <p:extLst>
      <p:ext uri="{BB962C8B-B14F-4D97-AF65-F5344CB8AC3E}">
        <p14:creationId xmlns:p14="http://schemas.microsoft.com/office/powerpoint/2010/main" val="83045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658ED672-EFF9-DFE0-9CB8-BFDAD8FC9254}"/>
              </a:ext>
            </a:extLst>
          </p:cNvPr>
          <p:cNvSpPr>
            <a:spLocks noGrp="1" noChangeArrowheads="1"/>
          </p:cNvSpPr>
          <p:nvPr>
            <p:ph type="title"/>
          </p:nvPr>
        </p:nvSpPr>
        <p:spPr/>
        <p:txBody>
          <a:bodyPr/>
          <a:lstStyle/>
          <a:p>
            <a:pPr eaLnBrk="1" hangingPunct="1"/>
            <a:r>
              <a:rPr lang="en-US" altLang="en-US" dirty="0"/>
              <a:t>Changes over time</a:t>
            </a:r>
          </a:p>
        </p:txBody>
      </p:sp>
      <p:sp>
        <p:nvSpPr>
          <p:cNvPr id="16386" name="Content Placeholder 2">
            <a:extLst>
              <a:ext uri="{FF2B5EF4-FFF2-40B4-BE49-F238E27FC236}">
                <a16:creationId xmlns:a16="http://schemas.microsoft.com/office/drawing/2014/main" id="{F0734CC3-DD92-F911-0AB2-4253FC6A3C35}"/>
              </a:ext>
            </a:extLst>
          </p:cNvPr>
          <p:cNvSpPr>
            <a:spLocks noGrp="1" noChangeArrowheads="1"/>
          </p:cNvSpPr>
          <p:nvPr>
            <p:ph idx="1"/>
          </p:nvPr>
        </p:nvSpPr>
        <p:spPr>
          <a:xfrm>
            <a:off x="457200" y="1371600"/>
            <a:ext cx="8229600" cy="4759325"/>
          </a:xfrm>
        </p:spPr>
        <p:txBody>
          <a:bodyPr>
            <a:normAutofit fontScale="92500" lnSpcReduction="10000"/>
          </a:bodyPr>
          <a:lstStyle/>
          <a:p>
            <a:pPr eaLnBrk="1" hangingPunct="1"/>
            <a:r>
              <a:rPr lang="en-US" altLang="en-US" dirty="0"/>
              <a:t>Capitalism always a global system: combined pillage and plunder with predatory trade and investment to extract raw materials, </a:t>
            </a:r>
            <a:r>
              <a:rPr lang="en-US" altLang="en-US" dirty="0" err="1"/>
              <a:t>prise</a:t>
            </a:r>
            <a:r>
              <a:rPr lang="en-US" altLang="en-US" dirty="0"/>
              <a:t> open markets and transfer surpluses to the metropolis from the periphery.</a:t>
            </a:r>
          </a:p>
          <a:p>
            <a:pPr eaLnBrk="1" hangingPunct="1"/>
            <a:r>
              <a:rPr lang="en-US" altLang="en-US" dirty="0"/>
              <a:t>But it was only by the early 1980s that technological change created the basis for the truly international firm. Triggered relocation.</a:t>
            </a:r>
          </a:p>
          <a:p>
            <a:pPr eaLnBrk="1" hangingPunct="1"/>
            <a:r>
              <a:rPr lang="en-US" altLang="en-US" dirty="0"/>
              <a:t>Simultaneously changes in the financial system in the developed countries, led to financial globalization</a:t>
            </a:r>
          </a:p>
        </p:txBody>
      </p:sp>
    </p:spTree>
    <p:extLst>
      <p:ext uri="{BB962C8B-B14F-4D97-AF65-F5344CB8AC3E}">
        <p14:creationId xmlns:p14="http://schemas.microsoft.com/office/powerpoint/2010/main" val="3155385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FB1DF-F035-1BE2-0EDA-C28E648B4784}"/>
              </a:ext>
            </a:extLst>
          </p:cNvPr>
          <p:cNvSpPr>
            <a:spLocks noGrp="1"/>
          </p:cNvSpPr>
          <p:nvPr>
            <p:ph type="title"/>
          </p:nvPr>
        </p:nvSpPr>
        <p:spPr/>
        <p:txBody>
          <a:bodyPr>
            <a:normAutofit/>
          </a:bodyPr>
          <a:lstStyle/>
          <a:p>
            <a:pPr>
              <a:defRPr/>
            </a:pPr>
            <a:r>
              <a:rPr lang="en-US" dirty="0"/>
              <a:t>Implications of colonialism</a:t>
            </a:r>
            <a:endParaRPr lang="en-GB" dirty="0"/>
          </a:p>
        </p:txBody>
      </p:sp>
      <p:sp>
        <p:nvSpPr>
          <p:cNvPr id="16386" name="Content Placeholder 2">
            <a:extLst>
              <a:ext uri="{FF2B5EF4-FFF2-40B4-BE49-F238E27FC236}">
                <a16:creationId xmlns:a16="http://schemas.microsoft.com/office/drawing/2014/main" id="{DF68C0A4-BC89-1953-77D1-65FA37599380}"/>
              </a:ext>
            </a:extLst>
          </p:cNvPr>
          <p:cNvSpPr>
            <a:spLocks noGrp="1" noChangeArrowheads="1"/>
          </p:cNvSpPr>
          <p:nvPr>
            <p:ph idx="1"/>
          </p:nvPr>
        </p:nvSpPr>
        <p:spPr/>
        <p:txBody>
          <a:bodyPr/>
          <a:lstStyle/>
          <a:p>
            <a:r>
              <a:rPr lang="en-US" altLang="en-US" dirty="0"/>
              <a:t>Underdeveloped countries forced by political subordination to opt for open economic regimes.</a:t>
            </a:r>
          </a:p>
          <a:p>
            <a:r>
              <a:rPr lang="en-US" altLang="en-US" dirty="0"/>
              <a:t>Economic performance directly related to the performance of the world economy.</a:t>
            </a:r>
          </a:p>
          <a:p>
            <a:r>
              <a:rPr lang="en-US" altLang="en-US" dirty="0"/>
              <a:t>Developed countries producers and exporters of modern manufactures and developing countries of primary commodities.</a:t>
            </a:r>
          </a:p>
          <a:p>
            <a:r>
              <a:rPr lang="en-US" altLang="en-US" dirty="0"/>
              <a:t>Adverse terms of trade effects</a:t>
            </a:r>
          </a:p>
          <a:p>
            <a:pPr lvl="1"/>
            <a:endParaRPr lang="en-GB"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D167387E-51F1-DD1A-D52B-7B447035E5C1}"/>
              </a:ext>
            </a:extLst>
          </p:cNvPr>
          <p:cNvSpPr>
            <a:spLocks noGrp="1" noChangeArrowheads="1"/>
          </p:cNvSpPr>
          <p:nvPr>
            <p:ph type="title"/>
          </p:nvPr>
        </p:nvSpPr>
        <p:spPr/>
        <p:txBody>
          <a:bodyPr/>
          <a:lstStyle/>
          <a:p>
            <a:r>
              <a:rPr lang="en-US" altLang="en-US" dirty="0"/>
              <a:t>After World War II: The Golden Age</a:t>
            </a:r>
            <a:endParaRPr lang="en-GB" altLang="en-US" dirty="0"/>
          </a:p>
        </p:txBody>
      </p:sp>
      <p:sp>
        <p:nvSpPr>
          <p:cNvPr id="20482" name="Content Placeholder 2">
            <a:extLst>
              <a:ext uri="{FF2B5EF4-FFF2-40B4-BE49-F238E27FC236}">
                <a16:creationId xmlns:a16="http://schemas.microsoft.com/office/drawing/2014/main" id="{3A74AC1D-0ED4-FAD2-63A4-6A142CD85EE0}"/>
              </a:ext>
            </a:extLst>
          </p:cNvPr>
          <p:cNvSpPr>
            <a:spLocks noGrp="1" noChangeArrowheads="1"/>
          </p:cNvSpPr>
          <p:nvPr>
            <p:ph idx="1"/>
          </p:nvPr>
        </p:nvSpPr>
        <p:spPr/>
        <p:txBody>
          <a:bodyPr/>
          <a:lstStyle/>
          <a:p>
            <a:r>
              <a:rPr lang="en-US" altLang="en-US" dirty="0" err="1"/>
              <a:t>Decolonisation</a:t>
            </a:r>
            <a:r>
              <a:rPr lang="en-US" altLang="en-US" dirty="0"/>
              <a:t> and the emergence of independent national states</a:t>
            </a:r>
          </a:p>
          <a:p>
            <a:r>
              <a:rPr lang="en-US" altLang="en-US" dirty="0"/>
              <a:t>Enforced diffusion of manufacturing to developing countries pursuing import substituting industrialization strategies.</a:t>
            </a:r>
          </a:p>
          <a:p>
            <a:r>
              <a:rPr lang="en-US" altLang="en-US" dirty="0"/>
              <a:t>But diversification limited in most UDCs.</a:t>
            </a:r>
            <a:endParaRPr lang="en-GB"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651E48A0-A37E-3E68-56FB-76D9BB954CF8}"/>
              </a:ext>
            </a:extLst>
          </p:cNvPr>
          <p:cNvSpPr>
            <a:spLocks noGrp="1" noChangeArrowheads="1"/>
          </p:cNvSpPr>
          <p:nvPr>
            <p:ph type="title"/>
          </p:nvPr>
        </p:nvSpPr>
        <p:spPr/>
        <p:txBody>
          <a:bodyPr/>
          <a:lstStyle/>
          <a:p>
            <a:r>
              <a:rPr lang="en-US" altLang="en-US" dirty="0"/>
              <a:t>Post-1970s inflation: Globalization</a:t>
            </a:r>
          </a:p>
        </p:txBody>
      </p:sp>
      <p:sp>
        <p:nvSpPr>
          <p:cNvPr id="3" name="Content Placeholder 2">
            <a:extLst>
              <a:ext uri="{FF2B5EF4-FFF2-40B4-BE49-F238E27FC236}">
                <a16:creationId xmlns:a16="http://schemas.microsoft.com/office/drawing/2014/main" id="{DC17B656-39ED-7620-3ADC-4E7E0774C1CD}"/>
              </a:ext>
            </a:extLst>
          </p:cNvPr>
          <p:cNvSpPr>
            <a:spLocks noGrp="1"/>
          </p:cNvSpPr>
          <p:nvPr>
            <p:ph idx="1"/>
          </p:nvPr>
        </p:nvSpPr>
        <p:spPr/>
        <p:txBody>
          <a:bodyPr>
            <a:normAutofit/>
          </a:bodyPr>
          <a:lstStyle/>
          <a:p>
            <a:pPr>
              <a:defRPr/>
            </a:pPr>
            <a:r>
              <a:rPr lang="en-US" altLang="en-US" dirty="0"/>
              <a:t>Acceleration of global integration.</a:t>
            </a:r>
          </a:p>
          <a:p>
            <a:pPr>
              <a:defRPr/>
            </a:pPr>
            <a:r>
              <a:rPr lang="en-US" altLang="en-US" dirty="0"/>
              <a:t>From the point of view of economics, three principal elements: integration through trade, internationalization of production and globalization of finance.</a:t>
            </a:r>
          </a:p>
          <a:p>
            <a:pPr>
              <a:defRPr/>
            </a:pPr>
            <a:r>
              <a:rPr lang="en-US" altLang="en-US" dirty="0"/>
              <a:t>Trade liberalization accompanied by export-led industrialization in some countries.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C14D3D9E-E5DC-2805-28DE-465DA0AF1DF3}"/>
              </a:ext>
            </a:extLst>
          </p:cNvPr>
          <p:cNvSpPr>
            <a:spLocks noGrp="1" noChangeArrowheads="1"/>
          </p:cNvSpPr>
          <p:nvPr>
            <p:ph type="title"/>
          </p:nvPr>
        </p:nvSpPr>
        <p:spPr/>
        <p:txBody>
          <a:bodyPr/>
          <a:lstStyle/>
          <a:p>
            <a:r>
              <a:rPr lang="en-US" altLang="en-US" dirty="0"/>
              <a:t>The diffusion of manufacturing</a:t>
            </a:r>
          </a:p>
        </p:txBody>
      </p:sp>
      <p:sp>
        <p:nvSpPr>
          <p:cNvPr id="50178" name="Content Placeholder 2">
            <a:extLst>
              <a:ext uri="{FF2B5EF4-FFF2-40B4-BE49-F238E27FC236}">
                <a16:creationId xmlns:a16="http://schemas.microsoft.com/office/drawing/2014/main" id="{16407CC9-4D8C-1324-EC22-608731CD8FE5}"/>
              </a:ext>
            </a:extLst>
          </p:cNvPr>
          <p:cNvSpPr>
            <a:spLocks noGrp="1" noChangeArrowheads="1"/>
          </p:cNvSpPr>
          <p:nvPr>
            <p:ph idx="1"/>
          </p:nvPr>
        </p:nvSpPr>
        <p:spPr/>
        <p:txBody>
          <a:bodyPr/>
          <a:lstStyle/>
          <a:p>
            <a:r>
              <a:rPr lang="en-US" altLang="en-US" dirty="0"/>
              <a:t>Mobility of capital-in-production, to take advantage of low wages. From enforced to spontaneous diffusion</a:t>
            </a:r>
          </a:p>
          <a:p>
            <a:r>
              <a:rPr lang="en-US" altLang="en-US" dirty="0"/>
              <a:t>But evidence shows this wasn’t generalized</a:t>
            </a:r>
          </a:p>
          <a:p>
            <a:r>
              <a:rPr lang="en-US" altLang="en-US" dirty="0"/>
              <a:t>Moreover, it did not end the maldistribution of global output gains. Wage rates remain low in the metropolitan </a:t>
            </a:r>
            <a:r>
              <a:rPr lang="en-US" altLang="en-US" dirty="0" err="1"/>
              <a:t>centres</a:t>
            </a:r>
            <a:r>
              <a:rPr lang="en-US" altLang="en-US" dirty="0"/>
              <a:t> and the periphery.</a:t>
            </a:r>
          </a:p>
          <a:p>
            <a:r>
              <a:rPr lang="en-US" altLang="en-US" dirty="0"/>
              <a:t>Rise in the share of surplus globally resulting “underconsumption”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31C5AECB-E668-1AD1-B23D-1882868D70AB}"/>
              </a:ext>
            </a:extLst>
          </p:cNvPr>
          <p:cNvSpPr>
            <a:spLocks noGrp="1" noChangeArrowheads="1"/>
          </p:cNvSpPr>
          <p:nvPr>
            <p:ph type="title"/>
          </p:nvPr>
        </p:nvSpPr>
        <p:spPr/>
        <p:txBody>
          <a:bodyPr/>
          <a:lstStyle/>
          <a:p>
            <a:r>
              <a:rPr lang="en-US" altLang="en-US"/>
              <a:t>Post WTO: Average global tariffs, 1995-2014 (%)</a:t>
            </a:r>
          </a:p>
        </p:txBody>
      </p:sp>
      <p:pic>
        <p:nvPicPr>
          <p:cNvPr id="48130" name="Content Placeholder 6">
            <a:extLst>
              <a:ext uri="{FF2B5EF4-FFF2-40B4-BE49-F238E27FC236}">
                <a16:creationId xmlns:a16="http://schemas.microsoft.com/office/drawing/2014/main" id="{B0D205DB-5532-D438-FE19-32BB56D3D382}"/>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l="5180" r="5180"/>
          <a:stretch>
            <a:fillRect/>
          </a:stretch>
        </p:blipFill>
        <p:spPr>
          <a:xfrm>
            <a:off x="1447800" y="1752600"/>
            <a:ext cx="5715000" cy="3376613"/>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CF52D09A-0624-2483-C7A9-A0FF1B8BD77E}"/>
              </a:ext>
            </a:extLst>
          </p:cNvPr>
          <p:cNvSpPr>
            <a:spLocks noGrp="1" noChangeArrowheads="1"/>
          </p:cNvSpPr>
          <p:nvPr>
            <p:ph type="title"/>
          </p:nvPr>
        </p:nvSpPr>
        <p:spPr>
          <a:xfrm>
            <a:off x="1428750" y="1235075"/>
            <a:ext cx="6343650" cy="479425"/>
          </a:xfrm>
        </p:spPr>
        <p:txBody>
          <a:bodyPr/>
          <a:lstStyle/>
          <a:p>
            <a:r>
              <a:rPr lang="en-IN" altLang="en-US" sz="2700"/>
              <a:t>Developing countries’ trade in manufactures</a:t>
            </a:r>
          </a:p>
        </p:txBody>
      </p:sp>
      <p:pic>
        <p:nvPicPr>
          <p:cNvPr id="49154" name="Content Placeholder 3">
            <a:extLst>
              <a:ext uri="{FF2B5EF4-FFF2-40B4-BE49-F238E27FC236}">
                <a16:creationId xmlns:a16="http://schemas.microsoft.com/office/drawing/2014/main" id="{67417DE8-1B87-55A2-124C-7C663CAB430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28750" y="1828800"/>
            <a:ext cx="6229350" cy="38862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359A1-D60E-B5B5-DFDE-5D3177C466D7}"/>
              </a:ext>
            </a:extLst>
          </p:cNvPr>
          <p:cNvSpPr>
            <a:spLocks noGrp="1"/>
          </p:cNvSpPr>
          <p:nvPr>
            <p:ph type="title"/>
          </p:nvPr>
        </p:nvSpPr>
        <p:spPr/>
        <p:txBody>
          <a:bodyPr/>
          <a:lstStyle/>
          <a:p>
            <a:r>
              <a:rPr lang="en-GB" dirty="0"/>
              <a:t>What is macroeconomics?</a:t>
            </a:r>
          </a:p>
        </p:txBody>
      </p:sp>
      <p:sp>
        <p:nvSpPr>
          <p:cNvPr id="3" name="Content Placeholder 2">
            <a:extLst>
              <a:ext uri="{FF2B5EF4-FFF2-40B4-BE49-F238E27FC236}">
                <a16:creationId xmlns:a16="http://schemas.microsoft.com/office/drawing/2014/main" id="{96C3A6BA-B3E7-B451-80D6-EEAF5A148342}"/>
              </a:ext>
            </a:extLst>
          </p:cNvPr>
          <p:cNvSpPr>
            <a:spLocks noGrp="1"/>
          </p:cNvSpPr>
          <p:nvPr>
            <p:ph idx="1"/>
          </p:nvPr>
        </p:nvSpPr>
        <p:spPr/>
        <p:txBody>
          <a:bodyPr>
            <a:normAutofit/>
          </a:bodyPr>
          <a:lstStyle/>
          <a:p>
            <a:r>
              <a:rPr lang="en-GB" dirty="0"/>
              <a:t>Normal response: The branch which deals with the big questions—what determines national output, inflation, and unemployment.</a:t>
            </a:r>
          </a:p>
          <a:p>
            <a:r>
              <a:rPr lang="en-GB" dirty="0"/>
              <a:t>Macro policy refers to the measures seen as instruments to influence these variables.</a:t>
            </a:r>
          </a:p>
          <a:p>
            <a:r>
              <a:rPr lang="en-GB" dirty="0"/>
              <a:t>Broadly two sets: (a) fiscal policy measures; and (b) monetary policy measures.</a:t>
            </a:r>
          </a:p>
          <a:p>
            <a:r>
              <a:rPr lang="en-GB" dirty="0"/>
              <a:t>Do we need a separate “macroeconomics”?</a:t>
            </a:r>
          </a:p>
        </p:txBody>
      </p:sp>
    </p:spTree>
    <p:extLst>
      <p:ext uri="{BB962C8B-B14F-4D97-AF65-F5344CB8AC3E}">
        <p14:creationId xmlns:p14="http://schemas.microsoft.com/office/powerpoint/2010/main" val="2662276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31D53AD9-3D27-F7F7-6F14-A691FCBED232}"/>
              </a:ext>
            </a:extLst>
          </p:cNvPr>
          <p:cNvSpPr>
            <a:spLocks noGrp="1" noChangeArrowheads="1"/>
          </p:cNvSpPr>
          <p:nvPr>
            <p:ph type="title"/>
          </p:nvPr>
        </p:nvSpPr>
        <p:spPr/>
        <p:txBody>
          <a:bodyPr/>
          <a:lstStyle/>
          <a:p>
            <a:r>
              <a:rPr lang="en-IN" altLang="en-US" sz="2700"/>
              <a:t>Global industrial workforce</a:t>
            </a:r>
          </a:p>
        </p:txBody>
      </p:sp>
      <p:pic>
        <p:nvPicPr>
          <p:cNvPr id="51202" name="Content Placeholder 3">
            <a:extLst>
              <a:ext uri="{FF2B5EF4-FFF2-40B4-BE49-F238E27FC236}">
                <a16:creationId xmlns:a16="http://schemas.microsoft.com/office/drawing/2014/main" id="{14E80F32-E1E0-BCCB-EEF5-19A1A93282D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28800" y="2114550"/>
            <a:ext cx="5484813" cy="348615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3">
            <a:extLst>
              <a:ext uri="{FF2B5EF4-FFF2-40B4-BE49-F238E27FC236}">
                <a16:creationId xmlns:a16="http://schemas.microsoft.com/office/drawing/2014/main" id="{02062C63-1510-715C-24D5-056B3357F4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314450"/>
            <a:ext cx="54864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15CF70C2-E52B-A363-3BE6-2C460E0F3E9E}"/>
              </a:ext>
            </a:extLst>
          </p:cNvPr>
          <p:cNvSpPr>
            <a:spLocks noGrp="1" noChangeArrowheads="1"/>
          </p:cNvSpPr>
          <p:nvPr>
            <p:ph type="title"/>
          </p:nvPr>
        </p:nvSpPr>
        <p:spPr/>
        <p:txBody>
          <a:bodyPr/>
          <a:lstStyle/>
          <a:p>
            <a:r>
              <a:rPr lang="en-US" altLang="en-US"/>
              <a:t>Global wage share, 1995-2014 (% of global income)</a:t>
            </a:r>
          </a:p>
        </p:txBody>
      </p:sp>
      <p:pic>
        <p:nvPicPr>
          <p:cNvPr id="55298" name="Content Placeholder 7">
            <a:extLst>
              <a:ext uri="{FF2B5EF4-FFF2-40B4-BE49-F238E27FC236}">
                <a16:creationId xmlns:a16="http://schemas.microsoft.com/office/drawing/2014/main" id="{6F7CE551-2DCB-5FF5-A515-99371629261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8543" r="8543"/>
          <a:stretch>
            <a:fillRect/>
          </a:stretch>
        </p:blipFill>
        <p:spPr>
          <a:xfrm>
            <a:off x="1981200" y="2697163"/>
            <a:ext cx="5791200" cy="2336800"/>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4">
            <a:extLst>
              <a:ext uri="{FF2B5EF4-FFF2-40B4-BE49-F238E27FC236}">
                <a16:creationId xmlns:a16="http://schemas.microsoft.com/office/drawing/2014/main" id="{E02894B9-9C66-463B-6508-B34EE34C00B9}"/>
              </a:ext>
            </a:extLst>
          </p:cNvPr>
          <p:cNvSpPr>
            <a:spLocks noGrp="1" noChangeArrowheads="1"/>
          </p:cNvSpPr>
          <p:nvPr>
            <p:ph type="title"/>
          </p:nvPr>
        </p:nvSpPr>
        <p:spPr>
          <a:xfrm>
            <a:off x="1428750" y="1028700"/>
            <a:ext cx="6286500" cy="857250"/>
          </a:xfrm>
        </p:spPr>
        <p:txBody>
          <a:bodyPr/>
          <a:lstStyle/>
          <a:p>
            <a:r>
              <a:rPr lang="en-IN" altLang="en-US" sz="2400"/>
              <a:t>The “Smiley Curve”</a:t>
            </a:r>
            <a:br>
              <a:rPr lang="en-IN" altLang="en-US" sz="2400"/>
            </a:br>
            <a:r>
              <a:rPr lang="en-IN" altLang="en-US" sz="2400"/>
              <a:t>Wages, value, and price formation along the Global Production Chain</a:t>
            </a:r>
          </a:p>
        </p:txBody>
      </p:sp>
      <p:pic>
        <p:nvPicPr>
          <p:cNvPr id="53250" name="Content Placeholder 6">
            <a:extLst>
              <a:ext uri="{FF2B5EF4-FFF2-40B4-BE49-F238E27FC236}">
                <a16:creationId xmlns:a16="http://schemas.microsoft.com/office/drawing/2014/main" id="{73858BB2-CCDB-9BE0-DD75-6CF902597A4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00200" y="2228850"/>
            <a:ext cx="5943600" cy="3486150"/>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948FEFF7-920F-324E-8DD2-C6E61A95D63D}"/>
              </a:ext>
            </a:extLst>
          </p:cNvPr>
          <p:cNvSpPr>
            <a:spLocks noGrp="1" noChangeArrowheads="1"/>
          </p:cNvSpPr>
          <p:nvPr>
            <p:ph type="title"/>
          </p:nvPr>
        </p:nvSpPr>
        <p:spPr/>
        <p:txBody>
          <a:bodyPr/>
          <a:lstStyle/>
          <a:p>
            <a:r>
              <a:rPr lang="en-US" altLang="en-US">
                <a:ea typeface="ＭＳ Ｐゴシック" panose="020B0600070205080204" pitchFamily="34" charset="-128"/>
              </a:rPr>
              <a:t>Trade and finance</a:t>
            </a:r>
            <a:endParaRPr lang="en-US" altLang="en-US"/>
          </a:p>
        </p:txBody>
      </p:sp>
      <p:sp>
        <p:nvSpPr>
          <p:cNvPr id="3" name="Content Placeholder 2">
            <a:extLst>
              <a:ext uri="{FF2B5EF4-FFF2-40B4-BE49-F238E27FC236}">
                <a16:creationId xmlns:a16="http://schemas.microsoft.com/office/drawing/2014/main" id="{8EC77EB9-A29B-EB48-877F-54C3908D271E}"/>
              </a:ext>
            </a:extLst>
          </p:cNvPr>
          <p:cNvSpPr>
            <a:spLocks noGrp="1"/>
          </p:cNvSpPr>
          <p:nvPr>
            <p:ph idx="1"/>
          </p:nvPr>
        </p:nvSpPr>
        <p:spPr/>
        <p:txBody>
          <a:bodyPr>
            <a:normAutofit fontScale="92500" lnSpcReduction="20000"/>
          </a:bodyPr>
          <a:lstStyle/>
          <a:p>
            <a:pPr>
              <a:defRPr/>
            </a:pPr>
            <a:r>
              <a:rPr lang="en-US" dirty="0"/>
              <a:t>Trade liberalization has been coterminous with the rise to dominance of finance.</a:t>
            </a:r>
          </a:p>
          <a:p>
            <a:pPr>
              <a:defRPr/>
            </a:pPr>
            <a:r>
              <a:rPr lang="en-US" dirty="0"/>
              <a:t>Liberalization of trade and of the rules governing the cross-border flows of capital result in a widening of the trade and current account deficits of the liberalizing economy.</a:t>
            </a:r>
          </a:p>
          <a:p>
            <a:pPr>
              <a:defRPr/>
            </a:pPr>
            <a:r>
              <a:rPr lang="en-US" dirty="0"/>
              <a:t>Access to foreign capital to finance that deficit is a prerequisite for “successful” liberalization.</a:t>
            </a:r>
          </a:p>
          <a:p>
            <a:pPr>
              <a:defRPr/>
            </a:pPr>
            <a:r>
              <a:rPr lang="en-US" dirty="0"/>
              <a:t>Neoliberalism and financial globalization feed on each other. Financial opening transforms the nature of state intervention.</a:t>
            </a:r>
          </a:p>
          <a:p>
            <a:pPr>
              <a:defRPr/>
            </a:pPr>
            <a:endParaRPr lang="en-US" dirty="0"/>
          </a:p>
        </p:txBody>
      </p:sp>
    </p:spTree>
    <p:extLst>
      <p:ext uri="{BB962C8B-B14F-4D97-AF65-F5344CB8AC3E}">
        <p14:creationId xmlns:p14="http://schemas.microsoft.com/office/powerpoint/2010/main" val="1620609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13019-C784-A32D-ACFC-A485775B9D0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93EF268-9107-532C-43E4-90FFC396C8C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0478814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11ECEF43-7043-744F-A68E-634A50FA3948}"/>
              </a:ext>
            </a:extLst>
          </p:cNvPr>
          <p:cNvSpPr>
            <a:spLocks noGrp="1" noChangeArrowheads="1"/>
          </p:cNvSpPr>
          <p:nvPr>
            <p:ph type="title"/>
          </p:nvPr>
        </p:nvSpPr>
        <p:spPr/>
        <p:txBody>
          <a:bodyPr/>
          <a:lstStyle/>
          <a:p>
            <a:r>
              <a:rPr lang="en-US" altLang="en-US"/>
              <a:t>Capital Mobility in Modern History</a:t>
            </a:r>
            <a:endParaRPr lang="en-GB" altLang="en-US"/>
          </a:p>
        </p:txBody>
      </p:sp>
      <p:pic>
        <p:nvPicPr>
          <p:cNvPr id="24578" name="Picture 4">
            <a:extLst>
              <a:ext uri="{FF2B5EF4-FFF2-40B4-BE49-F238E27FC236}">
                <a16:creationId xmlns:a16="http://schemas.microsoft.com/office/drawing/2014/main" id="{0EC0D1B1-28B7-FC44-8C0A-CEFB013308C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343150" y="2057401"/>
            <a:ext cx="4457700" cy="3398044"/>
          </a:xfrm>
          <a:noFill/>
        </p:spPr>
      </p:pic>
    </p:spTree>
    <p:extLst>
      <p:ext uri="{BB962C8B-B14F-4D97-AF65-F5344CB8AC3E}">
        <p14:creationId xmlns:p14="http://schemas.microsoft.com/office/powerpoint/2010/main" val="15775121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8589E9FC-F181-03DC-A7F1-F00C53535034}"/>
              </a:ext>
            </a:extLst>
          </p:cNvPr>
          <p:cNvSpPr>
            <a:spLocks noGrp="1" noChangeArrowheads="1"/>
          </p:cNvSpPr>
          <p:nvPr>
            <p:ph type="title"/>
          </p:nvPr>
        </p:nvSpPr>
        <p:spPr/>
        <p:txBody>
          <a:bodyPr>
            <a:normAutofit fontScale="90000"/>
          </a:bodyPr>
          <a:lstStyle/>
          <a:p>
            <a:pPr eaLnBrk="1" hangingPunct="1"/>
            <a:r>
              <a:rPr lang="en-US" altLang="en-US" dirty="0"/>
              <a:t>The Burgeoning of Finance since the 1990s</a:t>
            </a:r>
          </a:p>
        </p:txBody>
      </p:sp>
      <p:sp>
        <p:nvSpPr>
          <p:cNvPr id="45058" name="Content Placeholder 2">
            <a:extLst>
              <a:ext uri="{FF2B5EF4-FFF2-40B4-BE49-F238E27FC236}">
                <a16:creationId xmlns:a16="http://schemas.microsoft.com/office/drawing/2014/main" id="{723C9DEB-86C0-E839-59C5-7C86B9D51136}"/>
              </a:ext>
            </a:extLst>
          </p:cNvPr>
          <p:cNvSpPr>
            <a:spLocks noGrp="1" noChangeArrowheads="1"/>
          </p:cNvSpPr>
          <p:nvPr>
            <p:ph idx="1"/>
          </p:nvPr>
        </p:nvSpPr>
        <p:spPr/>
        <p:txBody>
          <a:bodyPr/>
          <a:lstStyle/>
          <a:p>
            <a:pPr eaLnBrk="1"/>
            <a:r>
              <a:rPr lang="en-US" altLang="en-US" dirty="0"/>
              <a:t>Oil surpluses held as deposits with the international banking system necessitating lending to and investing in LDCs</a:t>
            </a:r>
          </a:p>
          <a:p>
            <a:pPr eaLnBrk="1"/>
            <a:r>
              <a:rPr lang="en-US" altLang="en-US" dirty="0"/>
              <a:t>Expenditure </a:t>
            </a:r>
            <a:r>
              <a:rPr lang="en-US" altLang="en-US" dirty="0" err="1"/>
              <a:t>fuelled</a:t>
            </a:r>
            <a:r>
              <a:rPr lang="en-US" altLang="en-US" dirty="0"/>
              <a:t> by credit increased energy demand and surpluses</a:t>
            </a:r>
          </a:p>
          <a:p>
            <a:pPr eaLnBrk="1"/>
            <a:r>
              <a:rPr lang="en-US" altLang="en-US" dirty="0"/>
              <a:t>By 1981, OPEC surpluses </a:t>
            </a:r>
            <a:r>
              <a:rPr lang="en-US" altLang="en-US" dirty="0" err="1"/>
              <a:t>totalled</a:t>
            </a:r>
            <a:r>
              <a:rPr lang="en-US" altLang="en-US" dirty="0"/>
              <a:t> $475 billion, $400 bn parked in the developed industrial nations</a:t>
            </a:r>
          </a:p>
        </p:txBody>
      </p:sp>
    </p:spTree>
    <p:extLst>
      <p:ext uri="{BB962C8B-B14F-4D97-AF65-F5344CB8AC3E}">
        <p14:creationId xmlns:p14="http://schemas.microsoft.com/office/powerpoint/2010/main" val="2429721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A02E84EF-10BE-C58F-22DA-4CD445471103}"/>
              </a:ext>
            </a:extLst>
          </p:cNvPr>
          <p:cNvSpPr>
            <a:spLocks noGrp="1" noChangeArrowheads="1"/>
          </p:cNvSpPr>
          <p:nvPr>
            <p:ph type="title"/>
          </p:nvPr>
        </p:nvSpPr>
        <p:spPr/>
        <p:txBody>
          <a:bodyPr/>
          <a:lstStyle/>
          <a:p>
            <a:pPr eaLnBrk="1" hangingPunct="1"/>
            <a:r>
              <a:rPr lang="en-US" altLang="en-US"/>
              <a:t>Dollar’s role as reserve currency</a:t>
            </a:r>
          </a:p>
        </p:txBody>
      </p:sp>
      <p:sp>
        <p:nvSpPr>
          <p:cNvPr id="47106" name="Content Placeholder 2">
            <a:extLst>
              <a:ext uri="{FF2B5EF4-FFF2-40B4-BE49-F238E27FC236}">
                <a16:creationId xmlns:a16="http://schemas.microsoft.com/office/drawing/2014/main" id="{71C26725-7126-ED47-7F69-9CDAB86BE47F}"/>
              </a:ext>
            </a:extLst>
          </p:cNvPr>
          <p:cNvSpPr>
            <a:spLocks noGrp="1" noChangeArrowheads="1"/>
          </p:cNvSpPr>
          <p:nvPr>
            <p:ph idx="1"/>
          </p:nvPr>
        </p:nvSpPr>
        <p:spPr/>
        <p:txBody>
          <a:bodyPr/>
          <a:lstStyle/>
          <a:p>
            <a:pPr eaLnBrk="1" hangingPunct="1"/>
            <a:r>
              <a:rPr lang="en-US" altLang="en-US" dirty="0"/>
              <a:t>No national budget constraint on US</a:t>
            </a:r>
          </a:p>
          <a:p>
            <a:pPr eaLnBrk="1" hangingPunct="1"/>
            <a:r>
              <a:rPr lang="en-US" altLang="en-US" dirty="0"/>
              <a:t>US built up large international liabilities, with the trend accelerating after 1960s: loss of competitiveness and expenditures on the Vietnam War and policing.</a:t>
            </a:r>
          </a:p>
          <a:p>
            <a:pPr eaLnBrk="1" hangingPunct="1"/>
            <a:r>
              <a:rPr lang="en-US" altLang="en-US" dirty="0"/>
              <a:t>Explosion of the Eurodollar market in the 1970s.</a:t>
            </a:r>
          </a:p>
        </p:txBody>
      </p:sp>
    </p:spTree>
    <p:extLst>
      <p:ext uri="{BB962C8B-B14F-4D97-AF65-F5344CB8AC3E}">
        <p14:creationId xmlns:p14="http://schemas.microsoft.com/office/powerpoint/2010/main" val="1438575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186DE-FB3F-1339-FECA-96119B302380}"/>
              </a:ext>
            </a:extLst>
          </p:cNvPr>
          <p:cNvSpPr>
            <a:spLocks noGrp="1"/>
          </p:cNvSpPr>
          <p:nvPr>
            <p:ph type="title"/>
          </p:nvPr>
        </p:nvSpPr>
        <p:spPr/>
        <p:txBody>
          <a:bodyPr/>
          <a:lstStyle/>
          <a:p>
            <a:r>
              <a:rPr lang="en-IN" dirty="0"/>
              <a:t>A new factor</a:t>
            </a:r>
            <a:endParaRPr lang="en-US" dirty="0"/>
          </a:p>
        </p:txBody>
      </p:sp>
      <p:sp>
        <p:nvSpPr>
          <p:cNvPr id="3" name="Content Placeholder 2">
            <a:extLst>
              <a:ext uri="{FF2B5EF4-FFF2-40B4-BE49-F238E27FC236}">
                <a16:creationId xmlns:a16="http://schemas.microsoft.com/office/drawing/2014/main" id="{582886EE-FAAB-E613-FC47-A0601B2C9CA9}"/>
              </a:ext>
            </a:extLst>
          </p:cNvPr>
          <p:cNvSpPr>
            <a:spLocks noGrp="1"/>
          </p:cNvSpPr>
          <p:nvPr>
            <p:ph idx="1"/>
          </p:nvPr>
        </p:nvSpPr>
        <p:spPr/>
        <p:txBody>
          <a:bodyPr/>
          <a:lstStyle/>
          <a:p>
            <a:r>
              <a:rPr lang="en-US" dirty="0"/>
              <a:t>Triggered flows of yield seeking financial capital from the </a:t>
            </a:r>
            <a:r>
              <a:rPr lang="en-IN" dirty="0"/>
              <a:t>DCs to LDCS</a:t>
            </a:r>
            <a:r>
              <a:rPr lang="en-US" dirty="0"/>
              <a:t>.</a:t>
            </a:r>
          </a:p>
          <a:p>
            <a:r>
              <a:rPr lang="en-US" dirty="0"/>
              <a:t>Since the global financial crisis, this flow has turned into a veritable ‘push’ of capital from the North to the South, because of the infusion of cheap liquidity following the rise to dominance of monetary policy and the adoption of “easy money” policies</a:t>
            </a:r>
            <a:r>
              <a:rPr lang="en-IN" dirty="0"/>
              <a:t>.</a:t>
            </a:r>
            <a:endParaRPr lang="en-US" dirty="0"/>
          </a:p>
        </p:txBody>
      </p:sp>
    </p:spTree>
    <p:extLst>
      <p:ext uri="{BB962C8B-B14F-4D97-AF65-F5344CB8AC3E}">
        <p14:creationId xmlns:p14="http://schemas.microsoft.com/office/powerpoint/2010/main" val="3513756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AB714-3A93-1A80-44FE-31C5F1D201D2}"/>
              </a:ext>
            </a:extLst>
          </p:cNvPr>
          <p:cNvSpPr>
            <a:spLocks noGrp="1"/>
          </p:cNvSpPr>
          <p:nvPr>
            <p:ph type="title"/>
          </p:nvPr>
        </p:nvSpPr>
        <p:spPr/>
        <p:txBody>
          <a:bodyPr/>
          <a:lstStyle/>
          <a:p>
            <a:r>
              <a:rPr lang="en-GB" dirty="0"/>
              <a:t>Mainstream view</a:t>
            </a:r>
            <a:endParaRPr lang="en-US" dirty="0"/>
          </a:p>
        </p:txBody>
      </p:sp>
      <p:sp>
        <p:nvSpPr>
          <p:cNvPr id="3" name="Content Placeholder 2">
            <a:extLst>
              <a:ext uri="{FF2B5EF4-FFF2-40B4-BE49-F238E27FC236}">
                <a16:creationId xmlns:a16="http://schemas.microsoft.com/office/drawing/2014/main" id="{987FE387-4DED-3EC8-D77A-41C056108132}"/>
              </a:ext>
            </a:extLst>
          </p:cNvPr>
          <p:cNvSpPr>
            <a:spLocks noGrp="1"/>
          </p:cNvSpPr>
          <p:nvPr>
            <p:ph idx="1"/>
          </p:nvPr>
        </p:nvSpPr>
        <p:spPr/>
        <p:txBody>
          <a:bodyPr/>
          <a:lstStyle/>
          <a:p>
            <a:r>
              <a:rPr lang="en-GB" dirty="0"/>
              <a:t>Price taking individuals maximise utility subject to budget constraints. That determines how much they work, the commodities they demand and their saving.</a:t>
            </a:r>
          </a:p>
          <a:p>
            <a:r>
              <a:rPr lang="en-GB" dirty="0"/>
              <a:t>Firms are rational agents minimising costs and maximising profits given resources and prices. This determines what each firm </a:t>
            </a:r>
            <a:r>
              <a:rPr lang="en-GB" i="1" dirty="0"/>
              <a:t>demands and supplies</a:t>
            </a:r>
            <a:r>
              <a:rPr lang="en-GB" dirty="0"/>
              <a:t>.</a:t>
            </a:r>
            <a:endParaRPr lang="en-US" dirty="0"/>
          </a:p>
        </p:txBody>
      </p:sp>
    </p:spTree>
    <p:extLst>
      <p:ext uri="{BB962C8B-B14F-4D97-AF65-F5344CB8AC3E}">
        <p14:creationId xmlns:p14="http://schemas.microsoft.com/office/powerpoint/2010/main" val="17344059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F6315-656A-1AC3-7E32-61617F260CB5}"/>
              </a:ext>
            </a:extLst>
          </p:cNvPr>
          <p:cNvSpPr>
            <a:spLocks noGrp="1"/>
          </p:cNvSpPr>
          <p:nvPr>
            <p:ph type="title"/>
          </p:nvPr>
        </p:nvSpPr>
        <p:spPr/>
        <p:txBody>
          <a:bodyPr/>
          <a:lstStyle/>
          <a:p>
            <a:r>
              <a:rPr lang="en-GB" dirty="0"/>
              <a:t>The shift in </a:t>
            </a:r>
            <a:r>
              <a:rPr lang="en-GB" dirty="0" err="1"/>
              <a:t>macropolicy</a:t>
            </a:r>
            <a:endParaRPr lang="en-GB" dirty="0"/>
          </a:p>
        </p:txBody>
      </p:sp>
      <p:sp>
        <p:nvSpPr>
          <p:cNvPr id="3" name="Content Placeholder 2">
            <a:extLst>
              <a:ext uri="{FF2B5EF4-FFF2-40B4-BE49-F238E27FC236}">
                <a16:creationId xmlns:a16="http://schemas.microsoft.com/office/drawing/2014/main" id="{AEE81BB6-2569-A692-5FA1-118478AD2092}"/>
              </a:ext>
            </a:extLst>
          </p:cNvPr>
          <p:cNvSpPr>
            <a:spLocks noGrp="1"/>
          </p:cNvSpPr>
          <p:nvPr>
            <p:ph idx="1"/>
          </p:nvPr>
        </p:nvSpPr>
        <p:spPr/>
        <p:txBody>
          <a:bodyPr/>
          <a:lstStyle/>
          <a:p>
            <a:r>
              <a:rPr lang="en-GB" dirty="0"/>
              <a:t>Countercyclical State policy on the decline.</a:t>
            </a:r>
          </a:p>
          <a:p>
            <a:r>
              <a:rPr lang="en-GB" dirty="0"/>
              <a:t>Inflation of the 1970s led to the “Volcker Shock” in which monetary policy was “demonstrated” to be successful.</a:t>
            </a:r>
          </a:p>
          <a:p>
            <a:r>
              <a:rPr lang="en-GB" dirty="0"/>
              <a:t>Reliance on interest rate adjustment to respond to inflation and recession, and cheap liquidity infusion to drive credit-fuelled growth and address ”crises”</a:t>
            </a:r>
          </a:p>
        </p:txBody>
      </p:sp>
    </p:spTree>
    <p:extLst>
      <p:ext uri="{BB962C8B-B14F-4D97-AF65-F5344CB8AC3E}">
        <p14:creationId xmlns:p14="http://schemas.microsoft.com/office/powerpoint/2010/main" val="17851869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579AA-CDA4-1B78-9019-9773759894D5}"/>
              </a:ext>
            </a:extLst>
          </p:cNvPr>
          <p:cNvSpPr>
            <a:spLocks noGrp="1"/>
          </p:cNvSpPr>
          <p:nvPr>
            <p:ph type="title"/>
          </p:nvPr>
        </p:nvSpPr>
        <p:spPr/>
        <p:txBody>
          <a:bodyPr/>
          <a:lstStyle/>
          <a:p>
            <a:r>
              <a:rPr lang="en-US" dirty="0"/>
              <a:t>The neoliberal myth</a:t>
            </a:r>
          </a:p>
        </p:txBody>
      </p:sp>
      <p:sp>
        <p:nvSpPr>
          <p:cNvPr id="3" name="Content Placeholder 2">
            <a:extLst>
              <a:ext uri="{FF2B5EF4-FFF2-40B4-BE49-F238E27FC236}">
                <a16:creationId xmlns:a16="http://schemas.microsoft.com/office/drawing/2014/main" id="{DA9BE6E4-2EF3-2B17-3212-4AD2AAC6C0FA}"/>
              </a:ext>
            </a:extLst>
          </p:cNvPr>
          <p:cNvSpPr>
            <a:spLocks noGrp="1"/>
          </p:cNvSpPr>
          <p:nvPr>
            <p:ph idx="1"/>
          </p:nvPr>
        </p:nvSpPr>
        <p:spPr/>
        <p:txBody>
          <a:bodyPr>
            <a:normAutofit lnSpcReduction="10000"/>
          </a:bodyPr>
          <a:lstStyle/>
          <a:p>
            <a:r>
              <a:rPr lang="en-US" dirty="0"/>
              <a:t>Returning power to markets an excuse to bolster finance.</a:t>
            </a:r>
          </a:p>
          <a:p>
            <a:r>
              <a:rPr lang="en-US" dirty="0"/>
              <a:t>The banking crisis of the 1930s led to stringent financial regulation. This did not hamper the Golden Age.</a:t>
            </a:r>
          </a:p>
          <a:p>
            <a:r>
              <a:rPr lang="en-US" dirty="0"/>
              <a:t>Yet after the </a:t>
            </a:r>
            <a:r>
              <a:rPr lang="en-US" dirty="0" err="1"/>
              <a:t>stagflationary</a:t>
            </a:r>
            <a:r>
              <a:rPr lang="en-US" dirty="0"/>
              <a:t> crisis of the 1980s, unfettering finance was presented as crucial for capitalist dynamism.</a:t>
            </a:r>
          </a:p>
          <a:p>
            <a:r>
              <a:rPr lang="en-US" dirty="0"/>
              <a:t>Led to the financial instability and the crisis of 2008.</a:t>
            </a:r>
          </a:p>
        </p:txBody>
      </p:sp>
    </p:spTree>
    <p:extLst>
      <p:ext uri="{BB962C8B-B14F-4D97-AF65-F5344CB8AC3E}">
        <p14:creationId xmlns:p14="http://schemas.microsoft.com/office/powerpoint/2010/main" val="23780488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A398D-9620-FAC2-467C-8F1658B15636}"/>
              </a:ext>
            </a:extLst>
          </p:cNvPr>
          <p:cNvSpPr>
            <a:spLocks noGrp="1"/>
          </p:cNvSpPr>
          <p:nvPr>
            <p:ph type="title"/>
          </p:nvPr>
        </p:nvSpPr>
        <p:spPr/>
        <p:txBody>
          <a:bodyPr>
            <a:normAutofit/>
          </a:bodyPr>
          <a:lstStyle/>
          <a:p>
            <a:r>
              <a:rPr lang="en-US" dirty="0"/>
              <a:t>The response of the state</a:t>
            </a:r>
          </a:p>
        </p:txBody>
      </p:sp>
      <p:sp>
        <p:nvSpPr>
          <p:cNvPr id="3" name="Content Placeholder 2">
            <a:extLst>
              <a:ext uri="{FF2B5EF4-FFF2-40B4-BE49-F238E27FC236}">
                <a16:creationId xmlns:a16="http://schemas.microsoft.com/office/drawing/2014/main" id="{D1C5DD10-F4BA-296C-35F1-0930A6D876D8}"/>
              </a:ext>
            </a:extLst>
          </p:cNvPr>
          <p:cNvSpPr>
            <a:spLocks noGrp="1"/>
          </p:cNvSpPr>
          <p:nvPr>
            <p:ph idx="1"/>
          </p:nvPr>
        </p:nvSpPr>
        <p:spPr/>
        <p:txBody>
          <a:bodyPr>
            <a:normAutofit fontScale="92500" lnSpcReduction="20000"/>
          </a:bodyPr>
          <a:lstStyle/>
          <a:p>
            <a:r>
              <a:rPr lang="en-US" dirty="0"/>
              <a:t>Mainly based on monetary policy adjustments</a:t>
            </a:r>
          </a:p>
          <a:p>
            <a:r>
              <a:rPr lang="en-US" dirty="0"/>
              <a:t>Fiscal stimulus unavoidable but was deployed late and only for a limited time.</a:t>
            </a:r>
          </a:p>
          <a:p>
            <a:r>
              <a:rPr lang="en-US" dirty="0"/>
              <a:t>Far greater reliance on monetary policy: quantitative easing and low interest rates.</a:t>
            </a:r>
          </a:p>
          <a:p>
            <a:r>
              <a:rPr lang="en-US" dirty="0"/>
              <a:t>Quantitative easing involved large scale bond buying at par by the Fed only partly to inject liquidity into the system. Prime intent was to take worthless assets off the balance sheets of the banks.</a:t>
            </a:r>
          </a:p>
          <a:p>
            <a:r>
              <a:rPr lang="en-US" dirty="0"/>
              <a:t>Interest rates brought down to near zero to help them return to profitability.</a:t>
            </a:r>
          </a:p>
        </p:txBody>
      </p:sp>
    </p:spTree>
    <p:extLst>
      <p:ext uri="{BB962C8B-B14F-4D97-AF65-F5344CB8AC3E}">
        <p14:creationId xmlns:p14="http://schemas.microsoft.com/office/powerpoint/2010/main" val="14164601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AC182-C3EA-8254-A813-FB3F03C7266F}"/>
              </a:ext>
            </a:extLst>
          </p:cNvPr>
          <p:cNvSpPr>
            <a:spLocks noGrp="1"/>
          </p:cNvSpPr>
          <p:nvPr>
            <p:ph type="title"/>
          </p:nvPr>
        </p:nvSpPr>
        <p:spPr/>
        <p:txBody>
          <a:bodyPr/>
          <a:lstStyle/>
          <a:p>
            <a:r>
              <a:rPr lang="en-GB" dirty="0"/>
              <a:t>Fiscal stimulus</a:t>
            </a:r>
          </a:p>
        </p:txBody>
      </p:sp>
      <p:graphicFrame>
        <p:nvGraphicFramePr>
          <p:cNvPr id="4" name="Content Placeholder 3">
            <a:extLst>
              <a:ext uri="{FF2B5EF4-FFF2-40B4-BE49-F238E27FC236}">
                <a16:creationId xmlns:a16="http://schemas.microsoft.com/office/drawing/2014/main" id="{2685E2A3-D2E0-DD11-2CC3-43C855DD5517}"/>
              </a:ext>
            </a:extLst>
          </p:cNvPr>
          <p:cNvGraphicFramePr>
            <a:graphicFrameLocks noGrp="1"/>
          </p:cNvGraphicFramePr>
          <p:nvPr>
            <p:ph idx="1"/>
          </p:nvPr>
        </p:nvGraphicFramePr>
        <p:xfrm>
          <a:off x="457200" y="2057400"/>
          <a:ext cx="8229600" cy="33980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146855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62D5-ECEE-3C6D-8AA1-EC70C27EDE12}"/>
              </a:ext>
            </a:extLst>
          </p:cNvPr>
          <p:cNvSpPr>
            <a:spLocks noGrp="1"/>
          </p:cNvSpPr>
          <p:nvPr>
            <p:ph type="title"/>
          </p:nvPr>
        </p:nvSpPr>
        <p:spPr/>
        <p:txBody>
          <a:bodyPr/>
          <a:lstStyle/>
          <a:p>
            <a:r>
              <a:rPr lang="en-GB" dirty="0"/>
              <a:t>Liquidity injection</a:t>
            </a:r>
          </a:p>
        </p:txBody>
      </p:sp>
      <p:graphicFrame>
        <p:nvGraphicFramePr>
          <p:cNvPr id="4" name="Content Placeholder 3">
            <a:extLst>
              <a:ext uri="{FF2B5EF4-FFF2-40B4-BE49-F238E27FC236}">
                <a16:creationId xmlns:a16="http://schemas.microsoft.com/office/drawing/2014/main" id="{09005A88-879B-7E4F-928B-7194BB22296C}"/>
              </a:ext>
            </a:extLst>
          </p:cNvPr>
          <p:cNvGraphicFramePr>
            <a:graphicFrameLocks noGrp="1"/>
          </p:cNvGraphicFramePr>
          <p:nvPr>
            <p:ph idx="1"/>
          </p:nvPr>
        </p:nvGraphicFramePr>
        <p:xfrm>
          <a:off x="457200" y="2057400"/>
          <a:ext cx="8229600" cy="33980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522388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3C5D7-3C6A-548C-EF0F-650CCF8EDB21}"/>
              </a:ext>
            </a:extLst>
          </p:cNvPr>
          <p:cNvSpPr>
            <a:spLocks noGrp="1"/>
          </p:cNvSpPr>
          <p:nvPr>
            <p:ph type="title"/>
          </p:nvPr>
        </p:nvSpPr>
        <p:spPr/>
        <p:txBody>
          <a:bodyPr/>
          <a:lstStyle/>
          <a:p>
            <a:r>
              <a:rPr lang="en-GB" dirty="0"/>
              <a:t>Low interest rates</a:t>
            </a:r>
          </a:p>
        </p:txBody>
      </p:sp>
      <p:graphicFrame>
        <p:nvGraphicFramePr>
          <p:cNvPr id="4" name="Content Placeholder 3">
            <a:extLst>
              <a:ext uri="{FF2B5EF4-FFF2-40B4-BE49-F238E27FC236}">
                <a16:creationId xmlns:a16="http://schemas.microsoft.com/office/drawing/2014/main" id="{60DD10E7-BEDA-9946-9509-592011C8E6AD}"/>
              </a:ext>
            </a:extLst>
          </p:cNvPr>
          <p:cNvGraphicFramePr>
            <a:graphicFrameLocks noGrp="1"/>
          </p:cNvGraphicFramePr>
          <p:nvPr>
            <p:ph idx="1"/>
          </p:nvPr>
        </p:nvGraphicFramePr>
        <p:xfrm>
          <a:off x="457200" y="2057400"/>
          <a:ext cx="8229600" cy="33980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453353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42972-7D49-E1AA-5E21-9DBB120F13F5}"/>
              </a:ext>
            </a:extLst>
          </p:cNvPr>
          <p:cNvSpPr>
            <a:spLocks noGrp="1"/>
          </p:cNvSpPr>
          <p:nvPr>
            <p:ph type="title"/>
          </p:nvPr>
        </p:nvSpPr>
        <p:spPr/>
        <p:txBody>
          <a:bodyPr/>
          <a:lstStyle/>
          <a:p>
            <a:r>
              <a:rPr lang="en-US" dirty="0"/>
              <a:t>Consequences</a:t>
            </a:r>
          </a:p>
        </p:txBody>
      </p:sp>
      <p:sp>
        <p:nvSpPr>
          <p:cNvPr id="3" name="Content Placeholder 2">
            <a:extLst>
              <a:ext uri="{FF2B5EF4-FFF2-40B4-BE49-F238E27FC236}">
                <a16:creationId xmlns:a16="http://schemas.microsoft.com/office/drawing/2014/main" id="{25A294B0-AEE2-C626-583D-650810024C13}"/>
              </a:ext>
            </a:extLst>
          </p:cNvPr>
          <p:cNvSpPr>
            <a:spLocks noGrp="1"/>
          </p:cNvSpPr>
          <p:nvPr>
            <p:ph idx="1"/>
          </p:nvPr>
        </p:nvSpPr>
        <p:spPr/>
        <p:txBody>
          <a:bodyPr/>
          <a:lstStyle/>
          <a:p>
            <a:r>
              <a:rPr lang="en-US" dirty="0"/>
              <a:t>With demand still depressed but cheap capital in abundance, capital flowed into asset markets.</a:t>
            </a:r>
          </a:p>
          <a:p>
            <a:r>
              <a:rPr lang="en-US" dirty="0"/>
              <a:t>Triggered the “carry trade”: borrow cheap in dollars and invest in markets abroad</a:t>
            </a:r>
          </a:p>
          <a:p>
            <a:r>
              <a:rPr lang="en-US" dirty="0"/>
              <a:t>Large flows of capital to LMICs.</a:t>
            </a:r>
          </a:p>
        </p:txBody>
      </p:sp>
    </p:spTree>
    <p:extLst>
      <p:ext uri="{BB962C8B-B14F-4D97-AF65-F5344CB8AC3E}">
        <p14:creationId xmlns:p14="http://schemas.microsoft.com/office/powerpoint/2010/main" val="9459571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4DD0D1F3-9633-1213-F050-34A00F872CA2}"/>
              </a:ext>
            </a:extLst>
          </p:cNvPr>
          <p:cNvSpPr>
            <a:spLocks noGrp="1" noChangeArrowheads="1"/>
          </p:cNvSpPr>
          <p:nvPr>
            <p:ph type="title"/>
          </p:nvPr>
        </p:nvSpPr>
        <p:spPr/>
        <p:txBody>
          <a:bodyPr/>
          <a:lstStyle/>
          <a:p>
            <a:pPr eaLnBrk="1" hangingPunct="1"/>
            <a:r>
              <a:rPr lang="en-US" altLang="en-US" dirty="0"/>
              <a:t>International Lending Boom</a:t>
            </a:r>
          </a:p>
        </p:txBody>
      </p:sp>
      <p:sp>
        <p:nvSpPr>
          <p:cNvPr id="3" name="Content Placeholder 2">
            <a:extLst>
              <a:ext uri="{FF2B5EF4-FFF2-40B4-BE49-F238E27FC236}">
                <a16:creationId xmlns:a16="http://schemas.microsoft.com/office/drawing/2014/main" id="{D8BEB5DB-7A38-95EC-CDDA-374DADAA6D7C}"/>
              </a:ext>
            </a:extLst>
          </p:cNvPr>
          <p:cNvSpPr>
            <a:spLocks noGrp="1"/>
          </p:cNvSpPr>
          <p:nvPr>
            <p:ph idx="1"/>
          </p:nvPr>
        </p:nvSpPr>
        <p:spPr/>
        <p:txBody>
          <a:bodyPr>
            <a:normAutofit fontScale="92500" lnSpcReduction="20000"/>
          </a:bodyPr>
          <a:lstStyle/>
          <a:p>
            <a:pPr eaLnBrk="1">
              <a:defRPr/>
            </a:pPr>
            <a:r>
              <a:rPr lang="en-US" dirty="0"/>
              <a:t>Relative to world output, net international bank loans rose from 0.7 per cent in 1964 to 8.0 per cent in 1980 and 16.3 per cent in 1991. Relative to world trade, from 7.5 to 42.6 and 104.6 per cent</a:t>
            </a:r>
          </a:p>
          <a:p>
            <a:pPr eaLnBrk="1">
              <a:defRPr/>
            </a:pPr>
            <a:r>
              <a:rPr lang="en-US" dirty="0"/>
              <a:t>In the early 1980s the volume of transactions of bonds and securities between domestic and foreign residents accounted for about 10 per cent of GDP in the US, Germany and Japan. By 1993 the figure had risen to 135 per cent for the US, 170 per cent for Germany and 80 per cent for Japan.</a:t>
            </a:r>
          </a:p>
        </p:txBody>
      </p:sp>
    </p:spTree>
    <p:extLst>
      <p:ext uri="{BB962C8B-B14F-4D97-AF65-F5344CB8AC3E}">
        <p14:creationId xmlns:p14="http://schemas.microsoft.com/office/powerpoint/2010/main" val="38571403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38818010-0D88-C84C-879A-82F52DE69933}"/>
              </a:ext>
            </a:extLst>
          </p:cNvPr>
          <p:cNvSpPr>
            <a:spLocks noGrp="1" noChangeArrowheads="1"/>
          </p:cNvSpPr>
          <p:nvPr>
            <p:ph type="title"/>
          </p:nvPr>
        </p:nvSpPr>
        <p:spPr/>
        <p:txBody>
          <a:bodyPr/>
          <a:lstStyle/>
          <a:p>
            <a:r>
              <a:rPr lang="en-US" altLang="en-US"/>
              <a:t>Capital flows to EMDEs: 1980-1998</a:t>
            </a:r>
          </a:p>
        </p:txBody>
      </p:sp>
      <p:pic>
        <p:nvPicPr>
          <p:cNvPr id="61442" name="Chart 20">
            <a:extLst>
              <a:ext uri="{FF2B5EF4-FFF2-40B4-BE49-F238E27FC236}">
                <a16:creationId xmlns:a16="http://schemas.microsoft.com/office/drawing/2014/main" id="{CCE0B0E2-9FAC-1B49-89B8-B45960629BBE}"/>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0" y="2384822"/>
            <a:ext cx="4572000" cy="2743200"/>
          </a:xfrm>
        </p:spPr>
      </p:pic>
    </p:spTree>
    <p:extLst>
      <p:ext uri="{BB962C8B-B14F-4D97-AF65-F5344CB8AC3E}">
        <p14:creationId xmlns:p14="http://schemas.microsoft.com/office/powerpoint/2010/main" val="12251038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a:extLst>
              <a:ext uri="{FF2B5EF4-FFF2-40B4-BE49-F238E27FC236}">
                <a16:creationId xmlns:a16="http://schemas.microsoft.com/office/drawing/2014/main" id="{AABA4CD9-6A35-C040-85E3-CC39B894E9D1}"/>
              </a:ext>
            </a:extLst>
          </p:cNvPr>
          <p:cNvSpPr>
            <a:spLocks noGrp="1" noChangeArrowheads="1"/>
          </p:cNvSpPr>
          <p:nvPr>
            <p:ph type="title"/>
          </p:nvPr>
        </p:nvSpPr>
        <p:spPr/>
        <p:txBody>
          <a:bodyPr/>
          <a:lstStyle/>
          <a:p>
            <a:r>
              <a:rPr lang="en-US" altLang="en-US"/>
              <a:t>Capital flows to EMDEs: 1997-2009</a:t>
            </a:r>
          </a:p>
        </p:txBody>
      </p:sp>
      <p:pic>
        <p:nvPicPr>
          <p:cNvPr id="62466" name="Chart 25">
            <a:extLst>
              <a:ext uri="{FF2B5EF4-FFF2-40B4-BE49-F238E27FC236}">
                <a16:creationId xmlns:a16="http://schemas.microsoft.com/office/drawing/2014/main" id="{47A77487-AD71-A94B-AE00-7CE31C543454}"/>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57400" y="2057401"/>
            <a:ext cx="5257800" cy="3070622"/>
          </a:xfrm>
        </p:spPr>
      </p:pic>
    </p:spTree>
    <p:extLst>
      <p:ext uri="{BB962C8B-B14F-4D97-AF65-F5344CB8AC3E}">
        <p14:creationId xmlns:p14="http://schemas.microsoft.com/office/powerpoint/2010/main" val="1085399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2B322-18F0-E9D9-D48C-5268B849785B}"/>
              </a:ext>
            </a:extLst>
          </p:cNvPr>
          <p:cNvSpPr>
            <a:spLocks noGrp="1"/>
          </p:cNvSpPr>
          <p:nvPr>
            <p:ph type="title"/>
          </p:nvPr>
        </p:nvSpPr>
        <p:spPr/>
        <p:txBody>
          <a:bodyPr/>
          <a:lstStyle/>
          <a:p>
            <a:r>
              <a:rPr lang="en-GB" dirty="0"/>
              <a:t>The macroeconomic outcome</a:t>
            </a:r>
          </a:p>
        </p:txBody>
      </p:sp>
      <p:sp>
        <p:nvSpPr>
          <p:cNvPr id="3" name="Content Placeholder 2">
            <a:extLst>
              <a:ext uri="{FF2B5EF4-FFF2-40B4-BE49-F238E27FC236}">
                <a16:creationId xmlns:a16="http://schemas.microsoft.com/office/drawing/2014/main" id="{F403F55E-B73A-0183-1BD6-25B7DDB212BA}"/>
              </a:ext>
            </a:extLst>
          </p:cNvPr>
          <p:cNvSpPr>
            <a:spLocks noGrp="1"/>
          </p:cNvSpPr>
          <p:nvPr>
            <p:ph idx="1"/>
          </p:nvPr>
        </p:nvSpPr>
        <p:spPr/>
        <p:txBody>
          <a:bodyPr/>
          <a:lstStyle/>
          <a:p>
            <a:r>
              <a:rPr lang="en-GB" dirty="0"/>
              <a:t>Aggregate demand and supply are determined by adding up these individual demands and supplies.</a:t>
            </a:r>
          </a:p>
          <a:p>
            <a:r>
              <a:rPr lang="en-GB" dirty="0"/>
              <a:t>If there is excess demand in any market, prices rise, leading to fall in demand and rise in supply, which equates the two. If there is excess supply, prices would fall.</a:t>
            </a:r>
          </a:p>
          <a:p>
            <a:r>
              <a:rPr lang="en-GB" dirty="0"/>
              <a:t>This continues till the system reaches an equilibrium at which all markets clear.</a:t>
            </a:r>
          </a:p>
        </p:txBody>
      </p:sp>
    </p:spTree>
    <p:extLst>
      <p:ext uri="{BB962C8B-B14F-4D97-AF65-F5344CB8AC3E}">
        <p14:creationId xmlns:p14="http://schemas.microsoft.com/office/powerpoint/2010/main" val="27931886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82D72-18F6-254D-AAA8-AB1EB974D8BC}"/>
              </a:ext>
            </a:extLst>
          </p:cNvPr>
          <p:cNvSpPr>
            <a:spLocks noGrp="1"/>
          </p:cNvSpPr>
          <p:nvPr>
            <p:ph type="title"/>
          </p:nvPr>
        </p:nvSpPr>
        <p:spPr/>
        <p:txBody>
          <a:bodyPr/>
          <a:lstStyle/>
          <a:p>
            <a:r>
              <a:rPr lang="en-IN" dirty="0"/>
              <a:t>A new phase in debt</a:t>
            </a:r>
            <a:endParaRPr lang="en-US" dirty="0"/>
          </a:p>
        </p:txBody>
      </p:sp>
      <p:sp>
        <p:nvSpPr>
          <p:cNvPr id="3" name="Content Placeholder 2">
            <a:extLst>
              <a:ext uri="{FF2B5EF4-FFF2-40B4-BE49-F238E27FC236}">
                <a16:creationId xmlns:a16="http://schemas.microsoft.com/office/drawing/2014/main" id="{366CB302-B142-528F-9231-02994332ACEF}"/>
              </a:ext>
            </a:extLst>
          </p:cNvPr>
          <p:cNvSpPr>
            <a:spLocks noGrp="1"/>
          </p:cNvSpPr>
          <p:nvPr>
            <p:ph idx="1"/>
          </p:nvPr>
        </p:nvSpPr>
        <p:spPr/>
        <p:txBody>
          <a:bodyPr>
            <a:normAutofit fontScale="92500" lnSpcReduction="10000"/>
          </a:bodyPr>
          <a:lstStyle/>
          <a:p>
            <a:r>
              <a:rPr lang="en-US" dirty="0"/>
              <a:t>As a result of this supply-side push of capital, over the decade and a half </a:t>
            </a:r>
            <a:r>
              <a:rPr lang="en-IN" dirty="0"/>
              <a:t>following the crisis, </a:t>
            </a:r>
            <a:r>
              <a:rPr lang="en-US" dirty="0"/>
              <a:t>most low- and middle-income countries were encouraged to take on more loans, particularly from bond investors interested in more risky debt.</a:t>
            </a:r>
            <a:endParaRPr lang="en-IN" dirty="0"/>
          </a:p>
          <a:p>
            <a:r>
              <a:rPr lang="en-US" dirty="0"/>
              <a:t>This was looked upon benignly by the IMF as a sign of greater integration (and possible convergence).</a:t>
            </a:r>
          </a:p>
          <a:p>
            <a:r>
              <a:rPr lang="en-US" dirty="0"/>
              <a:t>Actually it was a way of “managing” external stress following trade liberalization.</a:t>
            </a:r>
          </a:p>
          <a:p>
            <a:endParaRPr lang="en-US" dirty="0"/>
          </a:p>
        </p:txBody>
      </p:sp>
    </p:spTree>
    <p:extLst>
      <p:ext uri="{BB962C8B-B14F-4D97-AF65-F5344CB8AC3E}">
        <p14:creationId xmlns:p14="http://schemas.microsoft.com/office/powerpoint/2010/main" val="15002048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C60D7-C32D-2FE5-0EF2-2EF5B23DC4D5}"/>
              </a:ext>
            </a:extLst>
          </p:cNvPr>
          <p:cNvSpPr>
            <a:spLocks noGrp="1"/>
          </p:cNvSpPr>
          <p:nvPr>
            <p:ph type="title"/>
          </p:nvPr>
        </p:nvSpPr>
        <p:spPr/>
        <p:txBody>
          <a:bodyPr/>
          <a:lstStyle/>
          <a:p>
            <a:r>
              <a:rPr lang="en-IN" dirty="0"/>
              <a:t>The surge</a:t>
            </a:r>
            <a:endParaRPr lang="en-US" dirty="0"/>
          </a:p>
        </p:txBody>
      </p:sp>
      <p:sp>
        <p:nvSpPr>
          <p:cNvPr id="3" name="Content Placeholder 2">
            <a:extLst>
              <a:ext uri="{FF2B5EF4-FFF2-40B4-BE49-F238E27FC236}">
                <a16:creationId xmlns:a16="http://schemas.microsoft.com/office/drawing/2014/main" id="{55058718-F846-0976-C00A-3A8BB9651E75}"/>
              </a:ext>
            </a:extLst>
          </p:cNvPr>
          <p:cNvSpPr>
            <a:spLocks noGrp="1"/>
          </p:cNvSpPr>
          <p:nvPr>
            <p:ph idx="1"/>
          </p:nvPr>
        </p:nvSpPr>
        <p:spPr/>
        <p:txBody>
          <a:bodyPr>
            <a:normAutofit fontScale="92500" lnSpcReduction="10000"/>
          </a:bodyPr>
          <a:lstStyle/>
          <a:p>
            <a:r>
              <a:rPr lang="en-IN" dirty="0"/>
              <a:t>T</a:t>
            </a:r>
            <a:r>
              <a:rPr lang="en-US" dirty="0"/>
              <a:t>he total outstanding debt of Emerging Market and Developing Economies rose from $2.4 trillion in 2001 to $8.9 trillion in 2014. </a:t>
            </a:r>
            <a:r>
              <a:rPr lang="en-IN" dirty="0"/>
              <a:t>After a year’s gap it spiked again</a:t>
            </a:r>
            <a:r>
              <a:rPr lang="en-US" dirty="0"/>
              <a:t> to $11.9 trillion in 2021.</a:t>
            </a:r>
            <a:endParaRPr lang="en-IN" dirty="0"/>
          </a:p>
          <a:p>
            <a:r>
              <a:rPr lang="en-IN" dirty="0"/>
              <a:t>Ex</a:t>
            </a:r>
            <a:r>
              <a:rPr lang="en-US" dirty="0" err="1"/>
              <a:t>cluding</a:t>
            </a:r>
            <a:r>
              <a:rPr lang="en-US" dirty="0"/>
              <a:t> China, the total external debt of EMDEs rose from $4.8 trillion in 2009 (after the global financial crisis) to $8.9 trillion in 2020.  Excluding all five BRICS countries, the corresponding figures were $3.8 trillion and $7.2 trillion. </a:t>
            </a:r>
          </a:p>
        </p:txBody>
      </p:sp>
    </p:spTree>
    <p:extLst>
      <p:ext uri="{BB962C8B-B14F-4D97-AF65-F5344CB8AC3E}">
        <p14:creationId xmlns:p14="http://schemas.microsoft.com/office/powerpoint/2010/main" val="30946043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49AC7BA0-1581-A94E-9871-AB04C6A5C74B}"/>
              </a:ext>
            </a:extLst>
          </p:cNvPr>
          <p:cNvSpPr>
            <a:spLocks noGrp="1" noChangeArrowheads="1"/>
          </p:cNvSpPr>
          <p:nvPr>
            <p:ph type="title"/>
          </p:nvPr>
        </p:nvSpPr>
        <p:spPr>
          <a:xfrm>
            <a:off x="457200" y="1065611"/>
            <a:ext cx="8229600" cy="854869"/>
          </a:xfrm>
        </p:spPr>
        <p:txBody>
          <a:bodyPr wrap="square" anchor="t">
            <a:normAutofit/>
          </a:bodyPr>
          <a:lstStyle/>
          <a:p>
            <a:r>
              <a:rPr lang="en-US" altLang="en-US"/>
              <a:t>An era of debt and financial crises</a:t>
            </a:r>
          </a:p>
        </p:txBody>
      </p:sp>
      <p:graphicFrame>
        <p:nvGraphicFramePr>
          <p:cNvPr id="59400" name="Content Placeholder 2">
            <a:extLst>
              <a:ext uri="{FF2B5EF4-FFF2-40B4-BE49-F238E27FC236}">
                <a16:creationId xmlns:a16="http://schemas.microsoft.com/office/drawing/2014/main" id="{9776ABF4-DCA0-42DD-AD64-2273A5CDCCE7}"/>
              </a:ext>
            </a:extLst>
          </p:cNvPr>
          <p:cNvGraphicFramePr/>
          <p:nvPr/>
        </p:nvGraphicFramePr>
        <p:xfrm>
          <a:off x="457200" y="2057401"/>
          <a:ext cx="8229600" cy="33980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4612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36A5E-630B-A16C-483A-675ECF5232BD}"/>
              </a:ext>
            </a:extLst>
          </p:cNvPr>
          <p:cNvSpPr>
            <a:spLocks noGrp="1"/>
          </p:cNvSpPr>
          <p:nvPr>
            <p:ph type="title"/>
          </p:nvPr>
        </p:nvSpPr>
        <p:spPr/>
        <p:txBody>
          <a:bodyPr/>
          <a:lstStyle/>
          <a:p>
            <a:r>
              <a:rPr lang="en-GB" dirty="0"/>
              <a:t>Anti-inflationary policy worsens debt stress</a:t>
            </a:r>
          </a:p>
        </p:txBody>
      </p:sp>
      <p:sp>
        <p:nvSpPr>
          <p:cNvPr id="3" name="Content Placeholder 2">
            <a:extLst>
              <a:ext uri="{FF2B5EF4-FFF2-40B4-BE49-F238E27FC236}">
                <a16:creationId xmlns:a16="http://schemas.microsoft.com/office/drawing/2014/main" id="{9ECC085D-1130-0E9A-382F-FC654C5636E6}"/>
              </a:ext>
            </a:extLst>
          </p:cNvPr>
          <p:cNvSpPr>
            <a:spLocks noGrp="1"/>
          </p:cNvSpPr>
          <p:nvPr>
            <p:ph idx="1"/>
          </p:nvPr>
        </p:nvSpPr>
        <p:spPr/>
        <p:txBody>
          <a:bodyPr>
            <a:normAutofit fontScale="92500" lnSpcReduction="10000"/>
          </a:bodyPr>
          <a:lstStyle/>
          <a:p>
            <a:r>
              <a:rPr lang="en-GB" dirty="0"/>
              <a:t>Soaring inflation saddled developing countries with a record $1.4 trillion in debt servicing costs in 2023, according to the World Bank.</a:t>
            </a:r>
          </a:p>
          <a:p>
            <a:r>
              <a:rPr lang="en-GB" dirty="0"/>
              <a:t>As central banks around the world raised interest rates to slow rising prices, poor countries with already high debt burdens saw the interest payments on the money that they owed to creditors balloon.</a:t>
            </a:r>
          </a:p>
          <a:p>
            <a:r>
              <a:rPr lang="en-GB" dirty="0"/>
              <a:t>While principal balances held steady at around $951 billion, interest payments jumped by a third, to $406 billion.</a:t>
            </a:r>
          </a:p>
        </p:txBody>
      </p:sp>
    </p:spTree>
    <p:extLst>
      <p:ext uri="{BB962C8B-B14F-4D97-AF65-F5344CB8AC3E}">
        <p14:creationId xmlns:p14="http://schemas.microsoft.com/office/powerpoint/2010/main" val="5692735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6FA4D-2DE6-EA67-1A0B-692ABADCDDC8}"/>
              </a:ext>
            </a:extLst>
          </p:cNvPr>
          <p:cNvSpPr>
            <a:spLocks noGrp="1"/>
          </p:cNvSpPr>
          <p:nvPr>
            <p:ph type="title"/>
          </p:nvPr>
        </p:nvSpPr>
        <p:spPr/>
        <p:txBody>
          <a:bodyPr/>
          <a:lstStyle/>
          <a:p>
            <a:r>
              <a:rPr lang="en-GB" dirty="0"/>
              <a:t>High risk premia</a:t>
            </a:r>
          </a:p>
        </p:txBody>
      </p:sp>
      <p:sp>
        <p:nvSpPr>
          <p:cNvPr id="3" name="Content Placeholder 2">
            <a:extLst>
              <a:ext uri="{FF2B5EF4-FFF2-40B4-BE49-F238E27FC236}">
                <a16:creationId xmlns:a16="http://schemas.microsoft.com/office/drawing/2014/main" id="{102C4BDF-B269-F08E-F2F6-7B4E0191F0CC}"/>
              </a:ext>
            </a:extLst>
          </p:cNvPr>
          <p:cNvSpPr>
            <a:spLocks noGrp="1"/>
          </p:cNvSpPr>
          <p:nvPr>
            <p:ph idx="1"/>
          </p:nvPr>
        </p:nvSpPr>
        <p:spPr/>
        <p:txBody>
          <a:bodyPr/>
          <a:lstStyle/>
          <a:p>
            <a:r>
              <a:rPr lang="en-GB" dirty="0"/>
              <a:t>The interest cost on external borrowing is on average three times more for developing countries than for developed countries, according to Brookings.</a:t>
            </a:r>
          </a:p>
          <a:p>
            <a:r>
              <a:rPr lang="en-GB" dirty="0"/>
              <a:t>Developed countries have borrowed at interest rates around 1% while the least developed countries have borrowed at rates ranging from 5 to 8%.</a:t>
            </a:r>
          </a:p>
        </p:txBody>
      </p:sp>
    </p:spTree>
    <p:extLst>
      <p:ext uri="{BB962C8B-B14F-4D97-AF65-F5344CB8AC3E}">
        <p14:creationId xmlns:p14="http://schemas.microsoft.com/office/powerpoint/2010/main" val="3439498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D90CE-AC13-F601-3B5E-450D4CCE7AEA}"/>
              </a:ext>
            </a:extLst>
          </p:cNvPr>
          <p:cNvSpPr>
            <a:spLocks noGrp="1"/>
          </p:cNvSpPr>
          <p:nvPr>
            <p:ph type="title"/>
          </p:nvPr>
        </p:nvSpPr>
        <p:spPr/>
        <p:txBody>
          <a:bodyPr/>
          <a:lstStyle/>
          <a:p>
            <a:r>
              <a:rPr lang="en-GB" dirty="0"/>
              <a:t>The interest burden</a:t>
            </a:r>
          </a:p>
        </p:txBody>
      </p:sp>
      <p:sp>
        <p:nvSpPr>
          <p:cNvPr id="3" name="Content Placeholder 2">
            <a:extLst>
              <a:ext uri="{FF2B5EF4-FFF2-40B4-BE49-F238E27FC236}">
                <a16:creationId xmlns:a16="http://schemas.microsoft.com/office/drawing/2014/main" id="{1662341F-D056-953A-E6EA-553E45805768}"/>
              </a:ext>
            </a:extLst>
          </p:cNvPr>
          <p:cNvSpPr>
            <a:spLocks noGrp="1"/>
          </p:cNvSpPr>
          <p:nvPr>
            <p:ph idx="1"/>
          </p:nvPr>
        </p:nvSpPr>
        <p:spPr/>
        <p:txBody>
          <a:bodyPr>
            <a:normAutofit lnSpcReduction="10000"/>
          </a:bodyPr>
          <a:lstStyle/>
          <a:p>
            <a:r>
              <a:rPr lang="en-GB" dirty="0"/>
              <a:t>LDCs borrow only half as much as a share of GDP as developed countries but spend three times more on interest repayments.</a:t>
            </a:r>
          </a:p>
          <a:p>
            <a:r>
              <a:rPr lang="en-IN" dirty="0"/>
              <a:t>Up to 34 developing countries’ debt-servicing obligations are estimated to exceed 15% of revenue. </a:t>
            </a:r>
            <a:endParaRPr lang="en-GB" dirty="0"/>
          </a:p>
          <a:p>
            <a:r>
              <a:rPr lang="en-GB" dirty="0"/>
              <a:t>For more than half of the countries in Sub-Saharan Africa, debt servicing swallows up more than a quarter of all government revenue.</a:t>
            </a:r>
          </a:p>
          <a:p>
            <a:endParaRPr lang="en-GB" dirty="0"/>
          </a:p>
        </p:txBody>
      </p:sp>
    </p:spTree>
    <p:extLst>
      <p:ext uri="{BB962C8B-B14F-4D97-AF65-F5344CB8AC3E}">
        <p14:creationId xmlns:p14="http://schemas.microsoft.com/office/powerpoint/2010/main" val="9149253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C6692-EF32-55EC-FC3B-A31D006D4356}"/>
              </a:ext>
            </a:extLst>
          </p:cNvPr>
          <p:cNvSpPr>
            <a:spLocks noGrp="1"/>
          </p:cNvSpPr>
          <p:nvPr>
            <p:ph type="title"/>
          </p:nvPr>
        </p:nvSpPr>
        <p:spPr/>
        <p:txBody>
          <a:bodyPr/>
          <a:lstStyle/>
          <a:p>
            <a:r>
              <a:rPr lang="en-IN" dirty="0"/>
              <a:t>The problem of debt sustainability</a:t>
            </a:r>
            <a:endParaRPr lang="en-US" dirty="0"/>
          </a:p>
        </p:txBody>
      </p:sp>
      <p:sp>
        <p:nvSpPr>
          <p:cNvPr id="3" name="Content Placeholder 2">
            <a:extLst>
              <a:ext uri="{FF2B5EF4-FFF2-40B4-BE49-F238E27FC236}">
                <a16:creationId xmlns:a16="http://schemas.microsoft.com/office/drawing/2014/main" id="{11858431-59E6-3A75-5C5D-76C4CF44C869}"/>
              </a:ext>
            </a:extLst>
          </p:cNvPr>
          <p:cNvSpPr>
            <a:spLocks noGrp="1"/>
          </p:cNvSpPr>
          <p:nvPr>
            <p:ph idx="1"/>
          </p:nvPr>
        </p:nvSpPr>
        <p:spPr/>
        <p:txBody>
          <a:bodyPr>
            <a:normAutofit/>
          </a:bodyPr>
          <a:lstStyle/>
          <a:p>
            <a:r>
              <a:rPr lang="en-US" dirty="0"/>
              <a:t>According to the IMF, as of 2023, about 15 per cent of low-income countries were in debt distress and an additional 45 per cent were at high risk of debt distress. A significant share of this debt was foreign currency debt.</a:t>
            </a:r>
            <a:endParaRPr lang="en-IN" dirty="0"/>
          </a:p>
          <a:p>
            <a:r>
              <a:rPr lang="en-US" dirty="0"/>
              <a:t>Restoring the capacity to service accumulated debt seen as the dominant challenge.</a:t>
            </a:r>
            <a:endParaRPr lang="en-GB" dirty="0"/>
          </a:p>
          <a:p>
            <a:pPr marL="0" indent="0">
              <a:buNone/>
            </a:pPr>
            <a:endParaRPr lang="en-GB" dirty="0"/>
          </a:p>
        </p:txBody>
      </p:sp>
    </p:spTree>
    <p:extLst>
      <p:ext uri="{BB962C8B-B14F-4D97-AF65-F5344CB8AC3E}">
        <p14:creationId xmlns:p14="http://schemas.microsoft.com/office/powerpoint/2010/main" val="21729664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C7E3C-53DD-0DCD-3AA6-8F4FAA1AA24D}"/>
              </a:ext>
            </a:extLst>
          </p:cNvPr>
          <p:cNvSpPr>
            <a:spLocks noGrp="1"/>
          </p:cNvSpPr>
          <p:nvPr>
            <p:ph type="title"/>
          </p:nvPr>
        </p:nvSpPr>
        <p:spPr/>
        <p:txBody>
          <a:bodyPr/>
          <a:lstStyle/>
          <a:p>
            <a:r>
              <a:rPr lang="en-GB" dirty="0"/>
              <a:t>IMF and the crisis</a:t>
            </a:r>
          </a:p>
        </p:txBody>
      </p:sp>
      <p:sp>
        <p:nvSpPr>
          <p:cNvPr id="3" name="Content Placeholder 2">
            <a:extLst>
              <a:ext uri="{FF2B5EF4-FFF2-40B4-BE49-F238E27FC236}">
                <a16:creationId xmlns:a16="http://schemas.microsoft.com/office/drawing/2014/main" id="{23673DF9-DDE4-60A3-8EF1-FB31ACC2C6FC}"/>
              </a:ext>
            </a:extLst>
          </p:cNvPr>
          <p:cNvSpPr>
            <a:spLocks noGrp="1"/>
          </p:cNvSpPr>
          <p:nvPr>
            <p:ph idx="1"/>
          </p:nvPr>
        </p:nvSpPr>
        <p:spPr/>
        <p:txBody>
          <a:bodyPr>
            <a:normAutofit lnSpcReduction="10000"/>
          </a:bodyPr>
          <a:lstStyle/>
          <a:p>
            <a:r>
              <a:rPr lang="en-GB" sz="2400" kern="100" dirty="0">
                <a:latin typeface="Calibri" panose="020F0502020204030204" pitchFamily="34" charset="0"/>
                <a:ea typeface="Calibri" panose="020F0502020204030204" pitchFamily="34" charset="0"/>
                <a:cs typeface="Times New Roman" panose="02020603050405020304" pitchFamily="18" charset="0"/>
              </a:rPr>
              <a:t>The IMF </a:t>
            </a:r>
            <a:r>
              <a:rPr lang="en-IN" sz="2400" kern="100" dirty="0">
                <a:latin typeface="Calibri" panose="020F0502020204030204" pitchFamily="34" charset="0"/>
                <a:ea typeface="Calibri" panose="020F0502020204030204" pitchFamily="34" charset="0"/>
                <a:cs typeface="Times New Roman" panose="02020603050405020304" pitchFamily="18" charset="0"/>
              </a:rPr>
              <a:t>enters the picture when the crisis in an afflicted country has reached a point when foreign exchange reserves have collapsed, supplies of imported essentials are scarce, recession and inflation are severe.</a:t>
            </a:r>
            <a:endParaRPr lang="en-GB" sz="2400" kern="100" dirty="0">
              <a:latin typeface="Calibri" panose="020F0502020204030204" pitchFamily="34" charset="0"/>
              <a:ea typeface="Calibri" panose="020F0502020204030204" pitchFamily="34" charset="0"/>
              <a:cs typeface="Times New Roman" panose="02020603050405020304" pitchFamily="18" charset="0"/>
            </a:endParaRPr>
          </a:p>
          <a:p>
            <a:r>
              <a:rPr lang="en-GB" sz="2400" kern="100" dirty="0">
                <a:latin typeface="Calibri" panose="020F0502020204030204" pitchFamily="34" charset="0"/>
                <a:ea typeface="Calibri" panose="020F0502020204030204" pitchFamily="34" charset="0"/>
                <a:cs typeface="Times New Roman" panose="02020603050405020304" pitchFamily="18" charset="0"/>
              </a:rPr>
              <a:t>Obtaining some emergency external financing becomes imperative even to stabilise economies, making countries desperate for such support.</a:t>
            </a:r>
          </a:p>
          <a:p>
            <a:r>
              <a:rPr lang="en-GB" sz="2400" kern="100" dirty="0">
                <a:latin typeface="Calibri" panose="020F0502020204030204" pitchFamily="34" charset="0"/>
                <a:ea typeface="Calibri" panose="020F0502020204030204" pitchFamily="34" charset="0"/>
                <a:cs typeface="Times New Roman" panose="02020603050405020304" pitchFamily="18" charset="0"/>
              </a:rPr>
              <a:t>In such ‘bail outs’, the IMF’s financial contribution to the resolution effort is </a:t>
            </a:r>
            <a:r>
              <a:rPr lang="en-IN" sz="2400" kern="100" dirty="0">
                <a:latin typeface="Calibri" panose="020F0502020204030204" pitchFamily="34" charset="0"/>
                <a:ea typeface="Calibri" panose="020F0502020204030204" pitchFamily="34" charset="0"/>
                <a:cs typeface="Times New Roman" panose="02020603050405020304" pitchFamily="18" charset="0"/>
              </a:rPr>
              <a:t>a fraction of the required financing</a:t>
            </a:r>
            <a:r>
              <a:rPr lang="en-GB" sz="2400" kern="100" dirty="0">
                <a:latin typeface="Calibri" panose="020F0502020204030204" pitchFamily="34" charset="0"/>
                <a:ea typeface="Calibri" panose="020F0502020204030204" pitchFamily="34" charset="0"/>
                <a:cs typeface="Times New Roman" panose="02020603050405020304" pitchFamily="18" charset="0"/>
              </a:rPr>
              <a:t>. Yet staff level approval for support becomes dependent on the government adopting IMF-style adjustment measures that </a:t>
            </a:r>
            <a:r>
              <a:rPr lang="en-IN" sz="2400" kern="100" dirty="0">
                <a:latin typeface="Calibri" panose="020F0502020204030204" pitchFamily="34" charset="0"/>
                <a:ea typeface="Calibri" panose="020F0502020204030204" pitchFamily="34" charset="0"/>
                <a:cs typeface="Times New Roman" panose="02020603050405020304" pitchFamily="18" charset="0"/>
              </a:rPr>
              <a:t>impose new</a:t>
            </a:r>
            <a:r>
              <a:rPr lang="en-GB" sz="2400" kern="100" dirty="0">
                <a:latin typeface="Calibri" panose="020F0502020204030204" pitchFamily="34" charset="0"/>
                <a:ea typeface="Calibri" panose="020F0502020204030204" pitchFamily="34" charset="0"/>
                <a:cs typeface="Times New Roman" panose="02020603050405020304" pitchFamily="18" charset="0"/>
              </a:rPr>
              <a:t> burdens on an already-devastated population.</a:t>
            </a:r>
          </a:p>
        </p:txBody>
      </p:sp>
    </p:spTree>
    <p:extLst>
      <p:ext uri="{BB962C8B-B14F-4D97-AF65-F5344CB8AC3E}">
        <p14:creationId xmlns:p14="http://schemas.microsoft.com/office/powerpoint/2010/main" val="24577022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3558A-FC1E-7213-88E7-2751E1C58AA7}"/>
              </a:ext>
            </a:extLst>
          </p:cNvPr>
          <p:cNvSpPr>
            <a:spLocks noGrp="1"/>
          </p:cNvSpPr>
          <p:nvPr>
            <p:ph type="title"/>
          </p:nvPr>
        </p:nvSpPr>
        <p:spPr/>
        <p:txBody>
          <a:bodyPr/>
          <a:lstStyle/>
          <a:p>
            <a:r>
              <a:rPr lang="en-GB" dirty="0"/>
              <a:t>Turn to austerity</a:t>
            </a:r>
          </a:p>
        </p:txBody>
      </p:sp>
      <p:sp>
        <p:nvSpPr>
          <p:cNvPr id="3" name="Content Placeholder 2">
            <a:extLst>
              <a:ext uri="{FF2B5EF4-FFF2-40B4-BE49-F238E27FC236}">
                <a16:creationId xmlns:a16="http://schemas.microsoft.com/office/drawing/2014/main" id="{77D283AD-D964-5FD8-F025-D6F3E6CD21B3}"/>
              </a:ext>
            </a:extLst>
          </p:cNvPr>
          <p:cNvSpPr>
            <a:spLocks noGrp="1"/>
          </p:cNvSpPr>
          <p:nvPr>
            <p:ph idx="1"/>
          </p:nvPr>
        </p:nvSpPr>
        <p:spPr/>
        <p:txBody>
          <a:bodyPr>
            <a:normAutofit/>
          </a:bodyPr>
          <a:lstStyle/>
          <a:p>
            <a:r>
              <a:rPr lang="en-GB" dirty="0"/>
              <a:t>Recommends multiple measures aimed at contracting the system, ostensibly to reduce imports and release exportable surpluses, with devaluation, expenditure reduction and regressive taxes.</a:t>
            </a:r>
          </a:p>
          <a:p>
            <a:r>
              <a:rPr lang="en-GB" dirty="0"/>
              <a:t>The focus of these restructuring programmes is to curtail budgetary expenditures (especially on capital and social spending). </a:t>
            </a:r>
          </a:p>
          <a:p>
            <a:r>
              <a:rPr lang="en-GB" dirty="0"/>
              <a:t>Proactive fiscal policy discouraged.</a:t>
            </a:r>
          </a:p>
          <a:p>
            <a:endParaRPr lang="en-GB" dirty="0"/>
          </a:p>
        </p:txBody>
      </p:sp>
    </p:spTree>
    <p:extLst>
      <p:ext uri="{BB962C8B-B14F-4D97-AF65-F5344CB8AC3E}">
        <p14:creationId xmlns:p14="http://schemas.microsoft.com/office/powerpoint/2010/main" val="17359498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a:extLst>
              <a:ext uri="{FF2B5EF4-FFF2-40B4-BE49-F238E27FC236}">
                <a16:creationId xmlns:a16="http://schemas.microsoft.com/office/drawing/2014/main" id="{CE38185D-2755-8E47-304E-2C69916373EE}"/>
              </a:ext>
            </a:extLst>
          </p:cNvPr>
          <p:cNvSpPr>
            <a:spLocks noGrp="1" noChangeArrowheads="1"/>
          </p:cNvSpPr>
          <p:nvPr>
            <p:ph type="title"/>
          </p:nvPr>
        </p:nvSpPr>
        <p:spPr/>
        <p:txBody>
          <a:bodyPr/>
          <a:lstStyle/>
          <a:p>
            <a:r>
              <a:rPr lang="en-US" altLang="en-US" dirty="0">
                <a:ea typeface="ＭＳ Ｐゴシック" panose="020B0600070205080204" pitchFamily="34" charset="-128"/>
              </a:rPr>
              <a:t>Requirements of global finance</a:t>
            </a:r>
            <a:endParaRPr lang="en-US" altLang="en-US" dirty="0"/>
          </a:p>
        </p:txBody>
      </p:sp>
      <p:sp>
        <p:nvSpPr>
          <p:cNvPr id="3" name="Content Placeholder 2">
            <a:extLst>
              <a:ext uri="{FF2B5EF4-FFF2-40B4-BE49-F238E27FC236}">
                <a16:creationId xmlns:a16="http://schemas.microsoft.com/office/drawing/2014/main" id="{4DE61519-4747-CF48-9756-D6967856C5EF}"/>
              </a:ext>
            </a:extLst>
          </p:cNvPr>
          <p:cNvSpPr>
            <a:spLocks noGrp="1"/>
          </p:cNvSpPr>
          <p:nvPr>
            <p:ph idx="1"/>
          </p:nvPr>
        </p:nvSpPr>
        <p:spPr/>
        <p:txBody>
          <a:bodyPr>
            <a:normAutofit fontScale="70000" lnSpcReduction="20000"/>
          </a:bodyPr>
          <a:lstStyle/>
          <a:p>
            <a:pPr>
              <a:defRPr/>
            </a:pPr>
            <a:r>
              <a:rPr lang="en-US" dirty="0"/>
              <a:t>Nature of state intervention needs to be modified</a:t>
            </a:r>
          </a:p>
          <a:p>
            <a:pPr>
              <a:defRPr/>
            </a:pPr>
            <a:endParaRPr lang="en-US" dirty="0"/>
          </a:p>
          <a:p>
            <a:pPr>
              <a:defRPr/>
            </a:pPr>
            <a:r>
              <a:rPr lang="en-US" dirty="0"/>
              <a:t>Proactive intervention that legitimizes the state and delegitimizes capital needs to be withdrawn.</a:t>
            </a:r>
          </a:p>
          <a:p>
            <a:pPr>
              <a:defRPr/>
            </a:pPr>
            <a:endParaRPr lang="en-US" dirty="0"/>
          </a:p>
          <a:p>
            <a:pPr>
              <a:defRPr/>
            </a:pPr>
            <a:r>
              <a:rPr lang="en-US" dirty="0"/>
              <a:t>State must be used to open up areas that were sealed off to finance during the Golden Age and during the Age of </a:t>
            </a:r>
            <a:r>
              <a:rPr lang="en-US" dirty="0" err="1"/>
              <a:t>Decolonisation</a:t>
            </a:r>
            <a:endParaRPr lang="en-US" dirty="0"/>
          </a:p>
          <a:p>
            <a:pPr>
              <a:defRPr/>
            </a:pPr>
            <a:endParaRPr lang="en-US" dirty="0"/>
          </a:p>
          <a:p>
            <a:pPr>
              <a:defRPr/>
            </a:pPr>
            <a:r>
              <a:rPr lang="en-US" dirty="0"/>
              <a:t>State must be used to offer tax concessions, mineral rights, </a:t>
            </a:r>
            <a:r>
              <a:rPr lang="en-US" dirty="0" err="1"/>
              <a:t>etc</a:t>
            </a:r>
            <a:r>
              <a:rPr lang="en-US" dirty="0"/>
              <a:t> to capital. Privatization a consequence.</a:t>
            </a:r>
          </a:p>
          <a:p>
            <a:pPr>
              <a:defRPr/>
            </a:pPr>
            <a:endParaRPr lang="en-US" dirty="0"/>
          </a:p>
          <a:p>
            <a:pPr>
              <a:defRPr/>
            </a:pPr>
            <a:r>
              <a:rPr lang="en-US" dirty="0"/>
              <a:t>The Great Redistribution, which worsens the realization crisis.</a:t>
            </a:r>
          </a:p>
        </p:txBody>
      </p:sp>
    </p:spTree>
    <p:extLst>
      <p:ext uri="{BB962C8B-B14F-4D97-AF65-F5344CB8AC3E}">
        <p14:creationId xmlns:p14="http://schemas.microsoft.com/office/powerpoint/2010/main" val="3108988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B3462-116D-F36F-EDAA-AA28CD871561}"/>
              </a:ext>
            </a:extLst>
          </p:cNvPr>
          <p:cNvSpPr>
            <a:spLocks noGrp="1"/>
          </p:cNvSpPr>
          <p:nvPr>
            <p:ph type="title"/>
          </p:nvPr>
        </p:nvSpPr>
        <p:spPr/>
        <p:txBody>
          <a:bodyPr/>
          <a:lstStyle/>
          <a:p>
            <a:r>
              <a:rPr lang="en-GB" dirty="0"/>
              <a:t>Implication</a:t>
            </a:r>
          </a:p>
        </p:txBody>
      </p:sp>
      <p:sp>
        <p:nvSpPr>
          <p:cNvPr id="3" name="Content Placeholder 2">
            <a:extLst>
              <a:ext uri="{FF2B5EF4-FFF2-40B4-BE49-F238E27FC236}">
                <a16:creationId xmlns:a16="http://schemas.microsoft.com/office/drawing/2014/main" id="{CCCF3EB8-4896-1C0E-ADEF-2EE47F4ECEA9}"/>
              </a:ext>
            </a:extLst>
          </p:cNvPr>
          <p:cNvSpPr>
            <a:spLocks noGrp="1"/>
          </p:cNvSpPr>
          <p:nvPr>
            <p:ph idx="1"/>
          </p:nvPr>
        </p:nvSpPr>
        <p:spPr/>
        <p:txBody>
          <a:bodyPr>
            <a:normAutofit/>
          </a:bodyPr>
          <a:lstStyle/>
          <a:p>
            <a:r>
              <a:rPr lang="en-GB" dirty="0"/>
              <a:t>In equilibrium, all markets clear with no excess demand or supply.</a:t>
            </a:r>
          </a:p>
          <a:p>
            <a:r>
              <a:rPr lang="en-GB" dirty="0"/>
              <a:t>No real analytical distinction between macro and micro.</a:t>
            </a:r>
          </a:p>
          <a:p>
            <a:r>
              <a:rPr lang="en-GB" dirty="0"/>
              <a:t>No role for unemployment since the system would generate full employment through price (wage) adjustment.</a:t>
            </a:r>
          </a:p>
        </p:txBody>
      </p:sp>
    </p:spTree>
    <p:extLst>
      <p:ext uri="{BB962C8B-B14F-4D97-AF65-F5344CB8AC3E}">
        <p14:creationId xmlns:p14="http://schemas.microsoft.com/office/powerpoint/2010/main" val="37795982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a:extLst>
              <a:ext uri="{FF2B5EF4-FFF2-40B4-BE49-F238E27FC236}">
                <a16:creationId xmlns:a16="http://schemas.microsoft.com/office/drawing/2014/main" id="{01B70703-EFE5-9847-E6F9-51533FE53328}"/>
              </a:ext>
            </a:extLst>
          </p:cNvPr>
          <p:cNvSpPr>
            <a:spLocks noGrp="1" noChangeArrowheads="1"/>
          </p:cNvSpPr>
          <p:nvPr>
            <p:ph type="title"/>
          </p:nvPr>
        </p:nvSpPr>
        <p:spPr/>
        <p:txBody>
          <a:bodyPr/>
          <a:lstStyle/>
          <a:p>
            <a:r>
              <a:rPr lang="en-US" altLang="en-US"/>
              <a:t>Consequences for Global Growth</a:t>
            </a:r>
          </a:p>
        </p:txBody>
      </p:sp>
      <p:pic>
        <p:nvPicPr>
          <p:cNvPr id="71682" name="Content Placeholder 3">
            <a:extLst>
              <a:ext uri="{FF2B5EF4-FFF2-40B4-BE49-F238E27FC236}">
                <a16:creationId xmlns:a16="http://schemas.microsoft.com/office/drawing/2014/main" id="{E70D2D6E-DAFD-6154-6921-EA23C534C8C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47800" y="1905000"/>
            <a:ext cx="6248400" cy="3338513"/>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a:extLst>
              <a:ext uri="{FF2B5EF4-FFF2-40B4-BE49-F238E27FC236}">
                <a16:creationId xmlns:a16="http://schemas.microsoft.com/office/drawing/2014/main" id="{309F4131-8FBF-05D5-207F-BDD252B6858D}"/>
              </a:ext>
            </a:extLst>
          </p:cNvPr>
          <p:cNvSpPr>
            <a:spLocks noGrp="1" noChangeArrowheads="1"/>
          </p:cNvSpPr>
          <p:nvPr>
            <p:ph type="title"/>
          </p:nvPr>
        </p:nvSpPr>
        <p:spPr/>
        <p:txBody>
          <a:bodyPr/>
          <a:lstStyle/>
          <a:p>
            <a:r>
              <a:rPr lang="en-US" altLang="en-US" sz="1800"/>
              <a:t>1980-22 Gr vs 1980 income: richer countries have grown faster</a:t>
            </a:r>
          </a:p>
        </p:txBody>
      </p:sp>
      <p:pic>
        <p:nvPicPr>
          <p:cNvPr id="73730" name="Content Placeholder 3">
            <a:extLst>
              <a:ext uri="{FF2B5EF4-FFF2-40B4-BE49-F238E27FC236}">
                <a16:creationId xmlns:a16="http://schemas.microsoft.com/office/drawing/2014/main" id="{DDDB8C15-DD44-A3A8-0174-503E710D653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78100" y="2159000"/>
            <a:ext cx="3987800" cy="3041650"/>
          </a:xfr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a:extLst>
              <a:ext uri="{FF2B5EF4-FFF2-40B4-BE49-F238E27FC236}">
                <a16:creationId xmlns:a16="http://schemas.microsoft.com/office/drawing/2014/main" id="{18086489-8F2A-00EB-8F4C-49F6783DBD8E}"/>
              </a:ext>
            </a:extLst>
          </p:cNvPr>
          <p:cNvSpPr>
            <a:spLocks noGrp="1" noChangeArrowheads="1"/>
          </p:cNvSpPr>
          <p:nvPr>
            <p:ph type="title"/>
          </p:nvPr>
        </p:nvSpPr>
        <p:spPr/>
        <p:txBody>
          <a:bodyPr/>
          <a:lstStyle/>
          <a:p>
            <a:r>
              <a:rPr lang="en-US" altLang="en-US" sz="1800"/>
              <a:t>Distribution of Annual per capital growth rates</a:t>
            </a:r>
          </a:p>
        </p:txBody>
      </p:sp>
      <p:pic>
        <p:nvPicPr>
          <p:cNvPr id="74754" name="Content Placeholder 3">
            <a:extLst>
              <a:ext uri="{FF2B5EF4-FFF2-40B4-BE49-F238E27FC236}">
                <a16:creationId xmlns:a16="http://schemas.microsoft.com/office/drawing/2014/main" id="{4BD3431C-CAFD-0510-22D1-33468D46CE8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85913" y="2430463"/>
            <a:ext cx="5972175" cy="1825625"/>
          </a:xfr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a:extLst>
              <a:ext uri="{FF2B5EF4-FFF2-40B4-BE49-F238E27FC236}">
                <a16:creationId xmlns:a16="http://schemas.microsoft.com/office/drawing/2014/main" id="{ABDDF2D7-C554-2060-8FB5-5FAF593A5BF1}"/>
              </a:ext>
            </a:extLst>
          </p:cNvPr>
          <p:cNvSpPr>
            <a:spLocks noGrp="1" noChangeArrowheads="1"/>
          </p:cNvSpPr>
          <p:nvPr>
            <p:ph type="title"/>
          </p:nvPr>
        </p:nvSpPr>
        <p:spPr/>
        <p:txBody>
          <a:bodyPr/>
          <a:lstStyle/>
          <a:p>
            <a:r>
              <a:rPr lang="en-US" altLang="en-US"/>
              <a:t>Winners and losers</a:t>
            </a:r>
          </a:p>
        </p:txBody>
      </p:sp>
      <p:pic>
        <p:nvPicPr>
          <p:cNvPr id="75778" name="Content Placeholder 3">
            <a:extLst>
              <a:ext uri="{FF2B5EF4-FFF2-40B4-BE49-F238E27FC236}">
                <a16:creationId xmlns:a16="http://schemas.microsoft.com/office/drawing/2014/main" id="{F8D1CC7F-261A-983B-AC14-F0563381CF9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8763" y="2184400"/>
            <a:ext cx="6086475" cy="2990850"/>
          </a:xfr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a:extLst>
              <a:ext uri="{FF2B5EF4-FFF2-40B4-BE49-F238E27FC236}">
                <a16:creationId xmlns:a16="http://schemas.microsoft.com/office/drawing/2014/main" id="{41FB5DFE-A2B2-A5D2-F04B-71E882DCCDF6}"/>
              </a:ext>
            </a:extLst>
          </p:cNvPr>
          <p:cNvSpPr>
            <a:spLocks noGrp="1" noChangeArrowheads="1"/>
          </p:cNvSpPr>
          <p:nvPr>
            <p:ph type="title"/>
          </p:nvPr>
        </p:nvSpPr>
        <p:spPr/>
        <p:txBody>
          <a:bodyPr/>
          <a:lstStyle/>
          <a:p>
            <a:pPr eaLnBrk="1" hangingPunct="1"/>
            <a:r>
              <a:rPr lang="en-US" altLang="en-US" dirty="0"/>
              <a:t>Structural changes</a:t>
            </a:r>
          </a:p>
        </p:txBody>
      </p:sp>
      <p:sp>
        <p:nvSpPr>
          <p:cNvPr id="86018" name="Rectangle 3">
            <a:extLst>
              <a:ext uri="{FF2B5EF4-FFF2-40B4-BE49-F238E27FC236}">
                <a16:creationId xmlns:a16="http://schemas.microsoft.com/office/drawing/2014/main" id="{E4FA930C-AA67-9252-7E61-340AB451660D}"/>
              </a:ext>
            </a:extLst>
          </p:cNvPr>
          <p:cNvSpPr>
            <a:spLocks noGrp="1" noChangeArrowheads="1"/>
          </p:cNvSpPr>
          <p:nvPr>
            <p:ph type="body" idx="1"/>
          </p:nvPr>
        </p:nvSpPr>
        <p:spPr/>
        <p:txBody>
          <a:bodyPr/>
          <a:lstStyle/>
          <a:p>
            <a:pPr eaLnBrk="1" hangingPunct="1"/>
            <a:r>
              <a:rPr lang="en-US" altLang="en-US" sz="2600"/>
              <a:t>Cross-border deals involving financial institutions from EMEs as targets, which accounted for 18% of such M&amp;A deals worldwide during 1990-96, rose to 30% during 1997-2000.</a:t>
            </a:r>
          </a:p>
          <a:p>
            <a:pPr eaLnBrk="1" hangingPunct="1"/>
            <a:r>
              <a:rPr lang="en-US" altLang="en-US" sz="2600"/>
              <a:t>The value of financial sector FDI rose from about $6 billion during 1990-96 to $50 billion during the next four years. Such FDI peaked at $20 billion in 2001, declined sharply in 2002, but stabilized in 2003. The net result is a clear shift in the ownership structure of the financial sector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4">
            <a:extLst>
              <a:ext uri="{FF2B5EF4-FFF2-40B4-BE49-F238E27FC236}">
                <a16:creationId xmlns:a16="http://schemas.microsoft.com/office/drawing/2014/main" id="{68A6A575-A811-8CED-460F-DC0273DF9BB0}"/>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685800" y="1219200"/>
            <a:ext cx="7696200" cy="4260850"/>
          </a:xfr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a:extLst>
              <a:ext uri="{FF2B5EF4-FFF2-40B4-BE49-F238E27FC236}">
                <a16:creationId xmlns:a16="http://schemas.microsoft.com/office/drawing/2014/main" id="{4A82A08C-F510-4D02-7ACF-E9DD748F702F}"/>
              </a:ext>
            </a:extLst>
          </p:cNvPr>
          <p:cNvSpPr>
            <a:spLocks noGrp="1" noChangeArrowheads="1"/>
          </p:cNvSpPr>
          <p:nvPr>
            <p:ph type="title"/>
          </p:nvPr>
        </p:nvSpPr>
        <p:spPr/>
        <p:txBody>
          <a:bodyPr/>
          <a:lstStyle/>
          <a:p>
            <a:pPr eaLnBrk="1" hangingPunct="1"/>
            <a:r>
              <a:rPr lang="en-US" altLang="en-US"/>
              <a:t>Consider for example Mexico</a:t>
            </a:r>
          </a:p>
        </p:txBody>
      </p:sp>
      <p:sp>
        <p:nvSpPr>
          <p:cNvPr id="92162" name="Rectangle 3">
            <a:extLst>
              <a:ext uri="{FF2B5EF4-FFF2-40B4-BE49-F238E27FC236}">
                <a16:creationId xmlns:a16="http://schemas.microsoft.com/office/drawing/2014/main" id="{70D87E13-4C0B-A08F-FEA9-24F5C365A8AC}"/>
              </a:ext>
            </a:extLst>
          </p:cNvPr>
          <p:cNvSpPr>
            <a:spLocks noGrp="1" noChangeArrowheads="1"/>
          </p:cNvSpPr>
          <p:nvPr>
            <p:ph type="body" idx="1"/>
          </p:nvPr>
        </p:nvSpPr>
        <p:spPr/>
        <p:txBody>
          <a:bodyPr>
            <a:normAutofit lnSpcReduction="10000"/>
          </a:bodyPr>
          <a:lstStyle/>
          <a:p>
            <a:pPr eaLnBrk="1" hangingPunct="1">
              <a:lnSpc>
                <a:spcPct val="90000"/>
              </a:lnSpc>
            </a:pPr>
            <a:r>
              <a:rPr lang="en-US" altLang="en-US" sz="2300" dirty="0"/>
              <a:t>At the end of 1996 prior to  new rules regarding foreign ownership, only 7 percent of total bank assets were controlled by foreign banks. </a:t>
            </a:r>
          </a:p>
          <a:p>
            <a:pPr eaLnBrk="1" hangingPunct="1">
              <a:lnSpc>
                <a:spcPct val="90000"/>
              </a:lnSpc>
            </a:pPr>
            <a:r>
              <a:rPr lang="en-US" altLang="en-US" sz="2300" dirty="0"/>
              <a:t>By March 1997, 14 percent of bank assets in Mexico were controlled by foreign banks. By December 2002, the share of Mexican banks under foreign control increased to 66 percent.</a:t>
            </a:r>
          </a:p>
          <a:p>
            <a:pPr eaLnBrk="1" hangingPunct="1">
              <a:lnSpc>
                <a:spcPct val="90000"/>
              </a:lnSpc>
            </a:pPr>
            <a:r>
              <a:rPr lang="en-US" altLang="en-US" sz="2300" dirty="0"/>
              <a:t>By the 2000s around 19 of Mexico’s 32 banks were foreign owned. These include the three largest banks in the system: </a:t>
            </a:r>
            <a:r>
              <a:rPr lang="en-US" altLang="en-US" sz="2300" dirty="0" err="1"/>
              <a:t>Bancomer</a:t>
            </a:r>
            <a:r>
              <a:rPr lang="en-US" altLang="en-US" sz="2300" dirty="0"/>
              <a:t> (owned by Banco Bilbao Vizcaya), Banamex (owned by Citibank), and Banca </a:t>
            </a:r>
            <a:r>
              <a:rPr lang="en-US" altLang="en-US" sz="2300" dirty="0" err="1"/>
              <a:t>Serfin</a:t>
            </a:r>
            <a:r>
              <a:rPr lang="en-US" altLang="en-US" sz="2300" dirty="0"/>
              <a:t> (owned by HSBC).</a:t>
            </a:r>
          </a:p>
          <a:p>
            <a:pPr eaLnBrk="1" hangingPunct="1">
              <a:lnSpc>
                <a:spcPct val="90000"/>
              </a:lnSpc>
            </a:pPr>
            <a:r>
              <a:rPr lang="en-US" altLang="en-US" sz="2300" dirty="0"/>
              <a:t>The banks not under foreign ownership are extremely small. </a:t>
            </a:r>
            <a:br>
              <a:rPr lang="en-US" altLang="en-US" sz="2300" dirty="0"/>
            </a:br>
            <a:endParaRPr lang="en-US" altLang="en-US" sz="23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5">
            <a:extLst>
              <a:ext uri="{FF2B5EF4-FFF2-40B4-BE49-F238E27FC236}">
                <a16:creationId xmlns:a16="http://schemas.microsoft.com/office/drawing/2014/main" id="{46887A4D-F2D3-A681-7869-993AD8136205}"/>
              </a:ext>
            </a:extLst>
          </p:cNvPr>
          <p:cNvSpPr>
            <a:spLocks noGrp="1" noChangeArrowheads="1"/>
          </p:cNvSpPr>
          <p:nvPr>
            <p:ph type="title"/>
          </p:nvPr>
        </p:nvSpPr>
        <p:spPr/>
        <p:txBody>
          <a:bodyPr>
            <a:normAutofit fontScale="90000"/>
          </a:bodyPr>
          <a:lstStyle/>
          <a:p>
            <a:pPr eaLnBrk="1" hangingPunct="1"/>
            <a:r>
              <a:rPr lang="en-US" altLang="en-US" dirty="0"/>
              <a:t>The foreign invasion: Control over national savings</a:t>
            </a:r>
          </a:p>
        </p:txBody>
      </p:sp>
      <p:pic>
        <p:nvPicPr>
          <p:cNvPr id="94210" name="Picture 4">
            <a:extLst>
              <a:ext uri="{FF2B5EF4-FFF2-40B4-BE49-F238E27FC236}">
                <a16:creationId xmlns:a16="http://schemas.microsoft.com/office/drawing/2014/main" id="{9B6011A5-1210-25F2-8CC8-496EC6E8314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828800" y="2379663"/>
            <a:ext cx="6019800" cy="2971800"/>
          </a:xfr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5E61B-26CD-41A7-E7AC-112319CF4440}"/>
              </a:ext>
            </a:extLst>
          </p:cNvPr>
          <p:cNvSpPr>
            <a:spLocks noGrp="1"/>
          </p:cNvSpPr>
          <p:nvPr>
            <p:ph type="title"/>
          </p:nvPr>
        </p:nvSpPr>
        <p:spPr/>
        <p:txBody>
          <a:bodyPr/>
          <a:lstStyle/>
          <a:p>
            <a:r>
              <a:rPr lang="en-GB" dirty="0"/>
              <a:t>‘Actual’ market economies</a:t>
            </a:r>
          </a:p>
        </p:txBody>
      </p:sp>
      <p:sp>
        <p:nvSpPr>
          <p:cNvPr id="3" name="Content Placeholder 2">
            <a:extLst>
              <a:ext uri="{FF2B5EF4-FFF2-40B4-BE49-F238E27FC236}">
                <a16:creationId xmlns:a16="http://schemas.microsoft.com/office/drawing/2014/main" id="{7E0B3634-BC8B-3C75-E4BD-9C0FE4D6CDAF}"/>
              </a:ext>
            </a:extLst>
          </p:cNvPr>
          <p:cNvSpPr>
            <a:spLocks noGrp="1"/>
          </p:cNvSpPr>
          <p:nvPr>
            <p:ph idx="1"/>
          </p:nvPr>
        </p:nvSpPr>
        <p:spPr/>
        <p:txBody>
          <a:bodyPr>
            <a:normAutofit/>
          </a:bodyPr>
          <a:lstStyle/>
          <a:p>
            <a:r>
              <a:rPr lang="en-GB" dirty="0"/>
              <a:t>Experience (starkly, the Great Depression) showed that in ‘actual’ market economies even if agents behave “rationally” there is no reason why markets would clear, especially the labour market.</a:t>
            </a:r>
          </a:p>
          <a:p>
            <a:r>
              <a:rPr lang="en-GB" dirty="0"/>
              <a:t>The economy can settle temporarily in a position which people want to move out of, because many are unemployed ‘involuntarily’.</a:t>
            </a:r>
          </a:p>
        </p:txBody>
      </p:sp>
    </p:spTree>
    <p:extLst>
      <p:ext uri="{BB962C8B-B14F-4D97-AF65-F5344CB8AC3E}">
        <p14:creationId xmlns:p14="http://schemas.microsoft.com/office/powerpoint/2010/main" val="2162489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2B29E-1D41-F499-D181-FBBFBBBE337D}"/>
              </a:ext>
            </a:extLst>
          </p:cNvPr>
          <p:cNvSpPr>
            <a:spLocks noGrp="1"/>
          </p:cNvSpPr>
          <p:nvPr>
            <p:ph type="title"/>
          </p:nvPr>
        </p:nvSpPr>
        <p:spPr/>
        <p:txBody>
          <a:bodyPr/>
          <a:lstStyle/>
          <a:p>
            <a:r>
              <a:rPr lang="en-GB" dirty="0"/>
              <a:t>Origins of modern macroeconomics</a:t>
            </a:r>
          </a:p>
        </p:txBody>
      </p:sp>
      <p:sp>
        <p:nvSpPr>
          <p:cNvPr id="3" name="Content Placeholder 2">
            <a:extLst>
              <a:ext uri="{FF2B5EF4-FFF2-40B4-BE49-F238E27FC236}">
                <a16:creationId xmlns:a16="http://schemas.microsoft.com/office/drawing/2014/main" id="{81B60D5F-9C53-4704-6EA1-A602B9C9B04F}"/>
              </a:ext>
            </a:extLst>
          </p:cNvPr>
          <p:cNvSpPr>
            <a:spLocks noGrp="1"/>
          </p:cNvSpPr>
          <p:nvPr>
            <p:ph idx="1"/>
          </p:nvPr>
        </p:nvSpPr>
        <p:spPr/>
        <p:txBody>
          <a:bodyPr>
            <a:normAutofit lnSpcReduction="10000"/>
          </a:bodyPr>
          <a:lstStyle/>
          <a:p>
            <a:r>
              <a:rPr lang="en-GB" dirty="0"/>
              <a:t>So, the world imagined in neoclassical microeconomics does not provide the foundations of macro.</a:t>
            </a:r>
          </a:p>
          <a:p>
            <a:r>
              <a:rPr lang="en-GB" dirty="0"/>
              <a:t>“Macroeconomics” emerged in the 1930s as a separate field largely in response to the Great Depression. In the US, for example, unemployment rose to 25 per cent.</a:t>
            </a:r>
          </a:p>
          <a:p>
            <a:r>
              <a:rPr lang="en-GB" dirty="0"/>
              <a:t>Challenge was to explain why the market left to itself was not ensuring full employment and recommend policies to deal with it.</a:t>
            </a:r>
          </a:p>
        </p:txBody>
      </p:sp>
    </p:spTree>
    <p:extLst>
      <p:ext uri="{BB962C8B-B14F-4D97-AF65-F5344CB8AC3E}">
        <p14:creationId xmlns:p14="http://schemas.microsoft.com/office/powerpoint/2010/main" val="1677068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F341B-F055-95BA-624C-3DBB4032E9FA}"/>
              </a:ext>
            </a:extLst>
          </p:cNvPr>
          <p:cNvSpPr>
            <a:spLocks noGrp="1"/>
          </p:cNvSpPr>
          <p:nvPr>
            <p:ph type="title"/>
          </p:nvPr>
        </p:nvSpPr>
        <p:spPr/>
        <p:txBody>
          <a:bodyPr/>
          <a:lstStyle/>
          <a:p>
            <a:r>
              <a:rPr lang="en-GB" dirty="0"/>
              <a:t>Keynes’ General Theory</a:t>
            </a:r>
          </a:p>
        </p:txBody>
      </p:sp>
      <p:sp>
        <p:nvSpPr>
          <p:cNvPr id="3" name="Content Placeholder 2">
            <a:extLst>
              <a:ext uri="{FF2B5EF4-FFF2-40B4-BE49-F238E27FC236}">
                <a16:creationId xmlns:a16="http://schemas.microsoft.com/office/drawing/2014/main" id="{26CA767E-7882-9C07-2B3D-2E5D4D968AFF}"/>
              </a:ext>
            </a:extLst>
          </p:cNvPr>
          <p:cNvSpPr>
            <a:spLocks noGrp="1"/>
          </p:cNvSpPr>
          <p:nvPr>
            <p:ph idx="1"/>
          </p:nvPr>
        </p:nvSpPr>
        <p:spPr/>
        <p:txBody>
          <a:bodyPr>
            <a:normAutofit fontScale="77500" lnSpcReduction="20000"/>
          </a:bodyPr>
          <a:lstStyle/>
          <a:p>
            <a:r>
              <a:rPr lang="en-GB" dirty="0"/>
              <a:t>Keynes, showed why in actual market economies, unemployment would be the norm, since aggregate demand tends to be inadequate to employ the labour force in full.</a:t>
            </a:r>
          </a:p>
          <a:p>
            <a:r>
              <a:rPr lang="en-GB" dirty="0"/>
              <a:t>Governments must intervene to generate the demand required for full employment with public expenditure. Fiscal policy is the stabiliser.</a:t>
            </a:r>
          </a:p>
          <a:p>
            <a:r>
              <a:rPr lang="en-GB" dirty="0"/>
              <a:t>This was already being demonstrated with policies adopted by Franklin Roosevelt who assumed power as President of the US in 1933.</a:t>
            </a:r>
            <a:r>
              <a:rPr lang="en-GB" i="1" dirty="0"/>
              <a:t>The results were stark. When FDR assumed office in early 1933, the U.S. unemployment rate was 24.8%. In 1941, before the U.S. war effort began in earnest, unemployment stood at 9.9%.</a:t>
            </a:r>
            <a:endParaRPr lang="en-GB" dirty="0"/>
          </a:p>
          <a:p>
            <a:endParaRPr lang="en-GB" dirty="0"/>
          </a:p>
          <a:p>
            <a:pPr marL="0" indent="0">
              <a:buNone/>
            </a:pPr>
            <a:endParaRPr lang="en-GB" dirty="0"/>
          </a:p>
        </p:txBody>
      </p:sp>
    </p:spTree>
    <p:extLst>
      <p:ext uri="{BB962C8B-B14F-4D97-AF65-F5344CB8AC3E}">
        <p14:creationId xmlns:p14="http://schemas.microsoft.com/office/powerpoint/2010/main" val="3420026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7CB03-B937-1691-4263-C70FCBC70B95}"/>
              </a:ext>
            </a:extLst>
          </p:cNvPr>
          <p:cNvSpPr>
            <a:spLocks noGrp="1"/>
          </p:cNvSpPr>
          <p:nvPr>
            <p:ph type="title"/>
          </p:nvPr>
        </p:nvSpPr>
        <p:spPr/>
        <p:txBody>
          <a:bodyPr/>
          <a:lstStyle/>
          <a:p>
            <a:r>
              <a:rPr lang="en-GB" dirty="0"/>
              <a:t>The Keynesian era (1945-1970)</a:t>
            </a:r>
          </a:p>
        </p:txBody>
      </p:sp>
      <p:sp>
        <p:nvSpPr>
          <p:cNvPr id="3" name="Content Placeholder 2">
            <a:extLst>
              <a:ext uri="{FF2B5EF4-FFF2-40B4-BE49-F238E27FC236}">
                <a16:creationId xmlns:a16="http://schemas.microsoft.com/office/drawing/2014/main" id="{A04A285B-6395-02EE-5611-81C8CF5C3C47}"/>
              </a:ext>
            </a:extLst>
          </p:cNvPr>
          <p:cNvSpPr>
            <a:spLocks noGrp="1"/>
          </p:cNvSpPr>
          <p:nvPr>
            <p:ph idx="1"/>
          </p:nvPr>
        </p:nvSpPr>
        <p:spPr/>
        <p:txBody>
          <a:bodyPr>
            <a:normAutofit/>
          </a:bodyPr>
          <a:lstStyle/>
          <a:p>
            <a:r>
              <a:rPr lang="en-GB" dirty="0"/>
              <a:t>Period when Keynesian-style demand management was common.</a:t>
            </a:r>
          </a:p>
          <a:p>
            <a:r>
              <a:rPr lang="en-GB" dirty="0"/>
              <a:t>Fiscal activism: Taxation, borrowing and government spending</a:t>
            </a:r>
          </a:p>
          <a:p>
            <a:r>
              <a:rPr lang="en-GB" dirty="0"/>
              <a:t>Welfare state and the automatic stabiliser</a:t>
            </a:r>
          </a:p>
          <a:p>
            <a:r>
              <a:rPr lang="en-GB" dirty="0"/>
              <a:t>Golden Age: Creditable growth, near full employment, and low inflation.</a:t>
            </a:r>
          </a:p>
        </p:txBody>
      </p:sp>
    </p:spTree>
    <p:extLst>
      <p:ext uri="{BB962C8B-B14F-4D97-AF65-F5344CB8AC3E}">
        <p14:creationId xmlns:p14="http://schemas.microsoft.com/office/powerpoint/2010/main" val="4278899353"/>
      </p:ext>
    </p:extLst>
  </p:cSld>
  <p:clrMapOvr>
    <a:masterClrMapping/>
  </p:clrMapOvr>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9777</TotalTime>
  <Words>2792</Words>
  <Application>Microsoft Macintosh PowerPoint</Application>
  <PresentationFormat>On-screen Show (4:3)</PresentationFormat>
  <Paragraphs>206</Paragraphs>
  <Slides>57</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57</vt:i4>
      </vt:variant>
    </vt:vector>
  </HeadingPairs>
  <TitlesOfParts>
    <vt:vector size="63" baseType="lpstr">
      <vt:lpstr>ＭＳ Ｐゴシック</vt:lpstr>
      <vt:lpstr>Arial</vt:lpstr>
      <vt:lpstr>Calibri</vt:lpstr>
      <vt:lpstr>Garamond</vt:lpstr>
      <vt:lpstr>Wingdings</vt:lpstr>
      <vt:lpstr>Edge</vt:lpstr>
      <vt:lpstr>Global macropolicy in a world of volatile capital flows </vt:lpstr>
      <vt:lpstr>What is macroeconomics?</vt:lpstr>
      <vt:lpstr>Mainstream view</vt:lpstr>
      <vt:lpstr>The macroeconomic outcome</vt:lpstr>
      <vt:lpstr>Implication</vt:lpstr>
      <vt:lpstr>‘Actual’ market economies</vt:lpstr>
      <vt:lpstr>Origins of modern macroeconomics</vt:lpstr>
      <vt:lpstr>Keynes’ General Theory</vt:lpstr>
      <vt:lpstr>The Keynesian era (1945-1970)</vt:lpstr>
      <vt:lpstr>Inflation and the decline of Keynesian</vt:lpstr>
      <vt:lpstr>The new macro</vt:lpstr>
      <vt:lpstr>Macropolicy at the global level</vt:lpstr>
      <vt:lpstr>Changes over time</vt:lpstr>
      <vt:lpstr>Implications of colonialism</vt:lpstr>
      <vt:lpstr>After World War II: The Golden Age</vt:lpstr>
      <vt:lpstr>Post-1970s inflation: Globalization</vt:lpstr>
      <vt:lpstr>The diffusion of manufacturing</vt:lpstr>
      <vt:lpstr>Post WTO: Average global tariffs, 1995-2014 (%)</vt:lpstr>
      <vt:lpstr>Developing countries’ trade in manufactures</vt:lpstr>
      <vt:lpstr>Global industrial workforce</vt:lpstr>
      <vt:lpstr>PowerPoint Presentation</vt:lpstr>
      <vt:lpstr>Global wage share, 1995-2014 (% of global income)</vt:lpstr>
      <vt:lpstr>The “Smiley Curve” Wages, value, and price formation along the Global Production Chain</vt:lpstr>
      <vt:lpstr>Trade and finance</vt:lpstr>
      <vt:lpstr>PowerPoint Presentation</vt:lpstr>
      <vt:lpstr>Capital Mobility in Modern History</vt:lpstr>
      <vt:lpstr>The Burgeoning of Finance since the 1990s</vt:lpstr>
      <vt:lpstr>Dollar’s role as reserve currency</vt:lpstr>
      <vt:lpstr>A new factor</vt:lpstr>
      <vt:lpstr>The shift in macropolicy</vt:lpstr>
      <vt:lpstr>The neoliberal myth</vt:lpstr>
      <vt:lpstr>The response of the state</vt:lpstr>
      <vt:lpstr>Fiscal stimulus</vt:lpstr>
      <vt:lpstr>Liquidity injection</vt:lpstr>
      <vt:lpstr>Low interest rates</vt:lpstr>
      <vt:lpstr>Consequences</vt:lpstr>
      <vt:lpstr>International Lending Boom</vt:lpstr>
      <vt:lpstr>Capital flows to EMDEs: 1980-1998</vt:lpstr>
      <vt:lpstr>Capital flows to EMDEs: 1997-2009</vt:lpstr>
      <vt:lpstr>A new phase in debt</vt:lpstr>
      <vt:lpstr>The surge</vt:lpstr>
      <vt:lpstr>An era of debt and financial crises</vt:lpstr>
      <vt:lpstr>Anti-inflationary policy worsens debt stress</vt:lpstr>
      <vt:lpstr>High risk premia</vt:lpstr>
      <vt:lpstr>The interest burden</vt:lpstr>
      <vt:lpstr>The problem of debt sustainability</vt:lpstr>
      <vt:lpstr>IMF and the crisis</vt:lpstr>
      <vt:lpstr>Turn to austerity</vt:lpstr>
      <vt:lpstr>Requirements of global finance</vt:lpstr>
      <vt:lpstr>Consequences for Global Growth</vt:lpstr>
      <vt:lpstr>1980-22 Gr vs 1980 income: richer countries have grown faster</vt:lpstr>
      <vt:lpstr>Distribution of Annual per capital growth rates</vt:lpstr>
      <vt:lpstr>Winners and losers</vt:lpstr>
      <vt:lpstr>Structural changes</vt:lpstr>
      <vt:lpstr>PowerPoint Presentation</vt:lpstr>
      <vt:lpstr>Consider for example Mexico</vt:lpstr>
      <vt:lpstr>The foreign invasion: Control over national savings</vt:lpstr>
    </vt:vector>
  </TitlesOfParts>
  <Company>CESP, JNU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Structures and Development</dc:title>
  <dc:creator>C P CHANDRASEKHAR</dc:creator>
  <cp:lastModifiedBy>Chalapurath Chandrasekhar</cp:lastModifiedBy>
  <cp:revision>41</cp:revision>
  <dcterms:created xsi:type="dcterms:W3CDTF">2005-09-01T05:53:09Z</dcterms:created>
  <dcterms:modified xsi:type="dcterms:W3CDTF">2024-12-13T00:39:54Z</dcterms:modified>
</cp:coreProperties>
</file>