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xlsx" ContentType="application/vnd.openxmlformats-officedocument.spreadsheetml.sheet"/>
  <Default Extension="xls" ContentType="application/vnd.ms-excel"/>
  <Default Extension="bin" ContentType="application/vnd.openxmlformats-officedocument.oleObject"/>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olors1.xml" ContentType="application/vnd.ms-office.chartcolorstyle+xml"/>
  <Override PartName="/ppt/charts/colors10.xml" ContentType="application/vnd.ms-office.chartcolorstyle+xml"/>
  <Override PartName="/ppt/charts/colors11.xml" ContentType="application/vnd.ms-office.chartcolorstyle+xml"/>
  <Override PartName="/ppt/charts/colors12.xml" ContentType="application/vnd.ms-office.chartcolorstyle+xml"/>
  <Override PartName="/ppt/charts/colors13.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colors8.xml" ContentType="application/vnd.ms-office.chartcolorstyle+xml"/>
  <Override PartName="/ppt/charts/colors9.xml" ContentType="application/vnd.ms-office.chartcolorstyle+xml"/>
  <Override PartName="/ppt/charts/style1.xml" ContentType="application/vnd.ms-office.chartstyle+xml"/>
  <Override PartName="/ppt/charts/style10.xml" ContentType="application/vnd.ms-office.chartstyle+xml"/>
  <Override PartName="/ppt/charts/style11.xml" ContentType="application/vnd.ms-office.chartstyle+xml"/>
  <Override PartName="/ppt/charts/style12.xml" ContentType="application/vnd.ms-office.chartstyle+xml"/>
  <Override PartName="/ppt/charts/style13.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charts/style8.xml" ContentType="application/vnd.ms-office.chartstyle+xml"/>
  <Override PartName="/ppt/charts/style9.xml" ContentType="application/vnd.ms-office.chartstyle+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73" r:id="rId4"/>
    <p:sldMasterId id="2147483684" r:id="rId5"/>
  </p:sldMasterIdLst>
  <p:notesMasterIdLst>
    <p:notesMasterId r:id="rId8"/>
  </p:notesMasterIdLst>
  <p:sldIdLst>
    <p:sldId id="781" r:id="rId6"/>
    <p:sldId id="332" r:id="rId7"/>
    <p:sldId id="371" r:id="rId9"/>
    <p:sldId id="4100331" r:id="rId10"/>
    <p:sldId id="4100333" r:id="rId11"/>
    <p:sldId id="4100334" r:id="rId12"/>
    <p:sldId id="1038" r:id="rId13"/>
    <p:sldId id="4100335" r:id="rId14"/>
    <p:sldId id="4100330" r:id="rId15"/>
    <p:sldId id="4100337" r:id="rId16"/>
    <p:sldId id="4100336" r:id="rId17"/>
    <p:sldId id="2186" r:id="rId18"/>
    <p:sldId id="2187" r:id="rId19"/>
    <p:sldId id="2189" r:id="rId20"/>
    <p:sldId id="2481" r:id="rId21"/>
    <p:sldId id="2190" r:id="rId22"/>
    <p:sldId id="4100339" r:id="rId23"/>
    <p:sldId id="4100177" r:id="rId24"/>
    <p:sldId id="692" r:id="rId25"/>
    <p:sldId id="6580" r:id="rId26"/>
    <p:sldId id="1128" r:id="rId27"/>
    <p:sldId id="3983" r:id="rId28"/>
    <p:sldId id="500" r:id="rId29"/>
    <p:sldId id="6605" r:id="rId30"/>
    <p:sldId id="4100175" r:id="rId31"/>
    <p:sldId id="442" r:id="rId32"/>
    <p:sldId id="355" r:id="rId33"/>
    <p:sldId id="400" r:id="rId34"/>
    <p:sldId id="690" r:id="rId35"/>
    <p:sldId id="4100174" r:id="rId36"/>
    <p:sldId id="682" r:id="rId37"/>
    <p:sldId id="1126" r:id="rId38"/>
    <p:sldId id="6600" r:id="rId39"/>
    <p:sldId id="6604" r:id="rId40"/>
    <p:sldId id="517" r:id="rId41"/>
    <p:sldId id="475" r:id="rId42"/>
    <p:sldId id="4100344" r:id="rId43"/>
    <p:sldId id="574" r:id="rId44"/>
    <p:sldId id="649" r:id="rId45"/>
    <p:sldId id="782" r:id="rId46"/>
    <p:sldId id="477" r:id="rId47"/>
    <p:sldId id="478" r:id="rId48"/>
    <p:sldId id="685" r:id="rId49"/>
    <p:sldId id="479" r:id="rId50"/>
    <p:sldId id="480" r:id="rId51"/>
    <p:sldId id="783" r:id="rId52"/>
    <p:sldId id="671" r:id="rId53"/>
    <p:sldId id="4100341" r:id="rId54"/>
    <p:sldId id="4100340" r:id="rId55"/>
    <p:sldId id="4100342" r:id="rId56"/>
    <p:sldId id="786" r:id="rId57"/>
    <p:sldId id="787" r:id="rId58"/>
    <p:sldId id="789" r:id="rId59"/>
    <p:sldId id="4100343" r:id="rId60"/>
    <p:sldId id="575" r:id="rId61"/>
    <p:sldId id="397" r:id="rId62"/>
    <p:sldId id="259" r:id="rId63"/>
    <p:sldId id="408" r:id="rId64"/>
    <p:sldId id="262" r:id="rId65"/>
    <p:sldId id="405" r:id="rId66"/>
    <p:sldId id="406" r:id="rId67"/>
    <p:sldId id="333" r:id="rId68"/>
    <p:sldId id="376" r:id="rId69"/>
    <p:sldId id="577" r:id="rId70"/>
    <p:sldId id="548" r:id="rId71"/>
    <p:sldId id="628" r:id="rId72"/>
    <p:sldId id="552" r:id="rId73"/>
    <p:sldId id="553" r:id="rId74"/>
    <p:sldId id="641" r:id="rId75"/>
    <p:sldId id="648" r:id="rId76"/>
    <p:sldId id="644" r:id="rId77"/>
    <p:sldId id="566" r:id="rId78"/>
    <p:sldId id="580" r:id="rId79"/>
  </p:sldIdLst>
  <p:sldSz cx="12192000" cy="6858000"/>
  <p:notesSz cx="6858000" cy="9144000"/>
  <p:custDataLst>
    <p:tags r:id="rId83"/>
  </p:custDataLst>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99" autoAdjust="0"/>
    <p:restoredTop sz="88668" autoAdjust="0"/>
  </p:normalViewPr>
  <p:slideViewPr>
    <p:cSldViewPr showGuides="1">
      <p:cViewPr>
        <p:scale>
          <a:sx n="64" d="100"/>
          <a:sy n="64" d="100"/>
        </p:scale>
        <p:origin x="45" y="249"/>
      </p:cViewPr>
      <p:guideLst>
        <p:guide orient="horz" pos="2160"/>
        <p:guide pos="3840"/>
      </p:guideLst>
    </p:cSldViewPr>
  </p:slideViewPr>
  <p:outlineViewPr>
    <p:cViewPr>
      <p:scale>
        <a:sx n="33" d="100"/>
        <a:sy n="33" d="100"/>
      </p:scale>
      <p:origin x="0" y="74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3" Type="http://schemas.openxmlformats.org/officeDocument/2006/relationships/tags" Target="tags/tag1.xml"/><Relationship Id="rId82" Type="http://schemas.openxmlformats.org/officeDocument/2006/relationships/tableStyles" Target="tableStyles.xml"/><Relationship Id="rId81" Type="http://schemas.openxmlformats.org/officeDocument/2006/relationships/viewProps" Target="viewProps.xml"/><Relationship Id="rId80" Type="http://schemas.openxmlformats.org/officeDocument/2006/relationships/presProps" Target="presProps.xml"/><Relationship Id="rId8" Type="http://schemas.openxmlformats.org/officeDocument/2006/relationships/notesMaster" Target="notesMasters/notesMaster1.xml"/><Relationship Id="rId79" Type="http://schemas.openxmlformats.org/officeDocument/2006/relationships/slide" Target="slides/slide73.xml"/><Relationship Id="rId78" Type="http://schemas.openxmlformats.org/officeDocument/2006/relationships/slide" Target="slides/slide72.xml"/><Relationship Id="rId77" Type="http://schemas.openxmlformats.org/officeDocument/2006/relationships/slide" Target="slides/slide71.xml"/><Relationship Id="rId76" Type="http://schemas.openxmlformats.org/officeDocument/2006/relationships/slide" Target="slides/slide70.xml"/><Relationship Id="rId75" Type="http://schemas.openxmlformats.org/officeDocument/2006/relationships/slide" Target="slides/slide69.xml"/><Relationship Id="rId74" Type="http://schemas.openxmlformats.org/officeDocument/2006/relationships/slide" Target="slides/slide68.xml"/><Relationship Id="rId73" Type="http://schemas.openxmlformats.org/officeDocument/2006/relationships/slide" Target="slides/slide67.xml"/><Relationship Id="rId72" Type="http://schemas.openxmlformats.org/officeDocument/2006/relationships/slide" Target="slides/slide66.xml"/><Relationship Id="rId71" Type="http://schemas.openxmlformats.org/officeDocument/2006/relationships/slide" Target="slides/slide65.xml"/><Relationship Id="rId70" Type="http://schemas.openxmlformats.org/officeDocument/2006/relationships/slide" Target="slides/slide64.xml"/><Relationship Id="rId7" Type="http://schemas.openxmlformats.org/officeDocument/2006/relationships/slide" Target="slides/slide2.xml"/><Relationship Id="rId69" Type="http://schemas.openxmlformats.org/officeDocument/2006/relationships/slide" Target="slides/slide63.xml"/><Relationship Id="rId68" Type="http://schemas.openxmlformats.org/officeDocument/2006/relationships/slide" Target="slides/slide62.xml"/><Relationship Id="rId67" Type="http://schemas.openxmlformats.org/officeDocument/2006/relationships/slide" Target="slides/slide61.xml"/><Relationship Id="rId66" Type="http://schemas.openxmlformats.org/officeDocument/2006/relationships/slide" Target="slides/slide60.xml"/><Relationship Id="rId65" Type="http://schemas.openxmlformats.org/officeDocument/2006/relationships/slide" Target="slides/slide59.xml"/><Relationship Id="rId64" Type="http://schemas.openxmlformats.org/officeDocument/2006/relationships/slide" Target="slides/slide58.xml"/><Relationship Id="rId63" Type="http://schemas.openxmlformats.org/officeDocument/2006/relationships/slide" Target="slides/slide57.xml"/><Relationship Id="rId62" Type="http://schemas.openxmlformats.org/officeDocument/2006/relationships/slide" Target="slides/slide56.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E:\360&#20113;&#30424;\data\UNCTAD\cip2020\&#21046;&#36896;&#19994;&#27604;&#37325;.xlsx" TargetMode="External"/></Relationships>
</file>

<file path=ppt/charts/_rels/chart10.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oleObject" Target="https://mailnankaieducn-my.sharepoint.com/personal/houyuntao_mail_nankai_edu_cn/Documents/ACCEPT/&#39033;&#30446;/&#23439;&#35266;&#24180;&#20250;230617/&#25151;&#22320;&#20135;&#37096;&#20998;/&#25151;&#22320;&#20135;&#25968;&#25454;.xlsx" TargetMode="External"/></Relationships>
</file>

<file path=ppt/charts/_rels/chart11.xml.rels><?xml version="1.0" encoding="UTF-8" standalone="yes"?>
<Relationships xmlns="http://schemas.openxmlformats.org/package/2006/relationships"><Relationship Id="rId3" Type="http://schemas.microsoft.com/office/2011/relationships/chartColorStyle" Target="colors11.xml"/><Relationship Id="rId2" Type="http://schemas.microsoft.com/office/2011/relationships/chartStyle" Target="style11.xml"/><Relationship Id="rId1" Type="http://schemas.openxmlformats.org/officeDocument/2006/relationships/package" Target="../embeddings/Workbook7.xlsx"/></Relationships>
</file>

<file path=ppt/charts/_rels/chart12.xml.rels><?xml version="1.0" encoding="UTF-8" standalone="yes"?>
<Relationships xmlns="http://schemas.openxmlformats.org/package/2006/relationships"><Relationship Id="rId3" Type="http://schemas.microsoft.com/office/2011/relationships/chartColorStyle" Target="colors12.xml"/><Relationship Id="rId2" Type="http://schemas.microsoft.com/office/2011/relationships/chartStyle" Target="style12.xml"/><Relationship Id="rId1" Type="http://schemas.openxmlformats.org/officeDocument/2006/relationships/oleObject" Target="file:///E:\360&#20113;&#30424;\data\UNCTAD\cip2020\&#21046;&#36896;&#19994;&#27604;&#37325;.xlsx" TargetMode="External"/></Relationships>
</file>

<file path=ppt/charts/_rels/chart13.xml.rels><?xml version="1.0" encoding="UTF-8" standalone="yes"?>
<Relationships xmlns="http://schemas.openxmlformats.org/package/2006/relationships"><Relationship Id="rId3" Type="http://schemas.microsoft.com/office/2011/relationships/chartColorStyle" Target="colors13.xml"/><Relationship Id="rId2" Type="http://schemas.microsoft.com/office/2011/relationships/chartStyle" Target="style13.xml"/><Relationship Id="rId1" Type="http://schemas.openxmlformats.org/officeDocument/2006/relationships/oleObject" Target="file:///C:\Users\zad\Documents\WeChat%20Files\wxid_8bpndmx1z2rs22\FileStorage\File\2019-07\&#32654;&#22269;&#25112;&#21518;&#21508;&#21608;&#26399;.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zad\Documents\WeChat%20Files\wxid_8bpndmx1z2rs22\FileStorage\File\2019-07\&#32654;&#22269;&#25112;&#21518;&#21508;&#21608;&#26399;.xlsx" TargetMode="External"/></Relationships>
</file>

<file path=ppt/charts/_rels/chart2.xml.rels><?xml version="1.0" encoding="UTF-8" standalone="yes"?>
<Relationships xmlns="http://schemas.openxmlformats.org/package/2006/relationships"><Relationship Id="rId4" Type="http://schemas.microsoft.com/office/2011/relationships/chartColorStyle" Target="colors2.xml"/><Relationship Id="rId3" Type="http://schemas.microsoft.com/office/2011/relationships/chartStyle" Target="style2.xml"/><Relationship Id="rId2" Type="http://schemas.openxmlformats.org/officeDocument/2006/relationships/themeOverride" Target="../theme/themeOverride2.xml"/><Relationship Id="rId1" Type="http://schemas.openxmlformats.org/officeDocument/2006/relationships/oleObject" Target="/Users/lilujia/Downloads/&#20840;&#29699;&#32463;&#27982;-&#19990;&#30028;&#32463;&#27982;&#21457;&#23637;&#25968;&#25454;&#24211;(1).xlsx" TargetMode="Externa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1.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2.xlsx"/></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Workbook3.xlsx"/></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package" Target="../embeddings/Workbook4.xlsx"/></Relationships>
</file>

<file path=ppt/charts/_rels/chart7.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package" Target="../embeddings/Workbook5.xlsx"/></Relationships>
</file>

<file path=ppt/charts/_rels/chart8.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package" Target="../embeddings/Workbook6.xlsx"/></Relationships>
</file>

<file path=ppt/charts/_rels/chart9.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oleObject" Target="https://mailnankaieducn-my.sharepoint.com/personal/houyuntao_mail_nankai_edu_cn/Documents/ACCEPT/&#39033;&#30446;/&#23439;&#35266;&#24180;&#20250;230617/&#25151;&#22320;&#20135;&#37096;&#20998;/&#25151;&#22320;&#20135;&#25968;&#2545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2400" b="1" i="0" u="none" strike="noStrike" kern="1200" spc="0" baseline="0">
                <a:solidFill>
                  <a:schemeClr val="tx1">
                    <a:lumMod val="65000"/>
                    <a:lumOff val="35000"/>
                  </a:schemeClr>
                </a:solidFill>
                <a:latin typeface="+mn-lt"/>
                <a:ea typeface="+mn-ea"/>
                <a:cs typeface="+mn-cs"/>
              </a:defRPr>
            </a:pPr>
            <a:r>
              <a:rPr lang="en-US" altLang="zh-CN" sz="2400" b="1" i="0" baseline="0" dirty="0">
                <a:effectLst/>
              </a:rPr>
              <a:t>Manufacture Value-added of the Biggest Manufacturing Countries (% of World)</a:t>
            </a:r>
            <a:r>
              <a:rPr lang="zh-CN" sz="2400" b="1" i="0" baseline="0" dirty="0">
                <a:effectLst/>
              </a:rPr>
              <a:t>：</a:t>
            </a:r>
            <a:r>
              <a:rPr lang="en-US" sz="2400" b="1" i="0" baseline="0" dirty="0">
                <a:effectLst/>
              </a:rPr>
              <a:t>1990-2020</a:t>
            </a:r>
            <a:endParaRPr lang="en-US" sz="2400" b="1" dirty="0">
              <a:effectLst/>
            </a:endParaRPr>
          </a:p>
        </c:rich>
      </c:tx>
      <c:layout/>
      <c:overlay val="0"/>
      <c:spPr>
        <a:noFill/>
        <a:ln>
          <a:noFill/>
        </a:ln>
        <a:effectLst/>
      </c:spPr>
    </c:title>
    <c:autoTitleDeleted val="0"/>
    <c:plotArea>
      <c:layout/>
      <c:lineChart>
        <c:grouping val="standard"/>
        <c:varyColors val="0"/>
        <c:ser>
          <c:idx val="1"/>
          <c:order val="0"/>
          <c:tx>
            <c:strRef>
              <c:f>占世界比重!$B$2</c:f>
              <c:strCache>
                <c:ptCount val="1"/>
                <c:pt idx="0">
                  <c:v>China</c:v>
                </c:pt>
              </c:strCache>
            </c:strRef>
          </c:tx>
          <c:spPr>
            <a:ln w="82550" cap="rnd">
              <a:solidFill>
                <a:srgbClr val="7030A0"/>
              </a:solidFill>
              <a:round/>
            </a:ln>
            <a:effectLst/>
          </c:spPr>
          <c:marker>
            <c:symbol val="none"/>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delete val="1"/>
            </c:dLbl>
            <c:dLbl>
              <c:idx val="12"/>
              <c:delete val="1"/>
            </c:dLbl>
            <c:dLbl>
              <c:idx val="13"/>
              <c:delete val="1"/>
            </c:dLbl>
            <c:dLbl>
              <c:idx val="14"/>
              <c:delete val="1"/>
            </c:dLbl>
            <c:dLbl>
              <c:idx val="15"/>
              <c:delete val="1"/>
            </c:dLbl>
            <c:dLbl>
              <c:idx val="16"/>
              <c:delete val="1"/>
            </c:dLbl>
            <c:dLbl>
              <c:idx val="17"/>
              <c:delete val="1"/>
            </c:dLbl>
            <c:dLbl>
              <c:idx val="18"/>
              <c:delete val="1"/>
            </c:dLbl>
            <c:dLbl>
              <c:idx val="19"/>
              <c:delete val="1"/>
            </c:dLbl>
            <c:dLbl>
              <c:idx val="20"/>
              <c:delete val="1"/>
            </c:dLbl>
            <c:dLbl>
              <c:idx val="21"/>
              <c:delete val="1"/>
            </c:dLbl>
            <c:dLbl>
              <c:idx val="22"/>
              <c:delete val="1"/>
            </c:dLbl>
            <c:dLbl>
              <c:idx val="23"/>
              <c:delete val="1"/>
            </c:dLbl>
            <c:dLbl>
              <c:idx val="24"/>
              <c:delete val="1"/>
            </c:dLbl>
            <c:dLbl>
              <c:idx val="25"/>
              <c:delete val="1"/>
            </c:dLbl>
            <c:dLbl>
              <c:idx val="26"/>
              <c:delete val="1"/>
            </c:dLbl>
            <c:dLbl>
              <c:idx val="27"/>
              <c:delete val="1"/>
            </c:dLbl>
            <c:dLbl>
              <c:idx val="28"/>
              <c:delete val="1"/>
            </c:dLbl>
            <c:dLbl>
              <c:idx val="29"/>
              <c:delete val="1"/>
            </c:dLbl>
            <c:dLbl>
              <c:idx val="30"/>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p>
            </c:txPr>
            <c:dLblPos val="r"/>
            <c:showLegendKey val="0"/>
            <c:showVal val="0"/>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占世界比重!$C$2:$AG$2</c:f>
              <c:numCache>
                <c:formatCode>0.00</c:formatCode>
                <c:ptCount val="31"/>
                <c:pt idx="0">
                  <c:v>0.040323</c:v>
                </c:pt>
                <c:pt idx="1">
                  <c:v>0.045285</c:v>
                </c:pt>
                <c:pt idx="2">
                  <c:v>0.05372</c:v>
                </c:pt>
                <c:pt idx="3">
                  <c:v>0.063225</c:v>
                </c:pt>
                <c:pt idx="4">
                  <c:v>0.07091</c:v>
                </c:pt>
                <c:pt idx="5">
                  <c:v>0.075743</c:v>
                </c:pt>
                <c:pt idx="6">
                  <c:v>0.081719</c:v>
                </c:pt>
                <c:pt idx="7">
                  <c:v>0.085543</c:v>
                </c:pt>
                <c:pt idx="8">
                  <c:v>0.090914</c:v>
                </c:pt>
                <c:pt idx="9">
                  <c:v>0.095088</c:v>
                </c:pt>
                <c:pt idx="10">
                  <c:v>0.098819</c:v>
                </c:pt>
                <c:pt idx="11">
                  <c:v>0.107404</c:v>
                </c:pt>
                <c:pt idx="12">
                  <c:v>0.115752</c:v>
                </c:pt>
                <c:pt idx="13" c:formatCode="0.0000">
                  <c:v>0.127067</c:v>
                </c:pt>
                <c:pt idx="14" c:formatCode="0.0000">
                  <c:v>0.130431</c:v>
                </c:pt>
                <c:pt idx="15" c:formatCode="0.0000">
                  <c:v>0.136879</c:v>
                </c:pt>
                <c:pt idx="16" c:formatCode="0.0000">
                  <c:v>0.146819</c:v>
                </c:pt>
                <c:pt idx="17" c:formatCode="0.0000">
                  <c:v>0.160657</c:v>
                </c:pt>
                <c:pt idx="18" c:formatCode="0.0000">
                  <c:v>0.176575</c:v>
                </c:pt>
                <c:pt idx="19" c:formatCode="0.0000">
                  <c:v>0.208719</c:v>
                </c:pt>
                <c:pt idx="20" c:formatCode="0.0000">
                  <c:v>0.215092</c:v>
                </c:pt>
                <c:pt idx="21" c:formatCode="0.0000">
                  <c:v>0.226614</c:v>
                </c:pt>
                <c:pt idx="22" c:formatCode="0.0000">
                  <c:v>0.241316</c:v>
                </c:pt>
                <c:pt idx="23" c:formatCode="0.0000">
                  <c:v>0.251993</c:v>
                </c:pt>
                <c:pt idx="24" c:formatCode="0.0000">
                  <c:v>0.259708</c:v>
                </c:pt>
                <c:pt idx="25" c:formatCode="0.0000">
                  <c:v>0.266871</c:v>
                </c:pt>
                <c:pt idx="26" c:formatCode="0.0000">
                  <c:v>0.275255</c:v>
                </c:pt>
                <c:pt idx="27" c:formatCode="0.0000">
                  <c:v>0.28149</c:v>
                </c:pt>
                <c:pt idx="28" c:formatCode="0.0000">
                  <c:v>0.288536</c:v>
                </c:pt>
                <c:pt idx="29" c:formatCode="0.0000">
                  <c:v>0.289383937943837</c:v>
                </c:pt>
                <c:pt idx="30" c:formatCode="0.0000">
                  <c:v>0.30083688564191</c:v>
                </c:pt>
              </c:numCache>
            </c:numRef>
          </c:val>
          <c:smooth val="0"/>
        </c:ser>
        <c:ser>
          <c:idx val="2"/>
          <c:order val="1"/>
          <c:tx>
            <c:strRef>
              <c:f>占世界比重!$B$3</c:f>
              <c:strCache>
                <c:ptCount val="1"/>
                <c:pt idx="0">
                  <c:v>United States of America</c:v>
                </c:pt>
              </c:strCache>
            </c:strRef>
          </c:tx>
          <c:spPr>
            <a:ln w="69850" cap="rnd">
              <a:solidFill>
                <a:schemeClr val="accent4">
                  <a:lumMod val="95000"/>
                  <a:lumOff val="5000"/>
                </a:schemeClr>
              </a:solidFill>
              <a:round/>
            </a:ln>
            <a:effectLst/>
          </c:spPr>
          <c:marker>
            <c:symbol val="none"/>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delete val="1"/>
            </c:dLbl>
            <c:dLbl>
              <c:idx val="12"/>
              <c:delete val="1"/>
            </c:dLbl>
            <c:dLbl>
              <c:idx val="13"/>
              <c:delete val="1"/>
            </c:dLbl>
            <c:dLbl>
              <c:idx val="14"/>
              <c:delete val="1"/>
            </c:dLbl>
            <c:dLbl>
              <c:idx val="15"/>
              <c:delete val="1"/>
            </c:dLbl>
            <c:dLbl>
              <c:idx val="16"/>
              <c:delete val="1"/>
            </c:dLbl>
            <c:dLbl>
              <c:idx val="17"/>
              <c:delete val="1"/>
            </c:dLbl>
            <c:dLbl>
              <c:idx val="18"/>
              <c:delete val="1"/>
            </c:dLbl>
            <c:dLbl>
              <c:idx val="19"/>
              <c:delete val="1"/>
            </c:dLbl>
            <c:dLbl>
              <c:idx val="20"/>
              <c:delete val="1"/>
            </c:dLbl>
            <c:dLbl>
              <c:idx val="21"/>
              <c:delete val="1"/>
            </c:dLbl>
            <c:dLbl>
              <c:idx val="22"/>
              <c:delete val="1"/>
            </c:dLbl>
            <c:dLbl>
              <c:idx val="23"/>
              <c:delete val="1"/>
            </c:dLbl>
            <c:dLbl>
              <c:idx val="24"/>
              <c:delete val="1"/>
            </c:dLbl>
            <c:dLbl>
              <c:idx val="25"/>
              <c:delete val="1"/>
            </c:dLbl>
            <c:dLbl>
              <c:idx val="26"/>
              <c:delete val="1"/>
            </c:dLbl>
            <c:dLbl>
              <c:idx val="27"/>
              <c:delete val="1"/>
            </c:dLbl>
            <c:dLbl>
              <c:idx val="28"/>
              <c:delete val="1"/>
            </c:dLbl>
            <c:dLbl>
              <c:idx val="29"/>
              <c:delete val="1"/>
            </c:dLbl>
            <c:dLbl>
              <c:idx val="30"/>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p>
            </c:txPr>
            <c:dLblPos val="r"/>
            <c:showLegendKey val="0"/>
            <c:showVal val="0"/>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占世界比重!$C$3:$AG$3</c:f>
              <c:numCache>
                <c:formatCode>0.00</c:formatCode>
                <c:ptCount val="31"/>
                <c:pt idx="0">
                  <c:v>0.219813</c:v>
                </c:pt>
                <c:pt idx="1">
                  <c:v>0.212813</c:v>
                </c:pt>
                <c:pt idx="2">
                  <c:v>0.215933</c:v>
                </c:pt>
                <c:pt idx="3">
                  <c:v>0.220958</c:v>
                </c:pt>
                <c:pt idx="4">
                  <c:v>0.226927</c:v>
                </c:pt>
                <c:pt idx="5">
                  <c:v>0.230653</c:v>
                </c:pt>
                <c:pt idx="6">
                  <c:v>0.22886</c:v>
                </c:pt>
                <c:pt idx="7">
                  <c:v>0.230089</c:v>
                </c:pt>
                <c:pt idx="8">
                  <c:v>0.234633</c:v>
                </c:pt>
                <c:pt idx="9">
                  <c:v>0.239066</c:v>
                </c:pt>
                <c:pt idx="10">
                  <c:v>0.23939</c:v>
                </c:pt>
                <c:pt idx="11">
                  <c:v>0.229082</c:v>
                </c:pt>
                <c:pt idx="12">
                  <c:v>0.227285</c:v>
                </c:pt>
                <c:pt idx="13" c:formatCode="0.0000">
                  <c:v>0.228546</c:v>
                </c:pt>
                <c:pt idx="14" c:formatCode="0.0000">
                  <c:v>0.230238</c:v>
                </c:pt>
                <c:pt idx="15" c:formatCode="0.0000">
                  <c:v>0.228041</c:v>
                </c:pt>
                <c:pt idx="16" c:formatCode="0.0000">
                  <c:v>0.225639</c:v>
                </c:pt>
                <c:pt idx="17" c:formatCode="0.0000">
                  <c:v>0.219524</c:v>
                </c:pt>
                <c:pt idx="18" c:formatCode="0.0000">
                  <c:v>0.211542</c:v>
                </c:pt>
                <c:pt idx="19" c:formatCode="0.0000">
                  <c:v>0.2035</c:v>
                </c:pt>
                <c:pt idx="20" c:formatCode="0.0000">
                  <c:v>0.196606</c:v>
                </c:pt>
                <c:pt idx="21" c:formatCode="0.0000">
                  <c:v>0.188485</c:v>
                </c:pt>
                <c:pt idx="22" c:formatCode="0.0000">
                  <c:v>0.18311</c:v>
                </c:pt>
                <c:pt idx="23" c:formatCode="0.0000">
                  <c:v>0.183278</c:v>
                </c:pt>
                <c:pt idx="24" c:formatCode="0.0000">
                  <c:v>0.178682</c:v>
                </c:pt>
                <c:pt idx="25" c:formatCode="0.0000">
                  <c:v>0.174082</c:v>
                </c:pt>
                <c:pt idx="26" c:formatCode="0.0000">
                  <c:v>0.166606</c:v>
                </c:pt>
                <c:pt idx="27" c:formatCode="0.0000">
                  <c:v>0.164497</c:v>
                </c:pt>
                <c:pt idx="28" c:formatCode="0.0000">
                  <c:v>0.163965</c:v>
                </c:pt>
                <c:pt idx="29" c:formatCode="0.0000">
                  <c:v>0.168792362706751</c:v>
                </c:pt>
                <c:pt idx="30" c:formatCode="0.0000">
                  <c:v>0.165897586596186</c:v>
                </c:pt>
              </c:numCache>
            </c:numRef>
          </c:val>
          <c:smooth val="0"/>
        </c:ser>
        <c:ser>
          <c:idx val="3"/>
          <c:order val="2"/>
          <c:tx>
            <c:strRef>
              <c:f>占世界比重!$B$4</c:f>
              <c:strCache>
                <c:ptCount val="1"/>
                <c:pt idx="0">
                  <c:v>Japan</c:v>
                </c:pt>
              </c:strCache>
            </c:strRef>
          </c:tx>
          <c:spPr>
            <a:ln w="44450" cap="rnd">
              <a:solidFill>
                <a:schemeClr val="accent4"/>
              </a:solidFill>
              <a:round/>
            </a:ln>
            <a:effectLst/>
          </c:spPr>
          <c:marker>
            <c:symbol val="none"/>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delete val="1"/>
            </c:dLbl>
            <c:dLbl>
              <c:idx val="12"/>
              <c:delete val="1"/>
            </c:dLbl>
            <c:dLbl>
              <c:idx val="13"/>
              <c:delete val="1"/>
            </c:dLbl>
            <c:dLbl>
              <c:idx val="14"/>
              <c:delete val="1"/>
            </c:dLbl>
            <c:dLbl>
              <c:idx val="15"/>
              <c:delete val="1"/>
            </c:dLbl>
            <c:dLbl>
              <c:idx val="16"/>
              <c:delete val="1"/>
            </c:dLbl>
            <c:dLbl>
              <c:idx val="17"/>
              <c:delete val="1"/>
            </c:dLbl>
            <c:dLbl>
              <c:idx val="18"/>
              <c:delete val="1"/>
            </c:dLbl>
            <c:dLbl>
              <c:idx val="19"/>
              <c:delete val="1"/>
            </c:dLbl>
            <c:dLbl>
              <c:idx val="20"/>
              <c:delete val="1"/>
            </c:dLbl>
            <c:dLbl>
              <c:idx val="21"/>
              <c:delete val="1"/>
            </c:dLbl>
            <c:dLbl>
              <c:idx val="22"/>
              <c:delete val="1"/>
            </c:dLbl>
            <c:dLbl>
              <c:idx val="23"/>
              <c:delete val="1"/>
            </c:dLbl>
            <c:dLbl>
              <c:idx val="24"/>
              <c:delete val="1"/>
            </c:dLbl>
            <c:dLbl>
              <c:idx val="25"/>
              <c:delete val="1"/>
            </c:dLbl>
            <c:dLbl>
              <c:idx val="26"/>
              <c:delete val="1"/>
            </c:dLbl>
            <c:dLbl>
              <c:idx val="27"/>
              <c:delete val="1"/>
            </c:dLbl>
            <c:dLbl>
              <c:idx val="28"/>
              <c:delete val="1"/>
            </c:dLbl>
            <c:dLbl>
              <c:idx val="29"/>
              <c:delete val="1"/>
            </c:dLbl>
            <c:dLbl>
              <c:idx val="30"/>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p>
            </c:txPr>
            <c:dLblPos val="r"/>
            <c:showLegendKey val="0"/>
            <c:showVal val="0"/>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占世界比重!$C$4:$AG$4</c:f>
              <c:numCache>
                <c:formatCode>0.00</c:formatCode>
                <c:ptCount val="31"/>
                <c:pt idx="0">
                  <c:v>0.127514</c:v>
                </c:pt>
                <c:pt idx="1">
                  <c:v>0.133505</c:v>
                </c:pt>
                <c:pt idx="2">
                  <c:v>0.130195</c:v>
                </c:pt>
                <c:pt idx="3">
                  <c:v>0.124723</c:v>
                </c:pt>
                <c:pt idx="4">
                  <c:v>0.117537</c:v>
                </c:pt>
                <c:pt idx="5">
                  <c:v>0.116867</c:v>
                </c:pt>
                <c:pt idx="6">
                  <c:v>0.117623</c:v>
                </c:pt>
                <c:pt idx="7">
                  <c:v>0.115358</c:v>
                </c:pt>
                <c:pt idx="8">
                  <c:v>0.108577</c:v>
                </c:pt>
                <c:pt idx="9">
                  <c:v>0.103832</c:v>
                </c:pt>
                <c:pt idx="10">
                  <c:v>0.102326</c:v>
                </c:pt>
                <c:pt idx="11">
                  <c:v>0.097591</c:v>
                </c:pt>
                <c:pt idx="12">
                  <c:v>0.094481</c:v>
                </c:pt>
                <c:pt idx="13" c:formatCode="0.0000">
                  <c:v>0.094004</c:v>
                </c:pt>
                <c:pt idx="14" c:formatCode="0.0000">
                  <c:v>0.093782</c:v>
                </c:pt>
                <c:pt idx="15" c:formatCode="0.0000">
                  <c:v>0.094705</c:v>
                </c:pt>
                <c:pt idx="16" c:formatCode="0.0000">
                  <c:v>0.091781</c:v>
                </c:pt>
                <c:pt idx="17" c:formatCode="0.0000">
                  <c:v>0.090902</c:v>
                </c:pt>
                <c:pt idx="18" c:formatCode="0.0000">
                  <c:v>0.08946</c:v>
                </c:pt>
                <c:pt idx="19" c:formatCode="0.0000">
                  <c:v>0.078286</c:v>
                </c:pt>
                <c:pt idx="20" c:formatCode="0.0000">
                  <c:v>0.083337</c:v>
                </c:pt>
                <c:pt idx="21" c:formatCode="0.0000">
                  <c:v>0.077881</c:v>
                </c:pt>
                <c:pt idx="22" c:formatCode="0.0000">
                  <c:v>0.077395</c:v>
                </c:pt>
                <c:pt idx="23" c:formatCode="0.0000">
                  <c:v>0.074953</c:v>
                </c:pt>
                <c:pt idx="24" c:formatCode="0.0000">
                  <c:v>0.074743</c:v>
                </c:pt>
                <c:pt idx="25" c:formatCode="0.0000">
                  <c:v>0.074806</c:v>
                </c:pt>
                <c:pt idx="26" c:formatCode="0.0000">
                  <c:v>0.074487</c:v>
                </c:pt>
                <c:pt idx="27" c:formatCode="0.0000">
                  <c:v>0.073274</c:v>
                </c:pt>
                <c:pt idx="28" c:formatCode="0.0000">
                  <c:v>0.071244</c:v>
                </c:pt>
                <c:pt idx="29" c:formatCode="0.0000">
                  <c:v>0.0706855783187815</c:v>
                </c:pt>
                <c:pt idx="30" c:formatCode="0.0000">
                  <c:v>0.0729917551282341</c:v>
                </c:pt>
              </c:numCache>
            </c:numRef>
          </c:val>
          <c:smooth val="0"/>
        </c:ser>
        <c:ser>
          <c:idx val="4"/>
          <c:order val="3"/>
          <c:tx>
            <c:strRef>
              <c:f>占世界比重!$B$5</c:f>
              <c:strCache>
                <c:ptCount val="1"/>
                <c:pt idx="0">
                  <c:v>Germany</c:v>
                </c:pt>
              </c:strCache>
            </c:strRef>
          </c:tx>
          <c:spPr>
            <a:ln w="60325" cap="rnd">
              <a:solidFill>
                <a:schemeClr val="accent1">
                  <a:lumMod val="50000"/>
                </a:schemeClr>
              </a:solidFill>
              <a:round/>
            </a:ln>
            <a:effectLst/>
          </c:spPr>
          <c:marker>
            <c:symbol val="none"/>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delete val="1"/>
            </c:dLbl>
            <c:dLbl>
              <c:idx val="12"/>
              <c:delete val="1"/>
            </c:dLbl>
            <c:dLbl>
              <c:idx val="13"/>
              <c:delete val="1"/>
            </c:dLbl>
            <c:dLbl>
              <c:idx val="14"/>
              <c:delete val="1"/>
            </c:dLbl>
            <c:dLbl>
              <c:idx val="15"/>
              <c:delete val="1"/>
            </c:dLbl>
            <c:dLbl>
              <c:idx val="16"/>
              <c:delete val="1"/>
            </c:dLbl>
            <c:dLbl>
              <c:idx val="17"/>
              <c:delete val="1"/>
            </c:dLbl>
            <c:dLbl>
              <c:idx val="18"/>
              <c:delete val="1"/>
            </c:dLbl>
            <c:dLbl>
              <c:idx val="19"/>
              <c:delete val="1"/>
            </c:dLbl>
            <c:dLbl>
              <c:idx val="20"/>
              <c:delete val="1"/>
            </c:dLbl>
            <c:dLbl>
              <c:idx val="21"/>
              <c:delete val="1"/>
            </c:dLbl>
            <c:dLbl>
              <c:idx val="22"/>
              <c:delete val="1"/>
            </c:dLbl>
            <c:dLbl>
              <c:idx val="23"/>
              <c:delete val="1"/>
            </c:dLbl>
            <c:dLbl>
              <c:idx val="24"/>
              <c:delete val="1"/>
            </c:dLbl>
            <c:dLbl>
              <c:idx val="25"/>
              <c:delete val="1"/>
            </c:dLbl>
            <c:dLbl>
              <c:idx val="26"/>
              <c:delete val="1"/>
            </c:dLbl>
            <c:dLbl>
              <c:idx val="27"/>
              <c:delete val="1"/>
            </c:dLbl>
            <c:dLbl>
              <c:idx val="28"/>
              <c:delete val="1"/>
            </c:dLbl>
            <c:dLbl>
              <c:idx val="29"/>
              <c:delete val="1"/>
            </c:dLbl>
            <c:dLbl>
              <c:idx val="30"/>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p>
            </c:txPr>
            <c:dLblPos val="r"/>
            <c:showLegendKey val="0"/>
            <c:showVal val="0"/>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占世界比重!$C$5:$AG$5</c:f>
              <c:numCache>
                <c:formatCode>0.00</c:formatCode>
                <c:ptCount val="31"/>
                <c:pt idx="0">
                  <c:v>0.095251</c:v>
                </c:pt>
                <c:pt idx="1">
                  <c:v>0.098568</c:v>
                </c:pt>
                <c:pt idx="2">
                  <c:v>0.095292</c:v>
                </c:pt>
                <c:pt idx="3">
                  <c:v>0.087574</c:v>
                </c:pt>
                <c:pt idx="4">
                  <c:v>0.086185</c:v>
                </c:pt>
                <c:pt idx="5">
                  <c:v>0.081606</c:v>
                </c:pt>
                <c:pt idx="6">
                  <c:v>0.076884</c:v>
                </c:pt>
                <c:pt idx="7">
                  <c:v>0.076245</c:v>
                </c:pt>
                <c:pt idx="8">
                  <c:v>0.075742</c:v>
                </c:pt>
                <c:pt idx="9">
                  <c:v>0.073724</c:v>
                </c:pt>
                <c:pt idx="10">
                  <c:v>0.074078</c:v>
                </c:pt>
                <c:pt idx="11">
                  <c:v>0.075316</c:v>
                </c:pt>
                <c:pt idx="12">
                  <c:v>0.072184</c:v>
                </c:pt>
                <c:pt idx="13" c:formatCode="0.0000">
                  <c:v>0.069616</c:v>
                </c:pt>
                <c:pt idx="14" c:formatCode="0.0000">
                  <c:v>0.067955</c:v>
                </c:pt>
                <c:pt idx="15" c:formatCode="0.0000">
                  <c:v>0.066039</c:v>
                </c:pt>
                <c:pt idx="16" c:formatCode="0.0000">
                  <c:v>0.06712</c:v>
                </c:pt>
                <c:pt idx="17" c:formatCode="0.0000">
                  <c:v>0.065979</c:v>
                </c:pt>
                <c:pt idx="18" c:formatCode="0.0000">
                  <c:v>0.063595</c:v>
                </c:pt>
                <c:pt idx="19" c:formatCode="0.0000">
                  <c:v>0.054655</c:v>
                </c:pt>
                <c:pt idx="20" c:formatCode="0.0000">
                  <c:v>0.059047</c:v>
                </c:pt>
                <c:pt idx="21" c:formatCode="0.0000">
                  <c:v>0.061423</c:v>
                </c:pt>
                <c:pt idx="22" c:formatCode="0.0000">
                  <c:v>0.058707</c:v>
                </c:pt>
                <c:pt idx="23" c:formatCode="0.0000">
                  <c:v>0.056855</c:v>
                </c:pt>
                <c:pt idx="24" c:formatCode="0.0000">
                  <c:v>0.057791</c:v>
                </c:pt>
                <c:pt idx="25" c:formatCode="0.0000">
                  <c:v>0.057398</c:v>
                </c:pt>
                <c:pt idx="26" c:formatCode="0.0000">
                  <c:v>0.058394</c:v>
                </c:pt>
                <c:pt idx="27" c:formatCode="0.0000">
                  <c:v>0.057647</c:v>
                </c:pt>
                <c:pt idx="28" c:formatCode="0.0000">
                  <c:v>0.056367</c:v>
                </c:pt>
                <c:pt idx="29" c:formatCode="0.0000">
                  <c:v>0.0518197778278239</c:v>
                </c:pt>
                <c:pt idx="30" c:formatCode="0.0000">
                  <c:v>0.0488104620756586</c:v>
                </c:pt>
              </c:numCache>
            </c:numRef>
          </c:val>
          <c:smooth val="0"/>
        </c:ser>
        <c:ser>
          <c:idx val="5"/>
          <c:order val="4"/>
          <c:tx>
            <c:strRef>
              <c:f>占世界比重!$B$6</c:f>
              <c:strCache>
                <c:ptCount val="1"/>
                <c:pt idx="0">
                  <c:v>Republic of Korea</c:v>
                </c:pt>
              </c:strCache>
            </c:strRef>
          </c:tx>
          <c:spPr>
            <a:ln w="28575" cap="rnd">
              <a:solidFill>
                <a:schemeClr val="accent6"/>
              </a:solidFill>
              <a:round/>
            </a:ln>
            <a:effectLst/>
          </c:spPr>
          <c:marker>
            <c:symbol val="none"/>
          </c:marker>
          <c:dLbls>
            <c:delete val="1"/>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占世界比重!$C$6:$AG$6</c:f>
              <c:numCache>
                <c:formatCode>0.00</c:formatCode>
                <c:ptCount val="31"/>
                <c:pt idx="0">
                  <c:v>0.012971</c:v>
                </c:pt>
                <c:pt idx="1">
                  <c:v>0.014515</c:v>
                </c:pt>
                <c:pt idx="2">
                  <c:v>0.01531</c:v>
                </c:pt>
                <c:pt idx="3">
                  <c:v>0.016277</c:v>
                </c:pt>
                <c:pt idx="4">
                  <c:v>0.017349</c:v>
                </c:pt>
                <c:pt idx="5">
                  <c:v>0.018605</c:v>
                </c:pt>
                <c:pt idx="6">
                  <c:v>0.019522</c:v>
                </c:pt>
                <c:pt idx="7">
                  <c:v>0.019707</c:v>
                </c:pt>
                <c:pt idx="8">
                  <c:v>0.017806</c:v>
                </c:pt>
                <c:pt idx="9">
                  <c:v>0.020909</c:v>
                </c:pt>
                <c:pt idx="10">
                  <c:v>0.022696</c:v>
                </c:pt>
                <c:pt idx="11">
                  <c:v>0.023587</c:v>
                </c:pt>
                <c:pt idx="12">
                  <c:v>0.025166</c:v>
                </c:pt>
                <c:pt idx="13" c:formatCode="0.0000">
                  <c:v>0.025221</c:v>
                </c:pt>
                <c:pt idx="14" c:formatCode="0.0000">
                  <c:v>0.026127</c:v>
                </c:pt>
                <c:pt idx="15" c:formatCode="0.0000">
                  <c:v>0.026424</c:v>
                </c:pt>
                <c:pt idx="16" c:formatCode="0.0000">
                  <c:v>0.026635</c:v>
                </c:pt>
                <c:pt idx="17" c:formatCode="0.0000">
                  <c:v>0.027203</c:v>
                </c:pt>
                <c:pt idx="18" c:formatCode="0.0000">
                  <c:v>0.027806</c:v>
                </c:pt>
                <c:pt idx="19" c:formatCode="0.0000">
                  <c:v>0.029471</c:v>
                </c:pt>
                <c:pt idx="20" c:formatCode="0.0000">
                  <c:v>0.030503</c:v>
                </c:pt>
                <c:pt idx="21" c:formatCode="0.0000">
                  <c:v>0.031167</c:v>
                </c:pt>
                <c:pt idx="22" c:formatCode="0.0000">
                  <c:v>0.031199</c:v>
                </c:pt>
                <c:pt idx="23" c:formatCode="0.0000">
                  <c:v>0.031307</c:v>
                </c:pt>
                <c:pt idx="24" c:formatCode="0.0000">
                  <c:v>0.031249</c:v>
                </c:pt>
                <c:pt idx="25" c:formatCode="0.0000">
                  <c:v>0.030793</c:v>
                </c:pt>
                <c:pt idx="26" c:formatCode="0.0000">
                  <c:v>0.030693</c:v>
                </c:pt>
                <c:pt idx="27" c:formatCode="0.0000">
                  <c:v>0.030779</c:v>
                </c:pt>
                <c:pt idx="28" c:formatCode="0.0000">
                  <c:v>0.030663</c:v>
                </c:pt>
                <c:pt idx="29" c:formatCode="0.0000">
                  <c:v>0.0313619177180669</c:v>
                </c:pt>
                <c:pt idx="30" c:formatCode="0.0000">
                  <c:v>0.0314855129529707</c:v>
                </c:pt>
              </c:numCache>
            </c:numRef>
          </c:val>
          <c:smooth val="0"/>
        </c:ser>
        <c:ser>
          <c:idx val="6"/>
          <c:order val="5"/>
          <c:tx>
            <c:strRef>
              <c:f>占世界比重!$B$7</c:f>
              <c:strCache>
                <c:ptCount val="1"/>
                <c:pt idx="0">
                  <c:v>India</c:v>
                </c:pt>
              </c:strCache>
            </c:strRef>
          </c:tx>
          <c:spPr>
            <a:ln w="28575" cap="rnd">
              <a:solidFill>
                <a:schemeClr val="accent1">
                  <a:lumMod val="60000"/>
                </a:schemeClr>
              </a:solidFill>
              <a:round/>
            </a:ln>
            <a:effectLst/>
          </c:spPr>
          <c:marker>
            <c:symbol val="none"/>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delete val="1"/>
            </c:dLbl>
            <c:dLbl>
              <c:idx val="12"/>
              <c:delete val="1"/>
            </c:dLbl>
            <c:dLbl>
              <c:idx val="13"/>
              <c:delete val="1"/>
            </c:dLbl>
            <c:dLbl>
              <c:idx val="14"/>
              <c:delete val="1"/>
            </c:dLbl>
            <c:dLbl>
              <c:idx val="15"/>
              <c:delete val="1"/>
            </c:dLbl>
            <c:dLbl>
              <c:idx val="16"/>
              <c:delete val="1"/>
            </c:dLbl>
            <c:dLbl>
              <c:idx val="17"/>
              <c:delete val="1"/>
            </c:dLbl>
            <c:dLbl>
              <c:idx val="18"/>
              <c:delete val="1"/>
            </c:dLbl>
            <c:dLbl>
              <c:idx val="19"/>
              <c:delete val="1"/>
            </c:dLbl>
            <c:dLbl>
              <c:idx val="20"/>
              <c:delete val="1"/>
            </c:dLbl>
            <c:dLbl>
              <c:idx val="21"/>
              <c:delete val="1"/>
            </c:dLbl>
            <c:dLbl>
              <c:idx val="22"/>
              <c:delete val="1"/>
            </c:dLbl>
            <c:dLbl>
              <c:idx val="23"/>
              <c:delete val="1"/>
            </c:dLbl>
            <c:dLbl>
              <c:idx val="24"/>
              <c:delete val="1"/>
            </c:dLbl>
            <c:dLbl>
              <c:idx val="25"/>
              <c:delete val="1"/>
            </c:dLbl>
            <c:dLbl>
              <c:idx val="26"/>
              <c:delete val="1"/>
            </c:dLbl>
            <c:dLbl>
              <c:idx val="27"/>
              <c:delete val="1"/>
            </c:dLbl>
            <c:dLbl>
              <c:idx val="28"/>
              <c:delete val="1"/>
            </c:dLbl>
            <c:dLbl>
              <c:idx val="29"/>
              <c:delete val="1"/>
            </c:dLbl>
            <c:dLbl>
              <c:idx val="30"/>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p>
            </c:txPr>
            <c:dLblPos val="r"/>
            <c:showLegendKey val="0"/>
            <c:showVal val="0"/>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占世界比重!$C$7:$AG$7</c:f>
              <c:numCache>
                <c:formatCode>0.00</c:formatCode>
                <c:ptCount val="31"/>
                <c:pt idx="0">
                  <c:v>0.0114</c:v>
                </c:pt>
                <c:pt idx="1">
                  <c:v>0.010941</c:v>
                </c:pt>
                <c:pt idx="2">
                  <c:v>0.011343</c:v>
                </c:pt>
                <c:pt idx="3">
                  <c:v>0.012225</c:v>
                </c:pt>
                <c:pt idx="4">
                  <c:v>0.013078</c:v>
                </c:pt>
                <c:pt idx="5">
                  <c:v>0.01431</c:v>
                </c:pt>
                <c:pt idx="6">
                  <c:v>0.015206</c:v>
                </c:pt>
                <c:pt idx="7">
                  <c:v>0.014611</c:v>
                </c:pt>
                <c:pt idx="8">
                  <c:v>0.014864</c:v>
                </c:pt>
                <c:pt idx="9">
                  <c:v>0.0148</c:v>
                </c:pt>
                <c:pt idx="10">
                  <c:v>0.01478</c:v>
                </c:pt>
                <c:pt idx="11">
                  <c:v>0.015377</c:v>
                </c:pt>
                <c:pt idx="12">
                  <c:v>0.015724</c:v>
                </c:pt>
                <c:pt idx="13" c:formatCode="0.0000">
                  <c:v>0.015974</c:v>
                </c:pt>
                <c:pt idx="14" c:formatCode="0.0000">
                  <c:v>0.016556</c:v>
                </c:pt>
                <c:pt idx="15" c:formatCode="0.0000">
                  <c:v>0.017279</c:v>
                </c:pt>
                <c:pt idx="16" c:formatCode="0.0000">
                  <c:v>0.019054</c:v>
                </c:pt>
                <c:pt idx="17" c:formatCode="0.0000">
                  <c:v>0.019228</c:v>
                </c:pt>
                <c:pt idx="18" c:formatCode="0.0000">
                  <c:v>0.019841</c:v>
                </c:pt>
                <c:pt idx="19" c:formatCode="0.0000">
                  <c:v>0.023413</c:v>
                </c:pt>
                <c:pt idx="20" c:formatCode="0.0000">
                  <c:v>0.022982</c:v>
                </c:pt>
                <c:pt idx="21" c:formatCode="0.0000">
                  <c:v>0.022731</c:v>
                </c:pt>
                <c:pt idx="22" c:formatCode="0.0000">
                  <c:v>0.023418</c:v>
                </c:pt>
                <c:pt idx="23" c:formatCode="0.0000">
                  <c:v>0.023854</c:v>
                </c:pt>
                <c:pt idx="24" c:formatCode="0.0000">
                  <c:v>0.024777</c:v>
                </c:pt>
                <c:pt idx="25" c:formatCode="0.0000">
                  <c:v>0.027098</c:v>
                </c:pt>
                <c:pt idx="26" c:formatCode="0.0000">
                  <c:v>0.028423</c:v>
                </c:pt>
                <c:pt idx="27" c:formatCode="0.0000">
                  <c:v>0.028864</c:v>
                </c:pt>
                <c:pt idx="28" c:formatCode="0.0000">
                  <c:v>0.02996</c:v>
                </c:pt>
                <c:pt idx="29" c:formatCode="0.0000">
                  <c:v>0.0289345007679293</c:v>
                </c:pt>
                <c:pt idx="30" c:formatCode="0.0000">
                  <c:v>0.0311432867540188</c:v>
                </c:pt>
              </c:numCache>
            </c:numRef>
          </c:val>
          <c:smooth val="0"/>
        </c:ser>
        <c:ser>
          <c:idx val="7"/>
          <c:order val="6"/>
          <c:tx>
            <c:strRef>
              <c:f>占世界比重!$B$8</c:f>
              <c:strCache>
                <c:ptCount val="1"/>
                <c:pt idx="0">
                  <c:v>Italy</c:v>
                </c:pt>
              </c:strCache>
            </c:strRef>
          </c:tx>
          <c:spPr>
            <a:ln w="28575" cap="rnd">
              <a:solidFill>
                <a:schemeClr val="accent2">
                  <a:lumMod val="60000"/>
                </a:schemeClr>
              </a:solidFill>
              <a:round/>
            </a:ln>
            <a:effectLst/>
          </c:spPr>
          <c:marker>
            <c:symbol val="none"/>
          </c:marker>
          <c:dLbls>
            <c:delete val="1"/>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占世界比重!$C$8:$AG$8</c:f>
              <c:numCache>
                <c:formatCode>0.00</c:formatCode>
                <c:ptCount val="31"/>
                <c:pt idx="0">
                  <c:v>0.046099</c:v>
                </c:pt>
                <c:pt idx="1">
                  <c:v>0.045782</c:v>
                </c:pt>
                <c:pt idx="2">
                  <c:v>0.04556</c:v>
                </c:pt>
                <c:pt idx="3">
                  <c:v>0.044197</c:v>
                </c:pt>
                <c:pt idx="4">
                  <c:v>0.044977</c:v>
                </c:pt>
                <c:pt idx="5">
                  <c:v>0.044771</c:v>
                </c:pt>
                <c:pt idx="6">
                  <c:v>0.043085</c:v>
                </c:pt>
                <c:pt idx="7">
                  <c:v>0.041437</c:v>
                </c:pt>
                <c:pt idx="8">
                  <c:v>0.04125</c:v>
                </c:pt>
                <c:pt idx="9">
                  <c:v>0.039726</c:v>
                </c:pt>
                <c:pt idx="10">
                  <c:v>0.038534</c:v>
                </c:pt>
                <c:pt idx="11">
                  <c:v>0.03837</c:v>
                </c:pt>
                <c:pt idx="12">
                  <c:v>0.037565</c:v>
                </c:pt>
                <c:pt idx="13" c:formatCode="0.0000">
                  <c:v>0.035095</c:v>
                </c:pt>
                <c:pt idx="14" c:formatCode="0.0000">
                  <c:v>0.033695</c:v>
                </c:pt>
                <c:pt idx="15" c:formatCode="0.0000">
                  <c:v>0.032436</c:v>
                </c:pt>
                <c:pt idx="16" c:formatCode="0.0000">
                  <c:v>0.031681</c:v>
                </c:pt>
                <c:pt idx="17" c:formatCode="0.0000">
                  <c:v>0.030831</c:v>
                </c:pt>
                <c:pt idx="18" c:formatCode="0.0000">
                  <c:v>0.029299</c:v>
                </c:pt>
                <c:pt idx="19" c:formatCode="0.0000">
                  <c:v>0.025712</c:v>
                </c:pt>
                <c:pt idx="20" c:formatCode="0.0000">
                  <c:v>0.025487</c:v>
                </c:pt>
                <c:pt idx="21" c:formatCode="0.0000">
                  <c:v>0.024919</c:v>
                </c:pt>
                <c:pt idx="22" c:formatCode="0.0000">
                  <c:v>0.023554</c:v>
                </c:pt>
                <c:pt idx="23" c:formatCode="0.0000">
                  <c:v>0.022428</c:v>
                </c:pt>
                <c:pt idx="24" c:formatCode="0.0000">
                  <c:v>0.021779</c:v>
                </c:pt>
                <c:pt idx="25" c:formatCode="0.0000">
                  <c:v>0.021678</c:v>
                </c:pt>
                <c:pt idx="26" c:formatCode="0.0000">
                  <c:v>0.02164</c:v>
                </c:pt>
                <c:pt idx="27" c:formatCode="0.0000">
                  <c:v>0.02154</c:v>
                </c:pt>
                <c:pt idx="28" c:formatCode="0.0000">
                  <c:v>0.020967</c:v>
                </c:pt>
                <c:pt idx="29" c:formatCode="0.0000">
                  <c:v>0.0206708905929957</c:v>
                </c:pt>
                <c:pt idx="30" c:formatCode="0.0000">
                  <c:v>0.0185310836343247</c:v>
                </c:pt>
              </c:numCache>
            </c:numRef>
          </c:val>
          <c:smooth val="0"/>
        </c:ser>
        <c:ser>
          <c:idx val="8"/>
          <c:order val="7"/>
          <c:tx>
            <c:strRef>
              <c:f>占世界比重!$B$9</c:f>
              <c:strCache>
                <c:ptCount val="1"/>
                <c:pt idx="0">
                  <c:v>France</c:v>
                </c:pt>
              </c:strCache>
            </c:strRef>
          </c:tx>
          <c:spPr>
            <a:ln w="28575" cap="rnd">
              <a:solidFill>
                <a:schemeClr val="accent3">
                  <a:lumMod val="60000"/>
                </a:schemeClr>
              </a:solidFill>
              <a:round/>
            </a:ln>
            <a:effectLst/>
          </c:spPr>
          <c:marker>
            <c:symbol val="none"/>
          </c:marker>
          <c:dLbls>
            <c:delete val="1"/>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占世界比重!$C$9:$AG$9</c:f>
              <c:numCache>
                <c:formatCode>0.00</c:formatCode>
                <c:ptCount val="31"/>
                <c:pt idx="0">
                  <c:v>0.032959</c:v>
                </c:pt>
                <c:pt idx="1">
                  <c:v>0.032848</c:v>
                </c:pt>
                <c:pt idx="2">
                  <c:v>0.033012</c:v>
                </c:pt>
                <c:pt idx="3">
                  <c:v>0.032029</c:v>
                </c:pt>
                <c:pt idx="4">
                  <c:v>0.031682</c:v>
                </c:pt>
                <c:pt idx="5">
                  <c:v>0.031423</c:v>
                </c:pt>
                <c:pt idx="6">
                  <c:v>0.03072</c:v>
                </c:pt>
                <c:pt idx="7">
                  <c:v>0.030473</c:v>
                </c:pt>
                <c:pt idx="8">
                  <c:v>0.031539</c:v>
                </c:pt>
                <c:pt idx="9">
                  <c:v>0.031522</c:v>
                </c:pt>
                <c:pt idx="10">
                  <c:v>0.031097</c:v>
                </c:pt>
                <c:pt idx="11">
                  <c:v>0.031515</c:v>
                </c:pt>
                <c:pt idx="12">
                  <c:v>0.030854</c:v>
                </c:pt>
                <c:pt idx="13" c:formatCode="0.0000">
                  <c:v>0.030024</c:v>
                </c:pt>
                <c:pt idx="14" c:formatCode="0.0000">
                  <c:v>0.029028</c:v>
                </c:pt>
                <c:pt idx="15" c:formatCode="0.0000">
                  <c:v>0.028175</c:v>
                </c:pt>
                <c:pt idx="16" c:formatCode="0.0000">
                  <c:v>0.027136</c:v>
                </c:pt>
                <c:pt idx="17" c:formatCode="0.0000">
                  <c:v>0.02611</c:v>
                </c:pt>
                <c:pt idx="18" c:formatCode="0.0000">
                  <c:v>0.024819</c:v>
                </c:pt>
                <c:pt idx="19" c:formatCode="0.0000">
                  <c:v>0.024911</c:v>
                </c:pt>
                <c:pt idx="20" c:formatCode="0.0000">
                  <c:v>0.02324</c:v>
                </c:pt>
                <c:pt idx="21" c:formatCode="0.0000">
                  <c:v>0.023178</c:v>
                </c:pt>
                <c:pt idx="22" c:formatCode="0.0000">
                  <c:v>0.022563</c:v>
                </c:pt>
                <c:pt idx="23" c:formatCode="0.0000">
                  <c:v>0.021852</c:v>
                </c:pt>
                <c:pt idx="24" c:formatCode="0.0000">
                  <c:v>0.021374</c:v>
                </c:pt>
                <c:pt idx="25" c:formatCode="0.0000">
                  <c:v>0.020857</c:v>
                </c:pt>
                <c:pt idx="26" c:formatCode="0.0000">
                  <c:v>0.020636</c:v>
                </c:pt>
                <c:pt idx="27" c:formatCode="0.0000">
                  <c:v>0.020176</c:v>
                </c:pt>
                <c:pt idx="28" c:formatCode="0.0000">
                  <c:v>0.019824</c:v>
                </c:pt>
                <c:pt idx="29" c:formatCode="0.0000">
                  <c:v>0.0197481698295924</c:v>
                </c:pt>
                <c:pt idx="30" c:formatCode="0.0000">
                  <c:v>0.017814662427721</c:v>
                </c:pt>
              </c:numCache>
            </c:numRef>
          </c:val>
          <c:smooth val="0"/>
        </c:ser>
        <c:ser>
          <c:idx val="9"/>
          <c:order val="8"/>
          <c:tx>
            <c:strRef>
              <c:f>占世界比重!$B$10</c:f>
              <c:strCache>
                <c:ptCount val="1"/>
                <c:pt idx="0">
                  <c:v>United Kingdom</c:v>
                </c:pt>
              </c:strCache>
            </c:strRef>
          </c:tx>
          <c:spPr>
            <a:ln w="28575" cap="rnd">
              <a:solidFill>
                <a:schemeClr val="accent4">
                  <a:lumMod val="60000"/>
                </a:schemeClr>
              </a:solidFill>
              <a:round/>
            </a:ln>
            <a:effectLst/>
          </c:spPr>
          <c:marker>
            <c:symbol val="none"/>
          </c:marker>
          <c:dLbls>
            <c:delete val="1"/>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占世界比重!$C$10:$AG$10</c:f>
              <c:numCache>
                <c:formatCode>0.00</c:formatCode>
                <c:ptCount val="31"/>
                <c:pt idx="0">
                  <c:v>0.047337</c:v>
                </c:pt>
                <c:pt idx="1">
                  <c:v>0.044796</c:v>
                </c:pt>
                <c:pt idx="2">
                  <c:v>0.044579</c:v>
                </c:pt>
                <c:pt idx="3">
                  <c:v>0.04498</c:v>
                </c:pt>
                <c:pt idx="4">
                  <c:v>0.045028</c:v>
                </c:pt>
                <c:pt idx="5">
                  <c:v>0.043375</c:v>
                </c:pt>
                <c:pt idx="6">
                  <c:v>0.042389</c:v>
                </c:pt>
                <c:pt idx="7">
                  <c:v>0.041092</c:v>
                </c:pt>
                <c:pt idx="8">
                  <c:v>0.040561</c:v>
                </c:pt>
                <c:pt idx="9">
                  <c:v>0.039233</c:v>
                </c:pt>
                <c:pt idx="10">
                  <c:v>0.037564</c:v>
                </c:pt>
                <c:pt idx="11">
                  <c:v>0.037157</c:v>
                </c:pt>
                <c:pt idx="12">
                  <c:v>0.035596</c:v>
                </c:pt>
                <c:pt idx="13" c:formatCode="0.0000">
                  <c:v>0.033695</c:v>
                </c:pt>
                <c:pt idx="14" c:formatCode="0.0000">
                  <c:v>0.03231</c:v>
                </c:pt>
                <c:pt idx="15" c:formatCode="0.0000">
                  <c:v>0.03091</c:v>
                </c:pt>
                <c:pt idx="16" c:formatCode="0.0000">
                  <c:v>0.02957</c:v>
                </c:pt>
                <c:pt idx="17" c:formatCode="0.0000">
                  <c:v>0.028106</c:v>
                </c:pt>
                <c:pt idx="18" c:formatCode="0.0000">
                  <c:v>0.026844</c:v>
                </c:pt>
                <c:pt idx="19" c:formatCode="0.0000">
                  <c:v>0.02595</c:v>
                </c:pt>
                <c:pt idx="20" c:formatCode="0.0000">
                  <c:v>0.024698</c:v>
                </c:pt>
                <c:pt idx="21" c:formatCode="0.0000">
                  <c:v>0.024221</c:v>
                </c:pt>
                <c:pt idx="22" c:formatCode="0.0000">
                  <c:v>0.023343</c:v>
                </c:pt>
                <c:pt idx="23" c:formatCode="0.0000">
                  <c:v>0.022401</c:v>
                </c:pt>
                <c:pt idx="24" c:formatCode="0.0000">
                  <c:v>0.022201</c:v>
                </c:pt>
                <c:pt idx="25" c:formatCode="0.0000">
                  <c:v>0.021514</c:v>
                </c:pt>
                <c:pt idx="26" c:formatCode="0.0000">
                  <c:v>0.021017</c:v>
                </c:pt>
                <c:pt idx="27" c:formatCode="0.0000">
                  <c:v>0.020654</c:v>
                </c:pt>
                <c:pt idx="28" c:formatCode="0.0000">
                  <c:v>0.019797</c:v>
                </c:pt>
                <c:pt idx="29" c:formatCode="0.0000">
                  <c:v>0.0213304617692005</c:v>
                </c:pt>
                <c:pt idx="30" c:formatCode="0.0000">
                  <c:v>0.0195832389898018</c:v>
                </c:pt>
              </c:numCache>
            </c:numRef>
          </c:val>
          <c:smooth val="0"/>
        </c:ser>
        <c:ser>
          <c:idx val="10"/>
          <c:order val="9"/>
          <c:tx>
            <c:strRef>
              <c:f>占世界比重!$B$11</c:f>
              <c:strCache>
                <c:ptCount val="1"/>
                <c:pt idx="0">
                  <c:v>Mexico</c:v>
                </c:pt>
              </c:strCache>
            </c:strRef>
          </c:tx>
          <c:spPr>
            <a:ln w="28575" cap="rnd">
              <a:solidFill>
                <a:schemeClr val="accent5">
                  <a:lumMod val="60000"/>
                </a:schemeClr>
              </a:solidFill>
              <a:round/>
            </a:ln>
            <a:effectLst/>
          </c:spPr>
          <c:marker>
            <c:symbol val="none"/>
          </c:marker>
          <c:dLbls>
            <c:delete val="1"/>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占世界比重!$C$11:$AG$11</c:f>
              <c:numCache>
                <c:formatCode>0.00</c:formatCode>
                <c:ptCount val="31"/>
                <c:pt idx="0">
                  <c:v>0.021401</c:v>
                </c:pt>
                <c:pt idx="1">
                  <c:v>0.021916</c:v>
                </c:pt>
                <c:pt idx="2">
                  <c:v>0.022783</c:v>
                </c:pt>
                <c:pt idx="3">
                  <c:v>0.022466</c:v>
                </c:pt>
                <c:pt idx="4">
                  <c:v>0.022208</c:v>
                </c:pt>
                <c:pt idx="5">
                  <c:v>0.020225</c:v>
                </c:pt>
                <c:pt idx="6">
                  <c:v>0.021464</c:v>
                </c:pt>
                <c:pt idx="7">
                  <c:v>0.02239</c:v>
                </c:pt>
                <c:pt idx="8">
                  <c:v>0.023919</c:v>
                </c:pt>
                <c:pt idx="9">
                  <c:v>0.02365</c:v>
                </c:pt>
                <c:pt idx="10">
                  <c:v>0.023603</c:v>
                </c:pt>
                <c:pt idx="11">
                  <c:v>0.022927</c:v>
                </c:pt>
                <c:pt idx="12">
                  <c:v>0.022022</c:v>
                </c:pt>
                <c:pt idx="13" c:formatCode="0.0000">
                  <c:v>0.020895</c:v>
                </c:pt>
                <c:pt idx="14" c:formatCode="0.0000">
                  <c:v>0.020323</c:v>
                </c:pt>
                <c:pt idx="15" c:formatCode="0.0000">
                  <c:v>0.019807</c:v>
                </c:pt>
                <c:pt idx="16" c:formatCode="0.0000">
                  <c:v>0.019455</c:v>
                </c:pt>
                <c:pt idx="17" c:formatCode="0.0000">
                  <c:v>0.018444</c:v>
                </c:pt>
                <c:pt idx="18" c:formatCode="0.0000">
                  <c:v>0.01794</c:v>
                </c:pt>
                <c:pt idx="19" c:formatCode="0.0000">
                  <c:v>0.017065</c:v>
                </c:pt>
                <c:pt idx="20" c:formatCode="0.0000">
                  <c:v>0.017005</c:v>
                </c:pt>
                <c:pt idx="21" c:formatCode="0.0000">
                  <c:v>0.016793</c:v>
                </c:pt>
                <c:pt idx="22" c:formatCode="0.0000">
                  <c:v>0.017077</c:v>
                </c:pt>
                <c:pt idx="23" c:formatCode="0.0000">
                  <c:v>0.016631</c:v>
                </c:pt>
                <c:pt idx="24" c:formatCode="0.0000">
                  <c:v>0.016668</c:v>
                </c:pt>
                <c:pt idx="25" c:formatCode="0.0000">
                  <c:v>0.016587</c:v>
                </c:pt>
                <c:pt idx="26" c:formatCode="0.0000">
                  <c:v>0.016386</c:v>
                </c:pt>
                <c:pt idx="27" c:formatCode="0.0000">
                  <c:v>0.01624</c:v>
                </c:pt>
                <c:pt idx="28" c:formatCode="0.0000">
                  <c:v>0.015851</c:v>
                </c:pt>
                <c:pt idx="29" c:formatCode="0.0000">
                  <c:v>0.0156128349392488</c:v>
                </c:pt>
                <c:pt idx="30" c:formatCode="0.0000">
                  <c:v>0.0142958876357853</c:v>
                </c:pt>
              </c:numCache>
            </c:numRef>
          </c:val>
          <c:smooth val="0"/>
        </c:ser>
        <c:ser>
          <c:idx val="11"/>
          <c:order val="10"/>
          <c:tx>
            <c:strRef>
              <c:f>占世界比重!$B$12</c:f>
              <c:strCache>
                <c:ptCount val="1"/>
                <c:pt idx="0">
                  <c:v>Indonesia</c:v>
                </c:pt>
              </c:strCache>
            </c:strRef>
          </c:tx>
          <c:spPr>
            <a:ln w="28575" cap="rnd">
              <a:solidFill>
                <a:schemeClr val="accent6">
                  <a:lumMod val="60000"/>
                </a:schemeClr>
              </a:solidFill>
              <a:round/>
            </a:ln>
            <a:effectLst/>
          </c:spPr>
          <c:marker>
            <c:symbol val="none"/>
          </c:marker>
          <c:dLbls>
            <c:delete val="1"/>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占世界比重!$C$12:$AG$12</c:f>
              <c:numCache>
                <c:formatCode>0.00</c:formatCode>
                <c:ptCount val="31"/>
                <c:pt idx="0">
                  <c:v>0.00878</c:v>
                </c:pt>
                <c:pt idx="1">
                  <c:v>0.009676</c:v>
                </c:pt>
                <c:pt idx="2">
                  <c:v>0.010609</c:v>
                </c:pt>
                <c:pt idx="3">
                  <c:v>0.011752</c:v>
                </c:pt>
                <c:pt idx="4">
                  <c:v>0.012618</c:v>
                </c:pt>
                <c:pt idx="5">
                  <c:v>0.013295</c:v>
                </c:pt>
                <c:pt idx="6">
                  <c:v>0.014372</c:v>
                </c:pt>
                <c:pt idx="7">
                  <c:v>0.014471</c:v>
                </c:pt>
                <c:pt idx="8">
                  <c:v>0.012539</c:v>
                </c:pt>
                <c:pt idx="9">
                  <c:v>0.012586</c:v>
                </c:pt>
                <c:pt idx="10">
                  <c:v>0.012489</c:v>
                </c:pt>
                <c:pt idx="11">
                  <c:v>0.01286</c:v>
                </c:pt>
                <c:pt idx="12">
                  <c:v>0.013271</c:v>
                </c:pt>
                <c:pt idx="13" c:formatCode="0.0000">
                  <c:v>0.013323</c:v>
                </c:pt>
                <c:pt idx="14" c:formatCode="0.0000">
                  <c:v>0.01337</c:v>
                </c:pt>
                <c:pt idx="15" c:formatCode="0.0000">
                  <c:v>0.013376</c:v>
                </c:pt>
                <c:pt idx="16" c:formatCode="0.0000">
                  <c:v>0.013164</c:v>
                </c:pt>
                <c:pt idx="17" c:formatCode="0.0000">
                  <c:v>0.012924</c:v>
                </c:pt>
                <c:pt idx="18" c:formatCode="0.0000">
                  <c:v>0.013228</c:v>
                </c:pt>
                <c:pt idx="19" c:formatCode="0.0000">
                  <c:v>0.014343</c:v>
                </c:pt>
                <c:pt idx="20" c:formatCode="0.0000">
                  <c:v>0.013663</c:v>
                </c:pt>
                <c:pt idx="21" c:formatCode="0.0000">
                  <c:v>0.013967</c:v>
                </c:pt>
                <c:pt idx="22" c:formatCode="0.0000">
                  <c:v>0.014415</c:v>
                </c:pt>
                <c:pt idx="23" c:formatCode="0.0000">
                  <c:v>0.014558</c:v>
                </c:pt>
                <c:pt idx="24" c:formatCode="0.0000">
                  <c:v>0.014689</c:v>
                </c:pt>
                <c:pt idx="25" c:formatCode="0.0000">
                  <c:v>0.014863</c:v>
                </c:pt>
                <c:pt idx="26" c:formatCode="0.0000">
                  <c:v>0.015066</c:v>
                </c:pt>
                <c:pt idx="27" c:formatCode="0.0000">
                  <c:v>0.015071</c:v>
                </c:pt>
                <c:pt idx="28" c:formatCode="0.0000">
                  <c:v>0.015364</c:v>
                </c:pt>
                <c:pt idx="29" c:formatCode="0.0000">
                  <c:v>0.0154259985150177</c:v>
                </c:pt>
                <c:pt idx="30" c:formatCode="0.0000">
                  <c:v>0.0151656847250221</c:v>
                </c:pt>
              </c:numCache>
            </c:numRef>
          </c:val>
          <c:smooth val="0"/>
        </c:ser>
        <c:ser>
          <c:idx val="12"/>
          <c:order val="11"/>
          <c:tx>
            <c:strRef>
              <c:f>占世界比重!$B$13</c:f>
              <c:strCache>
                <c:ptCount val="1"/>
                <c:pt idx="0">
                  <c:v>Russian Federation</c:v>
                </c:pt>
              </c:strCache>
            </c:strRef>
          </c:tx>
          <c:spPr>
            <a:ln w="28575" cap="rnd">
              <a:solidFill>
                <a:schemeClr val="accent1">
                  <a:lumMod val="80000"/>
                  <a:lumOff val="20000"/>
                </a:schemeClr>
              </a:solidFill>
              <a:round/>
            </a:ln>
            <a:effectLst/>
          </c:spPr>
          <c:marker>
            <c:symbol val="none"/>
          </c:marker>
          <c:dLbls>
            <c:delete val="1"/>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占世界比重!$C$13:$AG$13</c:f>
              <c:numCache>
                <c:formatCode>0.00</c:formatCode>
                <c:ptCount val="31"/>
                <c:pt idx="0">
                  <c:v>0.036449</c:v>
                </c:pt>
                <c:pt idx="1">
                  <c:v>0.034242</c:v>
                </c:pt>
                <c:pt idx="2">
                  <c:v>0.028001</c:v>
                </c:pt>
                <c:pt idx="3">
                  <c:v>0.023871</c:v>
                </c:pt>
                <c:pt idx="4">
                  <c:v>0.018164</c:v>
                </c:pt>
                <c:pt idx="5">
                  <c:v>0.016726</c:v>
                </c:pt>
                <c:pt idx="6">
                  <c:v>0.015682</c:v>
                </c:pt>
                <c:pt idx="7">
                  <c:v>0.015307</c:v>
                </c:pt>
                <c:pt idx="8">
                  <c:v>0.014195</c:v>
                </c:pt>
                <c:pt idx="9">
                  <c:v>0.015072</c:v>
                </c:pt>
                <c:pt idx="10">
                  <c:v>0.015768</c:v>
                </c:pt>
                <c:pt idx="11">
                  <c:v>0.016456</c:v>
                </c:pt>
                <c:pt idx="12">
                  <c:v>0.016755</c:v>
                </c:pt>
                <c:pt idx="13" c:formatCode="0.0000">
                  <c:v>0.017436</c:v>
                </c:pt>
                <c:pt idx="14" c:formatCode="0.0000">
                  <c:v>0.017782</c:v>
                </c:pt>
                <c:pt idx="15" c:formatCode="0.0000">
                  <c:v>0.017751</c:v>
                </c:pt>
                <c:pt idx="16" c:formatCode="0.0000">
                  <c:v>0.017745</c:v>
                </c:pt>
                <c:pt idx="17" c:formatCode="0.0000">
                  <c:v>0.017949</c:v>
                </c:pt>
                <c:pt idx="18" c:formatCode="0.0000">
                  <c:v>0.017263</c:v>
                </c:pt>
                <c:pt idx="19" c:formatCode="0.0000">
                  <c:v>0.015717</c:v>
                </c:pt>
                <c:pt idx="20" c:formatCode="0.0000">
                  <c:v>0.015588</c:v>
                </c:pt>
                <c:pt idx="21" c:formatCode="0.0000">
                  <c:v>0.015841</c:v>
                </c:pt>
                <c:pt idx="22" c:formatCode="0.0000">
                  <c:v>0.016205</c:v>
                </c:pt>
                <c:pt idx="23" c:formatCode="0.0000">
                  <c:v>0.015764</c:v>
                </c:pt>
                <c:pt idx="24" c:formatCode="0.0000">
                  <c:v>0.015341</c:v>
                </c:pt>
                <c:pt idx="25" c:formatCode="0.0000">
                  <c:v>0.014206</c:v>
                </c:pt>
                <c:pt idx="26" c:formatCode="0.0000">
                  <c:v>0.013945</c:v>
                </c:pt>
                <c:pt idx="27" c:formatCode="0.0000">
                  <c:v>0.013406</c:v>
                </c:pt>
                <c:pt idx="28" c:formatCode="0.0000">
                  <c:v>0.013199</c:v>
                </c:pt>
                <c:pt idx="29" c:formatCode="0.0000">
                  <c:v>0.0140058600261701</c:v>
                </c:pt>
                <c:pt idx="30" c:formatCode="0.0000">
                  <c:v>0.0141818521703863</c:v>
                </c:pt>
              </c:numCache>
            </c:numRef>
          </c:val>
          <c:smooth val="0"/>
        </c:ser>
        <c:ser>
          <c:idx val="13"/>
          <c:order val="12"/>
          <c:tx>
            <c:strRef>
              <c:f>占世界比重!$B$14</c:f>
              <c:strCache>
                <c:ptCount val="1"/>
                <c:pt idx="0">
                  <c:v>China, Taiwan Province</c:v>
                </c:pt>
              </c:strCache>
            </c:strRef>
          </c:tx>
          <c:spPr>
            <a:ln w="28575" cap="rnd">
              <a:solidFill>
                <a:schemeClr val="accent2">
                  <a:lumMod val="80000"/>
                  <a:lumOff val="20000"/>
                </a:schemeClr>
              </a:solidFill>
              <a:round/>
            </a:ln>
            <a:effectLst/>
          </c:spPr>
          <c:marker>
            <c:symbol val="none"/>
          </c:marker>
          <c:dLbls>
            <c:delete val="1"/>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占世界比重!$C$14:$AG$14</c:f>
              <c:numCache>
                <c:formatCode>0.00</c:formatCode>
                <c:ptCount val="31"/>
                <c:pt idx="0">
                  <c:v>0.006596</c:v>
                </c:pt>
                <c:pt idx="1">
                  <c:v>0.006953</c:v>
                </c:pt>
                <c:pt idx="2">
                  <c:v>0.00725</c:v>
                </c:pt>
                <c:pt idx="3">
                  <c:v>0.007489</c:v>
                </c:pt>
                <c:pt idx="4">
                  <c:v>0.007641</c:v>
                </c:pt>
                <c:pt idx="5">
                  <c:v>0.007727</c:v>
                </c:pt>
                <c:pt idx="6">
                  <c:v>0.007952</c:v>
                </c:pt>
                <c:pt idx="7">
                  <c:v>0.008126</c:v>
                </c:pt>
                <c:pt idx="8">
                  <c:v>0.008214</c:v>
                </c:pt>
                <c:pt idx="9">
                  <c:v>0.00855</c:v>
                </c:pt>
                <c:pt idx="10">
                  <c:v>0.008779</c:v>
                </c:pt>
                <c:pt idx="11">
                  <c:v>0.00819</c:v>
                </c:pt>
                <c:pt idx="12">
                  <c:v>0.008962</c:v>
                </c:pt>
                <c:pt idx="13" c:formatCode="0.0000">
                  <c:v>0.009488</c:v>
                </c:pt>
                <c:pt idx="14" c:formatCode="0.0000">
                  <c:v>0.00988</c:v>
                </c:pt>
                <c:pt idx="15" c:formatCode="0.0000">
                  <c:v>0.01025</c:v>
                </c:pt>
                <c:pt idx="16" c:formatCode="0.0000">
                  <c:v>0.010327</c:v>
                </c:pt>
                <c:pt idx="17" c:formatCode="0.0000">
                  <c:v>0.010991</c:v>
                </c:pt>
                <c:pt idx="18" c:formatCode="0.0000">
                  <c:v>0.010862</c:v>
                </c:pt>
                <c:pt idx="19" c:formatCode="0.0000">
                  <c:v>0.011265</c:v>
                </c:pt>
                <c:pt idx="20" c:formatCode="0.0000">
                  <c:v>0.012608</c:v>
                </c:pt>
                <c:pt idx="21" c:formatCode="0.0000">
                  <c:v>0.012909</c:v>
                </c:pt>
                <c:pt idx="22" c:formatCode="0.0000">
                  <c:v>0.01308</c:v>
                </c:pt>
                <c:pt idx="23" c:formatCode="0.0000">
                  <c:v>0.012883</c:v>
                </c:pt>
                <c:pt idx="24" c:formatCode="0.0000">
                  <c:v>0.01344</c:v>
                </c:pt>
                <c:pt idx="25" c:formatCode="0.0000">
                  <c:v>0.01299</c:v>
                </c:pt>
                <c:pt idx="26" c:formatCode="0.0000">
                  <c:v>0.01302</c:v>
                </c:pt>
                <c:pt idx="27" c:formatCode="0.0000">
                  <c:v>0.013184</c:v>
                </c:pt>
                <c:pt idx="28" c:formatCode="0.0000">
                  <c:v>0.013165</c:v>
                </c:pt>
                <c:pt idx="29" c:formatCode="0.0000">
                  <c:v>0.0138358052127007</c:v>
                </c:pt>
                <c:pt idx="30" c:formatCode="0.0000">
                  <c:v>0.0150451471575096</c:v>
                </c:pt>
              </c:numCache>
            </c:numRef>
          </c:val>
          <c:smooth val="0"/>
        </c:ser>
        <c:ser>
          <c:idx val="14"/>
          <c:order val="13"/>
          <c:tx>
            <c:strRef>
              <c:f>占世界比重!$B$15</c:f>
              <c:strCache>
                <c:ptCount val="1"/>
                <c:pt idx="0">
                  <c:v>Turkey</c:v>
                </c:pt>
              </c:strCache>
            </c:strRef>
          </c:tx>
          <c:spPr>
            <a:ln w="28575" cap="rnd">
              <a:solidFill>
                <a:schemeClr val="accent3">
                  <a:lumMod val="80000"/>
                  <a:lumOff val="20000"/>
                </a:schemeClr>
              </a:solidFill>
              <a:round/>
            </a:ln>
            <a:effectLst/>
          </c:spPr>
          <c:marker>
            <c:symbol val="none"/>
          </c:marker>
          <c:dLbls>
            <c:delete val="1"/>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占世界比重!$C$15:$AG$15</c:f>
              <c:numCache>
                <c:formatCode>0.00</c:formatCode>
                <c:ptCount val="31"/>
                <c:pt idx="0">
                  <c:v>0.00766</c:v>
                </c:pt>
                <c:pt idx="1">
                  <c:v>0.007816</c:v>
                </c:pt>
                <c:pt idx="2">
                  <c:v>0.008227</c:v>
                </c:pt>
                <c:pt idx="3">
                  <c:v>0.008943</c:v>
                </c:pt>
                <c:pt idx="4">
                  <c:v>0.007893</c:v>
                </c:pt>
                <c:pt idx="5">
                  <c:v>0.008544</c:v>
                </c:pt>
                <c:pt idx="6">
                  <c:v>0.008864</c:v>
                </c:pt>
                <c:pt idx="7">
                  <c:v>0.009409</c:v>
                </c:pt>
                <c:pt idx="8">
                  <c:v>0.009356</c:v>
                </c:pt>
                <c:pt idx="9">
                  <c:v>0.008511</c:v>
                </c:pt>
                <c:pt idx="10">
                  <c:v>0.008539</c:v>
                </c:pt>
                <c:pt idx="11">
                  <c:v>0.007795</c:v>
                </c:pt>
                <c:pt idx="12">
                  <c:v>0.007937</c:v>
                </c:pt>
                <c:pt idx="13" c:formatCode="0.0000">
                  <c:v>0.008323</c:v>
                </c:pt>
                <c:pt idx="14" c:formatCode="0.0000">
                  <c:v>0.00888</c:v>
                </c:pt>
                <c:pt idx="15" c:formatCode="0.0000">
                  <c:v>0.009314</c:v>
                </c:pt>
                <c:pt idx="16" c:formatCode="0.0000">
                  <c:v>0.009594</c:v>
                </c:pt>
                <c:pt idx="17" c:formatCode="0.0000">
                  <c:v>0.009623</c:v>
                </c:pt>
                <c:pt idx="18" c:formatCode="0.0000">
                  <c:v>0.009552</c:v>
                </c:pt>
                <c:pt idx="19" c:formatCode="0.0000">
                  <c:v>0.009206</c:v>
                </c:pt>
                <c:pt idx="20" c:formatCode="0.0000">
                  <c:v>0.009272</c:v>
                </c:pt>
                <c:pt idx="21" c:formatCode="0.0000">
                  <c:v>0.010637</c:v>
                </c:pt>
                <c:pt idx="22" c:formatCode="0.0000">
                  <c:v>0.010614</c:v>
                </c:pt>
                <c:pt idx="23" c:formatCode="0.0000">
                  <c:v>0.011213</c:v>
                </c:pt>
                <c:pt idx="24" c:formatCode="0.0000">
                  <c:v>0.011509</c:v>
                </c:pt>
                <c:pt idx="25" c:formatCode="0.0000">
                  <c:v>0.011824</c:v>
                </c:pt>
                <c:pt idx="26" c:formatCode="0.0000">
                  <c:v>0.011892</c:v>
                </c:pt>
                <c:pt idx="27" c:formatCode="0.0000">
                  <c:v>0.012501</c:v>
                </c:pt>
                <c:pt idx="28" c:formatCode="0.0000">
                  <c:v>0.012405</c:v>
                </c:pt>
                <c:pt idx="29" c:formatCode="0.0000">
                  <c:v>0.0117566676057049</c:v>
                </c:pt>
                <c:pt idx="30" c:formatCode="0.0000">
                  <c:v>0.0122934679411491</c:v>
                </c:pt>
              </c:numCache>
            </c:numRef>
          </c:val>
          <c:smooth val="0"/>
        </c:ser>
        <c:ser>
          <c:idx val="15"/>
          <c:order val="14"/>
          <c:tx>
            <c:strRef>
              <c:f>占世界比重!$B$16</c:f>
              <c:strCache>
                <c:ptCount val="1"/>
                <c:pt idx="0">
                  <c:v>Brazil</c:v>
                </c:pt>
              </c:strCache>
            </c:strRef>
          </c:tx>
          <c:spPr>
            <a:ln w="28575" cap="rnd">
              <a:solidFill>
                <a:schemeClr val="accent4">
                  <a:lumMod val="80000"/>
                  <a:lumOff val="20000"/>
                </a:schemeClr>
              </a:solidFill>
              <a:round/>
            </a:ln>
            <a:effectLst/>
          </c:spPr>
          <c:marker>
            <c:symbol val="none"/>
          </c:marker>
          <c:dLbls>
            <c:delete val="1"/>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占世界比重!$C$16:$AG$16</c:f>
              <c:numCache>
                <c:formatCode>0.00</c:formatCode>
                <c:ptCount val="31"/>
                <c:pt idx="0">
                  <c:v>0.025475</c:v>
                </c:pt>
                <c:pt idx="1">
                  <c:v>0.02511</c:v>
                </c:pt>
                <c:pt idx="2">
                  <c:v>0.024016</c:v>
                </c:pt>
                <c:pt idx="3">
                  <c:v>0.026095</c:v>
                </c:pt>
                <c:pt idx="4">
                  <c:v>0.026915</c:v>
                </c:pt>
                <c:pt idx="5">
                  <c:v>0.026831</c:v>
                </c:pt>
                <c:pt idx="6">
                  <c:v>0.02611</c:v>
                </c:pt>
                <c:pt idx="7">
                  <c:v>0.025447</c:v>
                </c:pt>
                <c:pt idx="8">
                  <c:v>0.023759</c:v>
                </c:pt>
                <c:pt idx="9">
                  <c:v>0.022444</c:v>
                </c:pt>
                <c:pt idx="10">
                  <c:v>0.022265</c:v>
                </c:pt>
                <c:pt idx="11">
                  <c:v>0.022513</c:v>
                </c:pt>
                <c:pt idx="12">
                  <c:v>0.022543</c:v>
                </c:pt>
                <c:pt idx="13" c:formatCode="0.0000">
                  <c:v>0.021912</c:v>
                </c:pt>
                <c:pt idx="14" c:formatCode="0.0000">
                  <c:v>0.022457</c:v>
                </c:pt>
                <c:pt idx="15" c:formatCode="0.0000">
                  <c:v>0.021918</c:v>
                </c:pt>
                <c:pt idx="16" c:formatCode="0.0000">
                  <c:v>0.020845</c:v>
                </c:pt>
                <c:pt idx="17" c:formatCode="0.0000">
                  <c:v>0.020793</c:v>
                </c:pt>
                <c:pt idx="18" c:formatCode="0.0000">
                  <c:v>0.021366</c:v>
                </c:pt>
                <c:pt idx="19" c:formatCode="0.0000">
                  <c:v>0.020569</c:v>
                </c:pt>
                <c:pt idx="20" c:formatCode="0.0000">
                  <c:v>0.020521</c:v>
                </c:pt>
                <c:pt idx="21" c:formatCode="0.0000">
                  <c:v>0.020094</c:v>
                </c:pt>
                <c:pt idx="22" c:formatCode="0.0000">
                  <c:v>0.019151</c:v>
                </c:pt>
                <c:pt idx="23" c:formatCode="0.0000">
                  <c:v>0.019143</c:v>
                </c:pt>
                <c:pt idx="24" c:formatCode="0.0000">
                  <c:v>0.017569</c:v>
                </c:pt>
                <c:pt idx="25" c:formatCode="0.0000">
                  <c:v>0.015602</c:v>
                </c:pt>
                <c:pt idx="26" c:formatCode="0.0000">
                  <c:v>0.014391</c:v>
                </c:pt>
                <c:pt idx="27" c:formatCode="0.0000">
                  <c:v>0.012967</c:v>
                </c:pt>
                <c:pt idx="28" c:formatCode="0.0000">
                  <c:v>0.012399</c:v>
                </c:pt>
                <c:pt idx="29" c:formatCode="0.0000">
                  <c:v>0.0135329550805116</c:v>
                </c:pt>
                <c:pt idx="30" c:formatCode="0.0000">
                  <c:v>0.0131209473072832</c:v>
                </c:pt>
              </c:numCache>
            </c:numRef>
          </c:val>
          <c:smooth val="0"/>
        </c:ser>
        <c:ser>
          <c:idx val="16"/>
          <c:order val="15"/>
          <c:tx>
            <c:strRef>
              <c:f>占世界比重!$B$17</c:f>
              <c:strCache>
                <c:ptCount val="1"/>
                <c:pt idx="0">
                  <c:v>Spain</c:v>
                </c:pt>
              </c:strCache>
            </c:strRef>
          </c:tx>
          <c:spPr>
            <a:ln w="28575" cap="rnd">
              <a:solidFill>
                <a:schemeClr val="accent5">
                  <a:lumMod val="80000"/>
                  <a:lumOff val="20000"/>
                </a:schemeClr>
              </a:solidFill>
              <a:round/>
            </a:ln>
            <a:effectLst/>
          </c:spPr>
          <c:marker>
            <c:symbol val="none"/>
          </c:marker>
          <c:dLbls>
            <c:delete val="1"/>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占世界比重!$C$17:$AG$17</c:f>
              <c:numCache>
                <c:formatCode>0.00</c:formatCode>
                <c:ptCount val="31"/>
                <c:pt idx="0">
                  <c:v>0.021143</c:v>
                </c:pt>
                <c:pt idx="1">
                  <c:v>0.021389</c:v>
                </c:pt>
                <c:pt idx="2">
                  <c:v>0.021285</c:v>
                </c:pt>
                <c:pt idx="3">
                  <c:v>0.020386</c:v>
                </c:pt>
                <c:pt idx="4">
                  <c:v>0.01993</c:v>
                </c:pt>
                <c:pt idx="5">
                  <c:v>0.019509</c:v>
                </c:pt>
                <c:pt idx="6">
                  <c:v>0.019448</c:v>
                </c:pt>
                <c:pt idx="7">
                  <c:v>0.019574</c:v>
                </c:pt>
                <c:pt idx="8">
                  <c:v>0.0204</c:v>
                </c:pt>
                <c:pt idx="9">
                  <c:v>0.020641</c:v>
                </c:pt>
                <c:pt idx="10">
                  <c:v>0.020276</c:v>
                </c:pt>
                <c:pt idx="11">
                  <c:v>0.021015</c:v>
                </c:pt>
                <c:pt idx="12">
                  <c:v>0.020803</c:v>
                </c:pt>
                <c:pt idx="13" c:formatCode="0.0000">
                  <c:v>0.020302</c:v>
                </c:pt>
                <c:pt idx="14" c:formatCode="0.0000">
                  <c:v>0.019232</c:v>
                </c:pt>
                <c:pt idx="15" c:formatCode="0.0000">
                  <c:v>0.018793</c:v>
                </c:pt>
                <c:pt idx="16" c:formatCode="0.0000">
                  <c:v>0.018148</c:v>
                </c:pt>
                <c:pt idx="17" c:formatCode="0.0000">
                  <c:v>0.017365</c:v>
                </c:pt>
                <c:pt idx="18" c:formatCode="0.0000">
                  <c:v>0.016662</c:v>
                </c:pt>
                <c:pt idx="19" c:formatCode="0.0000">
                  <c:v>0.015817</c:v>
                </c:pt>
                <c:pt idx="20" c:formatCode="0.0000">
                  <c:v>0.014432</c:v>
                </c:pt>
                <c:pt idx="21" c:formatCode="0.0000">
                  <c:v>0.013677</c:v>
                </c:pt>
                <c:pt idx="22" c:formatCode="0.0000">
                  <c:v>0.012662</c:v>
                </c:pt>
                <c:pt idx="23" c:formatCode="0.0000">
                  <c:v>0.012263</c:v>
                </c:pt>
                <c:pt idx="24" c:formatCode="0.0000">
                  <c:v>0.012118</c:v>
                </c:pt>
                <c:pt idx="25" c:formatCode="0.0000">
                  <c:v>0.012235</c:v>
                </c:pt>
                <c:pt idx="26" c:formatCode="0.0000">
                  <c:v>0.012515</c:v>
                </c:pt>
                <c:pt idx="27" c:formatCode="0.0000">
                  <c:v>0.012492</c:v>
                </c:pt>
                <c:pt idx="28" c:formatCode="0.0000">
                  <c:v>0.012318</c:v>
                </c:pt>
                <c:pt idx="29" c:formatCode="0.0000">
                  <c:v>0.0105420191741988</c:v>
                </c:pt>
                <c:pt idx="30" c:formatCode="0.0000">
                  <c:v>0.00938780595607689</c:v>
                </c:pt>
              </c:numCache>
            </c:numRef>
          </c:val>
          <c:smooth val="0"/>
        </c:ser>
        <c:dLbls>
          <c:showLegendKey val="0"/>
          <c:showVal val="0"/>
          <c:showCatName val="0"/>
          <c:showSerName val="0"/>
          <c:showPercent val="0"/>
          <c:showBubbleSize val="0"/>
        </c:dLbls>
        <c:marker val="0"/>
        <c:smooth val="0"/>
        <c:axId val="484529872"/>
        <c:axId val="493068160"/>
      </c:lineChart>
      <c:catAx>
        <c:axId val="484529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493068160"/>
        <c:crosses val="autoZero"/>
        <c:auto val="1"/>
        <c:lblAlgn val="ctr"/>
        <c:lblOffset val="100"/>
        <c:noMultiLvlLbl val="0"/>
      </c:catAx>
      <c:valAx>
        <c:axId val="49306816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4845298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a:noFill/>
    </a:ln>
    <a:effectLst/>
  </c:spPr>
  <c:txPr>
    <a:bodyPr/>
    <a:lstStyle/>
    <a:p>
      <a:pPr>
        <a:defRPr lang="zh-CN"/>
      </a:pP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土地市场!$L$2</c:f>
              <c:strCache>
                <c:ptCount val="1"/>
                <c:pt idx="0">
                  <c:v>一线城市：累计同比</c:v>
                </c:pt>
              </c:strCache>
            </c:strRef>
          </c:tx>
          <c:spPr>
            <a:ln w="28575" cap="rnd">
              <a:solidFill>
                <a:srgbClr val="00B0F0"/>
              </a:solidFill>
              <a:round/>
            </a:ln>
            <a:effectLst/>
          </c:spPr>
          <c:marker>
            <c:symbol val="none"/>
          </c:marker>
          <c:dLbls>
            <c:delete val="1"/>
          </c:dLbls>
          <c:cat>
            <c:numRef>
              <c:f>土地市场!$K$3:$K$85</c:f>
              <c:numCache>
                <c:formatCode>yyyy\-mm</c:formatCode>
                <c:ptCount val="83"/>
                <c:pt idx="0" c:formatCode="yyyy\-mm">
                  <c:v>45260</c:v>
                </c:pt>
                <c:pt idx="1" c:formatCode="yyyy\-mm">
                  <c:v>45230</c:v>
                </c:pt>
                <c:pt idx="2" c:formatCode="yyyy\-mm">
                  <c:v>45199</c:v>
                </c:pt>
                <c:pt idx="3" c:formatCode="yyyy\-mm">
                  <c:v>45169</c:v>
                </c:pt>
                <c:pt idx="4" c:formatCode="yyyy\-mm">
                  <c:v>45138</c:v>
                </c:pt>
                <c:pt idx="5" c:formatCode="yyyy\-mm">
                  <c:v>45107</c:v>
                </c:pt>
                <c:pt idx="6" c:formatCode="yyyy\-mm">
                  <c:v>45077</c:v>
                </c:pt>
                <c:pt idx="7" c:formatCode="yyyy\-mm">
                  <c:v>45046</c:v>
                </c:pt>
                <c:pt idx="8" c:formatCode="yyyy\-mm">
                  <c:v>45016</c:v>
                </c:pt>
                <c:pt idx="9" c:formatCode="yyyy\-mm">
                  <c:v>44985</c:v>
                </c:pt>
                <c:pt idx="10" c:formatCode="yyyy\-mm">
                  <c:v>44957</c:v>
                </c:pt>
                <c:pt idx="11" c:formatCode="yyyy\-mm">
                  <c:v>44926</c:v>
                </c:pt>
                <c:pt idx="12" c:formatCode="yyyy\-mm">
                  <c:v>44895</c:v>
                </c:pt>
                <c:pt idx="13" c:formatCode="yyyy\-mm">
                  <c:v>44865</c:v>
                </c:pt>
                <c:pt idx="14" c:formatCode="yyyy\-mm">
                  <c:v>44834</c:v>
                </c:pt>
                <c:pt idx="15" c:formatCode="yyyy\-mm">
                  <c:v>44804</c:v>
                </c:pt>
                <c:pt idx="16" c:formatCode="yyyy\-mm">
                  <c:v>44773</c:v>
                </c:pt>
                <c:pt idx="17" c:formatCode="yyyy\-mm">
                  <c:v>44742</c:v>
                </c:pt>
                <c:pt idx="18" c:formatCode="yyyy\-mm">
                  <c:v>44712</c:v>
                </c:pt>
                <c:pt idx="19" c:formatCode="yyyy\-mm">
                  <c:v>44681</c:v>
                </c:pt>
                <c:pt idx="20" c:formatCode="yyyy\-mm">
                  <c:v>44651</c:v>
                </c:pt>
                <c:pt idx="21" c:formatCode="yyyy\-mm">
                  <c:v>44620</c:v>
                </c:pt>
                <c:pt idx="22" c:formatCode="yyyy\-mm">
                  <c:v>44592</c:v>
                </c:pt>
                <c:pt idx="23" c:formatCode="yyyy\-mm">
                  <c:v>44561</c:v>
                </c:pt>
                <c:pt idx="24" c:formatCode="yyyy\-mm">
                  <c:v>44530</c:v>
                </c:pt>
                <c:pt idx="25" c:formatCode="yyyy\-mm">
                  <c:v>44500</c:v>
                </c:pt>
                <c:pt idx="26" c:formatCode="yyyy\-mm">
                  <c:v>44469</c:v>
                </c:pt>
                <c:pt idx="27" c:formatCode="yyyy\-mm">
                  <c:v>44439</c:v>
                </c:pt>
                <c:pt idx="28" c:formatCode="yyyy\-mm">
                  <c:v>44408</c:v>
                </c:pt>
                <c:pt idx="29" c:formatCode="yyyy\-mm">
                  <c:v>44377</c:v>
                </c:pt>
                <c:pt idx="30" c:formatCode="yyyy\-mm">
                  <c:v>44347</c:v>
                </c:pt>
                <c:pt idx="31" c:formatCode="yyyy\-mm">
                  <c:v>44316</c:v>
                </c:pt>
                <c:pt idx="32" c:formatCode="yyyy\-mm">
                  <c:v>44286</c:v>
                </c:pt>
                <c:pt idx="33" c:formatCode="yyyy\-mm">
                  <c:v>44255</c:v>
                </c:pt>
                <c:pt idx="34" c:formatCode="yyyy\-mm">
                  <c:v>44227</c:v>
                </c:pt>
                <c:pt idx="35" c:formatCode="yyyy\-mm">
                  <c:v>44196</c:v>
                </c:pt>
                <c:pt idx="36" c:formatCode="yyyy\-mm">
                  <c:v>44165</c:v>
                </c:pt>
                <c:pt idx="37" c:formatCode="yyyy\-mm">
                  <c:v>44135</c:v>
                </c:pt>
                <c:pt idx="38" c:formatCode="yyyy\-mm">
                  <c:v>44104</c:v>
                </c:pt>
                <c:pt idx="39" c:formatCode="yyyy\-mm">
                  <c:v>44074</c:v>
                </c:pt>
                <c:pt idx="40" c:formatCode="yyyy\-mm">
                  <c:v>44043</c:v>
                </c:pt>
                <c:pt idx="41" c:formatCode="yyyy\-mm">
                  <c:v>44012</c:v>
                </c:pt>
                <c:pt idx="42" c:formatCode="yyyy\-mm">
                  <c:v>43982</c:v>
                </c:pt>
                <c:pt idx="43" c:formatCode="yyyy\-mm">
                  <c:v>43951</c:v>
                </c:pt>
                <c:pt idx="44" c:formatCode="yyyy\-mm">
                  <c:v>43921</c:v>
                </c:pt>
                <c:pt idx="45" c:formatCode="yyyy\-mm">
                  <c:v>43890</c:v>
                </c:pt>
                <c:pt idx="46" c:formatCode="yyyy\-mm">
                  <c:v>43861</c:v>
                </c:pt>
                <c:pt idx="47" c:formatCode="yyyy\-mm">
                  <c:v>43830</c:v>
                </c:pt>
                <c:pt idx="48" c:formatCode="yyyy\-mm">
                  <c:v>43799</c:v>
                </c:pt>
                <c:pt idx="49" c:formatCode="yyyy\-mm">
                  <c:v>43769</c:v>
                </c:pt>
                <c:pt idx="50" c:formatCode="yyyy\-mm">
                  <c:v>43738</c:v>
                </c:pt>
                <c:pt idx="51" c:formatCode="yyyy\-mm">
                  <c:v>43708</c:v>
                </c:pt>
                <c:pt idx="52" c:formatCode="yyyy\-mm">
                  <c:v>43677</c:v>
                </c:pt>
                <c:pt idx="53" c:formatCode="yyyy\-mm">
                  <c:v>43646</c:v>
                </c:pt>
                <c:pt idx="54" c:formatCode="yyyy\-mm">
                  <c:v>43616</c:v>
                </c:pt>
                <c:pt idx="55" c:formatCode="yyyy\-mm">
                  <c:v>43585</c:v>
                </c:pt>
                <c:pt idx="56" c:formatCode="yyyy\-mm">
                  <c:v>43555</c:v>
                </c:pt>
                <c:pt idx="57" c:formatCode="yyyy\-mm">
                  <c:v>43524</c:v>
                </c:pt>
                <c:pt idx="58" c:formatCode="yyyy\-mm">
                  <c:v>43496</c:v>
                </c:pt>
                <c:pt idx="59" c:formatCode="yyyy\-mm">
                  <c:v>43465</c:v>
                </c:pt>
                <c:pt idx="60" c:formatCode="yyyy\-mm">
                  <c:v>43434</c:v>
                </c:pt>
                <c:pt idx="61" c:formatCode="yyyy\-mm">
                  <c:v>43404</c:v>
                </c:pt>
                <c:pt idx="62" c:formatCode="yyyy\-mm">
                  <c:v>43373</c:v>
                </c:pt>
                <c:pt idx="63" c:formatCode="yyyy\-mm">
                  <c:v>43343</c:v>
                </c:pt>
                <c:pt idx="64" c:formatCode="yyyy\-mm">
                  <c:v>43312</c:v>
                </c:pt>
                <c:pt idx="65" c:formatCode="yyyy\-mm">
                  <c:v>43281</c:v>
                </c:pt>
                <c:pt idx="66" c:formatCode="yyyy\-mm">
                  <c:v>43251</c:v>
                </c:pt>
                <c:pt idx="67" c:formatCode="yyyy\-mm">
                  <c:v>43220</c:v>
                </c:pt>
                <c:pt idx="68" c:formatCode="yyyy\-mm">
                  <c:v>43190</c:v>
                </c:pt>
                <c:pt idx="69" c:formatCode="yyyy\-mm">
                  <c:v>43159</c:v>
                </c:pt>
                <c:pt idx="70" c:formatCode="yyyy\-mm">
                  <c:v>43131</c:v>
                </c:pt>
                <c:pt idx="71" c:formatCode="yyyy\-mm">
                  <c:v>43100</c:v>
                </c:pt>
                <c:pt idx="72" c:formatCode="yyyy\-mm">
                  <c:v>43069</c:v>
                </c:pt>
                <c:pt idx="73" c:formatCode="yyyy\-mm">
                  <c:v>43039</c:v>
                </c:pt>
                <c:pt idx="74" c:formatCode="yyyy\-mm">
                  <c:v>43008</c:v>
                </c:pt>
                <c:pt idx="75" c:formatCode="yyyy\-mm">
                  <c:v>42978</c:v>
                </c:pt>
                <c:pt idx="76" c:formatCode="yyyy\-mm">
                  <c:v>42947</c:v>
                </c:pt>
                <c:pt idx="77" c:formatCode="yyyy\-mm">
                  <c:v>42916</c:v>
                </c:pt>
                <c:pt idx="78" c:formatCode="yyyy\-mm">
                  <c:v>42886</c:v>
                </c:pt>
                <c:pt idx="79" c:formatCode="yyyy\-mm">
                  <c:v>42855</c:v>
                </c:pt>
                <c:pt idx="80" c:formatCode="yyyy\-mm">
                  <c:v>42825</c:v>
                </c:pt>
                <c:pt idx="81" c:formatCode="yyyy\-mm">
                  <c:v>42794</c:v>
                </c:pt>
                <c:pt idx="82" c:formatCode="yyyy\-mm">
                  <c:v>42766</c:v>
                </c:pt>
              </c:numCache>
            </c:numRef>
          </c:cat>
          <c:val>
            <c:numRef>
              <c:f>土地市场!$L$3:$L$85</c:f>
              <c:numCache>
                <c:formatCode>0%</c:formatCode>
                <c:ptCount val="83"/>
                <c:pt idx="0">
                  <c:v>-0.124225522072849</c:v>
                </c:pt>
                <c:pt idx="1">
                  <c:v>-0.134957555972891</c:v>
                </c:pt>
                <c:pt idx="2">
                  <c:v>-0.16611450737351</c:v>
                </c:pt>
                <c:pt idx="3">
                  <c:v>0.0147377519264451</c:v>
                </c:pt>
                <c:pt idx="4">
                  <c:v>-0.0310464228937015</c:v>
                </c:pt>
                <c:pt idx="5">
                  <c:v>0.0285118911077034</c:v>
                </c:pt>
                <c:pt idx="6">
                  <c:v>0.157198330288505</c:v>
                </c:pt>
                <c:pt idx="7">
                  <c:v>0.453390615757857</c:v>
                </c:pt>
                <c:pt idx="8">
                  <c:v>0.283535141426696</c:v>
                </c:pt>
                <c:pt idx="9">
                  <c:v>0.0886202659312827</c:v>
                </c:pt>
                <c:pt idx="10">
                  <c:v>-0.074839833492832</c:v>
                </c:pt>
                <c:pt idx="11">
                  <c:v>-0.243041767010026</c:v>
                </c:pt>
                <c:pt idx="12">
                  <c:v>-0.23460195995211</c:v>
                </c:pt>
                <c:pt idx="13">
                  <c:v>-0.197258852042974</c:v>
                </c:pt>
                <c:pt idx="14">
                  <c:v>-0.136683768528706</c:v>
                </c:pt>
                <c:pt idx="15">
                  <c:v>-0.277639304920891</c:v>
                </c:pt>
                <c:pt idx="16">
                  <c:v>-0.287486482892211</c:v>
                </c:pt>
                <c:pt idx="17">
                  <c:v>-0.372232399353843</c:v>
                </c:pt>
                <c:pt idx="18">
                  <c:v>-0.448403208514527</c:v>
                </c:pt>
                <c:pt idx="19">
                  <c:v>-0.53992721663182</c:v>
                </c:pt>
                <c:pt idx="20">
                  <c:v>-0.533143855760408</c:v>
                </c:pt>
                <c:pt idx="21">
                  <c:v>-0.580683993042659</c:v>
                </c:pt>
                <c:pt idx="22">
                  <c:v>-0.662743430192002</c:v>
                </c:pt>
                <c:pt idx="23">
                  <c:v>0.0674735093798657</c:v>
                </c:pt>
                <c:pt idx="24">
                  <c:v>0.0434830434556988</c:v>
                </c:pt>
                <c:pt idx="25">
                  <c:v>0.0603835063367737</c:v>
                </c:pt>
                <c:pt idx="26">
                  <c:v>-0.0278626559614831</c:v>
                </c:pt>
                <c:pt idx="27">
                  <c:v>-0.0023715351834861</c:v>
                </c:pt>
                <c:pt idx="28">
                  <c:v>0.0476505627586865</c:v>
                </c:pt>
                <c:pt idx="29">
                  <c:v>0.157312105393962</c:v>
                </c:pt>
                <c:pt idx="30">
                  <c:v>0.31695568001696</c:v>
                </c:pt>
                <c:pt idx="31">
                  <c:v>0.379119411165385</c:v>
                </c:pt>
                <c:pt idx="32">
                  <c:v>0.422752138241326</c:v>
                </c:pt>
                <c:pt idx="33">
                  <c:v>0.561171051763891</c:v>
                </c:pt>
                <c:pt idx="34">
                  <c:v>1.84788092592792</c:v>
                </c:pt>
                <c:pt idx="35">
                  <c:v>0.146817409360238</c:v>
                </c:pt>
                <c:pt idx="36">
                  <c:v>0.177710366191009</c:v>
                </c:pt>
                <c:pt idx="37">
                  <c:v>0.196878853290647</c:v>
                </c:pt>
                <c:pt idx="38">
                  <c:v>0.195016521652947</c:v>
                </c:pt>
                <c:pt idx="39">
                  <c:v>0.162275448706468</c:v>
                </c:pt>
                <c:pt idx="40">
                  <c:v>0.0925436563040678</c:v>
                </c:pt>
                <c:pt idx="41">
                  <c:v>0.100621762949959</c:v>
                </c:pt>
                <c:pt idx="42">
                  <c:v>-0.0859531308500413</c:v>
                </c:pt>
                <c:pt idx="43">
                  <c:v>-0.134615506135613</c:v>
                </c:pt>
                <c:pt idx="44">
                  <c:v>-0.21326115489125</c:v>
                </c:pt>
                <c:pt idx="45">
                  <c:v>-0.327409275079716</c:v>
                </c:pt>
                <c:pt idx="46">
                  <c:v>-0.654226922553796</c:v>
                </c:pt>
                <c:pt idx="47">
                  <c:v>0.190260679304674</c:v>
                </c:pt>
                <c:pt idx="48">
                  <c:v>0.263491210259366</c:v>
                </c:pt>
                <c:pt idx="49">
                  <c:v>0.286349633590634</c:v>
                </c:pt>
                <c:pt idx="50">
                  <c:v>0.379540843435085</c:v>
                </c:pt>
                <c:pt idx="51">
                  <c:v>0.357008911601977</c:v>
                </c:pt>
                <c:pt idx="52">
                  <c:v>0.447995926010364</c:v>
                </c:pt>
                <c:pt idx="53">
                  <c:v>0.36525435561091</c:v>
                </c:pt>
                <c:pt idx="54">
                  <c:v>0.383758804096543</c:v>
                </c:pt>
                <c:pt idx="55">
                  <c:v>0.244894462675694</c:v>
                </c:pt>
                <c:pt idx="56">
                  <c:v>0.315903659868182</c:v>
                </c:pt>
                <c:pt idx="57">
                  <c:v>0.623753262760315</c:v>
                </c:pt>
                <c:pt idx="58">
                  <c:v>0.811707480687383</c:v>
                </c:pt>
                <c:pt idx="59">
                  <c:v>-0.0443714609594507</c:v>
                </c:pt>
                <c:pt idx="60">
                  <c:v>-0.123340496831774</c:v>
                </c:pt>
                <c:pt idx="61">
                  <c:v>-0.157445453011264</c:v>
                </c:pt>
                <c:pt idx="62">
                  <c:v>-0.170892455114529</c:v>
                </c:pt>
                <c:pt idx="63">
                  <c:v>-0.0463301412762186</c:v>
                </c:pt>
                <c:pt idx="64">
                  <c:v>-0.0763484224563266</c:v>
                </c:pt>
                <c:pt idx="65">
                  <c:v>-0.0348763792094769</c:v>
                </c:pt>
                <c:pt idx="66">
                  <c:v>-0.0836931879850954</c:v>
                </c:pt>
                <c:pt idx="67">
                  <c:v>-0.0453189479084238</c:v>
                </c:pt>
                <c:pt idx="68">
                  <c:v>0.147255557583826</c:v>
                </c:pt>
                <c:pt idx="69">
                  <c:v>0.165512565049765</c:v>
                </c:pt>
                <c:pt idx="70">
                  <c:v>1.41081656778433</c:v>
                </c:pt>
                <c:pt idx="71">
                  <c:v>0.450353209429279</c:v>
                </c:pt>
                <c:pt idx="72">
                  <c:v>0.498282919822514</c:v>
                </c:pt>
                <c:pt idx="73">
                  <c:v>0.596906235635089</c:v>
                </c:pt>
                <c:pt idx="74">
                  <c:v>0.55129698671935</c:v>
                </c:pt>
                <c:pt idx="75">
                  <c:v>0.322778301959903</c:v>
                </c:pt>
                <c:pt idx="76">
                  <c:v>0.48268090993317</c:v>
                </c:pt>
                <c:pt idx="77">
                  <c:v>0.832736218541927</c:v>
                </c:pt>
                <c:pt idx="78">
                  <c:v>0.99848350594012</c:v>
                </c:pt>
                <c:pt idx="79">
                  <c:v>1.4972915888665</c:v>
                </c:pt>
                <c:pt idx="80">
                  <c:v>0.690677071744271</c:v>
                </c:pt>
                <c:pt idx="81">
                  <c:v>0.485405256039863</c:v>
                </c:pt>
                <c:pt idx="82">
                  <c:v>-0.354340603545332</c:v>
                </c:pt>
              </c:numCache>
            </c:numRef>
          </c:val>
          <c:smooth val="0"/>
        </c:ser>
        <c:ser>
          <c:idx val="1"/>
          <c:order val="1"/>
          <c:tx>
            <c:strRef>
              <c:f>土地市场!$M$2</c:f>
              <c:strCache>
                <c:ptCount val="1"/>
                <c:pt idx="0">
                  <c:v>二线城市：累计同比</c:v>
                </c:pt>
              </c:strCache>
            </c:strRef>
          </c:tx>
          <c:spPr>
            <a:ln w="28575" cap="rnd">
              <a:solidFill>
                <a:schemeClr val="accent2"/>
              </a:solidFill>
              <a:round/>
            </a:ln>
            <a:effectLst/>
          </c:spPr>
          <c:marker>
            <c:symbol val="none"/>
          </c:marker>
          <c:dLbls>
            <c:delete val="1"/>
          </c:dLbls>
          <c:cat>
            <c:numRef>
              <c:f>土地市场!$K$3:$K$85</c:f>
              <c:numCache>
                <c:formatCode>yyyy\-mm</c:formatCode>
                <c:ptCount val="83"/>
                <c:pt idx="0" c:formatCode="yyyy\-mm">
                  <c:v>45260</c:v>
                </c:pt>
                <c:pt idx="1" c:formatCode="yyyy\-mm">
                  <c:v>45230</c:v>
                </c:pt>
                <c:pt idx="2" c:formatCode="yyyy\-mm">
                  <c:v>45199</c:v>
                </c:pt>
                <c:pt idx="3" c:formatCode="yyyy\-mm">
                  <c:v>45169</c:v>
                </c:pt>
                <c:pt idx="4" c:formatCode="yyyy\-mm">
                  <c:v>45138</c:v>
                </c:pt>
                <c:pt idx="5" c:formatCode="yyyy\-mm">
                  <c:v>45107</c:v>
                </c:pt>
                <c:pt idx="6" c:formatCode="yyyy\-mm">
                  <c:v>45077</c:v>
                </c:pt>
                <c:pt idx="7" c:formatCode="yyyy\-mm">
                  <c:v>45046</c:v>
                </c:pt>
                <c:pt idx="8" c:formatCode="yyyy\-mm">
                  <c:v>45016</c:v>
                </c:pt>
                <c:pt idx="9" c:formatCode="yyyy\-mm">
                  <c:v>44985</c:v>
                </c:pt>
                <c:pt idx="10" c:formatCode="yyyy\-mm">
                  <c:v>44957</c:v>
                </c:pt>
                <c:pt idx="11" c:formatCode="yyyy\-mm">
                  <c:v>44926</c:v>
                </c:pt>
                <c:pt idx="12" c:formatCode="yyyy\-mm">
                  <c:v>44895</c:v>
                </c:pt>
                <c:pt idx="13" c:formatCode="yyyy\-mm">
                  <c:v>44865</c:v>
                </c:pt>
                <c:pt idx="14" c:formatCode="yyyy\-mm">
                  <c:v>44834</c:v>
                </c:pt>
                <c:pt idx="15" c:formatCode="yyyy\-mm">
                  <c:v>44804</c:v>
                </c:pt>
                <c:pt idx="16" c:formatCode="yyyy\-mm">
                  <c:v>44773</c:v>
                </c:pt>
                <c:pt idx="17" c:formatCode="yyyy\-mm">
                  <c:v>44742</c:v>
                </c:pt>
                <c:pt idx="18" c:formatCode="yyyy\-mm">
                  <c:v>44712</c:v>
                </c:pt>
                <c:pt idx="19" c:formatCode="yyyy\-mm">
                  <c:v>44681</c:v>
                </c:pt>
                <c:pt idx="20" c:formatCode="yyyy\-mm">
                  <c:v>44651</c:v>
                </c:pt>
                <c:pt idx="21" c:formatCode="yyyy\-mm">
                  <c:v>44620</c:v>
                </c:pt>
                <c:pt idx="22" c:formatCode="yyyy\-mm">
                  <c:v>44592</c:v>
                </c:pt>
                <c:pt idx="23" c:formatCode="yyyy\-mm">
                  <c:v>44561</c:v>
                </c:pt>
                <c:pt idx="24" c:formatCode="yyyy\-mm">
                  <c:v>44530</c:v>
                </c:pt>
                <c:pt idx="25" c:formatCode="yyyy\-mm">
                  <c:v>44500</c:v>
                </c:pt>
                <c:pt idx="26" c:formatCode="yyyy\-mm">
                  <c:v>44469</c:v>
                </c:pt>
                <c:pt idx="27" c:formatCode="yyyy\-mm">
                  <c:v>44439</c:v>
                </c:pt>
                <c:pt idx="28" c:formatCode="yyyy\-mm">
                  <c:v>44408</c:v>
                </c:pt>
                <c:pt idx="29" c:formatCode="yyyy\-mm">
                  <c:v>44377</c:v>
                </c:pt>
                <c:pt idx="30" c:formatCode="yyyy\-mm">
                  <c:v>44347</c:v>
                </c:pt>
                <c:pt idx="31" c:formatCode="yyyy\-mm">
                  <c:v>44316</c:v>
                </c:pt>
                <c:pt idx="32" c:formatCode="yyyy\-mm">
                  <c:v>44286</c:v>
                </c:pt>
                <c:pt idx="33" c:formatCode="yyyy\-mm">
                  <c:v>44255</c:v>
                </c:pt>
                <c:pt idx="34" c:formatCode="yyyy\-mm">
                  <c:v>44227</c:v>
                </c:pt>
                <c:pt idx="35" c:formatCode="yyyy\-mm">
                  <c:v>44196</c:v>
                </c:pt>
                <c:pt idx="36" c:formatCode="yyyy\-mm">
                  <c:v>44165</c:v>
                </c:pt>
                <c:pt idx="37" c:formatCode="yyyy\-mm">
                  <c:v>44135</c:v>
                </c:pt>
                <c:pt idx="38" c:formatCode="yyyy\-mm">
                  <c:v>44104</c:v>
                </c:pt>
                <c:pt idx="39" c:formatCode="yyyy\-mm">
                  <c:v>44074</c:v>
                </c:pt>
                <c:pt idx="40" c:formatCode="yyyy\-mm">
                  <c:v>44043</c:v>
                </c:pt>
                <c:pt idx="41" c:formatCode="yyyy\-mm">
                  <c:v>44012</c:v>
                </c:pt>
                <c:pt idx="42" c:formatCode="yyyy\-mm">
                  <c:v>43982</c:v>
                </c:pt>
                <c:pt idx="43" c:formatCode="yyyy\-mm">
                  <c:v>43951</c:v>
                </c:pt>
                <c:pt idx="44" c:formatCode="yyyy\-mm">
                  <c:v>43921</c:v>
                </c:pt>
                <c:pt idx="45" c:formatCode="yyyy\-mm">
                  <c:v>43890</c:v>
                </c:pt>
                <c:pt idx="46" c:formatCode="yyyy\-mm">
                  <c:v>43861</c:v>
                </c:pt>
                <c:pt idx="47" c:formatCode="yyyy\-mm">
                  <c:v>43830</c:v>
                </c:pt>
                <c:pt idx="48" c:formatCode="yyyy\-mm">
                  <c:v>43799</c:v>
                </c:pt>
                <c:pt idx="49" c:formatCode="yyyy\-mm">
                  <c:v>43769</c:v>
                </c:pt>
                <c:pt idx="50" c:formatCode="yyyy\-mm">
                  <c:v>43738</c:v>
                </c:pt>
                <c:pt idx="51" c:formatCode="yyyy\-mm">
                  <c:v>43708</c:v>
                </c:pt>
                <c:pt idx="52" c:formatCode="yyyy\-mm">
                  <c:v>43677</c:v>
                </c:pt>
                <c:pt idx="53" c:formatCode="yyyy\-mm">
                  <c:v>43646</c:v>
                </c:pt>
                <c:pt idx="54" c:formatCode="yyyy\-mm">
                  <c:v>43616</c:v>
                </c:pt>
                <c:pt idx="55" c:formatCode="yyyy\-mm">
                  <c:v>43585</c:v>
                </c:pt>
                <c:pt idx="56" c:formatCode="yyyy\-mm">
                  <c:v>43555</c:v>
                </c:pt>
                <c:pt idx="57" c:formatCode="yyyy\-mm">
                  <c:v>43524</c:v>
                </c:pt>
                <c:pt idx="58" c:formatCode="yyyy\-mm">
                  <c:v>43496</c:v>
                </c:pt>
                <c:pt idx="59" c:formatCode="yyyy\-mm">
                  <c:v>43465</c:v>
                </c:pt>
                <c:pt idx="60" c:formatCode="yyyy\-mm">
                  <c:v>43434</c:v>
                </c:pt>
                <c:pt idx="61" c:formatCode="yyyy\-mm">
                  <c:v>43404</c:v>
                </c:pt>
                <c:pt idx="62" c:formatCode="yyyy\-mm">
                  <c:v>43373</c:v>
                </c:pt>
                <c:pt idx="63" c:formatCode="yyyy\-mm">
                  <c:v>43343</c:v>
                </c:pt>
                <c:pt idx="64" c:formatCode="yyyy\-mm">
                  <c:v>43312</c:v>
                </c:pt>
                <c:pt idx="65" c:formatCode="yyyy\-mm">
                  <c:v>43281</c:v>
                </c:pt>
                <c:pt idx="66" c:formatCode="yyyy\-mm">
                  <c:v>43251</c:v>
                </c:pt>
                <c:pt idx="67" c:formatCode="yyyy\-mm">
                  <c:v>43220</c:v>
                </c:pt>
                <c:pt idx="68" c:formatCode="yyyy\-mm">
                  <c:v>43190</c:v>
                </c:pt>
                <c:pt idx="69" c:formatCode="yyyy\-mm">
                  <c:v>43159</c:v>
                </c:pt>
                <c:pt idx="70" c:formatCode="yyyy\-mm">
                  <c:v>43131</c:v>
                </c:pt>
                <c:pt idx="71" c:formatCode="yyyy\-mm">
                  <c:v>43100</c:v>
                </c:pt>
                <c:pt idx="72" c:formatCode="yyyy\-mm">
                  <c:v>43069</c:v>
                </c:pt>
                <c:pt idx="73" c:formatCode="yyyy\-mm">
                  <c:v>43039</c:v>
                </c:pt>
                <c:pt idx="74" c:formatCode="yyyy\-mm">
                  <c:v>43008</c:v>
                </c:pt>
                <c:pt idx="75" c:formatCode="yyyy\-mm">
                  <c:v>42978</c:v>
                </c:pt>
                <c:pt idx="76" c:formatCode="yyyy\-mm">
                  <c:v>42947</c:v>
                </c:pt>
                <c:pt idx="77" c:formatCode="yyyy\-mm">
                  <c:v>42916</c:v>
                </c:pt>
                <c:pt idx="78" c:formatCode="yyyy\-mm">
                  <c:v>42886</c:v>
                </c:pt>
                <c:pt idx="79" c:formatCode="yyyy\-mm">
                  <c:v>42855</c:v>
                </c:pt>
                <c:pt idx="80" c:formatCode="yyyy\-mm">
                  <c:v>42825</c:v>
                </c:pt>
                <c:pt idx="81" c:formatCode="yyyy\-mm">
                  <c:v>42794</c:v>
                </c:pt>
                <c:pt idx="82" c:formatCode="yyyy\-mm">
                  <c:v>42766</c:v>
                </c:pt>
              </c:numCache>
            </c:numRef>
          </c:cat>
          <c:val>
            <c:numRef>
              <c:f>土地市场!$M$3:$M$85</c:f>
              <c:numCache>
                <c:formatCode>0%</c:formatCode>
                <c:ptCount val="83"/>
                <c:pt idx="0">
                  <c:v>-0.297372393091043</c:v>
                </c:pt>
                <c:pt idx="1">
                  <c:v>-0.279216602246972</c:v>
                </c:pt>
                <c:pt idx="2">
                  <c:v>-0.294988825165899</c:v>
                </c:pt>
                <c:pt idx="3">
                  <c:v>-0.276087825235917</c:v>
                </c:pt>
                <c:pt idx="4">
                  <c:v>-0.236533492706917</c:v>
                </c:pt>
                <c:pt idx="5">
                  <c:v>-0.127936907584697</c:v>
                </c:pt>
                <c:pt idx="6">
                  <c:v>-0.0488927351067642</c:v>
                </c:pt>
                <c:pt idx="7">
                  <c:v>-0.121847858882475</c:v>
                </c:pt>
                <c:pt idx="8">
                  <c:v>-0.0515734248062306</c:v>
                </c:pt>
                <c:pt idx="9">
                  <c:v>-0.0652870315737726</c:v>
                </c:pt>
                <c:pt idx="10">
                  <c:v>-0.323460353545617</c:v>
                </c:pt>
                <c:pt idx="11">
                  <c:v>-0.0877059782410848</c:v>
                </c:pt>
                <c:pt idx="12">
                  <c:v>-0.117277885073649</c:v>
                </c:pt>
                <c:pt idx="13">
                  <c:v>-0.147566857329818</c:v>
                </c:pt>
                <c:pt idx="14">
                  <c:v>-0.17219865059609</c:v>
                </c:pt>
                <c:pt idx="15">
                  <c:v>-0.146053649358638</c:v>
                </c:pt>
                <c:pt idx="16">
                  <c:v>-0.195565855962967</c:v>
                </c:pt>
                <c:pt idx="17">
                  <c:v>-0.272857850942977</c:v>
                </c:pt>
                <c:pt idx="18">
                  <c:v>-0.291105772673217</c:v>
                </c:pt>
                <c:pt idx="19">
                  <c:v>-0.225694931497735</c:v>
                </c:pt>
                <c:pt idx="20">
                  <c:v>-0.247258163831814</c:v>
                </c:pt>
                <c:pt idx="21">
                  <c:v>-0.244004355699444</c:v>
                </c:pt>
                <c:pt idx="22">
                  <c:v>-0.176180270983643</c:v>
                </c:pt>
                <c:pt idx="23">
                  <c:v>-0.154506132798647</c:v>
                </c:pt>
                <c:pt idx="24">
                  <c:v>-0.133678572012288</c:v>
                </c:pt>
                <c:pt idx="25">
                  <c:v>-0.128080542715598</c:v>
                </c:pt>
                <c:pt idx="26">
                  <c:v>-0.104191237067831</c:v>
                </c:pt>
                <c:pt idx="27">
                  <c:v>-0.118585691540447</c:v>
                </c:pt>
                <c:pt idx="28">
                  <c:v>-0.0509861082767284</c:v>
                </c:pt>
                <c:pt idx="29">
                  <c:v>0.00383989350153136</c:v>
                </c:pt>
                <c:pt idx="30">
                  <c:v>0.0868074360462776</c:v>
                </c:pt>
                <c:pt idx="31">
                  <c:v>0.0587742023899829</c:v>
                </c:pt>
                <c:pt idx="32">
                  <c:v>0.166534816041493</c:v>
                </c:pt>
                <c:pt idx="33">
                  <c:v>-0.0551042109270782</c:v>
                </c:pt>
                <c:pt idx="34">
                  <c:v>0.131924408045615</c:v>
                </c:pt>
                <c:pt idx="35">
                  <c:v>-0.0211573654847473</c:v>
                </c:pt>
                <c:pt idx="36">
                  <c:v>-0.0426014982444343</c:v>
                </c:pt>
                <c:pt idx="37">
                  <c:v>-0.0442290086699529</c:v>
                </c:pt>
                <c:pt idx="38">
                  <c:v>-0.0503498233439753</c:v>
                </c:pt>
                <c:pt idx="39">
                  <c:v>-0.0685035059346989</c:v>
                </c:pt>
                <c:pt idx="40">
                  <c:v>-0.0991384241575818</c:v>
                </c:pt>
                <c:pt idx="41">
                  <c:v>-0.11679030278066</c:v>
                </c:pt>
                <c:pt idx="42">
                  <c:v>-0.20727986418939</c:v>
                </c:pt>
                <c:pt idx="43">
                  <c:v>-0.239418255181641</c:v>
                </c:pt>
                <c:pt idx="44">
                  <c:v>-0.311557202556528</c:v>
                </c:pt>
                <c:pt idx="45">
                  <c:v>-0.204905704604749</c:v>
                </c:pt>
                <c:pt idx="46">
                  <c:v>-0.391493153966818</c:v>
                </c:pt>
                <c:pt idx="47">
                  <c:v>0.0583371322300252</c:v>
                </c:pt>
                <c:pt idx="48">
                  <c:v>0.0479044755608409</c:v>
                </c:pt>
                <c:pt idx="49">
                  <c:v>0.0510224970977311</c:v>
                </c:pt>
                <c:pt idx="50">
                  <c:v>0.0552802265201764</c:v>
                </c:pt>
                <c:pt idx="51">
                  <c:v>0.0604029952880272</c:v>
                </c:pt>
                <c:pt idx="52">
                  <c:v>0.0835728713511699</c:v>
                </c:pt>
                <c:pt idx="53">
                  <c:v>0.0825463240959712</c:v>
                </c:pt>
                <c:pt idx="54">
                  <c:v>0.0011346031992665</c:v>
                </c:pt>
                <c:pt idx="55">
                  <c:v>-0.021407110584809</c:v>
                </c:pt>
                <c:pt idx="56">
                  <c:v>-0.112166140342604</c:v>
                </c:pt>
                <c:pt idx="57">
                  <c:v>-0.172796649517512</c:v>
                </c:pt>
                <c:pt idx="58">
                  <c:v>-0.145308773686671</c:v>
                </c:pt>
                <c:pt idx="59">
                  <c:v>0.0981571946569488</c:v>
                </c:pt>
                <c:pt idx="60">
                  <c:v>0.111512310434506</c:v>
                </c:pt>
                <c:pt idx="61">
                  <c:v>0.129200382029852</c:v>
                </c:pt>
                <c:pt idx="62">
                  <c:v>0.149938848368915</c:v>
                </c:pt>
                <c:pt idx="63">
                  <c:v>0.208750468675148</c:v>
                </c:pt>
                <c:pt idx="64">
                  <c:v>0.209122919826954</c:v>
                </c:pt>
                <c:pt idx="65">
                  <c:v>0.266408338534888</c:v>
                </c:pt>
                <c:pt idx="66">
                  <c:v>0.437440016790154</c:v>
                </c:pt>
                <c:pt idx="67">
                  <c:v>0.400446157465552</c:v>
                </c:pt>
                <c:pt idx="68">
                  <c:v>0.45525647609459</c:v>
                </c:pt>
                <c:pt idx="69">
                  <c:v>0.397537942625496</c:v>
                </c:pt>
                <c:pt idx="70">
                  <c:v>0.580910963625404</c:v>
                </c:pt>
                <c:pt idx="71">
                  <c:v>0.0509950803169867</c:v>
                </c:pt>
                <c:pt idx="72">
                  <c:v>0.0743128146351404</c:v>
                </c:pt>
                <c:pt idx="73">
                  <c:v>0.0858890806404624</c:v>
                </c:pt>
                <c:pt idx="74">
                  <c:v>0.0402524964786624</c:v>
                </c:pt>
                <c:pt idx="75">
                  <c:v>-0.0177416501503563</c:v>
                </c:pt>
                <c:pt idx="76">
                  <c:v>-0.0249538998883831</c:v>
                </c:pt>
                <c:pt idx="77">
                  <c:v>-0.0671794287372198</c:v>
                </c:pt>
                <c:pt idx="78">
                  <c:v>-0.0965068766163772</c:v>
                </c:pt>
                <c:pt idx="79">
                  <c:v>-0.0522596440449348</c:v>
                </c:pt>
                <c:pt idx="80">
                  <c:v>-0.0525350715099253</c:v>
                </c:pt>
                <c:pt idx="81">
                  <c:v>-0.0441400345455828</c:v>
                </c:pt>
                <c:pt idx="82">
                  <c:v>-0.0197917142094179</c:v>
                </c:pt>
              </c:numCache>
            </c:numRef>
          </c:val>
          <c:smooth val="0"/>
        </c:ser>
        <c:ser>
          <c:idx val="2"/>
          <c:order val="2"/>
          <c:tx>
            <c:strRef>
              <c:f>土地市场!$N$2</c:f>
              <c:strCache>
                <c:ptCount val="1"/>
                <c:pt idx="0">
                  <c:v>三线城市：累计同比</c:v>
                </c:pt>
              </c:strCache>
            </c:strRef>
          </c:tx>
          <c:spPr>
            <a:ln w="28575" cap="rnd">
              <a:solidFill>
                <a:schemeClr val="accent3"/>
              </a:solidFill>
              <a:round/>
            </a:ln>
            <a:effectLst/>
          </c:spPr>
          <c:marker>
            <c:symbol val="none"/>
          </c:marker>
          <c:dLbls>
            <c:delete val="1"/>
          </c:dLbls>
          <c:cat>
            <c:numRef>
              <c:f>土地市场!$K$3:$K$85</c:f>
              <c:numCache>
                <c:formatCode>yyyy\-mm</c:formatCode>
                <c:ptCount val="83"/>
                <c:pt idx="0" c:formatCode="yyyy\-mm">
                  <c:v>45260</c:v>
                </c:pt>
                <c:pt idx="1" c:formatCode="yyyy\-mm">
                  <c:v>45230</c:v>
                </c:pt>
                <c:pt idx="2" c:formatCode="yyyy\-mm">
                  <c:v>45199</c:v>
                </c:pt>
                <c:pt idx="3" c:formatCode="yyyy\-mm">
                  <c:v>45169</c:v>
                </c:pt>
                <c:pt idx="4" c:formatCode="yyyy\-mm">
                  <c:v>45138</c:v>
                </c:pt>
                <c:pt idx="5" c:formatCode="yyyy\-mm">
                  <c:v>45107</c:v>
                </c:pt>
                <c:pt idx="6" c:formatCode="yyyy\-mm">
                  <c:v>45077</c:v>
                </c:pt>
                <c:pt idx="7" c:formatCode="yyyy\-mm">
                  <c:v>45046</c:v>
                </c:pt>
                <c:pt idx="8" c:formatCode="yyyy\-mm">
                  <c:v>45016</c:v>
                </c:pt>
                <c:pt idx="9" c:formatCode="yyyy\-mm">
                  <c:v>44985</c:v>
                </c:pt>
                <c:pt idx="10" c:formatCode="yyyy\-mm">
                  <c:v>44957</c:v>
                </c:pt>
                <c:pt idx="11" c:formatCode="yyyy\-mm">
                  <c:v>44926</c:v>
                </c:pt>
                <c:pt idx="12" c:formatCode="yyyy\-mm">
                  <c:v>44895</c:v>
                </c:pt>
                <c:pt idx="13" c:formatCode="yyyy\-mm">
                  <c:v>44865</c:v>
                </c:pt>
                <c:pt idx="14" c:formatCode="yyyy\-mm">
                  <c:v>44834</c:v>
                </c:pt>
                <c:pt idx="15" c:formatCode="yyyy\-mm">
                  <c:v>44804</c:v>
                </c:pt>
                <c:pt idx="16" c:formatCode="yyyy\-mm">
                  <c:v>44773</c:v>
                </c:pt>
                <c:pt idx="17" c:formatCode="yyyy\-mm">
                  <c:v>44742</c:v>
                </c:pt>
                <c:pt idx="18" c:formatCode="yyyy\-mm">
                  <c:v>44712</c:v>
                </c:pt>
                <c:pt idx="19" c:formatCode="yyyy\-mm">
                  <c:v>44681</c:v>
                </c:pt>
                <c:pt idx="20" c:formatCode="yyyy\-mm">
                  <c:v>44651</c:v>
                </c:pt>
                <c:pt idx="21" c:formatCode="yyyy\-mm">
                  <c:v>44620</c:v>
                </c:pt>
                <c:pt idx="22" c:formatCode="yyyy\-mm">
                  <c:v>44592</c:v>
                </c:pt>
                <c:pt idx="23" c:formatCode="yyyy\-mm">
                  <c:v>44561</c:v>
                </c:pt>
                <c:pt idx="24" c:formatCode="yyyy\-mm">
                  <c:v>44530</c:v>
                </c:pt>
                <c:pt idx="25" c:formatCode="yyyy\-mm">
                  <c:v>44500</c:v>
                </c:pt>
                <c:pt idx="26" c:formatCode="yyyy\-mm">
                  <c:v>44469</c:v>
                </c:pt>
                <c:pt idx="27" c:formatCode="yyyy\-mm">
                  <c:v>44439</c:v>
                </c:pt>
                <c:pt idx="28" c:formatCode="yyyy\-mm">
                  <c:v>44408</c:v>
                </c:pt>
                <c:pt idx="29" c:formatCode="yyyy\-mm">
                  <c:v>44377</c:v>
                </c:pt>
                <c:pt idx="30" c:formatCode="yyyy\-mm">
                  <c:v>44347</c:v>
                </c:pt>
                <c:pt idx="31" c:formatCode="yyyy\-mm">
                  <c:v>44316</c:v>
                </c:pt>
                <c:pt idx="32" c:formatCode="yyyy\-mm">
                  <c:v>44286</c:v>
                </c:pt>
                <c:pt idx="33" c:formatCode="yyyy\-mm">
                  <c:v>44255</c:v>
                </c:pt>
                <c:pt idx="34" c:formatCode="yyyy\-mm">
                  <c:v>44227</c:v>
                </c:pt>
                <c:pt idx="35" c:formatCode="yyyy\-mm">
                  <c:v>44196</c:v>
                </c:pt>
                <c:pt idx="36" c:formatCode="yyyy\-mm">
                  <c:v>44165</c:v>
                </c:pt>
                <c:pt idx="37" c:formatCode="yyyy\-mm">
                  <c:v>44135</c:v>
                </c:pt>
                <c:pt idx="38" c:formatCode="yyyy\-mm">
                  <c:v>44104</c:v>
                </c:pt>
                <c:pt idx="39" c:formatCode="yyyy\-mm">
                  <c:v>44074</c:v>
                </c:pt>
                <c:pt idx="40" c:formatCode="yyyy\-mm">
                  <c:v>44043</c:v>
                </c:pt>
                <c:pt idx="41" c:formatCode="yyyy\-mm">
                  <c:v>44012</c:v>
                </c:pt>
                <c:pt idx="42" c:formatCode="yyyy\-mm">
                  <c:v>43982</c:v>
                </c:pt>
                <c:pt idx="43" c:formatCode="yyyy\-mm">
                  <c:v>43951</c:v>
                </c:pt>
                <c:pt idx="44" c:formatCode="yyyy\-mm">
                  <c:v>43921</c:v>
                </c:pt>
                <c:pt idx="45" c:formatCode="yyyy\-mm">
                  <c:v>43890</c:v>
                </c:pt>
                <c:pt idx="46" c:formatCode="yyyy\-mm">
                  <c:v>43861</c:v>
                </c:pt>
                <c:pt idx="47" c:formatCode="yyyy\-mm">
                  <c:v>43830</c:v>
                </c:pt>
                <c:pt idx="48" c:formatCode="yyyy\-mm">
                  <c:v>43799</c:v>
                </c:pt>
                <c:pt idx="49" c:formatCode="yyyy\-mm">
                  <c:v>43769</c:v>
                </c:pt>
                <c:pt idx="50" c:formatCode="yyyy\-mm">
                  <c:v>43738</c:v>
                </c:pt>
                <c:pt idx="51" c:formatCode="yyyy\-mm">
                  <c:v>43708</c:v>
                </c:pt>
                <c:pt idx="52" c:formatCode="yyyy\-mm">
                  <c:v>43677</c:v>
                </c:pt>
                <c:pt idx="53" c:formatCode="yyyy\-mm">
                  <c:v>43646</c:v>
                </c:pt>
                <c:pt idx="54" c:formatCode="yyyy\-mm">
                  <c:v>43616</c:v>
                </c:pt>
                <c:pt idx="55" c:formatCode="yyyy\-mm">
                  <c:v>43585</c:v>
                </c:pt>
                <c:pt idx="56" c:formatCode="yyyy\-mm">
                  <c:v>43555</c:v>
                </c:pt>
                <c:pt idx="57" c:formatCode="yyyy\-mm">
                  <c:v>43524</c:v>
                </c:pt>
                <c:pt idx="58" c:formatCode="yyyy\-mm">
                  <c:v>43496</c:v>
                </c:pt>
                <c:pt idx="59" c:formatCode="yyyy\-mm">
                  <c:v>43465</c:v>
                </c:pt>
                <c:pt idx="60" c:formatCode="yyyy\-mm">
                  <c:v>43434</c:v>
                </c:pt>
                <c:pt idx="61" c:formatCode="yyyy\-mm">
                  <c:v>43404</c:v>
                </c:pt>
                <c:pt idx="62" c:formatCode="yyyy\-mm">
                  <c:v>43373</c:v>
                </c:pt>
                <c:pt idx="63" c:formatCode="yyyy\-mm">
                  <c:v>43343</c:v>
                </c:pt>
                <c:pt idx="64" c:formatCode="yyyy\-mm">
                  <c:v>43312</c:v>
                </c:pt>
                <c:pt idx="65" c:formatCode="yyyy\-mm">
                  <c:v>43281</c:v>
                </c:pt>
                <c:pt idx="66" c:formatCode="yyyy\-mm">
                  <c:v>43251</c:v>
                </c:pt>
                <c:pt idx="67" c:formatCode="yyyy\-mm">
                  <c:v>43220</c:v>
                </c:pt>
                <c:pt idx="68" c:formatCode="yyyy\-mm">
                  <c:v>43190</c:v>
                </c:pt>
                <c:pt idx="69" c:formatCode="yyyy\-mm">
                  <c:v>43159</c:v>
                </c:pt>
                <c:pt idx="70" c:formatCode="yyyy\-mm">
                  <c:v>43131</c:v>
                </c:pt>
                <c:pt idx="71" c:formatCode="yyyy\-mm">
                  <c:v>43100</c:v>
                </c:pt>
                <c:pt idx="72" c:formatCode="yyyy\-mm">
                  <c:v>43069</c:v>
                </c:pt>
                <c:pt idx="73" c:formatCode="yyyy\-mm">
                  <c:v>43039</c:v>
                </c:pt>
                <c:pt idx="74" c:formatCode="yyyy\-mm">
                  <c:v>43008</c:v>
                </c:pt>
                <c:pt idx="75" c:formatCode="yyyy\-mm">
                  <c:v>42978</c:v>
                </c:pt>
                <c:pt idx="76" c:formatCode="yyyy\-mm">
                  <c:v>42947</c:v>
                </c:pt>
                <c:pt idx="77" c:formatCode="yyyy\-mm">
                  <c:v>42916</c:v>
                </c:pt>
                <c:pt idx="78" c:formatCode="yyyy\-mm">
                  <c:v>42886</c:v>
                </c:pt>
                <c:pt idx="79" c:formatCode="yyyy\-mm">
                  <c:v>42855</c:v>
                </c:pt>
                <c:pt idx="80" c:formatCode="yyyy\-mm">
                  <c:v>42825</c:v>
                </c:pt>
                <c:pt idx="81" c:formatCode="yyyy\-mm">
                  <c:v>42794</c:v>
                </c:pt>
                <c:pt idx="82" c:formatCode="yyyy\-mm">
                  <c:v>42766</c:v>
                </c:pt>
              </c:numCache>
            </c:numRef>
          </c:cat>
          <c:val>
            <c:numRef>
              <c:f>土地市场!$N$3:$N$85</c:f>
              <c:numCache>
                <c:formatCode>0%</c:formatCode>
                <c:ptCount val="83"/>
                <c:pt idx="0">
                  <c:v>-0.180736366797796</c:v>
                </c:pt>
                <c:pt idx="1">
                  <c:v>-0.139236645607782</c:v>
                </c:pt>
                <c:pt idx="2">
                  <c:v>-0.156175799610363</c:v>
                </c:pt>
                <c:pt idx="3">
                  <c:v>-0.122310359355958</c:v>
                </c:pt>
                <c:pt idx="4">
                  <c:v>-0.0708941563182931</c:v>
                </c:pt>
                <c:pt idx="5">
                  <c:v>0.0176377684650422</c:v>
                </c:pt>
                <c:pt idx="6">
                  <c:v>0.0527973620283213</c:v>
                </c:pt>
                <c:pt idx="7">
                  <c:v>-0.00983358190801431</c:v>
                </c:pt>
                <c:pt idx="8">
                  <c:v>0.0480585907810143</c:v>
                </c:pt>
                <c:pt idx="9">
                  <c:v>0.0407213871750678</c:v>
                </c:pt>
                <c:pt idx="10">
                  <c:v>-0.0959723191870749</c:v>
                </c:pt>
                <c:pt idx="11">
                  <c:v>0.110243391762486</c:v>
                </c:pt>
                <c:pt idx="12">
                  <c:v>0.0447876122704327</c:v>
                </c:pt>
                <c:pt idx="13">
                  <c:v>0.00382751725298114</c:v>
                </c:pt>
                <c:pt idx="14">
                  <c:v>-0.0418410612157758</c:v>
                </c:pt>
                <c:pt idx="15">
                  <c:v>-0.0952665088583837</c:v>
                </c:pt>
                <c:pt idx="16">
                  <c:v>-0.130259784154214</c:v>
                </c:pt>
                <c:pt idx="17">
                  <c:v>-0.1837527117495</c:v>
                </c:pt>
                <c:pt idx="18">
                  <c:v>-0.241795372506644</c:v>
                </c:pt>
                <c:pt idx="19">
                  <c:v>-0.263143688329253</c:v>
                </c:pt>
                <c:pt idx="20">
                  <c:v>-0.282807150927475</c:v>
                </c:pt>
                <c:pt idx="21">
                  <c:v>-0.214813235544468</c:v>
                </c:pt>
                <c:pt idx="22">
                  <c:v>-0.252484346891427</c:v>
                </c:pt>
                <c:pt idx="23">
                  <c:v>-0.0806144242825807</c:v>
                </c:pt>
                <c:pt idx="24">
                  <c:v>-0.0475305624242177</c:v>
                </c:pt>
                <c:pt idx="25">
                  <c:v>-0.0100568575892938</c:v>
                </c:pt>
                <c:pt idx="26">
                  <c:v>0.0584336564277865</c:v>
                </c:pt>
                <c:pt idx="27">
                  <c:v>0.145895712883309</c:v>
                </c:pt>
                <c:pt idx="28">
                  <c:v>0.171519706573468</c:v>
                </c:pt>
                <c:pt idx="29">
                  <c:v>0.2002994754334</c:v>
                </c:pt>
                <c:pt idx="30">
                  <c:v>0.344779773702561</c:v>
                </c:pt>
                <c:pt idx="31">
                  <c:v>0.43447269260446</c:v>
                </c:pt>
                <c:pt idx="32">
                  <c:v>0.43282601101771</c:v>
                </c:pt>
                <c:pt idx="33">
                  <c:v>0.0731274629266643</c:v>
                </c:pt>
                <c:pt idx="34">
                  <c:v>0.156090215014863</c:v>
                </c:pt>
                <c:pt idx="35">
                  <c:v>-0.0912329487197252</c:v>
                </c:pt>
                <c:pt idx="36">
                  <c:v>-0.106498400370916</c:v>
                </c:pt>
                <c:pt idx="37">
                  <c:v>-0.141568818253276</c:v>
                </c:pt>
                <c:pt idx="38">
                  <c:v>-0.15726491664275</c:v>
                </c:pt>
                <c:pt idx="39">
                  <c:v>-0.171560501052683</c:v>
                </c:pt>
                <c:pt idx="40">
                  <c:v>-0.172566586234942</c:v>
                </c:pt>
                <c:pt idx="41">
                  <c:v>-0.185958108670037</c:v>
                </c:pt>
                <c:pt idx="42">
                  <c:v>-0.25824064357849</c:v>
                </c:pt>
                <c:pt idx="43">
                  <c:v>-0.264313050481217</c:v>
                </c:pt>
                <c:pt idx="44">
                  <c:v>-0.250769283725885</c:v>
                </c:pt>
                <c:pt idx="45">
                  <c:v>-0.174449341373125</c:v>
                </c:pt>
                <c:pt idx="46">
                  <c:v>-0.287060739567459</c:v>
                </c:pt>
                <c:pt idx="47">
                  <c:v>0.016066229754548</c:v>
                </c:pt>
                <c:pt idx="48">
                  <c:v>-0.0177376045998209</c:v>
                </c:pt>
                <c:pt idx="49">
                  <c:v>-0.0211657354170836</c:v>
                </c:pt>
                <c:pt idx="50">
                  <c:v>-0.0405515093711651</c:v>
                </c:pt>
                <c:pt idx="51">
                  <c:v>-0.0759980058777759</c:v>
                </c:pt>
                <c:pt idx="52">
                  <c:v>-0.0783606765578676</c:v>
                </c:pt>
                <c:pt idx="53">
                  <c:v>-0.0777401948549239</c:v>
                </c:pt>
                <c:pt idx="54">
                  <c:v>-0.0729868910656436</c:v>
                </c:pt>
                <c:pt idx="55">
                  <c:v>-0.0839618284032536</c:v>
                </c:pt>
                <c:pt idx="56">
                  <c:v>-0.143939068261922</c:v>
                </c:pt>
                <c:pt idx="57">
                  <c:v>0.0234233495586003</c:v>
                </c:pt>
                <c:pt idx="58">
                  <c:v>0.0416866337455415</c:v>
                </c:pt>
                <c:pt idx="59">
                  <c:v>0.12214663464199</c:v>
                </c:pt>
                <c:pt idx="60">
                  <c:v>0.125599705644275</c:v>
                </c:pt>
                <c:pt idx="61">
                  <c:v>0.158042256693854</c:v>
                </c:pt>
                <c:pt idx="62">
                  <c:v>0.206468516021446</c:v>
                </c:pt>
                <c:pt idx="63">
                  <c:v>0.27377924966423</c:v>
                </c:pt>
                <c:pt idx="64">
                  <c:v>0.298865605240277</c:v>
                </c:pt>
                <c:pt idx="65">
                  <c:v>0.306487708101698</c:v>
                </c:pt>
                <c:pt idx="66">
                  <c:v>0.37031281445118</c:v>
                </c:pt>
                <c:pt idx="67">
                  <c:v>0.325041388641861</c:v>
                </c:pt>
                <c:pt idx="68">
                  <c:v>0.329865645182554</c:v>
                </c:pt>
                <c:pt idx="69">
                  <c:v>0.0380440897685215</c:v>
                </c:pt>
                <c:pt idx="70">
                  <c:v>0.272531629886322</c:v>
                </c:pt>
                <c:pt idx="71">
                  <c:v>0.243224404823291</c:v>
                </c:pt>
                <c:pt idx="72">
                  <c:v>0.25532935140817</c:v>
                </c:pt>
                <c:pt idx="73">
                  <c:v>0.235717943670299</c:v>
                </c:pt>
                <c:pt idx="74">
                  <c:v>0.190483951296203</c:v>
                </c:pt>
                <c:pt idx="75">
                  <c:v>0.135393851871205</c:v>
                </c:pt>
                <c:pt idx="76">
                  <c:v>0.116305149010664</c:v>
                </c:pt>
                <c:pt idx="77">
                  <c:v>0.117478590896439</c:v>
                </c:pt>
                <c:pt idx="78">
                  <c:v>0.0909275108427232</c:v>
                </c:pt>
                <c:pt idx="79">
                  <c:v>0.124979741883112</c:v>
                </c:pt>
                <c:pt idx="80">
                  <c:v>0.139383024669655</c:v>
                </c:pt>
                <c:pt idx="81">
                  <c:v>0.364337486387946</c:v>
                </c:pt>
                <c:pt idx="82">
                  <c:v>0.115483575182572</c:v>
                </c:pt>
              </c:numCache>
            </c:numRef>
          </c:val>
          <c:smooth val="0"/>
        </c:ser>
        <c:dLbls>
          <c:showLegendKey val="0"/>
          <c:showVal val="0"/>
          <c:showCatName val="0"/>
          <c:showSerName val="0"/>
          <c:showPercent val="0"/>
          <c:showBubbleSize val="0"/>
        </c:dLbls>
        <c:marker val="0"/>
        <c:smooth val="0"/>
        <c:axId val="1803414687"/>
        <c:axId val="1803429087"/>
      </c:lineChart>
      <c:dateAx>
        <c:axId val="1803414687"/>
        <c:scaling>
          <c:orientation val="minMax"/>
        </c:scaling>
        <c:delete val="0"/>
        <c:axPos val="b"/>
        <c:numFmt formatCode="yyyy\-mm"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803429087"/>
        <c:crosses val="autoZero"/>
        <c:auto val="1"/>
        <c:lblOffset val="100"/>
        <c:baseTimeUnit val="months"/>
      </c:dateAx>
      <c:valAx>
        <c:axId val="1803429087"/>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80341468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w="9525" cap="flat" cmpd="sng" algn="ctr">
      <a:noFill/>
      <a:round/>
    </a:ln>
    <a:effectLst/>
  </c:spPr>
  <c:txPr>
    <a:bodyPr/>
    <a:lstStyle/>
    <a:p>
      <a:pPr>
        <a:defRPr lang="zh-CN"/>
      </a:pP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200" b="1" i="0" u="none" strike="noStrike" kern="1200" baseline="0">
                    <a:solidFill>
                      <a:schemeClr val="tx1">
                        <a:lumMod val="75000"/>
                        <a:lumOff val="25000"/>
                      </a:schemeClr>
                    </a:solidFill>
                    <a:latin typeface="Times New Roman" panose="02020603050405020304" pitchFamily="18" charset="0"/>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Sheet1!$A$2:$A$11</c:f>
              <c:numCache>
                <c:formatCode>yyyy"年"m"月"</c:formatCode>
                <c:ptCount val="10"/>
                <c:pt idx="0" c:formatCode="yyyy&quot;年&quot;m&quot;月&quot;">
                  <c:v>44927</c:v>
                </c:pt>
                <c:pt idx="1" c:formatCode="yyyy&quot;年&quot;m&quot;月&quot;">
                  <c:v>44958</c:v>
                </c:pt>
                <c:pt idx="2" c:formatCode="yyyy&quot;年&quot;m&quot;月&quot;">
                  <c:v>44986</c:v>
                </c:pt>
                <c:pt idx="3" c:formatCode="yyyy&quot;年&quot;m&quot;月&quot;">
                  <c:v>45017</c:v>
                </c:pt>
                <c:pt idx="4" c:formatCode="yyyy&quot;年&quot;m&quot;月&quot;">
                  <c:v>45047</c:v>
                </c:pt>
                <c:pt idx="5" c:formatCode="yyyy&quot;年&quot;m&quot;月&quot;">
                  <c:v>45078</c:v>
                </c:pt>
                <c:pt idx="6" c:formatCode="yyyy&quot;年&quot;m&quot;月&quot;">
                  <c:v>45108</c:v>
                </c:pt>
                <c:pt idx="7" c:formatCode="yyyy&quot;年&quot;m&quot;月&quot;">
                  <c:v>45139</c:v>
                </c:pt>
                <c:pt idx="8" c:formatCode="yyyy&quot;年&quot;m&quot;月&quot;">
                  <c:v>45170</c:v>
                </c:pt>
                <c:pt idx="9" c:formatCode="yyyy&quot;年&quot;m&quot;月&quot;">
                  <c:v>45200</c:v>
                </c:pt>
              </c:numCache>
            </c:numRef>
          </c:cat>
          <c:val>
            <c:numRef>
              <c:f>Sheet1!$B$2:$B$11</c:f>
              <c:numCache>
                <c:formatCode>General</c:formatCode>
                <c:ptCount val="10"/>
                <c:pt idx="0">
                  <c:v>511.2</c:v>
                </c:pt>
                <c:pt idx="1">
                  <c:v>517.7</c:v>
                </c:pt>
                <c:pt idx="2">
                  <c:v>522.9</c:v>
                </c:pt>
                <c:pt idx="3">
                  <c:v>540.6</c:v>
                </c:pt>
                <c:pt idx="4">
                  <c:v>558.4</c:v>
                </c:pt>
                <c:pt idx="5">
                  <c:v>579</c:v>
                </c:pt>
                <c:pt idx="6">
                  <c:v>597.6</c:v>
                </c:pt>
                <c:pt idx="7">
                  <c:v>605.9</c:v>
                </c:pt>
                <c:pt idx="8">
                  <c:v>618.8</c:v>
                </c:pt>
                <c:pt idx="9">
                  <c:v>633.4</c:v>
                </c:pt>
              </c:numCache>
            </c:numRef>
          </c:val>
        </c:ser>
        <c:dLbls>
          <c:showLegendKey val="0"/>
          <c:showVal val="0"/>
          <c:showCatName val="0"/>
          <c:showSerName val="0"/>
          <c:showPercent val="0"/>
          <c:showBubbleSize val="0"/>
        </c:dLbls>
        <c:gapWidth val="150"/>
        <c:axId val="1667676639"/>
        <c:axId val="1665567471"/>
      </c:barChart>
      <c:dateAx>
        <c:axId val="1667676639"/>
        <c:scaling>
          <c:orientation val="minMax"/>
        </c:scaling>
        <c:delete val="0"/>
        <c:axPos val="b"/>
        <c:numFmt formatCode="yyyy&quot;年&quot;m&quot;月&quot;"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1665567471"/>
        <c:crosses val="autoZero"/>
        <c:auto val="1"/>
        <c:lblOffset val="100"/>
        <c:baseTimeUnit val="months"/>
      </c:dateAx>
      <c:valAx>
        <c:axId val="16655674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1667676639"/>
        <c:crosses val="autoZero"/>
        <c:crossBetween val="between"/>
      </c:valAx>
      <c:spPr>
        <a:noFill/>
        <a:ln>
          <a:noFill/>
        </a:ln>
        <a:effectLst/>
      </c:spPr>
    </c:plotArea>
    <c:plotVisOnly val="1"/>
    <c:dispBlanksAs val="gap"/>
    <c:showDLblsOverMax val="0"/>
  </c:chart>
  <c:spPr>
    <a:solidFill>
      <a:schemeClr val="bg1">
        <a:lumMod val="85000"/>
      </a:schemeClr>
    </a:solidFill>
    <a:ln>
      <a:noFill/>
    </a:ln>
    <a:effectLst/>
  </c:spPr>
  <c:txPr>
    <a:bodyPr/>
    <a:lstStyle/>
    <a:p>
      <a:pPr>
        <a:defRPr lang="zh-CN"/>
      </a:pP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2400" b="1" i="0" u="none" strike="noStrike" kern="1200" spc="0" baseline="0">
                <a:solidFill>
                  <a:schemeClr val="tx1">
                    <a:lumMod val="65000"/>
                    <a:lumOff val="35000"/>
                  </a:schemeClr>
                </a:solidFill>
                <a:latin typeface="+mn-lt"/>
                <a:ea typeface="+mn-ea"/>
                <a:cs typeface="+mn-cs"/>
              </a:defRPr>
            </a:pPr>
            <a:r>
              <a:rPr lang="en-US" altLang="zh-CN" sz="2400" b="1" i="0" baseline="0" dirty="0">
                <a:effectLst/>
              </a:rPr>
              <a:t>Manufacture Value-added of the Biggest Manufacturing Countries (% of World)</a:t>
            </a:r>
            <a:r>
              <a:rPr lang="zh-CN" sz="2400" b="1" i="0" baseline="0" dirty="0">
                <a:effectLst/>
              </a:rPr>
              <a:t>：</a:t>
            </a:r>
            <a:r>
              <a:rPr lang="en-US" sz="2400" b="1" i="0" baseline="0" dirty="0">
                <a:effectLst/>
              </a:rPr>
              <a:t>1990-2020</a:t>
            </a:r>
            <a:endParaRPr lang="en-US" sz="2400" b="1" dirty="0">
              <a:effectLst/>
            </a:endParaRPr>
          </a:p>
        </c:rich>
      </c:tx>
      <c:layout/>
      <c:overlay val="0"/>
      <c:spPr>
        <a:noFill/>
        <a:ln>
          <a:noFill/>
        </a:ln>
        <a:effectLst/>
      </c:spPr>
    </c:title>
    <c:autoTitleDeleted val="0"/>
    <c:plotArea>
      <c:layout/>
      <c:lineChart>
        <c:grouping val="standard"/>
        <c:varyColors val="0"/>
        <c:ser>
          <c:idx val="1"/>
          <c:order val="0"/>
          <c:tx>
            <c:strRef>
              <c:f>占世界比重!$B$2</c:f>
              <c:strCache>
                <c:ptCount val="1"/>
                <c:pt idx="0">
                  <c:v>China</c:v>
                </c:pt>
              </c:strCache>
            </c:strRef>
          </c:tx>
          <c:spPr>
            <a:ln w="82550" cap="rnd">
              <a:solidFill>
                <a:srgbClr val="7030A0"/>
              </a:solidFill>
              <a:round/>
            </a:ln>
            <a:effectLst/>
          </c:spPr>
          <c:marker>
            <c:symbol val="none"/>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delete val="1"/>
            </c:dLbl>
            <c:dLbl>
              <c:idx val="12"/>
              <c:delete val="1"/>
            </c:dLbl>
            <c:dLbl>
              <c:idx val="13"/>
              <c:delete val="1"/>
            </c:dLbl>
            <c:dLbl>
              <c:idx val="14"/>
              <c:delete val="1"/>
            </c:dLbl>
            <c:dLbl>
              <c:idx val="15"/>
              <c:delete val="1"/>
            </c:dLbl>
            <c:dLbl>
              <c:idx val="16"/>
              <c:delete val="1"/>
            </c:dLbl>
            <c:dLbl>
              <c:idx val="17"/>
              <c:delete val="1"/>
            </c:dLbl>
            <c:dLbl>
              <c:idx val="18"/>
              <c:delete val="1"/>
            </c:dLbl>
            <c:dLbl>
              <c:idx val="19"/>
              <c:delete val="1"/>
            </c:dLbl>
            <c:dLbl>
              <c:idx val="20"/>
              <c:delete val="1"/>
            </c:dLbl>
            <c:dLbl>
              <c:idx val="21"/>
              <c:delete val="1"/>
            </c:dLbl>
            <c:dLbl>
              <c:idx val="22"/>
              <c:delete val="1"/>
            </c:dLbl>
            <c:dLbl>
              <c:idx val="23"/>
              <c:delete val="1"/>
            </c:dLbl>
            <c:dLbl>
              <c:idx val="24"/>
              <c:delete val="1"/>
            </c:dLbl>
            <c:dLbl>
              <c:idx val="25"/>
              <c:delete val="1"/>
            </c:dLbl>
            <c:dLbl>
              <c:idx val="26"/>
              <c:delete val="1"/>
            </c:dLbl>
            <c:dLbl>
              <c:idx val="27"/>
              <c:delete val="1"/>
            </c:dLbl>
            <c:dLbl>
              <c:idx val="28"/>
              <c:delete val="1"/>
            </c:dLbl>
            <c:dLbl>
              <c:idx val="29"/>
              <c:delete val="1"/>
            </c:dLbl>
            <c:dLbl>
              <c:idx val="30"/>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p>
            </c:txPr>
            <c:dLblPos val="r"/>
            <c:showLegendKey val="0"/>
            <c:showVal val="0"/>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占世界比重!$C$2:$AG$2</c:f>
              <c:numCache>
                <c:formatCode>0.00</c:formatCode>
                <c:ptCount val="31"/>
                <c:pt idx="0">
                  <c:v>0.040323</c:v>
                </c:pt>
                <c:pt idx="1">
                  <c:v>0.045285</c:v>
                </c:pt>
                <c:pt idx="2">
                  <c:v>0.05372</c:v>
                </c:pt>
                <c:pt idx="3">
                  <c:v>0.063225</c:v>
                </c:pt>
                <c:pt idx="4">
                  <c:v>0.07091</c:v>
                </c:pt>
                <c:pt idx="5">
                  <c:v>0.075743</c:v>
                </c:pt>
                <c:pt idx="6">
                  <c:v>0.081719</c:v>
                </c:pt>
                <c:pt idx="7">
                  <c:v>0.085543</c:v>
                </c:pt>
                <c:pt idx="8">
                  <c:v>0.090914</c:v>
                </c:pt>
                <c:pt idx="9">
                  <c:v>0.095088</c:v>
                </c:pt>
                <c:pt idx="10">
                  <c:v>0.098819</c:v>
                </c:pt>
                <c:pt idx="11">
                  <c:v>0.107404</c:v>
                </c:pt>
                <c:pt idx="12">
                  <c:v>0.115752</c:v>
                </c:pt>
                <c:pt idx="13" c:formatCode="0.0000">
                  <c:v>0.127067</c:v>
                </c:pt>
                <c:pt idx="14" c:formatCode="0.0000">
                  <c:v>0.130431</c:v>
                </c:pt>
                <c:pt idx="15" c:formatCode="0.0000">
                  <c:v>0.136879</c:v>
                </c:pt>
                <c:pt idx="16" c:formatCode="0.0000">
                  <c:v>0.146819</c:v>
                </c:pt>
                <c:pt idx="17" c:formatCode="0.0000">
                  <c:v>0.160657</c:v>
                </c:pt>
                <c:pt idx="18" c:formatCode="0.0000">
                  <c:v>0.176575</c:v>
                </c:pt>
                <c:pt idx="19" c:formatCode="0.0000">
                  <c:v>0.208719</c:v>
                </c:pt>
                <c:pt idx="20" c:formatCode="0.0000">
                  <c:v>0.215092</c:v>
                </c:pt>
                <c:pt idx="21" c:formatCode="0.0000">
                  <c:v>0.226614</c:v>
                </c:pt>
                <c:pt idx="22" c:formatCode="0.0000">
                  <c:v>0.241316</c:v>
                </c:pt>
                <c:pt idx="23" c:formatCode="0.0000">
                  <c:v>0.251993</c:v>
                </c:pt>
                <c:pt idx="24" c:formatCode="0.0000">
                  <c:v>0.259708</c:v>
                </c:pt>
                <c:pt idx="25" c:formatCode="0.0000">
                  <c:v>0.266871</c:v>
                </c:pt>
                <c:pt idx="26" c:formatCode="0.0000">
                  <c:v>0.275255</c:v>
                </c:pt>
                <c:pt idx="27" c:formatCode="0.0000">
                  <c:v>0.28149</c:v>
                </c:pt>
                <c:pt idx="28" c:formatCode="0.0000">
                  <c:v>0.288536</c:v>
                </c:pt>
                <c:pt idx="29" c:formatCode="0.0000">
                  <c:v>0.289383937943837</c:v>
                </c:pt>
                <c:pt idx="30" c:formatCode="0.0000">
                  <c:v>0.30083688564191</c:v>
                </c:pt>
              </c:numCache>
            </c:numRef>
          </c:val>
          <c:smooth val="0"/>
        </c:ser>
        <c:ser>
          <c:idx val="2"/>
          <c:order val="1"/>
          <c:tx>
            <c:strRef>
              <c:f>占世界比重!$B$3</c:f>
              <c:strCache>
                <c:ptCount val="1"/>
                <c:pt idx="0">
                  <c:v>United States of America</c:v>
                </c:pt>
              </c:strCache>
            </c:strRef>
          </c:tx>
          <c:spPr>
            <a:ln w="69850" cap="rnd">
              <a:solidFill>
                <a:schemeClr val="accent4">
                  <a:lumMod val="95000"/>
                  <a:lumOff val="5000"/>
                </a:schemeClr>
              </a:solidFill>
              <a:round/>
            </a:ln>
            <a:effectLst/>
          </c:spPr>
          <c:marker>
            <c:symbol val="none"/>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delete val="1"/>
            </c:dLbl>
            <c:dLbl>
              <c:idx val="12"/>
              <c:delete val="1"/>
            </c:dLbl>
            <c:dLbl>
              <c:idx val="13"/>
              <c:delete val="1"/>
            </c:dLbl>
            <c:dLbl>
              <c:idx val="14"/>
              <c:delete val="1"/>
            </c:dLbl>
            <c:dLbl>
              <c:idx val="15"/>
              <c:delete val="1"/>
            </c:dLbl>
            <c:dLbl>
              <c:idx val="16"/>
              <c:delete val="1"/>
            </c:dLbl>
            <c:dLbl>
              <c:idx val="17"/>
              <c:delete val="1"/>
            </c:dLbl>
            <c:dLbl>
              <c:idx val="18"/>
              <c:delete val="1"/>
            </c:dLbl>
            <c:dLbl>
              <c:idx val="19"/>
              <c:delete val="1"/>
            </c:dLbl>
            <c:dLbl>
              <c:idx val="20"/>
              <c:delete val="1"/>
            </c:dLbl>
            <c:dLbl>
              <c:idx val="21"/>
              <c:delete val="1"/>
            </c:dLbl>
            <c:dLbl>
              <c:idx val="22"/>
              <c:delete val="1"/>
            </c:dLbl>
            <c:dLbl>
              <c:idx val="23"/>
              <c:delete val="1"/>
            </c:dLbl>
            <c:dLbl>
              <c:idx val="24"/>
              <c:delete val="1"/>
            </c:dLbl>
            <c:dLbl>
              <c:idx val="25"/>
              <c:delete val="1"/>
            </c:dLbl>
            <c:dLbl>
              <c:idx val="26"/>
              <c:delete val="1"/>
            </c:dLbl>
            <c:dLbl>
              <c:idx val="27"/>
              <c:delete val="1"/>
            </c:dLbl>
            <c:dLbl>
              <c:idx val="28"/>
              <c:delete val="1"/>
            </c:dLbl>
            <c:dLbl>
              <c:idx val="29"/>
              <c:delete val="1"/>
            </c:dLbl>
            <c:dLbl>
              <c:idx val="30"/>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p>
            </c:txPr>
            <c:dLblPos val="r"/>
            <c:showLegendKey val="0"/>
            <c:showVal val="0"/>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占世界比重!$C$3:$AG$3</c:f>
              <c:numCache>
                <c:formatCode>0.00</c:formatCode>
                <c:ptCount val="31"/>
                <c:pt idx="0">
                  <c:v>0.219813</c:v>
                </c:pt>
                <c:pt idx="1">
                  <c:v>0.212813</c:v>
                </c:pt>
                <c:pt idx="2">
                  <c:v>0.215933</c:v>
                </c:pt>
                <c:pt idx="3">
                  <c:v>0.220958</c:v>
                </c:pt>
                <c:pt idx="4">
                  <c:v>0.226927</c:v>
                </c:pt>
                <c:pt idx="5">
                  <c:v>0.230653</c:v>
                </c:pt>
                <c:pt idx="6">
                  <c:v>0.22886</c:v>
                </c:pt>
                <c:pt idx="7">
                  <c:v>0.230089</c:v>
                </c:pt>
                <c:pt idx="8">
                  <c:v>0.234633</c:v>
                </c:pt>
                <c:pt idx="9">
                  <c:v>0.239066</c:v>
                </c:pt>
                <c:pt idx="10">
                  <c:v>0.23939</c:v>
                </c:pt>
                <c:pt idx="11">
                  <c:v>0.229082</c:v>
                </c:pt>
                <c:pt idx="12">
                  <c:v>0.227285</c:v>
                </c:pt>
                <c:pt idx="13" c:formatCode="0.0000">
                  <c:v>0.228546</c:v>
                </c:pt>
                <c:pt idx="14" c:formatCode="0.0000">
                  <c:v>0.230238</c:v>
                </c:pt>
                <c:pt idx="15" c:formatCode="0.0000">
                  <c:v>0.228041</c:v>
                </c:pt>
                <c:pt idx="16" c:formatCode="0.0000">
                  <c:v>0.225639</c:v>
                </c:pt>
                <c:pt idx="17" c:formatCode="0.0000">
                  <c:v>0.219524</c:v>
                </c:pt>
                <c:pt idx="18" c:formatCode="0.0000">
                  <c:v>0.211542</c:v>
                </c:pt>
                <c:pt idx="19" c:formatCode="0.0000">
                  <c:v>0.2035</c:v>
                </c:pt>
                <c:pt idx="20" c:formatCode="0.0000">
                  <c:v>0.196606</c:v>
                </c:pt>
                <c:pt idx="21" c:formatCode="0.0000">
                  <c:v>0.188485</c:v>
                </c:pt>
                <c:pt idx="22" c:formatCode="0.0000">
                  <c:v>0.18311</c:v>
                </c:pt>
                <c:pt idx="23" c:formatCode="0.0000">
                  <c:v>0.183278</c:v>
                </c:pt>
                <c:pt idx="24" c:formatCode="0.0000">
                  <c:v>0.178682</c:v>
                </c:pt>
                <c:pt idx="25" c:formatCode="0.0000">
                  <c:v>0.174082</c:v>
                </c:pt>
                <c:pt idx="26" c:formatCode="0.0000">
                  <c:v>0.166606</c:v>
                </c:pt>
                <c:pt idx="27" c:formatCode="0.0000">
                  <c:v>0.164497</c:v>
                </c:pt>
                <c:pt idx="28" c:formatCode="0.0000">
                  <c:v>0.163965</c:v>
                </c:pt>
                <c:pt idx="29" c:formatCode="0.0000">
                  <c:v>0.168792362706751</c:v>
                </c:pt>
                <c:pt idx="30" c:formatCode="0.0000">
                  <c:v>0.165897586596186</c:v>
                </c:pt>
              </c:numCache>
            </c:numRef>
          </c:val>
          <c:smooth val="0"/>
        </c:ser>
        <c:ser>
          <c:idx val="3"/>
          <c:order val="2"/>
          <c:tx>
            <c:strRef>
              <c:f>占世界比重!$B$4</c:f>
              <c:strCache>
                <c:ptCount val="1"/>
                <c:pt idx="0">
                  <c:v>Japan</c:v>
                </c:pt>
              </c:strCache>
            </c:strRef>
          </c:tx>
          <c:spPr>
            <a:ln w="44450" cap="rnd">
              <a:solidFill>
                <a:schemeClr val="accent4"/>
              </a:solidFill>
              <a:round/>
            </a:ln>
            <a:effectLst/>
          </c:spPr>
          <c:marker>
            <c:symbol val="none"/>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delete val="1"/>
            </c:dLbl>
            <c:dLbl>
              <c:idx val="12"/>
              <c:delete val="1"/>
            </c:dLbl>
            <c:dLbl>
              <c:idx val="13"/>
              <c:delete val="1"/>
            </c:dLbl>
            <c:dLbl>
              <c:idx val="14"/>
              <c:delete val="1"/>
            </c:dLbl>
            <c:dLbl>
              <c:idx val="15"/>
              <c:delete val="1"/>
            </c:dLbl>
            <c:dLbl>
              <c:idx val="16"/>
              <c:delete val="1"/>
            </c:dLbl>
            <c:dLbl>
              <c:idx val="17"/>
              <c:delete val="1"/>
            </c:dLbl>
            <c:dLbl>
              <c:idx val="18"/>
              <c:delete val="1"/>
            </c:dLbl>
            <c:dLbl>
              <c:idx val="19"/>
              <c:delete val="1"/>
            </c:dLbl>
            <c:dLbl>
              <c:idx val="20"/>
              <c:delete val="1"/>
            </c:dLbl>
            <c:dLbl>
              <c:idx val="21"/>
              <c:delete val="1"/>
            </c:dLbl>
            <c:dLbl>
              <c:idx val="22"/>
              <c:delete val="1"/>
            </c:dLbl>
            <c:dLbl>
              <c:idx val="23"/>
              <c:delete val="1"/>
            </c:dLbl>
            <c:dLbl>
              <c:idx val="24"/>
              <c:delete val="1"/>
            </c:dLbl>
            <c:dLbl>
              <c:idx val="25"/>
              <c:delete val="1"/>
            </c:dLbl>
            <c:dLbl>
              <c:idx val="26"/>
              <c:delete val="1"/>
            </c:dLbl>
            <c:dLbl>
              <c:idx val="27"/>
              <c:delete val="1"/>
            </c:dLbl>
            <c:dLbl>
              <c:idx val="28"/>
              <c:delete val="1"/>
            </c:dLbl>
            <c:dLbl>
              <c:idx val="29"/>
              <c:delete val="1"/>
            </c:dLbl>
            <c:dLbl>
              <c:idx val="30"/>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p>
            </c:txPr>
            <c:dLblPos val="r"/>
            <c:showLegendKey val="0"/>
            <c:showVal val="0"/>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占世界比重!$C$4:$AG$4</c:f>
              <c:numCache>
                <c:formatCode>0.00</c:formatCode>
                <c:ptCount val="31"/>
                <c:pt idx="0">
                  <c:v>0.127514</c:v>
                </c:pt>
                <c:pt idx="1">
                  <c:v>0.133505</c:v>
                </c:pt>
                <c:pt idx="2">
                  <c:v>0.130195</c:v>
                </c:pt>
                <c:pt idx="3">
                  <c:v>0.124723</c:v>
                </c:pt>
                <c:pt idx="4">
                  <c:v>0.117537</c:v>
                </c:pt>
                <c:pt idx="5">
                  <c:v>0.116867</c:v>
                </c:pt>
                <c:pt idx="6">
                  <c:v>0.117623</c:v>
                </c:pt>
                <c:pt idx="7">
                  <c:v>0.115358</c:v>
                </c:pt>
                <c:pt idx="8">
                  <c:v>0.108577</c:v>
                </c:pt>
                <c:pt idx="9">
                  <c:v>0.103832</c:v>
                </c:pt>
                <c:pt idx="10">
                  <c:v>0.102326</c:v>
                </c:pt>
                <c:pt idx="11">
                  <c:v>0.097591</c:v>
                </c:pt>
                <c:pt idx="12">
                  <c:v>0.094481</c:v>
                </c:pt>
                <c:pt idx="13" c:formatCode="0.0000">
                  <c:v>0.094004</c:v>
                </c:pt>
                <c:pt idx="14" c:formatCode="0.0000">
                  <c:v>0.093782</c:v>
                </c:pt>
                <c:pt idx="15" c:formatCode="0.0000">
                  <c:v>0.094705</c:v>
                </c:pt>
                <c:pt idx="16" c:formatCode="0.0000">
                  <c:v>0.091781</c:v>
                </c:pt>
                <c:pt idx="17" c:formatCode="0.0000">
                  <c:v>0.090902</c:v>
                </c:pt>
                <c:pt idx="18" c:formatCode="0.0000">
                  <c:v>0.08946</c:v>
                </c:pt>
                <c:pt idx="19" c:formatCode="0.0000">
                  <c:v>0.078286</c:v>
                </c:pt>
                <c:pt idx="20" c:formatCode="0.0000">
                  <c:v>0.083337</c:v>
                </c:pt>
                <c:pt idx="21" c:formatCode="0.0000">
                  <c:v>0.077881</c:v>
                </c:pt>
                <c:pt idx="22" c:formatCode="0.0000">
                  <c:v>0.077395</c:v>
                </c:pt>
                <c:pt idx="23" c:formatCode="0.0000">
                  <c:v>0.074953</c:v>
                </c:pt>
                <c:pt idx="24" c:formatCode="0.0000">
                  <c:v>0.074743</c:v>
                </c:pt>
                <c:pt idx="25" c:formatCode="0.0000">
                  <c:v>0.074806</c:v>
                </c:pt>
                <c:pt idx="26" c:formatCode="0.0000">
                  <c:v>0.074487</c:v>
                </c:pt>
                <c:pt idx="27" c:formatCode="0.0000">
                  <c:v>0.073274</c:v>
                </c:pt>
                <c:pt idx="28" c:formatCode="0.0000">
                  <c:v>0.071244</c:v>
                </c:pt>
                <c:pt idx="29" c:formatCode="0.0000">
                  <c:v>0.0706855783187815</c:v>
                </c:pt>
                <c:pt idx="30" c:formatCode="0.0000">
                  <c:v>0.0729917551282341</c:v>
                </c:pt>
              </c:numCache>
            </c:numRef>
          </c:val>
          <c:smooth val="0"/>
        </c:ser>
        <c:ser>
          <c:idx val="4"/>
          <c:order val="3"/>
          <c:tx>
            <c:strRef>
              <c:f>占世界比重!$B$5</c:f>
              <c:strCache>
                <c:ptCount val="1"/>
                <c:pt idx="0">
                  <c:v>Germany</c:v>
                </c:pt>
              </c:strCache>
            </c:strRef>
          </c:tx>
          <c:spPr>
            <a:ln w="60325" cap="rnd">
              <a:solidFill>
                <a:schemeClr val="accent1">
                  <a:lumMod val="50000"/>
                </a:schemeClr>
              </a:solidFill>
              <a:round/>
            </a:ln>
            <a:effectLst/>
          </c:spPr>
          <c:marker>
            <c:symbol val="none"/>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delete val="1"/>
            </c:dLbl>
            <c:dLbl>
              <c:idx val="12"/>
              <c:delete val="1"/>
            </c:dLbl>
            <c:dLbl>
              <c:idx val="13"/>
              <c:delete val="1"/>
            </c:dLbl>
            <c:dLbl>
              <c:idx val="14"/>
              <c:delete val="1"/>
            </c:dLbl>
            <c:dLbl>
              <c:idx val="15"/>
              <c:delete val="1"/>
            </c:dLbl>
            <c:dLbl>
              <c:idx val="16"/>
              <c:delete val="1"/>
            </c:dLbl>
            <c:dLbl>
              <c:idx val="17"/>
              <c:delete val="1"/>
            </c:dLbl>
            <c:dLbl>
              <c:idx val="18"/>
              <c:delete val="1"/>
            </c:dLbl>
            <c:dLbl>
              <c:idx val="19"/>
              <c:delete val="1"/>
            </c:dLbl>
            <c:dLbl>
              <c:idx val="20"/>
              <c:delete val="1"/>
            </c:dLbl>
            <c:dLbl>
              <c:idx val="21"/>
              <c:delete val="1"/>
            </c:dLbl>
            <c:dLbl>
              <c:idx val="22"/>
              <c:delete val="1"/>
            </c:dLbl>
            <c:dLbl>
              <c:idx val="23"/>
              <c:delete val="1"/>
            </c:dLbl>
            <c:dLbl>
              <c:idx val="24"/>
              <c:delete val="1"/>
            </c:dLbl>
            <c:dLbl>
              <c:idx val="25"/>
              <c:delete val="1"/>
            </c:dLbl>
            <c:dLbl>
              <c:idx val="26"/>
              <c:delete val="1"/>
            </c:dLbl>
            <c:dLbl>
              <c:idx val="27"/>
              <c:delete val="1"/>
            </c:dLbl>
            <c:dLbl>
              <c:idx val="28"/>
              <c:delete val="1"/>
            </c:dLbl>
            <c:dLbl>
              <c:idx val="29"/>
              <c:delete val="1"/>
            </c:dLbl>
            <c:dLbl>
              <c:idx val="30"/>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p>
            </c:txPr>
            <c:dLblPos val="r"/>
            <c:showLegendKey val="0"/>
            <c:showVal val="0"/>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占世界比重!$C$5:$AG$5</c:f>
              <c:numCache>
                <c:formatCode>0.00</c:formatCode>
                <c:ptCount val="31"/>
                <c:pt idx="0">
                  <c:v>0.095251</c:v>
                </c:pt>
                <c:pt idx="1">
                  <c:v>0.098568</c:v>
                </c:pt>
                <c:pt idx="2">
                  <c:v>0.095292</c:v>
                </c:pt>
                <c:pt idx="3">
                  <c:v>0.087574</c:v>
                </c:pt>
                <c:pt idx="4">
                  <c:v>0.086185</c:v>
                </c:pt>
                <c:pt idx="5">
                  <c:v>0.081606</c:v>
                </c:pt>
                <c:pt idx="6">
                  <c:v>0.076884</c:v>
                </c:pt>
                <c:pt idx="7">
                  <c:v>0.076245</c:v>
                </c:pt>
                <c:pt idx="8">
                  <c:v>0.075742</c:v>
                </c:pt>
                <c:pt idx="9">
                  <c:v>0.073724</c:v>
                </c:pt>
                <c:pt idx="10">
                  <c:v>0.074078</c:v>
                </c:pt>
                <c:pt idx="11">
                  <c:v>0.075316</c:v>
                </c:pt>
                <c:pt idx="12">
                  <c:v>0.072184</c:v>
                </c:pt>
                <c:pt idx="13" c:formatCode="0.0000">
                  <c:v>0.069616</c:v>
                </c:pt>
                <c:pt idx="14" c:formatCode="0.0000">
                  <c:v>0.067955</c:v>
                </c:pt>
                <c:pt idx="15" c:formatCode="0.0000">
                  <c:v>0.066039</c:v>
                </c:pt>
                <c:pt idx="16" c:formatCode="0.0000">
                  <c:v>0.06712</c:v>
                </c:pt>
                <c:pt idx="17" c:formatCode="0.0000">
                  <c:v>0.065979</c:v>
                </c:pt>
                <c:pt idx="18" c:formatCode="0.0000">
                  <c:v>0.063595</c:v>
                </c:pt>
                <c:pt idx="19" c:formatCode="0.0000">
                  <c:v>0.054655</c:v>
                </c:pt>
                <c:pt idx="20" c:formatCode="0.0000">
                  <c:v>0.059047</c:v>
                </c:pt>
                <c:pt idx="21" c:formatCode="0.0000">
                  <c:v>0.061423</c:v>
                </c:pt>
                <c:pt idx="22" c:formatCode="0.0000">
                  <c:v>0.058707</c:v>
                </c:pt>
                <c:pt idx="23" c:formatCode="0.0000">
                  <c:v>0.056855</c:v>
                </c:pt>
                <c:pt idx="24" c:formatCode="0.0000">
                  <c:v>0.057791</c:v>
                </c:pt>
                <c:pt idx="25" c:formatCode="0.0000">
                  <c:v>0.057398</c:v>
                </c:pt>
                <c:pt idx="26" c:formatCode="0.0000">
                  <c:v>0.058394</c:v>
                </c:pt>
                <c:pt idx="27" c:formatCode="0.0000">
                  <c:v>0.057647</c:v>
                </c:pt>
                <c:pt idx="28" c:formatCode="0.0000">
                  <c:v>0.056367</c:v>
                </c:pt>
                <c:pt idx="29" c:formatCode="0.0000">
                  <c:v>0.0518197778278239</c:v>
                </c:pt>
                <c:pt idx="30" c:formatCode="0.0000">
                  <c:v>0.0488104620756586</c:v>
                </c:pt>
              </c:numCache>
            </c:numRef>
          </c:val>
          <c:smooth val="0"/>
        </c:ser>
        <c:ser>
          <c:idx val="5"/>
          <c:order val="4"/>
          <c:tx>
            <c:strRef>
              <c:f>占世界比重!$B$6</c:f>
              <c:strCache>
                <c:ptCount val="1"/>
                <c:pt idx="0">
                  <c:v>Republic of Korea</c:v>
                </c:pt>
              </c:strCache>
            </c:strRef>
          </c:tx>
          <c:spPr>
            <a:ln w="28575" cap="rnd">
              <a:solidFill>
                <a:schemeClr val="accent6"/>
              </a:solidFill>
              <a:round/>
            </a:ln>
            <a:effectLst/>
          </c:spPr>
          <c:marker>
            <c:symbol val="none"/>
          </c:marker>
          <c:dLbls>
            <c:delete val="1"/>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占世界比重!$C$6:$AG$6</c:f>
              <c:numCache>
                <c:formatCode>0.00</c:formatCode>
                <c:ptCount val="31"/>
                <c:pt idx="0">
                  <c:v>0.012971</c:v>
                </c:pt>
                <c:pt idx="1">
                  <c:v>0.014515</c:v>
                </c:pt>
                <c:pt idx="2">
                  <c:v>0.01531</c:v>
                </c:pt>
                <c:pt idx="3">
                  <c:v>0.016277</c:v>
                </c:pt>
                <c:pt idx="4">
                  <c:v>0.017349</c:v>
                </c:pt>
                <c:pt idx="5">
                  <c:v>0.018605</c:v>
                </c:pt>
                <c:pt idx="6">
                  <c:v>0.019522</c:v>
                </c:pt>
                <c:pt idx="7">
                  <c:v>0.019707</c:v>
                </c:pt>
                <c:pt idx="8">
                  <c:v>0.017806</c:v>
                </c:pt>
                <c:pt idx="9">
                  <c:v>0.020909</c:v>
                </c:pt>
                <c:pt idx="10">
                  <c:v>0.022696</c:v>
                </c:pt>
                <c:pt idx="11">
                  <c:v>0.023587</c:v>
                </c:pt>
                <c:pt idx="12">
                  <c:v>0.025166</c:v>
                </c:pt>
                <c:pt idx="13" c:formatCode="0.0000">
                  <c:v>0.025221</c:v>
                </c:pt>
                <c:pt idx="14" c:formatCode="0.0000">
                  <c:v>0.026127</c:v>
                </c:pt>
                <c:pt idx="15" c:formatCode="0.0000">
                  <c:v>0.026424</c:v>
                </c:pt>
                <c:pt idx="16" c:formatCode="0.0000">
                  <c:v>0.026635</c:v>
                </c:pt>
                <c:pt idx="17" c:formatCode="0.0000">
                  <c:v>0.027203</c:v>
                </c:pt>
                <c:pt idx="18" c:formatCode="0.0000">
                  <c:v>0.027806</c:v>
                </c:pt>
                <c:pt idx="19" c:formatCode="0.0000">
                  <c:v>0.029471</c:v>
                </c:pt>
                <c:pt idx="20" c:formatCode="0.0000">
                  <c:v>0.030503</c:v>
                </c:pt>
                <c:pt idx="21" c:formatCode="0.0000">
                  <c:v>0.031167</c:v>
                </c:pt>
                <c:pt idx="22" c:formatCode="0.0000">
                  <c:v>0.031199</c:v>
                </c:pt>
                <c:pt idx="23" c:formatCode="0.0000">
                  <c:v>0.031307</c:v>
                </c:pt>
                <c:pt idx="24" c:formatCode="0.0000">
                  <c:v>0.031249</c:v>
                </c:pt>
                <c:pt idx="25" c:formatCode="0.0000">
                  <c:v>0.030793</c:v>
                </c:pt>
                <c:pt idx="26" c:formatCode="0.0000">
                  <c:v>0.030693</c:v>
                </c:pt>
                <c:pt idx="27" c:formatCode="0.0000">
                  <c:v>0.030779</c:v>
                </c:pt>
                <c:pt idx="28" c:formatCode="0.0000">
                  <c:v>0.030663</c:v>
                </c:pt>
                <c:pt idx="29" c:formatCode="0.0000">
                  <c:v>0.0313619177180669</c:v>
                </c:pt>
                <c:pt idx="30" c:formatCode="0.0000">
                  <c:v>0.0314855129529707</c:v>
                </c:pt>
              </c:numCache>
            </c:numRef>
          </c:val>
          <c:smooth val="0"/>
        </c:ser>
        <c:ser>
          <c:idx val="6"/>
          <c:order val="5"/>
          <c:tx>
            <c:strRef>
              <c:f>占世界比重!$B$7</c:f>
              <c:strCache>
                <c:ptCount val="1"/>
                <c:pt idx="0">
                  <c:v>India</c:v>
                </c:pt>
              </c:strCache>
            </c:strRef>
          </c:tx>
          <c:spPr>
            <a:ln w="28575" cap="rnd">
              <a:solidFill>
                <a:schemeClr val="accent1">
                  <a:lumMod val="60000"/>
                </a:schemeClr>
              </a:solidFill>
              <a:round/>
            </a:ln>
            <a:effectLst/>
          </c:spPr>
          <c:marker>
            <c:symbol val="none"/>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delete val="1"/>
            </c:dLbl>
            <c:dLbl>
              <c:idx val="12"/>
              <c:delete val="1"/>
            </c:dLbl>
            <c:dLbl>
              <c:idx val="13"/>
              <c:delete val="1"/>
            </c:dLbl>
            <c:dLbl>
              <c:idx val="14"/>
              <c:delete val="1"/>
            </c:dLbl>
            <c:dLbl>
              <c:idx val="15"/>
              <c:delete val="1"/>
            </c:dLbl>
            <c:dLbl>
              <c:idx val="16"/>
              <c:delete val="1"/>
            </c:dLbl>
            <c:dLbl>
              <c:idx val="17"/>
              <c:delete val="1"/>
            </c:dLbl>
            <c:dLbl>
              <c:idx val="18"/>
              <c:delete val="1"/>
            </c:dLbl>
            <c:dLbl>
              <c:idx val="19"/>
              <c:delete val="1"/>
            </c:dLbl>
            <c:dLbl>
              <c:idx val="20"/>
              <c:delete val="1"/>
            </c:dLbl>
            <c:dLbl>
              <c:idx val="21"/>
              <c:delete val="1"/>
            </c:dLbl>
            <c:dLbl>
              <c:idx val="22"/>
              <c:delete val="1"/>
            </c:dLbl>
            <c:dLbl>
              <c:idx val="23"/>
              <c:delete val="1"/>
            </c:dLbl>
            <c:dLbl>
              <c:idx val="24"/>
              <c:delete val="1"/>
            </c:dLbl>
            <c:dLbl>
              <c:idx val="25"/>
              <c:delete val="1"/>
            </c:dLbl>
            <c:dLbl>
              <c:idx val="26"/>
              <c:delete val="1"/>
            </c:dLbl>
            <c:dLbl>
              <c:idx val="27"/>
              <c:delete val="1"/>
            </c:dLbl>
            <c:dLbl>
              <c:idx val="28"/>
              <c:delete val="1"/>
            </c:dLbl>
            <c:dLbl>
              <c:idx val="29"/>
              <c:delete val="1"/>
            </c:dLbl>
            <c:dLbl>
              <c:idx val="30"/>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p>
            </c:txPr>
            <c:dLblPos val="r"/>
            <c:showLegendKey val="0"/>
            <c:showVal val="0"/>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占世界比重!$C$7:$AG$7</c:f>
              <c:numCache>
                <c:formatCode>0.00</c:formatCode>
                <c:ptCount val="31"/>
                <c:pt idx="0">
                  <c:v>0.0114</c:v>
                </c:pt>
                <c:pt idx="1">
                  <c:v>0.010941</c:v>
                </c:pt>
                <c:pt idx="2">
                  <c:v>0.011343</c:v>
                </c:pt>
                <c:pt idx="3">
                  <c:v>0.012225</c:v>
                </c:pt>
                <c:pt idx="4">
                  <c:v>0.013078</c:v>
                </c:pt>
                <c:pt idx="5">
                  <c:v>0.01431</c:v>
                </c:pt>
                <c:pt idx="6">
                  <c:v>0.015206</c:v>
                </c:pt>
                <c:pt idx="7">
                  <c:v>0.014611</c:v>
                </c:pt>
                <c:pt idx="8">
                  <c:v>0.014864</c:v>
                </c:pt>
                <c:pt idx="9">
                  <c:v>0.0148</c:v>
                </c:pt>
                <c:pt idx="10">
                  <c:v>0.01478</c:v>
                </c:pt>
                <c:pt idx="11">
                  <c:v>0.015377</c:v>
                </c:pt>
                <c:pt idx="12">
                  <c:v>0.015724</c:v>
                </c:pt>
                <c:pt idx="13" c:formatCode="0.0000">
                  <c:v>0.015974</c:v>
                </c:pt>
                <c:pt idx="14" c:formatCode="0.0000">
                  <c:v>0.016556</c:v>
                </c:pt>
                <c:pt idx="15" c:formatCode="0.0000">
                  <c:v>0.017279</c:v>
                </c:pt>
                <c:pt idx="16" c:formatCode="0.0000">
                  <c:v>0.019054</c:v>
                </c:pt>
                <c:pt idx="17" c:formatCode="0.0000">
                  <c:v>0.019228</c:v>
                </c:pt>
                <c:pt idx="18" c:formatCode="0.0000">
                  <c:v>0.019841</c:v>
                </c:pt>
                <c:pt idx="19" c:formatCode="0.0000">
                  <c:v>0.023413</c:v>
                </c:pt>
                <c:pt idx="20" c:formatCode="0.0000">
                  <c:v>0.022982</c:v>
                </c:pt>
                <c:pt idx="21" c:formatCode="0.0000">
                  <c:v>0.022731</c:v>
                </c:pt>
                <c:pt idx="22" c:formatCode="0.0000">
                  <c:v>0.023418</c:v>
                </c:pt>
                <c:pt idx="23" c:formatCode="0.0000">
                  <c:v>0.023854</c:v>
                </c:pt>
                <c:pt idx="24" c:formatCode="0.0000">
                  <c:v>0.024777</c:v>
                </c:pt>
                <c:pt idx="25" c:formatCode="0.0000">
                  <c:v>0.027098</c:v>
                </c:pt>
                <c:pt idx="26" c:formatCode="0.0000">
                  <c:v>0.028423</c:v>
                </c:pt>
                <c:pt idx="27" c:formatCode="0.0000">
                  <c:v>0.028864</c:v>
                </c:pt>
                <c:pt idx="28" c:formatCode="0.0000">
                  <c:v>0.02996</c:v>
                </c:pt>
                <c:pt idx="29" c:formatCode="0.0000">
                  <c:v>0.0289345007679293</c:v>
                </c:pt>
                <c:pt idx="30" c:formatCode="0.0000">
                  <c:v>0.0311432867540188</c:v>
                </c:pt>
              </c:numCache>
            </c:numRef>
          </c:val>
          <c:smooth val="0"/>
        </c:ser>
        <c:ser>
          <c:idx val="7"/>
          <c:order val="6"/>
          <c:tx>
            <c:strRef>
              <c:f>占世界比重!$B$8</c:f>
              <c:strCache>
                <c:ptCount val="1"/>
                <c:pt idx="0">
                  <c:v>Italy</c:v>
                </c:pt>
              </c:strCache>
            </c:strRef>
          </c:tx>
          <c:spPr>
            <a:ln w="28575" cap="rnd">
              <a:solidFill>
                <a:schemeClr val="accent2">
                  <a:lumMod val="60000"/>
                </a:schemeClr>
              </a:solidFill>
              <a:round/>
            </a:ln>
            <a:effectLst/>
          </c:spPr>
          <c:marker>
            <c:symbol val="none"/>
          </c:marker>
          <c:dLbls>
            <c:delete val="1"/>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占世界比重!$C$8:$AG$8</c:f>
              <c:numCache>
                <c:formatCode>0.00</c:formatCode>
                <c:ptCount val="31"/>
                <c:pt idx="0">
                  <c:v>0.046099</c:v>
                </c:pt>
                <c:pt idx="1">
                  <c:v>0.045782</c:v>
                </c:pt>
                <c:pt idx="2">
                  <c:v>0.04556</c:v>
                </c:pt>
                <c:pt idx="3">
                  <c:v>0.044197</c:v>
                </c:pt>
                <c:pt idx="4">
                  <c:v>0.044977</c:v>
                </c:pt>
                <c:pt idx="5">
                  <c:v>0.044771</c:v>
                </c:pt>
                <c:pt idx="6">
                  <c:v>0.043085</c:v>
                </c:pt>
                <c:pt idx="7">
                  <c:v>0.041437</c:v>
                </c:pt>
                <c:pt idx="8">
                  <c:v>0.04125</c:v>
                </c:pt>
                <c:pt idx="9">
                  <c:v>0.039726</c:v>
                </c:pt>
                <c:pt idx="10">
                  <c:v>0.038534</c:v>
                </c:pt>
                <c:pt idx="11">
                  <c:v>0.03837</c:v>
                </c:pt>
                <c:pt idx="12">
                  <c:v>0.037565</c:v>
                </c:pt>
                <c:pt idx="13" c:formatCode="0.0000">
                  <c:v>0.035095</c:v>
                </c:pt>
                <c:pt idx="14" c:formatCode="0.0000">
                  <c:v>0.033695</c:v>
                </c:pt>
                <c:pt idx="15" c:formatCode="0.0000">
                  <c:v>0.032436</c:v>
                </c:pt>
                <c:pt idx="16" c:formatCode="0.0000">
                  <c:v>0.031681</c:v>
                </c:pt>
                <c:pt idx="17" c:formatCode="0.0000">
                  <c:v>0.030831</c:v>
                </c:pt>
                <c:pt idx="18" c:formatCode="0.0000">
                  <c:v>0.029299</c:v>
                </c:pt>
                <c:pt idx="19" c:formatCode="0.0000">
                  <c:v>0.025712</c:v>
                </c:pt>
                <c:pt idx="20" c:formatCode="0.0000">
                  <c:v>0.025487</c:v>
                </c:pt>
                <c:pt idx="21" c:formatCode="0.0000">
                  <c:v>0.024919</c:v>
                </c:pt>
                <c:pt idx="22" c:formatCode="0.0000">
                  <c:v>0.023554</c:v>
                </c:pt>
                <c:pt idx="23" c:formatCode="0.0000">
                  <c:v>0.022428</c:v>
                </c:pt>
                <c:pt idx="24" c:formatCode="0.0000">
                  <c:v>0.021779</c:v>
                </c:pt>
                <c:pt idx="25" c:formatCode="0.0000">
                  <c:v>0.021678</c:v>
                </c:pt>
                <c:pt idx="26" c:formatCode="0.0000">
                  <c:v>0.02164</c:v>
                </c:pt>
                <c:pt idx="27" c:formatCode="0.0000">
                  <c:v>0.02154</c:v>
                </c:pt>
                <c:pt idx="28" c:formatCode="0.0000">
                  <c:v>0.020967</c:v>
                </c:pt>
                <c:pt idx="29" c:formatCode="0.0000">
                  <c:v>0.0206708905929957</c:v>
                </c:pt>
                <c:pt idx="30" c:formatCode="0.0000">
                  <c:v>0.0185310836343247</c:v>
                </c:pt>
              </c:numCache>
            </c:numRef>
          </c:val>
          <c:smooth val="0"/>
        </c:ser>
        <c:ser>
          <c:idx val="8"/>
          <c:order val="7"/>
          <c:tx>
            <c:strRef>
              <c:f>占世界比重!$B$9</c:f>
              <c:strCache>
                <c:ptCount val="1"/>
                <c:pt idx="0">
                  <c:v>France</c:v>
                </c:pt>
              </c:strCache>
            </c:strRef>
          </c:tx>
          <c:spPr>
            <a:ln w="28575" cap="rnd">
              <a:solidFill>
                <a:schemeClr val="accent3">
                  <a:lumMod val="60000"/>
                </a:schemeClr>
              </a:solidFill>
              <a:round/>
            </a:ln>
            <a:effectLst/>
          </c:spPr>
          <c:marker>
            <c:symbol val="none"/>
          </c:marker>
          <c:dLbls>
            <c:delete val="1"/>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占世界比重!$C$9:$AG$9</c:f>
              <c:numCache>
                <c:formatCode>0.00</c:formatCode>
                <c:ptCount val="31"/>
                <c:pt idx="0">
                  <c:v>0.032959</c:v>
                </c:pt>
                <c:pt idx="1">
                  <c:v>0.032848</c:v>
                </c:pt>
                <c:pt idx="2">
                  <c:v>0.033012</c:v>
                </c:pt>
                <c:pt idx="3">
                  <c:v>0.032029</c:v>
                </c:pt>
                <c:pt idx="4">
                  <c:v>0.031682</c:v>
                </c:pt>
                <c:pt idx="5">
                  <c:v>0.031423</c:v>
                </c:pt>
                <c:pt idx="6">
                  <c:v>0.03072</c:v>
                </c:pt>
                <c:pt idx="7">
                  <c:v>0.030473</c:v>
                </c:pt>
                <c:pt idx="8">
                  <c:v>0.031539</c:v>
                </c:pt>
                <c:pt idx="9">
                  <c:v>0.031522</c:v>
                </c:pt>
                <c:pt idx="10">
                  <c:v>0.031097</c:v>
                </c:pt>
                <c:pt idx="11">
                  <c:v>0.031515</c:v>
                </c:pt>
                <c:pt idx="12">
                  <c:v>0.030854</c:v>
                </c:pt>
                <c:pt idx="13" c:formatCode="0.0000">
                  <c:v>0.030024</c:v>
                </c:pt>
                <c:pt idx="14" c:formatCode="0.0000">
                  <c:v>0.029028</c:v>
                </c:pt>
                <c:pt idx="15" c:formatCode="0.0000">
                  <c:v>0.028175</c:v>
                </c:pt>
                <c:pt idx="16" c:formatCode="0.0000">
                  <c:v>0.027136</c:v>
                </c:pt>
                <c:pt idx="17" c:formatCode="0.0000">
                  <c:v>0.02611</c:v>
                </c:pt>
                <c:pt idx="18" c:formatCode="0.0000">
                  <c:v>0.024819</c:v>
                </c:pt>
                <c:pt idx="19" c:formatCode="0.0000">
                  <c:v>0.024911</c:v>
                </c:pt>
                <c:pt idx="20" c:formatCode="0.0000">
                  <c:v>0.02324</c:v>
                </c:pt>
                <c:pt idx="21" c:formatCode="0.0000">
                  <c:v>0.023178</c:v>
                </c:pt>
                <c:pt idx="22" c:formatCode="0.0000">
                  <c:v>0.022563</c:v>
                </c:pt>
                <c:pt idx="23" c:formatCode="0.0000">
                  <c:v>0.021852</c:v>
                </c:pt>
                <c:pt idx="24" c:formatCode="0.0000">
                  <c:v>0.021374</c:v>
                </c:pt>
                <c:pt idx="25" c:formatCode="0.0000">
                  <c:v>0.020857</c:v>
                </c:pt>
                <c:pt idx="26" c:formatCode="0.0000">
                  <c:v>0.020636</c:v>
                </c:pt>
                <c:pt idx="27" c:formatCode="0.0000">
                  <c:v>0.020176</c:v>
                </c:pt>
                <c:pt idx="28" c:formatCode="0.0000">
                  <c:v>0.019824</c:v>
                </c:pt>
                <c:pt idx="29" c:formatCode="0.0000">
                  <c:v>0.0197481698295924</c:v>
                </c:pt>
                <c:pt idx="30" c:formatCode="0.0000">
                  <c:v>0.017814662427721</c:v>
                </c:pt>
              </c:numCache>
            </c:numRef>
          </c:val>
          <c:smooth val="0"/>
        </c:ser>
        <c:ser>
          <c:idx val="9"/>
          <c:order val="8"/>
          <c:tx>
            <c:strRef>
              <c:f>占世界比重!$B$10</c:f>
              <c:strCache>
                <c:ptCount val="1"/>
                <c:pt idx="0">
                  <c:v>United Kingdom</c:v>
                </c:pt>
              </c:strCache>
            </c:strRef>
          </c:tx>
          <c:spPr>
            <a:ln w="28575" cap="rnd">
              <a:solidFill>
                <a:schemeClr val="accent4">
                  <a:lumMod val="60000"/>
                </a:schemeClr>
              </a:solidFill>
              <a:round/>
            </a:ln>
            <a:effectLst/>
          </c:spPr>
          <c:marker>
            <c:symbol val="none"/>
          </c:marker>
          <c:dLbls>
            <c:delete val="1"/>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占世界比重!$C$10:$AG$10</c:f>
              <c:numCache>
                <c:formatCode>0.00</c:formatCode>
                <c:ptCount val="31"/>
                <c:pt idx="0">
                  <c:v>0.047337</c:v>
                </c:pt>
                <c:pt idx="1">
                  <c:v>0.044796</c:v>
                </c:pt>
                <c:pt idx="2">
                  <c:v>0.044579</c:v>
                </c:pt>
                <c:pt idx="3">
                  <c:v>0.04498</c:v>
                </c:pt>
                <c:pt idx="4">
                  <c:v>0.045028</c:v>
                </c:pt>
                <c:pt idx="5">
                  <c:v>0.043375</c:v>
                </c:pt>
                <c:pt idx="6">
                  <c:v>0.042389</c:v>
                </c:pt>
                <c:pt idx="7">
                  <c:v>0.041092</c:v>
                </c:pt>
                <c:pt idx="8">
                  <c:v>0.040561</c:v>
                </c:pt>
                <c:pt idx="9">
                  <c:v>0.039233</c:v>
                </c:pt>
                <c:pt idx="10">
                  <c:v>0.037564</c:v>
                </c:pt>
                <c:pt idx="11">
                  <c:v>0.037157</c:v>
                </c:pt>
                <c:pt idx="12">
                  <c:v>0.035596</c:v>
                </c:pt>
                <c:pt idx="13" c:formatCode="0.0000">
                  <c:v>0.033695</c:v>
                </c:pt>
                <c:pt idx="14" c:formatCode="0.0000">
                  <c:v>0.03231</c:v>
                </c:pt>
                <c:pt idx="15" c:formatCode="0.0000">
                  <c:v>0.03091</c:v>
                </c:pt>
                <c:pt idx="16" c:formatCode="0.0000">
                  <c:v>0.02957</c:v>
                </c:pt>
                <c:pt idx="17" c:formatCode="0.0000">
                  <c:v>0.028106</c:v>
                </c:pt>
                <c:pt idx="18" c:formatCode="0.0000">
                  <c:v>0.026844</c:v>
                </c:pt>
                <c:pt idx="19" c:formatCode="0.0000">
                  <c:v>0.02595</c:v>
                </c:pt>
                <c:pt idx="20" c:formatCode="0.0000">
                  <c:v>0.024698</c:v>
                </c:pt>
                <c:pt idx="21" c:formatCode="0.0000">
                  <c:v>0.024221</c:v>
                </c:pt>
                <c:pt idx="22" c:formatCode="0.0000">
                  <c:v>0.023343</c:v>
                </c:pt>
                <c:pt idx="23" c:formatCode="0.0000">
                  <c:v>0.022401</c:v>
                </c:pt>
                <c:pt idx="24" c:formatCode="0.0000">
                  <c:v>0.022201</c:v>
                </c:pt>
                <c:pt idx="25" c:formatCode="0.0000">
                  <c:v>0.021514</c:v>
                </c:pt>
                <c:pt idx="26" c:formatCode="0.0000">
                  <c:v>0.021017</c:v>
                </c:pt>
                <c:pt idx="27" c:formatCode="0.0000">
                  <c:v>0.020654</c:v>
                </c:pt>
                <c:pt idx="28" c:formatCode="0.0000">
                  <c:v>0.019797</c:v>
                </c:pt>
                <c:pt idx="29" c:formatCode="0.0000">
                  <c:v>0.0213304617692005</c:v>
                </c:pt>
                <c:pt idx="30" c:formatCode="0.0000">
                  <c:v>0.0195832389898018</c:v>
                </c:pt>
              </c:numCache>
            </c:numRef>
          </c:val>
          <c:smooth val="0"/>
        </c:ser>
        <c:ser>
          <c:idx val="10"/>
          <c:order val="9"/>
          <c:tx>
            <c:strRef>
              <c:f>占世界比重!$B$11</c:f>
              <c:strCache>
                <c:ptCount val="1"/>
                <c:pt idx="0">
                  <c:v>Mexico</c:v>
                </c:pt>
              </c:strCache>
            </c:strRef>
          </c:tx>
          <c:spPr>
            <a:ln w="28575" cap="rnd">
              <a:solidFill>
                <a:schemeClr val="accent5">
                  <a:lumMod val="60000"/>
                </a:schemeClr>
              </a:solidFill>
              <a:round/>
            </a:ln>
            <a:effectLst/>
          </c:spPr>
          <c:marker>
            <c:symbol val="none"/>
          </c:marker>
          <c:dLbls>
            <c:delete val="1"/>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占世界比重!$C$11:$AG$11</c:f>
              <c:numCache>
                <c:formatCode>0.00</c:formatCode>
                <c:ptCount val="31"/>
                <c:pt idx="0">
                  <c:v>0.021401</c:v>
                </c:pt>
                <c:pt idx="1">
                  <c:v>0.021916</c:v>
                </c:pt>
                <c:pt idx="2">
                  <c:v>0.022783</c:v>
                </c:pt>
                <c:pt idx="3">
                  <c:v>0.022466</c:v>
                </c:pt>
                <c:pt idx="4">
                  <c:v>0.022208</c:v>
                </c:pt>
                <c:pt idx="5">
                  <c:v>0.020225</c:v>
                </c:pt>
                <c:pt idx="6">
                  <c:v>0.021464</c:v>
                </c:pt>
                <c:pt idx="7">
                  <c:v>0.02239</c:v>
                </c:pt>
                <c:pt idx="8">
                  <c:v>0.023919</c:v>
                </c:pt>
                <c:pt idx="9">
                  <c:v>0.02365</c:v>
                </c:pt>
                <c:pt idx="10">
                  <c:v>0.023603</c:v>
                </c:pt>
                <c:pt idx="11">
                  <c:v>0.022927</c:v>
                </c:pt>
                <c:pt idx="12">
                  <c:v>0.022022</c:v>
                </c:pt>
                <c:pt idx="13" c:formatCode="0.0000">
                  <c:v>0.020895</c:v>
                </c:pt>
                <c:pt idx="14" c:formatCode="0.0000">
                  <c:v>0.020323</c:v>
                </c:pt>
                <c:pt idx="15" c:formatCode="0.0000">
                  <c:v>0.019807</c:v>
                </c:pt>
                <c:pt idx="16" c:formatCode="0.0000">
                  <c:v>0.019455</c:v>
                </c:pt>
                <c:pt idx="17" c:formatCode="0.0000">
                  <c:v>0.018444</c:v>
                </c:pt>
                <c:pt idx="18" c:formatCode="0.0000">
                  <c:v>0.01794</c:v>
                </c:pt>
                <c:pt idx="19" c:formatCode="0.0000">
                  <c:v>0.017065</c:v>
                </c:pt>
                <c:pt idx="20" c:formatCode="0.0000">
                  <c:v>0.017005</c:v>
                </c:pt>
                <c:pt idx="21" c:formatCode="0.0000">
                  <c:v>0.016793</c:v>
                </c:pt>
                <c:pt idx="22" c:formatCode="0.0000">
                  <c:v>0.017077</c:v>
                </c:pt>
                <c:pt idx="23" c:formatCode="0.0000">
                  <c:v>0.016631</c:v>
                </c:pt>
                <c:pt idx="24" c:formatCode="0.0000">
                  <c:v>0.016668</c:v>
                </c:pt>
                <c:pt idx="25" c:formatCode="0.0000">
                  <c:v>0.016587</c:v>
                </c:pt>
                <c:pt idx="26" c:formatCode="0.0000">
                  <c:v>0.016386</c:v>
                </c:pt>
                <c:pt idx="27" c:formatCode="0.0000">
                  <c:v>0.01624</c:v>
                </c:pt>
                <c:pt idx="28" c:formatCode="0.0000">
                  <c:v>0.015851</c:v>
                </c:pt>
                <c:pt idx="29" c:formatCode="0.0000">
                  <c:v>0.0156128349392488</c:v>
                </c:pt>
                <c:pt idx="30" c:formatCode="0.0000">
                  <c:v>0.0142958876357853</c:v>
                </c:pt>
              </c:numCache>
            </c:numRef>
          </c:val>
          <c:smooth val="0"/>
        </c:ser>
        <c:ser>
          <c:idx val="11"/>
          <c:order val="10"/>
          <c:tx>
            <c:strRef>
              <c:f>占世界比重!$B$12</c:f>
              <c:strCache>
                <c:ptCount val="1"/>
                <c:pt idx="0">
                  <c:v>Indonesia</c:v>
                </c:pt>
              </c:strCache>
            </c:strRef>
          </c:tx>
          <c:spPr>
            <a:ln w="28575" cap="rnd">
              <a:solidFill>
                <a:schemeClr val="accent6">
                  <a:lumMod val="60000"/>
                </a:schemeClr>
              </a:solidFill>
              <a:round/>
            </a:ln>
            <a:effectLst/>
          </c:spPr>
          <c:marker>
            <c:symbol val="none"/>
          </c:marker>
          <c:dLbls>
            <c:delete val="1"/>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占世界比重!$C$12:$AG$12</c:f>
              <c:numCache>
                <c:formatCode>0.00</c:formatCode>
                <c:ptCount val="31"/>
                <c:pt idx="0">
                  <c:v>0.00878</c:v>
                </c:pt>
                <c:pt idx="1">
                  <c:v>0.009676</c:v>
                </c:pt>
                <c:pt idx="2">
                  <c:v>0.010609</c:v>
                </c:pt>
                <c:pt idx="3">
                  <c:v>0.011752</c:v>
                </c:pt>
                <c:pt idx="4">
                  <c:v>0.012618</c:v>
                </c:pt>
                <c:pt idx="5">
                  <c:v>0.013295</c:v>
                </c:pt>
                <c:pt idx="6">
                  <c:v>0.014372</c:v>
                </c:pt>
                <c:pt idx="7">
                  <c:v>0.014471</c:v>
                </c:pt>
                <c:pt idx="8">
                  <c:v>0.012539</c:v>
                </c:pt>
                <c:pt idx="9">
                  <c:v>0.012586</c:v>
                </c:pt>
                <c:pt idx="10">
                  <c:v>0.012489</c:v>
                </c:pt>
                <c:pt idx="11">
                  <c:v>0.01286</c:v>
                </c:pt>
                <c:pt idx="12">
                  <c:v>0.013271</c:v>
                </c:pt>
                <c:pt idx="13" c:formatCode="0.0000">
                  <c:v>0.013323</c:v>
                </c:pt>
                <c:pt idx="14" c:formatCode="0.0000">
                  <c:v>0.01337</c:v>
                </c:pt>
                <c:pt idx="15" c:formatCode="0.0000">
                  <c:v>0.013376</c:v>
                </c:pt>
                <c:pt idx="16" c:formatCode="0.0000">
                  <c:v>0.013164</c:v>
                </c:pt>
                <c:pt idx="17" c:formatCode="0.0000">
                  <c:v>0.012924</c:v>
                </c:pt>
                <c:pt idx="18" c:formatCode="0.0000">
                  <c:v>0.013228</c:v>
                </c:pt>
                <c:pt idx="19" c:formatCode="0.0000">
                  <c:v>0.014343</c:v>
                </c:pt>
                <c:pt idx="20" c:formatCode="0.0000">
                  <c:v>0.013663</c:v>
                </c:pt>
                <c:pt idx="21" c:formatCode="0.0000">
                  <c:v>0.013967</c:v>
                </c:pt>
                <c:pt idx="22" c:formatCode="0.0000">
                  <c:v>0.014415</c:v>
                </c:pt>
                <c:pt idx="23" c:formatCode="0.0000">
                  <c:v>0.014558</c:v>
                </c:pt>
                <c:pt idx="24" c:formatCode="0.0000">
                  <c:v>0.014689</c:v>
                </c:pt>
                <c:pt idx="25" c:formatCode="0.0000">
                  <c:v>0.014863</c:v>
                </c:pt>
                <c:pt idx="26" c:formatCode="0.0000">
                  <c:v>0.015066</c:v>
                </c:pt>
                <c:pt idx="27" c:formatCode="0.0000">
                  <c:v>0.015071</c:v>
                </c:pt>
                <c:pt idx="28" c:formatCode="0.0000">
                  <c:v>0.015364</c:v>
                </c:pt>
                <c:pt idx="29" c:formatCode="0.0000">
                  <c:v>0.0154259985150177</c:v>
                </c:pt>
                <c:pt idx="30" c:formatCode="0.0000">
                  <c:v>0.0151656847250221</c:v>
                </c:pt>
              </c:numCache>
            </c:numRef>
          </c:val>
          <c:smooth val="0"/>
        </c:ser>
        <c:ser>
          <c:idx val="12"/>
          <c:order val="11"/>
          <c:tx>
            <c:strRef>
              <c:f>占世界比重!$B$13</c:f>
              <c:strCache>
                <c:ptCount val="1"/>
                <c:pt idx="0">
                  <c:v>Russian Federation</c:v>
                </c:pt>
              </c:strCache>
            </c:strRef>
          </c:tx>
          <c:spPr>
            <a:ln w="28575" cap="rnd">
              <a:solidFill>
                <a:schemeClr val="accent1">
                  <a:lumMod val="80000"/>
                  <a:lumOff val="20000"/>
                </a:schemeClr>
              </a:solidFill>
              <a:round/>
            </a:ln>
            <a:effectLst/>
          </c:spPr>
          <c:marker>
            <c:symbol val="none"/>
          </c:marker>
          <c:dLbls>
            <c:delete val="1"/>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占世界比重!$C$13:$AG$13</c:f>
              <c:numCache>
                <c:formatCode>0.00</c:formatCode>
                <c:ptCount val="31"/>
                <c:pt idx="0">
                  <c:v>0.036449</c:v>
                </c:pt>
                <c:pt idx="1">
                  <c:v>0.034242</c:v>
                </c:pt>
                <c:pt idx="2">
                  <c:v>0.028001</c:v>
                </c:pt>
                <c:pt idx="3">
                  <c:v>0.023871</c:v>
                </c:pt>
                <c:pt idx="4">
                  <c:v>0.018164</c:v>
                </c:pt>
                <c:pt idx="5">
                  <c:v>0.016726</c:v>
                </c:pt>
                <c:pt idx="6">
                  <c:v>0.015682</c:v>
                </c:pt>
                <c:pt idx="7">
                  <c:v>0.015307</c:v>
                </c:pt>
                <c:pt idx="8">
                  <c:v>0.014195</c:v>
                </c:pt>
                <c:pt idx="9">
                  <c:v>0.015072</c:v>
                </c:pt>
                <c:pt idx="10">
                  <c:v>0.015768</c:v>
                </c:pt>
                <c:pt idx="11">
                  <c:v>0.016456</c:v>
                </c:pt>
                <c:pt idx="12">
                  <c:v>0.016755</c:v>
                </c:pt>
                <c:pt idx="13" c:formatCode="0.0000">
                  <c:v>0.017436</c:v>
                </c:pt>
                <c:pt idx="14" c:formatCode="0.0000">
                  <c:v>0.017782</c:v>
                </c:pt>
                <c:pt idx="15" c:formatCode="0.0000">
                  <c:v>0.017751</c:v>
                </c:pt>
                <c:pt idx="16" c:formatCode="0.0000">
                  <c:v>0.017745</c:v>
                </c:pt>
                <c:pt idx="17" c:formatCode="0.0000">
                  <c:v>0.017949</c:v>
                </c:pt>
                <c:pt idx="18" c:formatCode="0.0000">
                  <c:v>0.017263</c:v>
                </c:pt>
                <c:pt idx="19" c:formatCode="0.0000">
                  <c:v>0.015717</c:v>
                </c:pt>
                <c:pt idx="20" c:formatCode="0.0000">
                  <c:v>0.015588</c:v>
                </c:pt>
                <c:pt idx="21" c:formatCode="0.0000">
                  <c:v>0.015841</c:v>
                </c:pt>
                <c:pt idx="22" c:formatCode="0.0000">
                  <c:v>0.016205</c:v>
                </c:pt>
                <c:pt idx="23" c:formatCode="0.0000">
                  <c:v>0.015764</c:v>
                </c:pt>
                <c:pt idx="24" c:formatCode="0.0000">
                  <c:v>0.015341</c:v>
                </c:pt>
                <c:pt idx="25" c:formatCode="0.0000">
                  <c:v>0.014206</c:v>
                </c:pt>
                <c:pt idx="26" c:formatCode="0.0000">
                  <c:v>0.013945</c:v>
                </c:pt>
                <c:pt idx="27" c:formatCode="0.0000">
                  <c:v>0.013406</c:v>
                </c:pt>
                <c:pt idx="28" c:formatCode="0.0000">
                  <c:v>0.013199</c:v>
                </c:pt>
                <c:pt idx="29" c:formatCode="0.0000">
                  <c:v>0.0140058600261701</c:v>
                </c:pt>
                <c:pt idx="30" c:formatCode="0.0000">
                  <c:v>0.0141818521703863</c:v>
                </c:pt>
              </c:numCache>
            </c:numRef>
          </c:val>
          <c:smooth val="0"/>
        </c:ser>
        <c:ser>
          <c:idx val="13"/>
          <c:order val="12"/>
          <c:tx>
            <c:strRef>
              <c:f>占世界比重!$B$14</c:f>
              <c:strCache>
                <c:ptCount val="1"/>
                <c:pt idx="0">
                  <c:v>China, Taiwan Province</c:v>
                </c:pt>
              </c:strCache>
            </c:strRef>
          </c:tx>
          <c:spPr>
            <a:ln w="28575" cap="rnd">
              <a:solidFill>
                <a:schemeClr val="accent2">
                  <a:lumMod val="80000"/>
                  <a:lumOff val="20000"/>
                </a:schemeClr>
              </a:solidFill>
              <a:round/>
            </a:ln>
            <a:effectLst/>
          </c:spPr>
          <c:marker>
            <c:symbol val="none"/>
          </c:marker>
          <c:dLbls>
            <c:delete val="1"/>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占世界比重!$C$14:$AG$14</c:f>
              <c:numCache>
                <c:formatCode>0.00</c:formatCode>
                <c:ptCount val="31"/>
                <c:pt idx="0">
                  <c:v>0.006596</c:v>
                </c:pt>
                <c:pt idx="1">
                  <c:v>0.006953</c:v>
                </c:pt>
                <c:pt idx="2">
                  <c:v>0.00725</c:v>
                </c:pt>
                <c:pt idx="3">
                  <c:v>0.007489</c:v>
                </c:pt>
                <c:pt idx="4">
                  <c:v>0.007641</c:v>
                </c:pt>
                <c:pt idx="5">
                  <c:v>0.007727</c:v>
                </c:pt>
                <c:pt idx="6">
                  <c:v>0.007952</c:v>
                </c:pt>
                <c:pt idx="7">
                  <c:v>0.008126</c:v>
                </c:pt>
                <c:pt idx="8">
                  <c:v>0.008214</c:v>
                </c:pt>
                <c:pt idx="9">
                  <c:v>0.00855</c:v>
                </c:pt>
                <c:pt idx="10">
                  <c:v>0.008779</c:v>
                </c:pt>
                <c:pt idx="11">
                  <c:v>0.00819</c:v>
                </c:pt>
                <c:pt idx="12">
                  <c:v>0.008962</c:v>
                </c:pt>
                <c:pt idx="13" c:formatCode="0.0000">
                  <c:v>0.009488</c:v>
                </c:pt>
                <c:pt idx="14" c:formatCode="0.0000">
                  <c:v>0.00988</c:v>
                </c:pt>
                <c:pt idx="15" c:formatCode="0.0000">
                  <c:v>0.01025</c:v>
                </c:pt>
                <c:pt idx="16" c:formatCode="0.0000">
                  <c:v>0.010327</c:v>
                </c:pt>
                <c:pt idx="17" c:formatCode="0.0000">
                  <c:v>0.010991</c:v>
                </c:pt>
                <c:pt idx="18" c:formatCode="0.0000">
                  <c:v>0.010862</c:v>
                </c:pt>
                <c:pt idx="19" c:formatCode="0.0000">
                  <c:v>0.011265</c:v>
                </c:pt>
                <c:pt idx="20" c:formatCode="0.0000">
                  <c:v>0.012608</c:v>
                </c:pt>
                <c:pt idx="21" c:formatCode="0.0000">
                  <c:v>0.012909</c:v>
                </c:pt>
                <c:pt idx="22" c:formatCode="0.0000">
                  <c:v>0.01308</c:v>
                </c:pt>
                <c:pt idx="23" c:formatCode="0.0000">
                  <c:v>0.012883</c:v>
                </c:pt>
                <c:pt idx="24" c:formatCode="0.0000">
                  <c:v>0.01344</c:v>
                </c:pt>
                <c:pt idx="25" c:formatCode="0.0000">
                  <c:v>0.01299</c:v>
                </c:pt>
                <c:pt idx="26" c:formatCode="0.0000">
                  <c:v>0.01302</c:v>
                </c:pt>
                <c:pt idx="27" c:formatCode="0.0000">
                  <c:v>0.013184</c:v>
                </c:pt>
                <c:pt idx="28" c:formatCode="0.0000">
                  <c:v>0.013165</c:v>
                </c:pt>
                <c:pt idx="29" c:formatCode="0.0000">
                  <c:v>0.0138358052127007</c:v>
                </c:pt>
                <c:pt idx="30" c:formatCode="0.0000">
                  <c:v>0.0150451471575096</c:v>
                </c:pt>
              </c:numCache>
            </c:numRef>
          </c:val>
          <c:smooth val="0"/>
        </c:ser>
        <c:ser>
          <c:idx val="14"/>
          <c:order val="13"/>
          <c:tx>
            <c:strRef>
              <c:f>占世界比重!$B$15</c:f>
              <c:strCache>
                <c:ptCount val="1"/>
                <c:pt idx="0">
                  <c:v>Turkey</c:v>
                </c:pt>
              </c:strCache>
            </c:strRef>
          </c:tx>
          <c:spPr>
            <a:ln w="28575" cap="rnd">
              <a:solidFill>
                <a:schemeClr val="accent3">
                  <a:lumMod val="80000"/>
                  <a:lumOff val="20000"/>
                </a:schemeClr>
              </a:solidFill>
              <a:round/>
            </a:ln>
            <a:effectLst/>
          </c:spPr>
          <c:marker>
            <c:symbol val="none"/>
          </c:marker>
          <c:dLbls>
            <c:delete val="1"/>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占世界比重!$C$15:$AG$15</c:f>
              <c:numCache>
                <c:formatCode>0.00</c:formatCode>
                <c:ptCount val="31"/>
                <c:pt idx="0">
                  <c:v>0.00766</c:v>
                </c:pt>
                <c:pt idx="1">
                  <c:v>0.007816</c:v>
                </c:pt>
                <c:pt idx="2">
                  <c:v>0.008227</c:v>
                </c:pt>
                <c:pt idx="3">
                  <c:v>0.008943</c:v>
                </c:pt>
                <c:pt idx="4">
                  <c:v>0.007893</c:v>
                </c:pt>
                <c:pt idx="5">
                  <c:v>0.008544</c:v>
                </c:pt>
                <c:pt idx="6">
                  <c:v>0.008864</c:v>
                </c:pt>
                <c:pt idx="7">
                  <c:v>0.009409</c:v>
                </c:pt>
                <c:pt idx="8">
                  <c:v>0.009356</c:v>
                </c:pt>
                <c:pt idx="9">
                  <c:v>0.008511</c:v>
                </c:pt>
                <c:pt idx="10">
                  <c:v>0.008539</c:v>
                </c:pt>
                <c:pt idx="11">
                  <c:v>0.007795</c:v>
                </c:pt>
                <c:pt idx="12">
                  <c:v>0.007937</c:v>
                </c:pt>
                <c:pt idx="13" c:formatCode="0.0000">
                  <c:v>0.008323</c:v>
                </c:pt>
                <c:pt idx="14" c:formatCode="0.0000">
                  <c:v>0.00888</c:v>
                </c:pt>
                <c:pt idx="15" c:formatCode="0.0000">
                  <c:v>0.009314</c:v>
                </c:pt>
                <c:pt idx="16" c:formatCode="0.0000">
                  <c:v>0.009594</c:v>
                </c:pt>
                <c:pt idx="17" c:formatCode="0.0000">
                  <c:v>0.009623</c:v>
                </c:pt>
                <c:pt idx="18" c:formatCode="0.0000">
                  <c:v>0.009552</c:v>
                </c:pt>
                <c:pt idx="19" c:formatCode="0.0000">
                  <c:v>0.009206</c:v>
                </c:pt>
                <c:pt idx="20" c:formatCode="0.0000">
                  <c:v>0.009272</c:v>
                </c:pt>
                <c:pt idx="21" c:formatCode="0.0000">
                  <c:v>0.010637</c:v>
                </c:pt>
                <c:pt idx="22" c:formatCode="0.0000">
                  <c:v>0.010614</c:v>
                </c:pt>
                <c:pt idx="23" c:formatCode="0.0000">
                  <c:v>0.011213</c:v>
                </c:pt>
                <c:pt idx="24" c:formatCode="0.0000">
                  <c:v>0.011509</c:v>
                </c:pt>
                <c:pt idx="25" c:formatCode="0.0000">
                  <c:v>0.011824</c:v>
                </c:pt>
                <c:pt idx="26" c:formatCode="0.0000">
                  <c:v>0.011892</c:v>
                </c:pt>
                <c:pt idx="27" c:formatCode="0.0000">
                  <c:v>0.012501</c:v>
                </c:pt>
                <c:pt idx="28" c:formatCode="0.0000">
                  <c:v>0.012405</c:v>
                </c:pt>
                <c:pt idx="29" c:formatCode="0.0000">
                  <c:v>0.0117566676057049</c:v>
                </c:pt>
                <c:pt idx="30" c:formatCode="0.0000">
                  <c:v>0.0122934679411491</c:v>
                </c:pt>
              </c:numCache>
            </c:numRef>
          </c:val>
          <c:smooth val="0"/>
        </c:ser>
        <c:ser>
          <c:idx val="15"/>
          <c:order val="14"/>
          <c:tx>
            <c:strRef>
              <c:f>占世界比重!$B$16</c:f>
              <c:strCache>
                <c:ptCount val="1"/>
                <c:pt idx="0">
                  <c:v>Brazil</c:v>
                </c:pt>
              </c:strCache>
            </c:strRef>
          </c:tx>
          <c:spPr>
            <a:ln w="28575" cap="rnd">
              <a:solidFill>
                <a:schemeClr val="accent4">
                  <a:lumMod val="80000"/>
                  <a:lumOff val="20000"/>
                </a:schemeClr>
              </a:solidFill>
              <a:round/>
            </a:ln>
            <a:effectLst/>
          </c:spPr>
          <c:marker>
            <c:symbol val="none"/>
          </c:marker>
          <c:dLbls>
            <c:delete val="1"/>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占世界比重!$C$16:$AG$16</c:f>
              <c:numCache>
                <c:formatCode>0.00</c:formatCode>
                <c:ptCount val="31"/>
                <c:pt idx="0">
                  <c:v>0.025475</c:v>
                </c:pt>
                <c:pt idx="1">
                  <c:v>0.02511</c:v>
                </c:pt>
                <c:pt idx="2">
                  <c:v>0.024016</c:v>
                </c:pt>
                <c:pt idx="3">
                  <c:v>0.026095</c:v>
                </c:pt>
                <c:pt idx="4">
                  <c:v>0.026915</c:v>
                </c:pt>
                <c:pt idx="5">
                  <c:v>0.026831</c:v>
                </c:pt>
                <c:pt idx="6">
                  <c:v>0.02611</c:v>
                </c:pt>
                <c:pt idx="7">
                  <c:v>0.025447</c:v>
                </c:pt>
                <c:pt idx="8">
                  <c:v>0.023759</c:v>
                </c:pt>
                <c:pt idx="9">
                  <c:v>0.022444</c:v>
                </c:pt>
                <c:pt idx="10">
                  <c:v>0.022265</c:v>
                </c:pt>
                <c:pt idx="11">
                  <c:v>0.022513</c:v>
                </c:pt>
                <c:pt idx="12">
                  <c:v>0.022543</c:v>
                </c:pt>
                <c:pt idx="13" c:formatCode="0.0000">
                  <c:v>0.021912</c:v>
                </c:pt>
                <c:pt idx="14" c:formatCode="0.0000">
                  <c:v>0.022457</c:v>
                </c:pt>
                <c:pt idx="15" c:formatCode="0.0000">
                  <c:v>0.021918</c:v>
                </c:pt>
                <c:pt idx="16" c:formatCode="0.0000">
                  <c:v>0.020845</c:v>
                </c:pt>
                <c:pt idx="17" c:formatCode="0.0000">
                  <c:v>0.020793</c:v>
                </c:pt>
                <c:pt idx="18" c:formatCode="0.0000">
                  <c:v>0.021366</c:v>
                </c:pt>
                <c:pt idx="19" c:formatCode="0.0000">
                  <c:v>0.020569</c:v>
                </c:pt>
                <c:pt idx="20" c:formatCode="0.0000">
                  <c:v>0.020521</c:v>
                </c:pt>
                <c:pt idx="21" c:formatCode="0.0000">
                  <c:v>0.020094</c:v>
                </c:pt>
                <c:pt idx="22" c:formatCode="0.0000">
                  <c:v>0.019151</c:v>
                </c:pt>
                <c:pt idx="23" c:formatCode="0.0000">
                  <c:v>0.019143</c:v>
                </c:pt>
                <c:pt idx="24" c:formatCode="0.0000">
                  <c:v>0.017569</c:v>
                </c:pt>
                <c:pt idx="25" c:formatCode="0.0000">
                  <c:v>0.015602</c:v>
                </c:pt>
                <c:pt idx="26" c:formatCode="0.0000">
                  <c:v>0.014391</c:v>
                </c:pt>
                <c:pt idx="27" c:formatCode="0.0000">
                  <c:v>0.012967</c:v>
                </c:pt>
                <c:pt idx="28" c:formatCode="0.0000">
                  <c:v>0.012399</c:v>
                </c:pt>
                <c:pt idx="29" c:formatCode="0.0000">
                  <c:v>0.0135329550805116</c:v>
                </c:pt>
                <c:pt idx="30" c:formatCode="0.0000">
                  <c:v>0.0131209473072832</c:v>
                </c:pt>
              </c:numCache>
            </c:numRef>
          </c:val>
          <c:smooth val="0"/>
        </c:ser>
        <c:ser>
          <c:idx val="16"/>
          <c:order val="15"/>
          <c:tx>
            <c:strRef>
              <c:f>占世界比重!$B$17</c:f>
              <c:strCache>
                <c:ptCount val="1"/>
                <c:pt idx="0">
                  <c:v>Spain</c:v>
                </c:pt>
              </c:strCache>
            </c:strRef>
          </c:tx>
          <c:spPr>
            <a:ln w="28575" cap="rnd">
              <a:solidFill>
                <a:schemeClr val="accent5">
                  <a:lumMod val="80000"/>
                  <a:lumOff val="20000"/>
                </a:schemeClr>
              </a:solidFill>
              <a:round/>
            </a:ln>
            <a:effectLst/>
          </c:spPr>
          <c:marker>
            <c:symbol val="none"/>
          </c:marker>
          <c:dLbls>
            <c:delete val="1"/>
          </c:dLbls>
          <c:cat>
            <c:numRef>
              <c:f>占世界比重!$C$1:$AG$1</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占世界比重!$C$17:$AG$17</c:f>
              <c:numCache>
                <c:formatCode>0.00</c:formatCode>
                <c:ptCount val="31"/>
                <c:pt idx="0">
                  <c:v>0.021143</c:v>
                </c:pt>
                <c:pt idx="1">
                  <c:v>0.021389</c:v>
                </c:pt>
                <c:pt idx="2">
                  <c:v>0.021285</c:v>
                </c:pt>
                <c:pt idx="3">
                  <c:v>0.020386</c:v>
                </c:pt>
                <c:pt idx="4">
                  <c:v>0.01993</c:v>
                </c:pt>
                <c:pt idx="5">
                  <c:v>0.019509</c:v>
                </c:pt>
                <c:pt idx="6">
                  <c:v>0.019448</c:v>
                </c:pt>
                <c:pt idx="7">
                  <c:v>0.019574</c:v>
                </c:pt>
                <c:pt idx="8">
                  <c:v>0.0204</c:v>
                </c:pt>
                <c:pt idx="9">
                  <c:v>0.020641</c:v>
                </c:pt>
                <c:pt idx="10">
                  <c:v>0.020276</c:v>
                </c:pt>
                <c:pt idx="11">
                  <c:v>0.021015</c:v>
                </c:pt>
                <c:pt idx="12">
                  <c:v>0.020803</c:v>
                </c:pt>
                <c:pt idx="13" c:formatCode="0.0000">
                  <c:v>0.020302</c:v>
                </c:pt>
                <c:pt idx="14" c:formatCode="0.0000">
                  <c:v>0.019232</c:v>
                </c:pt>
                <c:pt idx="15" c:formatCode="0.0000">
                  <c:v>0.018793</c:v>
                </c:pt>
                <c:pt idx="16" c:formatCode="0.0000">
                  <c:v>0.018148</c:v>
                </c:pt>
                <c:pt idx="17" c:formatCode="0.0000">
                  <c:v>0.017365</c:v>
                </c:pt>
                <c:pt idx="18" c:formatCode="0.0000">
                  <c:v>0.016662</c:v>
                </c:pt>
                <c:pt idx="19" c:formatCode="0.0000">
                  <c:v>0.015817</c:v>
                </c:pt>
                <c:pt idx="20" c:formatCode="0.0000">
                  <c:v>0.014432</c:v>
                </c:pt>
                <c:pt idx="21" c:formatCode="0.0000">
                  <c:v>0.013677</c:v>
                </c:pt>
                <c:pt idx="22" c:formatCode="0.0000">
                  <c:v>0.012662</c:v>
                </c:pt>
                <c:pt idx="23" c:formatCode="0.0000">
                  <c:v>0.012263</c:v>
                </c:pt>
                <c:pt idx="24" c:formatCode="0.0000">
                  <c:v>0.012118</c:v>
                </c:pt>
                <c:pt idx="25" c:formatCode="0.0000">
                  <c:v>0.012235</c:v>
                </c:pt>
                <c:pt idx="26" c:formatCode="0.0000">
                  <c:v>0.012515</c:v>
                </c:pt>
                <c:pt idx="27" c:formatCode="0.0000">
                  <c:v>0.012492</c:v>
                </c:pt>
                <c:pt idx="28" c:formatCode="0.0000">
                  <c:v>0.012318</c:v>
                </c:pt>
                <c:pt idx="29" c:formatCode="0.0000">
                  <c:v>0.0105420191741988</c:v>
                </c:pt>
                <c:pt idx="30" c:formatCode="0.0000">
                  <c:v>0.00938780595607689</c:v>
                </c:pt>
              </c:numCache>
            </c:numRef>
          </c:val>
          <c:smooth val="0"/>
        </c:ser>
        <c:dLbls>
          <c:showLegendKey val="0"/>
          <c:showVal val="0"/>
          <c:showCatName val="0"/>
          <c:showSerName val="0"/>
          <c:showPercent val="0"/>
          <c:showBubbleSize val="0"/>
        </c:dLbls>
        <c:marker val="0"/>
        <c:smooth val="0"/>
        <c:axId val="484529872"/>
        <c:axId val="493068160"/>
      </c:lineChart>
      <c:catAx>
        <c:axId val="484529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493068160"/>
        <c:crosses val="autoZero"/>
        <c:auto val="1"/>
        <c:lblAlgn val="ctr"/>
        <c:lblOffset val="100"/>
        <c:noMultiLvlLbl val="0"/>
      </c:catAx>
      <c:valAx>
        <c:axId val="49306816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4845298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a:noFill/>
    </a:ln>
    <a:effectLst/>
  </c:spPr>
  <c:txPr>
    <a:bodyPr/>
    <a:lstStyle/>
    <a:p>
      <a:pPr>
        <a:defRPr lang="zh-CN"/>
      </a:pP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800" b="0" i="0" u="none" strike="noStrike" kern="1200" cap="all" baseline="0">
                <a:solidFill>
                  <a:schemeClr val="lt1"/>
                </a:solidFill>
                <a:latin typeface="+mn-lt"/>
                <a:ea typeface="+mn-ea"/>
                <a:cs typeface="+mn-cs"/>
              </a:defRPr>
            </a:pPr>
            <a:r>
              <a:rPr lang="en-US" altLang="zh-CN" sz="2000" b="1" i="0" baseline="0" dirty="0">
                <a:effectLst/>
              </a:rPr>
              <a:t>GDP Growth rate</a:t>
            </a:r>
            <a:r>
              <a:rPr lang="zh-CN" altLang="zh-CN" sz="2000" b="1" i="0" baseline="0" dirty="0">
                <a:effectLst/>
              </a:rPr>
              <a:t>（</a:t>
            </a:r>
            <a:r>
              <a:rPr lang="en-US" altLang="zh-CN" sz="2000" b="1" i="0" baseline="0" dirty="0">
                <a:effectLst/>
              </a:rPr>
              <a:t>%</a:t>
            </a:r>
            <a:r>
              <a:rPr lang="zh-CN" altLang="zh-CN" sz="2000" b="1" i="0" baseline="0" dirty="0">
                <a:effectLst/>
              </a:rPr>
              <a:t>）：</a:t>
            </a:r>
            <a:r>
              <a:rPr lang="en-US" altLang="zh-CN" sz="2000" b="1" i="0" baseline="0" dirty="0">
                <a:effectLst/>
              </a:rPr>
              <a:t>1949Q1-2019Q1</a:t>
            </a:r>
            <a:endParaRPr lang="zh-CN" altLang="zh-CN" sz="2000" dirty="0">
              <a:effectLst/>
            </a:endParaRPr>
          </a:p>
        </c:rich>
      </c:tx>
      <c:layout>
        <c:manualLayout>
          <c:xMode val="edge"/>
          <c:yMode val="edge"/>
          <c:x val="0.105983740372469"/>
          <c:y val="0.0125365196055044"/>
        </c:manualLayout>
      </c:layout>
      <c:overlay val="0"/>
      <c:spPr>
        <a:noFill/>
        <a:ln>
          <a:noFill/>
        </a:ln>
        <a:effectLst/>
      </c:spPr>
    </c:title>
    <c:autoTitleDeleted val="0"/>
    <c:plotArea>
      <c:layout>
        <c:manualLayout>
          <c:layoutTarget val="inner"/>
          <c:xMode val="edge"/>
          <c:yMode val="edge"/>
          <c:x val="0.132046075591298"/>
          <c:y val="0.249711766520028"/>
          <c:w val="0.831775616627684"/>
          <c:h val="0.557534064794477"/>
        </c:manualLayout>
      </c:layout>
      <c:barChart>
        <c:barDir val="col"/>
        <c:grouping val="clustered"/>
        <c:varyColors val="0"/>
        <c:ser>
          <c:idx val="0"/>
          <c:order val="0"/>
          <c:spPr>
            <a:solidFill>
              <a:schemeClr val="accent1">
                <a:alpha val="88000"/>
              </a:schemeClr>
            </a:solidFill>
            <a:ln>
              <a:solidFill>
                <a:schemeClr val="accent1">
                  <a:lumMod val="50000"/>
                </a:schemeClr>
              </a:solidFill>
            </a:ln>
            <a:effectLst/>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zh-CN" sz="1200" b="1" i="0" u="none" strike="noStrike" kern="1200" baseline="0">
                    <a:solidFill>
                      <a:srgbClr val="FF0000"/>
                    </a:solidFill>
                    <a:latin typeface="+mn-lt"/>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50000"/>
                        </a:schemeClr>
                      </a:solidFill>
                      <a:round/>
                    </a:ln>
                    <a:effectLst/>
                  </c:spPr>
                </c15:leaderLines>
              </c:ext>
            </c:extLst>
          </c:dLbls>
          <c:cat>
            <c:strRef>
              <c:f>季度增长率!$G$63:$G$72</c:f>
              <c:strCache>
                <c:ptCount val="10"/>
                <c:pt idx="0">
                  <c:v>1949Q4-1953Q2</c:v>
                </c:pt>
                <c:pt idx="1">
                  <c:v>1954Q1-1957Q3</c:v>
                </c:pt>
                <c:pt idx="2">
                  <c:v>1958Q1-1960Q1</c:v>
                </c:pt>
                <c:pt idx="3">
                  <c:v>1960Q4-1969Q3</c:v>
                </c:pt>
                <c:pt idx="4">
                  <c:v>1970Q1-1973Q4</c:v>
                </c:pt>
                <c:pt idx="5">
                  <c:v>1975Q1-1980Q1</c:v>
                </c:pt>
                <c:pt idx="6">
                  <c:v>1982Q3-1990Q3</c:v>
                </c:pt>
                <c:pt idx="7">
                  <c:v>1991Q1-2000Q4</c:v>
                </c:pt>
                <c:pt idx="8">
                  <c:v>2001Q3-2007Q4</c:v>
                </c:pt>
                <c:pt idx="9">
                  <c:v>2009Q2-2019Q1</c:v>
                </c:pt>
              </c:strCache>
            </c:strRef>
          </c:cat>
          <c:val>
            <c:numRef>
              <c:f>季度增长率!$J$63:$J$72</c:f>
              <c:numCache>
                <c:formatCode>0.0</c:formatCode>
                <c:ptCount val="10"/>
                <c:pt idx="0">
                  <c:v>7.62386979174665</c:v>
                </c:pt>
                <c:pt idx="1">
                  <c:v>3.75669205107616</c:v>
                </c:pt>
                <c:pt idx="2">
                  <c:v>6.1661332082102</c:v>
                </c:pt>
                <c:pt idx="3">
                  <c:v>5.03647706849411</c:v>
                </c:pt>
                <c:pt idx="4">
                  <c:v>4.04470373959369</c:v>
                </c:pt>
                <c:pt idx="5">
                  <c:v>4.2680136304643</c:v>
                </c:pt>
                <c:pt idx="6">
                  <c:v>4.12857825176509</c:v>
                </c:pt>
                <c:pt idx="7">
                  <c:v>3.74080254484475</c:v>
                </c:pt>
                <c:pt idx="8">
                  <c:v>2.82304547422403</c:v>
                </c:pt>
                <c:pt idx="9">
                  <c:v>2.30942563163803</c:v>
                </c:pt>
              </c:numCache>
            </c:numRef>
          </c:val>
        </c:ser>
        <c:dLbls>
          <c:showLegendKey val="0"/>
          <c:showVal val="1"/>
          <c:showCatName val="0"/>
          <c:showSerName val="0"/>
          <c:showPercent val="0"/>
          <c:showBubbleSize val="0"/>
        </c:dLbls>
        <c:gapWidth val="84"/>
        <c:axId val="169040896"/>
        <c:axId val="152407424"/>
      </c:barChart>
      <c:catAx>
        <c:axId val="1690408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050" b="0" i="0" u="none" strike="noStrike" kern="1200" baseline="0">
                <a:solidFill>
                  <a:schemeClr val="lt1">
                    <a:lumMod val="75000"/>
                  </a:schemeClr>
                </a:solidFill>
                <a:latin typeface="+mn-lt"/>
                <a:ea typeface="+mn-ea"/>
                <a:cs typeface="+mn-cs"/>
              </a:defRPr>
            </a:pPr>
          </a:p>
        </c:txPr>
        <c:crossAx val="152407424"/>
        <c:crosses val="autoZero"/>
        <c:auto val="1"/>
        <c:lblAlgn val="ctr"/>
        <c:lblOffset val="100"/>
        <c:noMultiLvlLbl val="0"/>
      </c:catAx>
      <c:valAx>
        <c:axId val="152407424"/>
        <c:scaling>
          <c:orientation val="minMax"/>
        </c:scaling>
        <c:delete val="1"/>
        <c:axPos val="l"/>
        <c:numFmt formatCode="0.0" sourceLinked="1"/>
        <c:majorTickMark val="out"/>
        <c:minorTickMark val="none"/>
        <c:tickLblPos val="nextTo"/>
        <c:txPr>
          <a:bodyPr rot="-60000000" spcFirstLastPara="0" vertOverflow="ellipsis" vert="horz" wrap="square" anchor="ctr" anchorCtr="1"/>
          <a:lstStyle/>
          <a:p>
            <a:pPr>
              <a:defRPr lang="zh-CN" sz="900" b="0" i="0" u="none" strike="noStrike" kern="1200" baseline="0">
                <a:solidFill>
                  <a:schemeClr val="lt1">
                    <a:lumMod val="75000"/>
                  </a:schemeClr>
                </a:solidFill>
                <a:latin typeface="+mn-lt"/>
                <a:ea typeface="+mn-ea"/>
                <a:cs typeface="+mn-cs"/>
              </a:defRPr>
            </a:pPr>
          </a:p>
        </c:txPr>
        <c:crossAx val="169040896"/>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lang="zh-CN"/>
      </a:pP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400" b="1" i="0" u="none" strike="noStrike" kern="1200" spc="0" baseline="0">
                <a:solidFill>
                  <a:schemeClr val="bg1"/>
                </a:solidFill>
                <a:latin typeface="+mn-lt"/>
                <a:ea typeface="+mn-ea"/>
                <a:cs typeface="+mn-cs"/>
              </a:defRPr>
            </a:pPr>
            <a:r>
              <a:rPr lang="en-US" altLang="zh-CN" b="1" dirty="0">
                <a:solidFill>
                  <a:schemeClr val="bg1"/>
                </a:solidFill>
              </a:rPr>
              <a:t>Real GDP Index</a:t>
            </a:r>
            <a:r>
              <a:rPr lang="en-US" altLang="zh-CN" b="1" baseline="0" dirty="0">
                <a:solidFill>
                  <a:schemeClr val="bg1"/>
                </a:solidFill>
              </a:rPr>
              <a:t> of USA post-WWII</a:t>
            </a:r>
            <a:r>
              <a:rPr lang="zh-CN" altLang="en-US" b="1" dirty="0">
                <a:solidFill>
                  <a:schemeClr val="bg1"/>
                </a:solidFill>
              </a:rPr>
              <a:t>（</a:t>
            </a:r>
            <a:r>
              <a:rPr lang="en-US" altLang="zh-CN" b="1" dirty="0">
                <a:solidFill>
                  <a:schemeClr val="bg1"/>
                </a:solidFill>
              </a:rPr>
              <a:t>previous</a:t>
            </a:r>
            <a:r>
              <a:rPr lang="en-US" altLang="zh-CN" b="1" baseline="0" dirty="0">
                <a:solidFill>
                  <a:schemeClr val="bg1"/>
                </a:solidFill>
              </a:rPr>
              <a:t> cycle bottom </a:t>
            </a:r>
            <a:r>
              <a:rPr lang="en-US" altLang="zh-CN" b="1" dirty="0">
                <a:solidFill>
                  <a:schemeClr val="bg1"/>
                </a:solidFill>
              </a:rPr>
              <a:t>100</a:t>
            </a:r>
            <a:r>
              <a:rPr lang="zh-CN" altLang="en-US" b="1" dirty="0">
                <a:solidFill>
                  <a:schemeClr val="bg1"/>
                </a:solidFill>
              </a:rPr>
              <a:t>）</a:t>
            </a:r>
            <a:endParaRPr lang="zh-CN" altLang="en-US" b="1" dirty="0">
              <a:solidFill>
                <a:schemeClr val="bg1"/>
              </a:solidFill>
            </a:endParaRPr>
          </a:p>
        </c:rich>
      </c:tx>
      <c:layout/>
      <c:overlay val="0"/>
      <c:spPr>
        <a:noFill/>
        <a:ln>
          <a:noFill/>
        </a:ln>
        <a:effectLst/>
      </c:spPr>
    </c:title>
    <c:autoTitleDeleted val="0"/>
    <c:plotArea>
      <c:layout>
        <c:manualLayout>
          <c:layoutTarget val="inner"/>
          <c:xMode val="edge"/>
          <c:yMode val="edge"/>
          <c:x val="0.0321346968802933"/>
          <c:y val="0.045967238553516"/>
          <c:w val="0.946013451148368"/>
          <c:h val="0.915486089563397"/>
        </c:manualLayout>
      </c:layout>
      <c:lineChart>
        <c:grouping val="standard"/>
        <c:varyColors val="0"/>
        <c:ser>
          <c:idx val="0"/>
          <c:order val="0"/>
          <c:tx>
            <c:strRef>
              <c:f>季度增长率!$I$5</c:f>
              <c:strCache>
                <c:ptCount val="1"/>
                <c:pt idx="0">
                  <c:v>1949Q4-1953Q2</c:v>
                </c:pt>
              </c:strCache>
            </c:strRef>
          </c:tx>
          <c:spPr>
            <a:ln w="28575" cap="rnd" cmpd="sng" algn="ctr">
              <a:solidFill>
                <a:schemeClr val="accent1"/>
              </a:solidFill>
              <a:prstDash val="solid"/>
              <a:round/>
            </a:ln>
            <a:effectLst/>
          </c:spPr>
          <c:marker>
            <c:symbol val="none"/>
          </c:marker>
          <c:dLbls>
            <c:delete val="1"/>
          </c:dLbls>
          <c:cat>
            <c:numRef>
              <c:f>季度增长率!$F$6:$F$48</c:f>
              <c:numCache>
                <c:formatCode>General</c:formatCode>
                <c:ptCount val="4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numCache>
            </c:numRef>
          </c:cat>
          <c:val>
            <c:numRef>
              <c:f>季度增长率!$I$6:$I$20</c:f>
              <c:numCache>
                <c:formatCode>General</c:formatCode>
                <c:ptCount val="15"/>
                <c:pt idx="0">
                  <c:v>100</c:v>
                </c:pt>
                <c:pt idx="1">
                  <c:v>103.929424454889</c:v>
                </c:pt>
                <c:pt idx="2">
                  <c:v>107.103783034132</c:v>
                </c:pt>
                <c:pt idx="3">
                  <c:v>111.241235842515</c:v>
                </c:pt>
                <c:pt idx="4">
                  <c:v>113.367747900455</c:v>
                </c:pt>
                <c:pt idx="5">
                  <c:v>114.908698667078</c:v>
                </c:pt>
                <c:pt idx="6">
                  <c:v>116.904229909854</c:v>
                </c:pt>
                <c:pt idx="7">
                  <c:v>119.308113105786</c:v>
                </c:pt>
                <c:pt idx="8">
                  <c:v>119.570074736112</c:v>
                </c:pt>
                <c:pt idx="9">
                  <c:v>120.849063872409</c:v>
                </c:pt>
                <c:pt idx="10">
                  <c:v>121.111025502735</c:v>
                </c:pt>
                <c:pt idx="11">
                  <c:v>121.98936743971</c:v>
                </c:pt>
                <c:pt idx="12">
                  <c:v>125.99583943293</c:v>
                </c:pt>
                <c:pt idx="13">
                  <c:v>128.338084598197</c:v>
                </c:pt>
                <c:pt idx="14">
                  <c:v>129.324293088836</c:v>
                </c:pt>
              </c:numCache>
            </c:numRef>
          </c:val>
          <c:smooth val="0"/>
        </c:ser>
        <c:ser>
          <c:idx val="1"/>
          <c:order val="1"/>
          <c:tx>
            <c:strRef>
              <c:f>季度增长率!$L$5</c:f>
              <c:strCache>
                <c:ptCount val="1"/>
                <c:pt idx="0">
                  <c:v>1954Q1-1957Q3</c:v>
                </c:pt>
              </c:strCache>
            </c:strRef>
          </c:tx>
          <c:spPr>
            <a:ln w="28575" cap="rnd" cmpd="sng" algn="ctr">
              <a:solidFill>
                <a:schemeClr val="accent2"/>
              </a:solidFill>
              <a:prstDash val="solid"/>
              <a:round/>
            </a:ln>
            <a:effectLst/>
          </c:spPr>
          <c:marker>
            <c:symbol val="none"/>
          </c:marker>
          <c:dLbls>
            <c:delete val="1"/>
          </c:dLbls>
          <c:val>
            <c:numRef>
              <c:f>季度增长率!$L$6:$L$20</c:f>
              <c:numCache>
                <c:formatCode>General</c:formatCode>
                <c:ptCount val="15"/>
                <c:pt idx="0">
                  <c:v>100</c:v>
                </c:pt>
                <c:pt idx="1">
                  <c:v>100.10391198044</c:v>
                </c:pt>
                <c:pt idx="2">
                  <c:v>101.234718826406</c:v>
                </c:pt>
                <c:pt idx="3">
                  <c:v>103.215158924205</c:v>
                </c:pt>
                <c:pt idx="4">
                  <c:v>106.167481662592</c:v>
                </c:pt>
                <c:pt idx="5">
                  <c:v>107.89119804401</c:v>
                </c:pt>
                <c:pt idx="6">
                  <c:v>109.352078239609</c:v>
                </c:pt>
                <c:pt idx="7">
                  <c:v>110.006112469438</c:v>
                </c:pt>
                <c:pt idx="8">
                  <c:v>109.578239608802</c:v>
                </c:pt>
                <c:pt idx="9">
                  <c:v>110.482885085575</c:v>
                </c:pt>
                <c:pt idx="10">
                  <c:v>110.385085574572</c:v>
                </c:pt>
                <c:pt idx="11">
                  <c:v>112.200488997555</c:v>
                </c:pt>
                <c:pt idx="12">
                  <c:v>112.921760391198</c:v>
                </c:pt>
                <c:pt idx="13">
                  <c:v>112.671149144254</c:v>
                </c:pt>
                <c:pt idx="14">
                  <c:v>113.777506112469</c:v>
                </c:pt>
              </c:numCache>
            </c:numRef>
          </c:val>
          <c:smooth val="0"/>
        </c:ser>
        <c:ser>
          <c:idx val="2"/>
          <c:order val="2"/>
          <c:tx>
            <c:strRef>
              <c:f>季度增长率!$O$5</c:f>
              <c:strCache>
                <c:ptCount val="1"/>
                <c:pt idx="0">
                  <c:v>1958Q1-1960Q1</c:v>
                </c:pt>
              </c:strCache>
            </c:strRef>
          </c:tx>
          <c:spPr>
            <a:ln w="28575" cap="rnd" cmpd="sng" algn="ctr">
              <a:solidFill>
                <a:schemeClr val="accent3"/>
              </a:solidFill>
              <a:prstDash val="solid"/>
              <a:round/>
            </a:ln>
            <a:effectLst/>
          </c:spPr>
          <c:marker>
            <c:symbol val="none"/>
          </c:marker>
          <c:dLbls>
            <c:delete val="1"/>
          </c:dLbls>
          <c:val>
            <c:numRef>
              <c:f>季度增长率!$O$6:$O$14</c:f>
              <c:numCache>
                <c:formatCode>General</c:formatCode>
                <c:ptCount val="9"/>
                <c:pt idx="0">
                  <c:v>100</c:v>
                </c:pt>
                <c:pt idx="1">
                  <c:v>100.65763807613</c:v>
                </c:pt>
                <c:pt idx="2">
                  <c:v>102.98723736276</c:v>
                </c:pt>
                <c:pt idx="3">
                  <c:v>105.39486150588</c:v>
                </c:pt>
                <c:pt idx="4">
                  <c:v>107.42350777462</c:v>
                </c:pt>
                <c:pt idx="5">
                  <c:v>109.847851529845</c:v>
                </c:pt>
                <c:pt idx="6">
                  <c:v>109.925876386334</c:v>
                </c:pt>
                <c:pt idx="7">
                  <c:v>110.237975812294</c:v>
                </c:pt>
                <c:pt idx="8">
                  <c:v>112.712478403834</c:v>
                </c:pt>
              </c:numCache>
            </c:numRef>
          </c:val>
          <c:smooth val="0"/>
        </c:ser>
        <c:ser>
          <c:idx val="3"/>
          <c:order val="3"/>
          <c:tx>
            <c:strRef>
              <c:f>季度增长率!$R$5</c:f>
              <c:strCache>
                <c:ptCount val="1"/>
                <c:pt idx="0">
                  <c:v>1960Q4-1969Q3</c:v>
                </c:pt>
              </c:strCache>
            </c:strRef>
          </c:tx>
          <c:spPr>
            <a:ln w="28575" cap="rnd" cmpd="sng" algn="ctr">
              <a:solidFill>
                <a:schemeClr val="accent4"/>
              </a:solidFill>
              <a:prstDash val="solid"/>
              <a:round/>
            </a:ln>
            <a:effectLst/>
          </c:spPr>
          <c:marker>
            <c:symbol val="none"/>
          </c:marker>
          <c:dLbls>
            <c:delete val="1"/>
          </c:dLbls>
          <c:val>
            <c:numRef>
              <c:f>季度增长率!$R$6:$R$41</c:f>
              <c:numCache>
                <c:formatCode>General</c:formatCode>
                <c:ptCount val="36"/>
                <c:pt idx="0">
                  <c:v>100</c:v>
                </c:pt>
                <c:pt idx="1">
                  <c:v>100.676556078982</c:v>
                </c:pt>
                <c:pt idx="2">
                  <c:v>102.385486619224</c:v>
                </c:pt>
                <c:pt idx="3">
                  <c:v>104.350005011526</c:v>
                </c:pt>
                <c:pt idx="4">
                  <c:v>106.399719354515</c:v>
                </c:pt>
                <c:pt idx="5">
                  <c:v>108.294076375664</c:v>
                </c:pt>
                <c:pt idx="6">
                  <c:v>109.276335571815</c:v>
                </c:pt>
                <c:pt idx="7">
                  <c:v>110.614413150246</c:v>
                </c:pt>
                <c:pt idx="8">
                  <c:v>110.980254585547</c:v>
                </c:pt>
                <c:pt idx="9">
                  <c:v>112.193044001203</c:v>
                </c:pt>
                <c:pt idx="10">
                  <c:v>113.450937155458</c:v>
                </c:pt>
                <c:pt idx="11">
                  <c:v>115.946677357923</c:v>
                </c:pt>
                <c:pt idx="12">
                  <c:v>116.703417861081</c:v>
                </c:pt>
                <c:pt idx="13">
                  <c:v>119.164077377969</c:v>
                </c:pt>
                <c:pt idx="14">
                  <c:v>120.462062744312</c:v>
                </c:pt>
                <c:pt idx="15">
                  <c:v>122.346396712439</c:v>
                </c:pt>
                <c:pt idx="16">
                  <c:v>122.722261200762</c:v>
                </c:pt>
                <c:pt idx="17">
                  <c:v>125.69409642177</c:v>
                </c:pt>
                <c:pt idx="18">
                  <c:v>127.277738799238</c:v>
                </c:pt>
                <c:pt idx="19">
                  <c:v>130.109251277939</c:v>
                </c:pt>
                <c:pt idx="20">
                  <c:v>133.106144131503</c:v>
                </c:pt>
                <c:pt idx="21">
                  <c:v>136.348601784104</c:v>
                </c:pt>
                <c:pt idx="22">
                  <c:v>136.814673749624</c:v>
                </c:pt>
                <c:pt idx="23">
                  <c:v>137.97233637366</c:v>
                </c:pt>
                <c:pt idx="24">
                  <c:v>139.10494136514</c:v>
                </c:pt>
                <c:pt idx="25">
                  <c:v>140.33777688684</c:v>
                </c:pt>
                <c:pt idx="26">
                  <c:v>140.422972837526</c:v>
                </c:pt>
                <c:pt idx="27">
                  <c:v>141.751027362935</c:v>
                </c:pt>
                <c:pt idx="28">
                  <c:v>142.818482509773</c:v>
                </c:pt>
                <c:pt idx="29">
                  <c:v>145.730179412649</c:v>
                </c:pt>
                <c:pt idx="30">
                  <c:v>148.165781296983</c:v>
                </c:pt>
                <c:pt idx="31">
                  <c:v>149.313420867997</c:v>
                </c:pt>
                <c:pt idx="32">
                  <c:v>149.904780996292</c:v>
                </c:pt>
                <c:pt idx="33">
                  <c:v>152.250175403428</c:v>
                </c:pt>
                <c:pt idx="34">
                  <c:v>152.711235842438</c:v>
                </c:pt>
                <c:pt idx="35">
                  <c:v>153.718552671144</c:v>
                </c:pt>
              </c:numCache>
            </c:numRef>
          </c:val>
          <c:smooth val="0"/>
        </c:ser>
        <c:ser>
          <c:idx val="4"/>
          <c:order val="4"/>
          <c:tx>
            <c:strRef>
              <c:f>季度增长率!$U$5</c:f>
              <c:strCache>
                <c:ptCount val="1"/>
                <c:pt idx="0">
                  <c:v>1970Q1-1973Q4</c:v>
                </c:pt>
              </c:strCache>
            </c:strRef>
          </c:tx>
          <c:spPr>
            <a:ln w="28575" cap="rnd" cmpd="sng" algn="ctr">
              <a:solidFill>
                <a:schemeClr val="accent5"/>
              </a:solidFill>
              <a:prstDash val="solid"/>
              <a:round/>
            </a:ln>
            <a:effectLst/>
          </c:spPr>
          <c:marker>
            <c:symbol val="none"/>
          </c:marker>
          <c:dLbls>
            <c:delete val="1"/>
          </c:dLbls>
          <c:val>
            <c:numRef>
              <c:f>季度增长率!$U$6:$U$21</c:f>
              <c:numCache>
                <c:formatCode>General</c:formatCode>
                <c:ptCount val="16"/>
                <c:pt idx="0">
                  <c:v>100</c:v>
                </c:pt>
                <c:pt idx="1">
                  <c:v>100.144366428243</c:v>
                </c:pt>
                <c:pt idx="2">
                  <c:v>101.066342935888</c:v>
                </c:pt>
                <c:pt idx="3">
                  <c:v>99.9835947240633</c:v>
                </c:pt>
                <c:pt idx="4">
                  <c:v>102.700308419188</c:v>
                </c:pt>
                <c:pt idx="5">
                  <c:v>103.254806745849</c:v>
                </c:pt>
                <c:pt idx="6">
                  <c:v>104.104600039373</c:v>
                </c:pt>
                <c:pt idx="7">
                  <c:v>104.350679178424</c:v>
                </c:pt>
                <c:pt idx="8">
                  <c:v>106.270096463023</c:v>
                </c:pt>
                <c:pt idx="9">
                  <c:v>108.681672025723</c:v>
                </c:pt>
                <c:pt idx="10">
                  <c:v>109.705361244176</c:v>
                </c:pt>
                <c:pt idx="11">
                  <c:v>111.542752149091</c:v>
                </c:pt>
                <c:pt idx="12">
                  <c:v>114.305400616838</c:v>
                </c:pt>
                <c:pt idx="13">
                  <c:v>115.548920532843</c:v>
                </c:pt>
                <c:pt idx="14">
                  <c:v>114.941925323184</c:v>
                </c:pt>
                <c:pt idx="15">
                  <c:v>116.031235645384</c:v>
                </c:pt>
              </c:numCache>
            </c:numRef>
          </c:val>
          <c:smooth val="0"/>
        </c:ser>
        <c:ser>
          <c:idx val="5"/>
          <c:order val="5"/>
          <c:tx>
            <c:strRef>
              <c:f>季度增长率!$X$5</c:f>
              <c:strCache>
                <c:ptCount val="1"/>
                <c:pt idx="0">
                  <c:v>1975Q1-1980Q1</c:v>
                </c:pt>
              </c:strCache>
            </c:strRef>
          </c:tx>
          <c:spPr>
            <a:ln w="28575" cap="rnd" cmpd="sng" algn="ctr">
              <a:solidFill>
                <a:schemeClr val="accent6"/>
              </a:solidFill>
              <a:prstDash val="solid"/>
              <a:round/>
            </a:ln>
            <a:effectLst/>
          </c:spPr>
          <c:marker>
            <c:symbol val="none"/>
          </c:marker>
          <c:dLbls>
            <c:delete val="1"/>
          </c:dLbls>
          <c:val>
            <c:numRef>
              <c:f>季度增长率!$X$6:$X$26</c:f>
              <c:numCache>
                <c:formatCode>General</c:formatCode>
                <c:ptCount val="21"/>
                <c:pt idx="0">
                  <c:v>100</c:v>
                </c:pt>
                <c:pt idx="1">
                  <c:v>100.715244934898</c:v>
                </c:pt>
                <c:pt idx="2">
                  <c:v>102.437671512816</c:v>
                </c:pt>
                <c:pt idx="3">
                  <c:v>103.818532142232</c:v>
                </c:pt>
                <c:pt idx="4">
                  <c:v>106.154025807205</c:v>
                </c:pt>
                <c:pt idx="5">
                  <c:v>106.930577450809</c:v>
                </c:pt>
                <c:pt idx="6">
                  <c:v>107.517370234133</c:v>
                </c:pt>
                <c:pt idx="7">
                  <c:v>108.296841244818</c:v>
                </c:pt>
                <c:pt idx="8">
                  <c:v>109.578443393472</c:v>
                </c:pt>
                <c:pt idx="9">
                  <c:v>111.706661995679</c:v>
                </c:pt>
                <c:pt idx="10">
                  <c:v>113.7239446488</c:v>
                </c:pt>
                <c:pt idx="11">
                  <c:v>113.726864015881</c:v>
                </c:pt>
                <c:pt idx="12">
                  <c:v>114.088865533952</c:v>
                </c:pt>
                <c:pt idx="13">
                  <c:v>118.49710982659</c:v>
                </c:pt>
                <c:pt idx="14">
                  <c:v>119.688211595726</c:v>
                </c:pt>
                <c:pt idx="15">
                  <c:v>121.296782857476</c:v>
                </c:pt>
                <c:pt idx="16">
                  <c:v>121.515735388568</c:v>
                </c:pt>
                <c:pt idx="17">
                  <c:v>121.647106907222</c:v>
                </c:pt>
                <c:pt idx="18">
                  <c:v>122.549191335318</c:v>
                </c:pt>
                <c:pt idx="19">
                  <c:v>122.855724878846</c:v>
                </c:pt>
                <c:pt idx="20">
                  <c:v>123.241081333567</c:v>
                </c:pt>
              </c:numCache>
            </c:numRef>
          </c:val>
          <c:smooth val="0"/>
        </c:ser>
        <c:ser>
          <c:idx val="6"/>
          <c:order val="6"/>
          <c:tx>
            <c:strRef>
              <c:f>季度增长率!$AA$5</c:f>
              <c:strCache>
                <c:ptCount val="1"/>
                <c:pt idx="0">
                  <c:v>1982Q3-1990Q3</c:v>
                </c:pt>
              </c:strCache>
            </c:strRef>
          </c:tx>
          <c:spPr>
            <a:ln w="28575" cap="rnd" cmpd="sng" algn="ctr">
              <a:solidFill>
                <a:schemeClr val="accent1">
                  <a:lumMod val="60000"/>
                </a:schemeClr>
              </a:solidFill>
              <a:prstDash val="solid"/>
              <a:round/>
            </a:ln>
            <a:effectLst/>
          </c:spPr>
          <c:marker>
            <c:symbol val="none"/>
          </c:marker>
          <c:dLbls>
            <c:delete val="1"/>
          </c:dLbls>
          <c:val>
            <c:numRef>
              <c:f>季度增长率!$AA$6:$AA$38</c:f>
              <c:numCache>
                <c:formatCode>General</c:formatCode>
                <c:ptCount val="33"/>
                <c:pt idx="0">
                  <c:v>100</c:v>
                </c:pt>
                <c:pt idx="1">
                  <c:v>100.038111571626</c:v>
                </c:pt>
                <c:pt idx="2">
                  <c:v>101.357724739174</c:v>
                </c:pt>
                <c:pt idx="3">
                  <c:v>103.663474822543</c:v>
                </c:pt>
                <c:pt idx="4">
                  <c:v>105.735791529703</c:v>
                </c:pt>
                <c:pt idx="5">
                  <c:v>107.941498737554</c:v>
                </c:pt>
                <c:pt idx="6">
                  <c:v>110.05192701634</c:v>
                </c:pt>
                <c:pt idx="7">
                  <c:v>111.952741651184</c:v>
                </c:pt>
                <c:pt idx="8">
                  <c:v>113.03415749607</c:v>
                </c:pt>
                <c:pt idx="9">
                  <c:v>113.960745081225</c:v>
                </c:pt>
                <c:pt idx="10">
                  <c:v>115.065980658377</c:v>
                </c:pt>
                <c:pt idx="11">
                  <c:v>116.078319279691</c:v>
                </c:pt>
                <c:pt idx="12">
                  <c:v>117.850507360297</c:v>
                </c:pt>
                <c:pt idx="13">
                  <c:v>118.727073507694</c:v>
                </c:pt>
                <c:pt idx="14">
                  <c:v>119.834691058072</c:v>
                </c:pt>
                <c:pt idx="15">
                  <c:v>120.375398980515</c:v>
                </c:pt>
                <c:pt idx="16">
                  <c:v>121.5282740222</c:v>
                </c:pt>
                <c:pt idx="17">
                  <c:v>122.180934686294</c:v>
                </c:pt>
                <c:pt idx="18">
                  <c:v>123.090848458863</c:v>
                </c:pt>
                <c:pt idx="19">
                  <c:v>124.417607546091</c:v>
                </c:pt>
                <c:pt idx="20">
                  <c:v>125.49664141775</c:v>
                </c:pt>
                <c:pt idx="21">
                  <c:v>127.652327187842</c:v>
                </c:pt>
                <c:pt idx="22">
                  <c:v>128.312133771616</c:v>
                </c:pt>
                <c:pt idx="23">
                  <c:v>129.998570816064</c:v>
                </c:pt>
                <c:pt idx="24">
                  <c:v>130.760802248583</c:v>
                </c:pt>
                <c:pt idx="25">
                  <c:v>132.502024677243</c:v>
                </c:pt>
                <c:pt idx="26">
                  <c:v>133.85022152351</c:v>
                </c:pt>
                <c:pt idx="27">
                  <c:v>134.869706064504</c:v>
                </c:pt>
                <c:pt idx="28">
                  <c:v>135.870134819685</c:v>
                </c:pt>
                <c:pt idx="29">
                  <c:v>136.136915821066</c:v>
                </c:pt>
                <c:pt idx="30">
                  <c:v>137.625649087704</c:v>
                </c:pt>
                <c:pt idx="31">
                  <c:v>138.125863465295</c:v>
                </c:pt>
                <c:pt idx="32">
                  <c:v>138.216378447906</c:v>
                </c:pt>
              </c:numCache>
            </c:numRef>
          </c:val>
          <c:smooth val="0"/>
        </c:ser>
        <c:ser>
          <c:idx val="7"/>
          <c:order val="7"/>
          <c:tx>
            <c:strRef>
              <c:f>季度增长率!$AD$5</c:f>
              <c:strCache>
                <c:ptCount val="1"/>
                <c:pt idx="0">
                  <c:v>1991Q1-2000Q4</c:v>
                </c:pt>
              </c:strCache>
            </c:strRef>
          </c:tx>
          <c:spPr>
            <a:ln w="28575" cap="rnd" cmpd="sng" algn="ctr">
              <a:solidFill>
                <a:schemeClr val="accent2">
                  <a:lumMod val="60000"/>
                </a:schemeClr>
              </a:solidFill>
              <a:prstDash val="solid"/>
              <a:round/>
            </a:ln>
            <a:effectLst/>
          </c:spPr>
          <c:marker>
            <c:symbol val="none"/>
          </c:marker>
          <c:dLbls>
            <c:delete val="1"/>
          </c:dLbls>
          <c:val>
            <c:numRef>
              <c:f>季度增长率!$AD$6:$AD$45</c:f>
              <c:numCache>
                <c:formatCode>General</c:formatCode>
                <c:ptCount val="40"/>
                <c:pt idx="0">
                  <c:v>100</c:v>
                </c:pt>
                <c:pt idx="1">
                  <c:v>100.77932516731</c:v>
                </c:pt>
                <c:pt idx="2">
                  <c:v>101.289555994339</c:v>
                </c:pt>
                <c:pt idx="3">
                  <c:v>101.642523895228</c:v>
                </c:pt>
                <c:pt idx="4">
                  <c:v>102.858690524035</c:v>
                </c:pt>
                <c:pt idx="5">
                  <c:v>103.973509933775</c:v>
                </c:pt>
                <c:pt idx="6">
                  <c:v>105.000961051215</c:v>
                </c:pt>
                <c:pt idx="7">
                  <c:v>106.096559436649</c:v>
                </c:pt>
                <c:pt idx="8">
                  <c:v>106.27479075294</c:v>
                </c:pt>
                <c:pt idx="9">
                  <c:v>106.893358262419</c:v>
                </c:pt>
                <c:pt idx="10">
                  <c:v>107.403589089448</c:v>
                </c:pt>
                <c:pt idx="11">
                  <c:v>108.864386936693</c:v>
                </c:pt>
                <c:pt idx="12">
                  <c:v>109.919795907669</c:v>
                </c:pt>
                <c:pt idx="13">
                  <c:v>111.410298974296</c:v>
                </c:pt>
                <c:pt idx="14">
                  <c:v>112.060319069003</c:v>
                </c:pt>
                <c:pt idx="15">
                  <c:v>113.344632965804</c:v>
                </c:pt>
                <c:pt idx="16">
                  <c:v>113.746527110381</c:v>
                </c:pt>
                <c:pt idx="17">
                  <c:v>114.085516084503</c:v>
                </c:pt>
                <c:pt idx="18">
                  <c:v>115.057051494871</c:v>
                </c:pt>
                <c:pt idx="19">
                  <c:v>115.838124028028</c:v>
                </c:pt>
                <c:pt idx="20">
                  <c:v>116.704817487637</c:v>
                </c:pt>
                <c:pt idx="21">
                  <c:v>118.651383040067</c:v>
                </c:pt>
                <c:pt idx="22">
                  <c:v>119.717276206119</c:v>
                </c:pt>
                <c:pt idx="23">
                  <c:v>120.959653322616</c:v>
                </c:pt>
                <c:pt idx="24">
                  <c:v>121.740725855772</c:v>
                </c:pt>
                <c:pt idx="25">
                  <c:v>123.764175505426</c:v>
                </c:pt>
                <c:pt idx="26">
                  <c:v>125.31234164497</c:v>
                </c:pt>
                <c:pt idx="27">
                  <c:v>126.388719006098</c:v>
                </c:pt>
                <c:pt idx="28">
                  <c:v>127.652064512747</c:v>
                </c:pt>
                <c:pt idx="29">
                  <c:v>128.833283824634</c:v>
                </c:pt>
                <c:pt idx="30">
                  <c:v>130.446102500481</c:v>
                </c:pt>
                <c:pt idx="31">
                  <c:v>132.555173076587</c:v>
                </c:pt>
                <c:pt idx="32">
                  <c:v>133.809781754006</c:v>
                </c:pt>
                <c:pt idx="33">
                  <c:v>134.838980237292</c:v>
                </c:pt>
                <c:pt idx="34">
                  <c:v>136.603819741739</c:v>
                </c:pt>
                <c:pt idx="35">
                  <c:v>138.926068951056</c:v>
                </c:pt>
                <c:pt idx="36">
                  <c:v>139.429310314701</c:v>
                </c:pt>
                <c:pt idx="37">
                  <c:v>141.982211815688</c:v>
                </c:pt>
                <c:pt idx="38">
                  <c:v>142.170927327054</c:v>
                </c:pt>
                <c:pt idx="39">
                  <c:v>143.05684181097</c:v>
                </c:pt>
              </c:numCache>
            </c:numRef>
          </c:val>
          <c:smooth val="0"/>
        </c:ser>
        <c:ser>
          <c:idx val="8"/>
          <c:order val="8"/>
          <c:tx>
            <c:strRef>
              <c:f>季度增长率!$AG$5</c:f>
              <c:strCache>
                <c:ptCount val="1"/>
                <c:pt idx="0">
                  <c:v>2001Q3-2007Q4</c:v>
                </c:pt>
              </c:strCache>
            </c:strRef>
          </c:tx>
          <c:spPr>
            <a:ln w="28575" cap="rnd" cmpd="sng" algn="ctr">
              <a:solidFill>
                <a:schemeClr val="accent3">
                  <a:lumMod val="60000"/>
                </a:schemeClr>
              </a:solidFill>
              <a:prstDash val="solid"/>
              <a:round/>
            </a:ln>
            <a:effectLst/>
          </c:spPr>
          <c:marker>
            <c:symbol val="none"/>
          </c:marker>
          <c:dLbls>
            <c:delete val="1"/>
          </c:dLbls>
          <c:val>
            <c:numRef>
              <c:f>季度增长率!$AG$6:$AG$31</c:f>
              <c:numCache>
                <c:formatCode>General</c:formatCode>
                <c:ptCount val="26"/>
                <c:pt idx="0">
                  <c:v>100</c:v>
                </c:pt>
                <c:pt idx="1">
                  <c:v>100.272706149952</c:v>
                </c:pt>
                <c:pt idx="2">
                  <c:v>101.149523681411</c:v>
                </c:pt>
                <c:pt idx="3">
                  <c:v>101.762195345652</c:v>
                </c:pt>
                <c:pt idx="4">
                  <c:v>102.214667433016</c:v>
                </c:pt>
                <c:pt idx="5">
                  <c:v>102.372421214826</c:v>
                </c:pt>
                <c:pt idx="6">
                  <c:v>102.941068567865</c:v>
                </c:pt>
                <c:pt idx="7">
                  <c:v>103.826446382058</c:v>
                </c:pt>
                <c:pt idx="8">
                  <c:v>105.589864625243</c:v>
                </c:pt>
                <c:pt idx="9">
                  <c:v>106.801756080858</c:v>
                </c:pt>
                <c:pt idx="10">
                  <c:v>107.37162633143</c:v>
                </c:pt>
                <c:pt idx="11">
                  <c:v>108.189744781285</c:v>
                </c:pt>
                <c:pt idx="12">
                  <c:v>109.213310016754</c:v>
                </c:pt>
                <c:pt idx="13">
                  <c:v>110.306580411627</c:v>
                </c:pt>
                <c:pt idx="14">
                  <c:v>111.52825504751</c:v>
                </c:pt>
                <c:pt idx="15">
                  <c:v>112.043094909078</c:v>
                </c:pt>
                <c:pt idx="16">
                  <c:v>113.040979296345</c:v>
                </c:pt>
                <c:pt idx="17">
                  <c:v>113.75515145586</c:v>
                </c:pt>
                <c:pt idx="18">
                  <c:v>115.267875704695</c:v>
                </c:pt>
                <c:pt idx="19">
                  <c:v>115.53813605958</c:v>
                </c:pt>
                <c:pt idx="20">
                  <c:v>115.716679099458</c:v>
                </c:pt>
                <c:pt idx="21">
                  <c:v>116.702334511391</c:v>
                </c:pt>
                <c:pt idx="22">
                  <c:v>116.976263558876</c:v>
                </c:pt>
                <c:pt idx="23">
                  <c:v>117.646411407188</c:v>
                </c:pt>
                <c:pt idx="24">
                  <c:v>118.285986817165</c:v>
                </c:pt>
                <c:pt idx="25">
                  <c:v>119.005050566813</c:v>
                </c:pt>
              </c:numCache>
            </c:numRef>
          </c:val>
          <c:smooth val="0"/>
        </c:ser>
        <c:ser>
          <c:idx val="9"/>
          <c:order val="9"/>
          <c:tx>
            <c:strRef>
              <c:f>季度增长率!$AJ$5</c:f>
              <c:strCache>
                <c:ptCount val="1"/>
                <c:pt idx="0">
                  <c:v>2009Q2-2019Q1</c:v>
                </c:pt>
              </c:strCache>
            </c:strRef>
          </c:tx>
          <c:spPr>
            <a:ln w="41275" cap="rnd" cmpd="sng" algn="ctr">
              <a:solidFill>
                <a:srgbClr val="C00000"/>
              </a:solidFill>
              <a:prstDash val="solid"/>
              <a:round/>
            </a:ln>
            <a:effectLst/>
          </c:spPr>
          <c:marker>
            <c:symbol val="none"/>
          </c:marker>
          <c:dLbls>
            <c:delete val="1"/>
          </c:dLbls>
          <c:val>
            <c:numRef>
              <c:f>季度增长率!$AJ$6:$AJ$45</c:f>
              <c:numCache>
                <c:formatCode>General</c:formatCode>
                <c:ptCount val="40"/>
                <c:pt idx="0">
                  <c:v>100</c:v>
                </c:pt>
                <c:pt idx="1">
                  <c:v>100.363877651491</c:v>
                </c:pt>
                <c:pt idx="2">
                  <c:v>101.466212889831</c:v>
                </c:pt>
                <c:pt idx="3">
                  <c:v>101.85684625099</c:v>
                </c:pt>
                <c:pt idx="4">
                  <c:v>102.795436546159</c:v>
                </c:pt>
                <c:pt idx="5">
                  <c:v>103.553158243969</c:v>
                </c:pt>
                <c:pt idx="6">
                  <c:v>104.073289239924</c:v>
                </c:pt>
                <c:pt idx="7">
                  <c:v>103.822855797427</c:v>
                </c:pt>
                <c:pt idx="8">
                  <c:v>104.565594297823</c:v>
                </c:pt>
                <c:pt idx="9">
                  <c:v>104.536698131381</c:v>
                </c:pt>
                <c:pt idx="10">
                  <c:v>105.748196665168</c:v>
                </c:pt>
                <c:pt idx="11">
                  <c:v>106.576553436503</c:v>
                </c:pt>
                <c:pt idx="12">
                  <c:v>107.034611186027</c:v>
                </c:pt>
                <c:pt idx="13">
                  <c:v>107.179092018237</c:v>
                </c:pt>
                <c:pt idx="14">
                  <c:v>107.301098054325</c:v>
                </c:pt>
                <c:pt idx="15">
                  <c:v>108.251460861748</c:v>
                </c:pt>
                <c:pt idx="16">
                  <c:v>108.38523941009</c:v>
                </c:pt>
                <c:pt idx="17">
                  <c:v>109.233930520773</c:v>
                </c:pt>
                <c:pt idx="18">
                  <c:v>110.106166655964</c:v>
                </c:pt>
                <c:pt idx="19">
                  <c:v>109.828977503799</c:v>
                </c:pt>
                <c:pt idx="20">
                  <c:v>111.206361437531</c:v>
                </c:pt>
                <c:pt idx="21">
                  <c:v>112.550568291273</c:v>
                </c:pt>
                <c:pt idx="22">
                  <c:v>113.081401571095</c:v>
                </c:pt>
                <c:pt idx="23">
                  <c:v>114.01143003917</c:v>
                </c:pt>
                <c:pt idx="24">
                  <c:v>114.952160791113</c:v>
                </c:pt>
                <c:pt idx="25">
                  <c:v>115.228279714891</c:v>
                </c:pt>
                <c:pt idx="26">
                  <c:v>115.342794152272</c:v>
                </c:pt>
                <c:pt idx="27">
                  <c:v>115.786938932768</c:v>
                </c:pt>
                <c:pt idx="28">
                  <c:v>116.441918705452</c:v>
                </c:pt>
                <c:pt idx="29">
                  <c:v>116.998437466555</c:v>
                </c:pt>
                <c:pt idx="30">
                  <c:v>117.510006635416</c:v>
                </c:pt>
                <c:pt idx="31">
                  <c:v>118.031207859757</c:v>
                </c:pt>
                <c:pt idx="32">
                  <c:v>118.904514223335</c:v>
                </c:pt>
                <c:pt idx="33">
                  <c:v>119.735011451444</c:v>
                </c:pt>
                <c:pt idx="34">
                  <c:v>120.414606477022</c:v>
                </c:pt>
                <c:pt idx="35">
                  <c:v>121.077077848413</c:v>
                </c:pt>
                <c:pt idx="36">
                  <c:v>122.316402320255</c:v>
                </c:pt>
                <c:pt idx="37">
                  <c:v>123.329908602496</c:v>
                </c:pt>
                <c:pt idx="38">
                  <c:v>123.992379973886</c:v>
                </c:pt>
                <c:pt idx="39">
                  <c:v>124.933110725829</c:v>
                </c:pt>
              </c:numCache>
            </c:numRef>
          </c:val>
          <c:smooth val="0"/>
        </c:ser>
        <c:dLbls>
          <c:showLegendKey val="0"/>
          <c:showVal val="0"/>
          <c:showCatName val="0"/>
          <c:showSerName val="0"/>
          <c:showPercent val="0"/>
          <c:showBubbleSize val="0"/>
        </c:dLbls>
        <c:marker val="0"/>
        <c:smooth val="0"/>
        <c:axId val="170068480"/>
        <c:axId val="152409152"/>
      </c:lineChart>
      <c:catAx>
        <c:axId val="170068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zh-CN" sz="900" b="0" i="0" u="none" strike="noStrike" kern="1200" baseline="0">
                <a:solidFill>
                  <a:srgbClr val="FFFF00"/>
                </a:solidFill>
                <a:latin typeface="+mn-lt"/>
                <a:ea typeface="+mn-ea"/>
                <a:cs typeface="+mn-cs"/>
              </a:defRPr>
            </a:pPr>
          </a:p>
        </c:txPr>
        <c:crossAx val="152409152"/>
        <c:crosses val="autoZero"/>
        <c:auto val="1"/>
        <c:lblAlgn val="ctr"/>
        <c:lblOffset val="100"/>
        <c:noMultiLvlLbl val="0"/>
      </c:catAx>
      <c:valAx>
        <c:axId val="152409152"/>
        <c:scaling>
          <c:orientation val="minMax"/>
          <c:min val="90"/>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lang="zh-CN" sz="900" b="0" i="0" u="none" strike="noStrike" kern="1200" baseline="0">
                <a:solidFill>
                  <a:srgbClr val="FFFF00"/>
                </a:solidFill>
                <a:latin typeface="+mn-lt"/>
                <a:ea typeface="+mn-ea"/>
                <a:cs typeface="+mn-cs"/>
              </a:defRPr>
            </a:pPr>
          </a:p>
        </c:txPr>
        <c:crossAx val="170068480"/>
        <c:crosses val="autoZero"/>
        <c:crossBetween val="between"/>
      </c:valAx>
      <c:spPr>
        <a:noFill/>
        <a:ln>
          <a:noFill/>
        </a:ln>
        <a:effectLst/>
      </c:spPr>
    </c:plotArea>
    <c:legend>
      <c:legendPos val="b"/>
      <c:layout>
        <c:manualLayout>
          <c:xMode val="edge"/>
          <c:yMode val="edge"/>
          <c:x val="0.260773032921987"/>
          <c:y val="0.863664855726376"/>
          <c:w val="0.645620601736771"/>
          <c:h val="0.0749756261761213"/>
        </c:manualLayout>
      </c:layout>
      <c:overlay val="0"/>
      <c:spPr>
        <a:noFill/>
        <a:ln>
          <a:noFill/>
        </a:ln>
        <a:effectLst/>
      </c:spPr>
      <c:txPr>
        <a:bodyPr rot="0" spcFirstLastPara="1" vertOverflow="ellipsis" vert="horz" wrap="square" anchor="ctr" anchorCtr="1"/>
        <a:lstStyle/>
        <a:p>
          <a:pPr>
            <a:defRPr lang="zh-CN" sz="1050" b="0" i="0" u="none" strike="noStrike" kern="1200" baseline="0">
              <a:solidFill>
                <a:schemeClr val="bg1"/>
              </a:solidFill>
              <a:latin typeface="+mn-lt"/>
              <a:ea typeface="+mn-ea"/>
              <a:cs typeface="+mn-cs"/>
            </a:defRPr>
          </a:pPr>
        </a:p>
      </c:txPr>
    </c:legend>
    <c:plotVisOnly val="1"/>
    <c:dispBlanksAs val="gap"/>
    <c:showDLblsOverMax val="0"/>
  </c:chart>
  <c:spPr>
    <a:solidFill>
      <a:schemeClr val="tx1"/>
    </a:solid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1"/>
          <c:tx>
            <c:strRef>
              <c:f>'[全球经济-世界经济发展数据库(1).xlsx]全球经济-世界经济发展数据库'!$B$12</c:f>
              <c:strCache>
                <c:ptCount val="1"/>
                <c:pt idx="0">
                  <c:v>五年GDP移动平均增速</c:v>
                </c:pt>
              </c:strCache>
            </c:strRef>
          </c:tx>
          <c:spPr>
            <a:ln w="28575" cap="rnd">
              <a:solidFill>
                <a:srgbClr val="ED7D31"/>
              </a:solidFill>
              <a:round/>
            </a:ln>
            <a:effectLst/>
          </c:spPr>
          <c:marker>
            <c:symbol val="circle"/>
            <c:size val="5"/>
            <c:spPr>
              <a:solidFill>
                <a:srgbClr val="ED7D31"/>
              </a:solidFill>
              <a:ln w="9525">
                <a:solidFill>
                  <a:srgbClr val="ED7D31"/>
                </a:solidFill>
              </a:ln>
              <a:effectLst/>
            </c:spPr>
          </c:marker>
          <c:dLbls>
            <c:delete val="1"/>
          </c:dLbls>
          <c:cat>
            <c:strRef>
              <c:f>'[全球经济-世界经济发展数据库(1).xlsx]全球经济-世界经济发展数据库'!$E$1:$R$1</c:f>
              <c:strCach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strCache>
            </c:strRef>
          </c:cat>
          <c:val>
            <c:numRef>
              <c:f>'全球经济-世界经济发展数据库'!$E$12:$R$12</c:f>
              <c:numCache>
                <c:formatCode>0.0000_ </c:formatCode>
                <c:ptCount val="12"/>
                <c:pt idx="0">
                  <c:v>10.6934</c:v>
                </c:pt>
                <c:pt idx="1">
                  <c:v>9.41996</c:v>
                </c:pt>
                <c:pt idx="2">
                  <c:v>9.04304</c:v>
                </c:pt>
                <c:pt idx="3">
                  <c:v>8.64846</c:v>
                </c:pt>
                <c:pt idx="4">
                  <c:v>7.92128</c:v>
                </c:pt>
                <c:pt idx="5">
                  <c:v>7.37112</c:v>
                </c:pt>
                <c:pt idx="6">
                  <c:v>7.17838</c:v>
                </c:pt>
                <c:pt idx="7">
                  <c:v>6.96516</c:v>
                </c:pt>
                <c:pt idx="8">
                  <c:v>6.6701</c:v>
                </c:pt>
                <c:pt idx="9">
                  <c:v>5.7101</c:v>
                </c:pt>
                <c:pt idx="10">
                  <c:v>5.9701</c:v>
                </c:pt>
                <c:pt idx="11">
                  <c:v>5.47016</c:v>
                </c:pt>
              </c:numCache>
            </c:numRef>
          </c:val>
          <c:smooth val="0"/>
        </c:ser>
        <c:dLbls>
          <c:showLegendKey val="0"/>
          <c:showVal val="0"/>
          <c:showCatName val="0"/>
          <c:showSerName val="0"/>
          <c:showPercent val="0"/>
          <c:showBubbleSize val="0"/>
        </c:dLbls>
        <c:marker val="1"/>
        <c:smooth val="0"/>
        <c:axId val="500523419"/>
        <c:axId val="562898386"/>
        <c:extLst>
          <c:ext xmlns:c15="http://schemas.microsoft.com/office/drawing/2012/chart" uri="{02D57815-91ED-43cb-92C2-25804820EDAC}">
            <c15:filteredLineSeries>
              <c15:ser>
                <c:idx val="0"/>
                <c:order val="0"/>
                <c:tx>
                  <c:strRef>
                    <c:extLst>
                      <c:ext uri="{02D57815-91ED-43cb-92C2-25804820EDAC}">
                        <c15:formulaRef>
                          <c15:sqref>'[全球经济-世界经济发展数据库(1).xlsx]全球经济-世界经济发展数据库'!$B$4</c15:sqref>
                        </c15:formulaRef>
                      </c:ext>
                    </c:extLst>
                    <c:strCache>
                      <c:ptCount val="1"/>
                      <c:pt idx="0">
                        <c:v>三年人均GDP移动平均增速</c:v>
                      </c:pt>
                    </c:strCache>
                  </c:strRef>
                </c:tx>
                <c:spPr>
                  <a:ln w="28575" cap="rnd">
                    <a:solidFill>
                      <a:srgbClr val="4472C4"/>
                    </a:solidFill>
                    <a:round/>
                  </a:ln>
                  <a:effectLst/>
                </c:spPr>
                <c:marker>
                  <c:symbol val="circle"/>
                  <c:size val="5"/>
                  <c:spPr>
                    <a:solidFill>
                      <a:srgbClr val="4472C4"/>
                    </a:solidFill>
                    <a:ln w="9525">
                      <a:solidFill>
                        <a:srgbClr val="4472C4"/>
                      </a:solidFill>
                    </a:ln>
                    <a:effectLst/>
                  </c:spPr>
                </c:marker>
                <c:dLbls>
                  <c:delete val="1"/>
                </c:dLbls>
                <c:cat>
                  <c:strRef>
                    <c:extLst>
                      <c:ext uri="{02D57815-91ED-43cb-92C2-25804820EDAC}">
                        <c15:fullRef>
                          <c15:sqref/>
                        </c15:fullRef>
                        <c15:formulaRef>
                          <c15:sqref>'[全球经济-世界经济发展数据库(1).xlsx]全球经济-世界经济发展数据库'!$E$1:$R$1</c15:sqref>
                        </c15:formulaRef>
                      </c:ext>
                    </c:extLst>
                    <c:strCach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strCache>
                  </c:strRef>
                </c:cat>
                <c:val>
                  <c:numRef>
                    <c:extLst>
                      <c:ext uri="{02D57815-91ED-43cb-92C2-25804820EDAC}">
                        <c15:formulaRef>
                          <c15:sqref>'全球经济-世界经济发展数据库'!$E$4:$Q$4</c15:sqref>
                        </c15:formulaRef>
                      </c:ext>
                    </c:extLst>
                    <c:numCache>
                      <c:formatCode>0.0000_ </c:formatCode>
                      <c:ptCount val="11"/>
                      <c:pt idx="0">
                        <c:v>9.30416666666667</c:v>
                      </c:pt>
                      <c:pt idx="1">
                        <c:v>8.73036666666667</c:v>
                      </c:pt>
                      <c:pt idx="2">
                        <c:v>7.713</c:v>
                      </c:pt>
                      <c:pt idx="3">
                        <c:v>6.97866666666667</c:v>
                      </c:pt>
                      <c:pt idx="4">
                        <c:v>6.74073333333333</c:v>
                      </c:pt>
                      <c:pt idx="5">
                        <c:v>6.4699</c:v>
                      </c:pt>
                      <c:pt idx="6">
                        <c:v>6.32026666666667</c:v>
                      </c:pt>
                      <c:pt idx="7">
                        <c:v>6.26393333333333</c:v>
                      </c:pt>
                      <c:pt idx="8">
                        <c:v>6.04296666666667</c:v>
                      </c:pt>
                      <c:pt idx="9">
                        <c:v>4.60786666666667</c:v>
                      </c:pt>
                      <c:pt idx="10">
                        <c:v>5.1951</c:v>
                      </c:pt>
                    </c:numCache>
                  </c:numRef>
                </c:val>
                <c:smooth val="0"/>
              </c15:ser>
            </c15:filteredLineSeries>
          </c:ext>
        </c:extLst>
      </c:lineChart>
      <c:catAx>
        <c:axId val="500523419"/>
        <c:scaling>
          <c:orientation val="minMax"/>
        </c:scaling>
        <c:delete val="0"/>
        <c:axPos val="b"/>
        <c:numFmt formatCode="General" sourceLinked="0"/>
        <c:majorTickMark val="none"/>
        <c:minorTickMark val="none"/>
        <c:tickLblPos val="nextTo"/>
        <c:spPr>
          <a:noFill/>
          <a:ln w="9525" cap="flat" cmpd="sng" algn="ctr">
            <a:solidFill>
              <a:sysClr val="windowText" lastClr="000000">
                <a:lumMod val="15000"/>
                <a:lumOff val="85000"/>
              </a:sysClr>
            </a:solidFill>
            <a:round/>
          </a:ln>
          <a:effectLst/>
        </c:spPr>
        <c:txPr>
          <a:bodyPr rot="-60000000" spcFirstLastPara="1" vertOverflow="ellipsis" vert="horz" wrap="square" anchor="ctr" anchorCtr="1"/>
          <a:lstStyle/>
          <a:p>
            <a:pPr>
              <a:defRPr lang="zh-CN" sz="1200" b="0" i="0" u="none" strike="noStrike" kern="1200" baseline="0">
                <a:solidFill>
                  <a:sysClr val="windowText" lastClr="000000">
                    <a:lumMod val="65000"/>
                    <a:lumOff val="35000"/>
                  </a:sysClr>
                </a:solidFill>
                <a:latin typeface="+mn-lt"/>
                <a:ea typeface="+mn-ea"/>
                <a:cs typeface="+mn-cs"/>
              </a:defRPr>
            </a:pPr>
          </a:p>
        </c:txPr>
        <c:crossAx val="562898386"/>
        <c:crosses val="autoZero"/>
        <c:auto val="1"/>
        <c:lblAlgn val="ctr"/>
        <c:lblOffset val="100"/>
        <c:noMultiLvlLbl val="0"/>
      </c:catAx>
      <c:valAx>
        <c:axId val="562898386"/>
        <c:scaling>
          <c:orientation val="minMax"/>
        </c:scaling>
        <c:delete val="0"/>
        <c:axPos val="l"/>
        <c:majorGridlines>
          <c:spPr>
            <a:ln w="9525" cap="flat" cmpd="sng" algn="ctr">
              <a:solidFill>
                <a:sysClr val="windowText" lastClr="000000">
                  <a:lumMod val="15000"/>
                  <a:lumOff val="85000"/>
                </a:sysClr>
              </a:solidFill>
              <a:round/>
            </a:ln>
            <a:effectLst/>
          </c:spPr>
        </c:majorGridlines>
        <c:numFmt formatCode="0_ " sourceLinked="0"/>
        <c:majorTickMark val="none"/>
        <c:min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solidFill>
                  <a:sysClr val="windowText" lastClr="000000">
                    <a:lumMod val="65000"/>
                    <a:lumOff val="35000"/>
                  </a:sysClr>
                </a:solidFill>
                <a:latin typeface="+mn-lt"/>
                <a:ea typeface="+mn-ea"/>
                <a:cs typeface="+mn-cs"/>
              </a:defRPr>
            </a:pPr>
          </a:p>
        </c:txPr>
        <c:crossAx val="500523419"/>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1200" b="0" i="0" u="none" strike="noStrike" kern="1200" baseline="0">
              <a:solidFill>
                <a:sysClr val="windowText" lastClr="000000">
                  <a:lumMod val="65000"/>
                  <a:lumOff val="35000"/>
                </a:sysClr>
              </a:solidFill>
              <a:latin typeface="+mn-lt"/>
              <a:ea typeface="+mn-ea"/>
              <a:cs typeface="+mn-cs"/>
            </a:defRPr>
          </a:pPr>
        </a:p>
      </c:txPr>
    </c:legend>
    <c:plotVisOnly val="1"/>
    <c:dispBlanksAs val="zero"/>
    <c:showDLblsOverMax val="0"/>
  </c:chart>
  <c:spPr>
    <a:solidFill>
      <a:sysClr val="window" lastClr="FFFFFF"/>
    </a:solidFill>
    <a:ln w="9525" cap="flat" cmpd="sng" algn="ctr">
      <a:solidFill>
        <a:sysClr val="windowText" lastClr="000000">
          <a:lumMod val="15000"/>
          <a:lumOff val="85000"/>
        </a:sysClr>
      </a:solidFill>
      <a:round/>
    </a:ln>
    <a:effectLst/>
  </c:spPr>
  <c:txPr>
    <a:bodyPr/>
    <a:lstStyle/>
    <a:p>
      <a:pPr>
        <a:defRPr lang="zh-CN" sz="1200"/>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Sheet2!$B$1</c:f>
              <c:strCache>
                <c:ptCount val="1"/>
                <c:pt idx="0">
                  <c:v>居民消费价格同比涨跌幅</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dLbls>
            <c:delete val="1"/>
          </c:dLbls>
          <c:cat>
            <c:strRef>
              <c:f>Sheet2!$A$2:$A$36</c:f>
              <c:strCache>
                <c:ptCount val="35"/>
                <c:pt idx="0">
                  <c:v>2021-01</c:v>
                </c:pt>
                <c:pt idx="1">
                  <c:v>2021-02</c:v>
                </c:pt>
                <c:pt idx="2">
                  <c:v>2021-03</c:v>
                </c:pt>
                <c:pt idx="3">
                  <c:v>2021-04</c:v>
                </c:pt>
                <c:pt idx="4">
                  <c:v>2021-05</c:v>
                </c:pt>
                <c:pt idx="5">
                  <c:v>2021-06</c:v>
                </c:pt>
                <c:pt idx="6">
                  <c:v>2021-07</c:v>
                </c:pt>
                <c:pt idx="7">
                  <c:v>2021-08</c:v>
                </c:pt>
                <c:pt idx="8">
                  <c:v>2021-09</c:v>
                </c:pt>
                <c:pt idx="9">
                  <c:v>2021-10</c:v>
                </c:pt>
                <c:pt idx="10">
                  <c:v>2021-11</c:v>
                </c:pt>
                <c:pt idx="11">
                  <c:v>2021-12</c:v>
                </c:pt>
                <c:pt idx="12">
                  <c:v>2022-01</c:v>
                </c:pt>
                <c:pt idx="13">
                  <c:v>2022-02</c:v>
                </c:pt>
                <c:pt idx="14">
                  <c:v>2022-03</c:v>
                </c:pt>
                <c:pt idx="15">
                  <c:v>2022-04</c:v>
                </c:pt>
                <c:pt idx="16">
                  <c:v>2022-05</c:v>
                </c:pt>
                <c:pt idx="17">
                  <c:v>2022-06</c:v>
                </c:pt>
                <c:pt idx="18">
                  <c:v>2022-07</c:v>
                </c:pt>
                <c:pt idx="19">
                  <c:v>2022-08</c:v>
                </c:pt>
                <c:pt idx="20">
                  <c:v>2022-09</c:v>
                </c:pt>
                <c:pt idx="21">
                  <c:v>2022-10</c:v>
                </c:pt>
                <c:pt idx="22">
                  <c:v>2022-11</c:v>
                </c:pt>
                <c:pt idx="23">
                  <c:v>2022-12</c:v>
                </c:pt>
                <c:pt idx="24">
                  <c:v>2023-01</c:v>
                </c:pt>
                <c:pt idx="25">
                  <c:v>2023-02</c:v>
                </c:pt>
                <c:pt idx="26">
                  <c:v>2023-03</c:v>
                </c:pt>
                <c:pt idx="27">
                  <c:v>2023-04</c:v>
                </c:pt>
                <c:pt idx="28">
                  <c:v>2023-05</c:v>
                </c:pt>
                <c:pt idx="29">
                  <c:v>2023-06</c:v>
                </c:pt>
                <c:pt idx="30">
                  <c:v>2023-07</c:v>
                </c:pt>
                <c:pt idx="31">
                  <c:v>2023-08</c:v>
                </c:pt>
                <c:pt idx="32">
                  <c:v>2023-09</c:v>
                </c:pt>
                <c:pt idx="33">
                  <c:v>2023-10</c:v>
                </c:pt>
                <c:pt idx="34">
                  <c:v>2023-11</c:v>
                </c:pt>
              </c:strCache>
            </c:strRef>
          </c:cat>
          <c:val>
            <c:numRef>
              <c:f>Sheet2!$B$2:$B$36</c:f>
              <c:numCache>
                <c:formatCode>General</c:formatCode>
                <c:ptCount val="35"/>
                <c:pt idx="0">
                  <c:v>-0.3</c:v>
                </c:pt>
                <c:pt idx="1">
                  <c:v>-0.2</c:v>
                </c:pt>
                <c:pt idx="2">
                  <c:v>0.4</c:v>
                </c:pt>
                <c:pt idx="3">
                  <c:v>0.9</c:v>
                </c:pt>
                <c:pt idx="4">
                  <c:v>1.3</c:v>
                </c:pt>
                <c:pt idx="5">
                  <c:v>1.1</c:v>
                </c:pt>
                <c:pt idx="6">
                  <c:v>1</c:v>
                </c:pt>
                <c:pt idx="7">
                  <c:v>0.8</c:v>
                </c:pt>
                <c:pt idx="8">
                  <c:v>0.7</c:v>
                </c:pt>
                <c:pt idx="9">
                  <c:v>1.5</c:v>
                </c:pt>
                <c:pt idx="10">
                  <c:v>2.3</c:v>
                </c:pt>
                <c:pt idx="11">
                  <c:v>1.5</c:v>
                </c:pt>
                <c:pt idx="12">
                  <c:v>0.9</c:v>
                </c:pt>
                <c:pt idx="13">
                  <c:v>0.9</c:v>
                </c:pt>
                <c:pt idx="14">
                  <c:v>1.5</c:v>
                </c:pt>
                <c:pt idx="15">
                  <c:v>2.13</c:v>
                </c:pt>
                <c:pt idx="16">
                  <c:v>2.1</c:v>
                </c:pt>
                <c:pt idx="17">
                  <c:v>2.5</c:v>
                </c:pt>
                <c:pt idx="18">
                  <c:v>2.7</c:v>
                </c:pt>
                <c:pt idx="19">
                  <c:v>2.5</c:v>
                </c:pt>
                <c:pt idx="20">
                  <c:v>2.8</c:v>
                </c:pt>
                <c:pt idx="21">
                  <c:v>2.1</c:v>
                </c:pt>
                <c:pt idx="22">
                  <c:v>1.6</c:v>
                </c:pt>
                <c:pt idx="23">
                  <c:v>1.8</c:v>
                </c:pt>
                <c:pt idx="24">
                  <c:v>2.1</c:v>
                </c:pt>
                <c:pt idx="25">
                  <c:v>1</c:v>
                </c:pt>
                <c:pt idx="26">
                  <c:v>0.7</c:v>
                </c:pt>
                <c:pt idx="27">
                  <c:v>0.1</c:v>
                </c:pt>
                <c:pt idx="28">
                  <c:v>0.2</c:v>
                </c:pt>
                <c:pt idx="29">
                  <c:v>0</c:v>
                </c:pt>
                <c:pt idx="30">
                  <c:v>-0.3</c:v>
                </c:pt>
                <c:pt idx="31">
                  <c:v>0.1</c:v>
                </c:pt>
                <c:pt idx="32">
                  <c:v>0</c:v>
                </c:pt>
                <c:pt idx="33">
                  <c:v>-0.2</c:v>
                </c:pt>
                <c:pt idx="34">
                  <c:v>-0.5</c:v>
                </c:pt>
              </c:numCache>
            </c:numRef>
          </c:val>
          <c:smooth val="0"/>
        </c:ser>
        <c:ser>
          <c:idx val="1"/>
          <c:order val="1"/>
          <c:tx>
            <c:strRef>
              <c:f>Sheet2!$Q$1</c:f>
              <c:strCache>
                <c:ptCount val="1"/>
                <c:pt idx="0">
                  <c:v>居民消费价格环比涨跌幅</c:v>
                </c:pt>
              </c:strCache>
            </c:strRef>
          </c:tx>
          <c:spPr>
            <a:ln w="28575" cap="rnd">
              <a:solidFill>
                <a:schemeClr val="accent2"/>
              </a:solidFill>
              <a:round/>
            </a:ln>
            <a:effectLst/>
          </c:spPr>
          <c:marker>
            <c:symbol val="none"/>
          </c:marker>
          <c:dLbls>
            <c:delete val="1"/>
          </c:dLbls>
          <c:cat>
            <c:strRef>
              <c:f>Sheet2!$A$2:$A$36</c:f>
              <c:strCache>
                <c:ptCount val="35"/>
                <c:pt idx="0">
                  <c:v>2021-01</c:v>
                </c:pt>
                <c:pt idx="1">
                  <c:v>2021-02</c:v>
                </c:pt>
                <c:pt idx="2">
                  <c:v>2021-03</c:v>
                </c:pt>
                <c:pt idx="3">
                  <c:v>2021-04</c:v>
                </c:pt>
                <c:pt idx="4">
                  <c:v>2021-05</c:v>
                </c:pt>
                <c:pt idx="5">
                  <c:v>2021-06</c:v>
                </c:pt>
                <c:pt idx="6">
                  <c:v>2021-07</c:v>
                </c:pt>
                <c:pt idx="7">
                  <c:v>2021-08</c:v>
                </c:pt>
                <c:pt idx="8">
                  <c:v>2021-09</c:v>
                </c:pt>
                <c:pt idx="9">
                  <c:v>2021-10</c:v>
                </c:pt>
                <c:pt idx="10">
                  <c:v>2021-11</c:v>
                </c:pt>
                <c:pt idx="11">
                  <c:v>2021-12</c:v>
                </c:pt>
                <c:pt idx="12">
                  <c:v>2022-01</c:v>
                </c:pt>
                <c:pt idx="13">
                  <c:v>2022-02</c:v>
                </c:pt>
                <c:pt idx="14">
                  <c:v>2022-03</c:v>
                </c:pt>
                <c:pt idx="15">
                  <c:v>2022-04</c:v>
                </c:pt>
                <c:pt idx="16">
                  <c:v>2022-05</c:v>
                </c:pt>
                <c:pt idx="17">
                  <c:v>2022-06</c:v>
                </c:pt>
                <c:pt idx="18">
                  <c:v>2022-07</c:v>
                </c:pt>
                <c:pt idx="19">
                  <c:v>2022-08</c:v>
                </c:pt>
                <c:pt idx="20">
                  <c:v>2022-09</c:v>
                </c:pt>
                <c:pt idx="21">
                  <c:v>2022-10</c:v>
                </c:pt>
                <c:pt idx="22">
                  <c:v>2022-11</c:v>
                </c:pt>
                <c:pt idx="23">
                  <c:v>2022-12</c:v>
                </c:pt>
                <c:pt idx="24">
                  <c:v>2023-01</c:v>
                </c:pt>
                <c:pt idx="25">
                  <c:v>2023-02</c:v>
                </c:pt>
                <c:pt idx="26">
                  <c:v>2023-03</c:v>
                </c:pt>
                <c:pt idx="27">
                  <c:v>2023-04</c:v>
                </c:pt>
                <c:pt idx="28">
                  <c:v>2023-05</c:v>
                </c:pt>
                <c:pt idx="29">
                  <c:v>2023-06</c:v>
                </c:pt>
                <c:pt idx="30">
                  <c:v>2023-07</c:v>
                </c:pt>
                <c:pt idx="31">
                  <c:v>2023-08</c:v>
                </c:pt>
                <c:pt idx="32">
                  <c:v>2023-09</c:v>
                </c:pt>
                <c:pt idx="33">
                  <c:v>2023-10</c:v>
                </c:pt>
                <c:pt idx="34">
                  <c:v>2023-11</c:v>
                </c:pt>
              </c:strCache>
            </c:strRef>
          </c:cat>
          <c:val>
            <c:numRef>
              <c:f>Sheet2!$Q$2:$Q$36</c:f>
              <c:numCache>
                <c:formatCode>General</c:formatCode>
                <c:ptCount val="35"/>
                <c:pt idx="0">
                  <c:v>1</c:v>
                </c:pt>
                <c:pt idx="1">
                  <c:v>0.599999999999994</c:v>
                </c:pt>
                <c:pt idx="2">
                  <c:v>-0.5</c:v>
                </c:pt>
                <c:pt idx="3">
                  <c:v>-0.299999999999997</c:v>
                </c:pt>
                <c:pt idx="4">
                  <c:v>-0.200000000000003</c:v>
                </c:pt>
                <c:pt idx="5">
                  <c:v>-0.400000000000006</c:v>
                </c:pt>
                <c:pt idx="6">
                  <c:v>0.299999999999997</c:v>
                </c:pt>
                <c:pt idx="7">
                  <c:v>0.0999999999999943</c:v>
                </c:pt>
                <c:pt idx="8">
                  <c:v>0</c:v>
                </c:pt>
                <c:pt idx="9">
                  <c:v>0.700000000000003</c:v>
                </c:pt>
                <c:pt idx="10">
                  <c:v>0.400000000000006</c:v>
                </c:pt>
                <c:pt idx="11">
                  <c:v>-0.299999999999997</c:v>
                </c:pt>
                <c:pt idx="12">
                  <c:v>0.400000000000006</c:v>
                </c:pt>
                <c:pt idx="13">
                  <c:v>0.599999999999994</c:v>
                </c:pt>
                <c:pt idx="14">
                  <c:v>0</c:v>
                </c:pt>
                <c:pt idx="15">
                  <c:v>0.400000000000006</c:v>
                </c:pt>
                <c:pt idx="16">
                  <c:v>-0.200000000000003</c:v>
                </c:pt>
                <c:pt idx="17">
                  <c:v>0</c:v>
                </c:pt>
                <c:pt idx="18">
                  <c:v>0.5</c:v>
                </c:pt>
                <c:pt idx="19">
                  <c:v>-0.0999999999999943</c:v>
                </c:pt>
                <c:pt idx="20">
                  <c:v>0.299999999999997</c:v>
                </c:pt>
                <c:pt idx="21">
                  <c:v>0.0999999999999943</c:v>
                </c:pt>
                <c:pt idx="22">
                  <c:v>-0.200000000000003</c:v>
                </c:pt>
                <c:pt idx="23">
                  <c:v>0</c:v>
                </c:pt>
                <c:pt idx="24">
                  <c:v>0.799999999999997</c:v>
                </c:pt>
                <c:pt idx="25">
                  <c:v>-0.5</c:v>
                </c:pt>
                <c:pt idx="26">
                  <c:v>-0.299999999999997</c:v>
                </c:pt>
                <c:pt idx="27">
                  <c:v>-0.0999999999999943</c:v>
                </c:pt>
                <c:pt idx="28">
                  <c:v>-0.200000000000003</c:v>
                </c:pt>
                <c:pt idx="29">
                  <c:v>-0.200000000000003</c:v>
                </c:pt>
                <c:pt idx="30">
                  <c:v>0.200000000000003</c:v>
                </c:pt>
                <c:pt idx="31">
                  <c:v>0.299999999999997</c:v>
                </c:pt>
                <c:pt idx="32">
                  <c:v>0.200000000000003</c:v>
                </c:pt>
                <c:pt idx="33">
                  <c:v>-0.0999999999999943</c:v>
                </c:pt>
                <c:pt idx="34">
                  <c:v>-0.5</c:v>
                </c:pt>
              </c:numCache>
            </c:numRef>
          </c:val>
          <c:smooth val="0"/>
        </c:ser>
        <c:dLbls>
          <c:showLegendKey val="0"/>
          <c:showVal val="0"/>
          <c:showCatName val="0"/>
          <c:showSerName val="0"/>
          <c:showPercent val="0"/>
          <c:showBubbleSize val="0"/>
        </c:dLbls>
        <c:marker val="1"/>
        <c:smooth val="0"/>
        <c:axId val="905242400"/>
        <c:axId val="675170752"/>
      </c:lineChart>
      <c:catAx>
        <c:axId val="905242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675170752"/>
        <c:crosses val="autoZero"/>
        <c:auto val="1"/>
        <c:lblAlgn val="ctr"/>
        <c:lblOffset val="100"/>
        <c:noMultiLvlLbl val="0"/>
      </c:catAx>
      <c:valAx>
        <c:axId val="675170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9052424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lumMod val="75000"/>
      </a:schemeClr>
    </a:solidFill>
    <a:ln>
      <a:solidFill>
        <a:schemeClr val="tx1"/>
      </a:solid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Sheet2!$E$1</c:f>
              <c:strCache>
                <c:ptCount val="1"/>
                <c:pt idx="0">
                  <c:v>核心CPI同比涨跌幅</c:v>
                </c:pt>
              </c:strCache>
            </c:strRef>
          </c:tx>
          <c:spPr>
            <a:ln w="28575" cap="rnd">
              <a:solidFill>
                <a:schemeClr val="accent1"/>
              </a:solidFill>
              <a:round/>
            </a:ln>
            <a:effectLst/>
          </c:spPr>
          <c:marker>
            <c:symbol val="none"/>
          </c:marker>
          <c:dLbls>
            <c:delete val="1"/>
          </c:dLbls>
          <c:cat>
            <c:strRef>
              <c:f>Sheet2!$A$2:$A$36</c:f>
              <c:strCache>
                <c:ptCount val="35"/>
                <c:pt idx="0">
                  <c:v>2021-01</c:v>
                </c:pt>
                <c:pt idx="1">
                  <c:v>2021-02</c:v>
                </c:pt>
                <c:pt idx="2">
                  <c:v>2021-03</c:v>
                </c:pt>
                <c:pt idx="3">
                  <c:v>2021-04</c:v>
                </c:pt>
                <c:pt idx="4">
                  <c:v>2021-05</c:v>
                </c:pt>
                <c:pt idx="5">
                  <c:v>2021-06</c:v>
                </c:pt>
                <c:pt idx="6">
                  <c:v>2021-07</c:v>
                </c:pt>
                <c:pt idx="7">
                  <c:v>2021-08</c:v>
                </c:pt>
                <c:pt idx="8">
                  <c:v>2021-09</c:v>
                </c:pt>
                <c:pt idx="9">
                  <c:v>2021-10</c:v>
                </c:pt>
                <c:pt idx="10">
                  <c:v>2021-11</c:v>
                </c:pt>
                <c:pt idx="11">
                  <c:v>2021-12</c:v>
                </c:pt>
                <c:pt idx="12">
                  <c:v>2022-01</c:v>
                </c:pt>
                <c:pt idx="13">
                  <c:v>2022-02</c:v>
                </c:pt>
                <c:pt idx="14">
                  <c:v>2022-03</c:v>
                </c:pt>
                <c:pt idx="15">
                  <c:v>2022-04</c:v>
                </c:pt>
                <c:pt idx="16">
                  <c:v>2022-05</c:v>
                </c:pt>
                <c:pt idx="17">
                  <c:v>2022-06</c:v>
                </c:pt>
                <c:pt idx="18">
                  <c:v>2022-07</c:v>
                </c:pt>
                <c:pt idx="19">
                  <c:v>2022-08</c:v>
                </c:pt>
                <c:pt idx="20">
                  <c:v>2022-09</c:v>
                </c:pt>
                <c:pt idx="21">
                  <c:v>2022-10</c:v>
                </c:pt>
                <c:pt idx="22">
                  <c:v>2022-11</c:v>
                </c:pt>
                <c:pt idx="23">
                  <c:v>2022-12</c:v>
                </c:pt>
                <c:pt idx="24">
                  <c:v>2023-01</c:v>
                </c:pt>
                <c:pt idx="25">
                  <c:v>2023-02</c:v>
                </c:pt>
                <c:pt idx="26">
                  <c:v>2023-03</c:v>
                </c:pt>
                <c:pt idx="27">
                  <c:v>2023-04</c:v>
                </c:pt>
                <c:pt idx="28">
                  <c:v>2023-05</c:v>
                </c:pt>
                <c:pt idx="29">
                  <c:v>2023-06</c:v>
                </c:pt>
                <c:pt idx="30">
                  <c:v>2023-07</c:v>
                </c:pt>
                <c:pt idx="31">
                  <c:v>2023-08</c:v>
                </c:pt>
                <c:pt idx="32">
                  <c:v>2023-09</c:v>
                </c:pt>
                <c:pt idx="33">
                  <c:v>2023-10</c:v>
                </c:pt>
                <c:pt idx="34">
                  <c:v>2023-11</c:v>
                </c:pt>
              </c:strCache>
            </c:strRef>
          </c:cat>
          <c:val>
            <c:numRef>
              <c:f>Sheet2!$E$2:$E$36</c:f>
              <c:numCache>
                <c:formatCode>General</c:formatCode>
                <c:ptCount val="35"/>
                <c:pt idx="0">
                  <c:v>-0.3</c:v>
                </c:pt>
                <c:pt idx="1">
                  <c:v>0</c:v>
                </c:pt>
                <c:pt idx="2">
                  <c:v>0.3</c:v>
                </c:pt>
                <c:pt idx="3">
                  <c:v>0.7</c:v>
                </c:pt>
                <c:pt idx="4">
                  <c:v>0.9</c:v>
                </c:pt>
                <c:pt idx="5">
                  <c:v>0.9</c:v>
                </c:pt>
                <c:pt idx="6">
                  <c:v>1.3</c:v>
                </c:pt>
                <c:pt idx="7">
                  <c:v>1.2</c:v>
                </c:pt>
                <c:pt idx="8">
                  <c:v>1.2</c:v>
                </c:pt>
                <c:pt idx="9">
                  <c:v>1.3</c:v>
                </c:pt>
                <c:pt idx="10">
                  <c:v>1.2</c:v>
                </c:pt>
                <c:pt idx="11">
                  <c:v>1.2</c:v>
                </c:pt>
                <c:pt idx="12">
                  <c:v>1.2</c:v>
                </c:pt>
                <c:pt idx="13">
                  <c:v>1.1</c:v>
                </c:pt>
                <c:pt idx="14">
                  <c:v>1.1</c:v>
                </c:pt>
                <c:pt idx="15">
                  <c:v>0.95</c:v>
                </c:pt>
                <c:pt idx="16">
                  <c:v>0.9</c:v>
                </c:pt>
                <c:pt idx="17">
                  <c:v>1</c:v>
                </c:pt>
                <c:pt idx="18">
                  <c:v>0.8</c:v>
                </c:pt>
                <c:pt idx="19">
                  <c:v>0.8</c:v>
                </c:pt>
                <c:pt idx="20">
                  <c:v>0.6</c:v>
                </c:pt>
                <c:pt idx="21">
                  <c:v>0.6</c:v>
                </c:pt>
                <c:pt idx="22">
                  <c:v>0.6</c:v>
                </c:pt>
                <c:pt idx="23">
                  <c:v>0.7</c:v>
                </c:pt>
                <c:pt idx="24">
                  <c:v>1</c:v>
                </c:pt>
                <c:pt idx="25">
                  <c:v>0.6</c:v>
                </c:pt>
                <c:pt idx="26">
                  <c:v>0.7</c:v>
                </c:pt>
                <c:pt idx="27">
                  <c:v>0.7</c:v>
                </c:pt>
                <c:pt idx="28">
                  <c:v>0.6</c:v>
                </c:pt>
                <c:pt idx="29">
                  <c:v>0.4</c:v>
                </c:pt>
                <c:pt idx="30">
                  <c:v>0.8</c:v>
                </c:pt>
                <c:pt idx="31">
                  <c:v>0.8</c:v>
                </c:pt>
                <c:pt idx="32">
                  <c:v>0.8</c:v>
                </c:pt>
                <c:pt idx="33">
                  <c:v>0.6</c:v>
                </c:pt>
                <c:pt idx="34">
                  <c:v>0.6</c:v>
                </c:pt>
              </c:numCache>
            </c:numRef>
          </c:val>
          <c:smooth val="0"/>
        </c:ser>
        <c:ser>
          <c:idx val="1"/>
          <c:order val="1"/>
          <c:tx>
            <c:strRef>
              <c:f>Sheet2!$T$1</c:f>
              <c:strCache>
                <c:ptCount val="1"/>
                <c:pt idx="0">
                  <c:v>核心CPI环比涨跌幅</c:v>
                </c:pt>
              </c:strCache>
            </c:strRef>
          </c:tx>
          <c:spPr>
            <a:ln w="28575" cap="rnd">
              <a:solidFill>
                <a:schemeClr val="accent2"/>
              </a:solidFill>
              <a:round/>
            </a:ln>
            <a:effectLst/>
          </c:spPr>
          <c:marker>
            <c:symbol val="none"/>
          </c:marker>
          <c:dLbls>
            <c:delete val="1"/>
          </c:dLbls>
          <c:cat>
            <c:strRef>
              <c:f>Sheet2!$A$2:$A$36</c:f>
              <c:strCache>
                <c:ptCount val="35"/>
                <c:pt idx="0">
                  <c:v>2021-01</c:v>
                </c:pt>
                <c:pt idx="1">
                  <c:v>2021-02</c:v>
                </c:pt>
                <c:pt idx="2">
                  <c:v>2021-03</c:v>
                </c:pt>
                <c:pt idx="3">
                  <c:v>2021-04</c:v>
                </c:pt>
                <c:pt idx="4">
                  <c:v>2021-05</c:v>
                </c:pt>
                <c:pt idx="5">
                  <c:v>2021-06</c:v>
                </c:pt>
                <c:pt idx="6">
                  <c:v>2021-07</c:v>
                </c:pt>
                <c:pt idx="7">
                  <c:v>2021-08</c:v>
                </c:pt>
                <c:pt idx="8">
                  <c:v>2021-09</c:v>
                </c:pt>
                <c:pt idx="9">
                  <c:v>2021-10</c:v>
                </c:pt>
                <c:pt idx="10">
                  <c:v>2021-11</c:v>
                </c:pt>
                <c:pt idx="11">
                  <c:v>2021-12</c:v>
                </c:pt>
                <c:pt idx="12">
                  <c:v>2022-01</c:v>
                </c:pt>
                <c:pt idx="13">
                  <c:v>2022-02</c:v>
                </c:pt>
                <c:pt idx="14">
                  <c:v>2022-03</c:v>
                </c:pt>
                <c:pt idx="15">
                  <c:v>2022-04</c:v>
                </c:pt>
                <c:pt idx="16">
                  <c:v>2022-05</c:v>
                </c:pt>
                <c:pt idx="17">
                  <c:v>2022-06</c:v>
                </c:pt>
                <c:pt idx="18">
                  <c:v>2022-07</c:v>
                </c:pt>
                <c:pt idx="19">
                  <c:v>2022-08</c:v>
                </c:pt>
                <c:pt idx="20">
                  <c:v>2022-09</c:v>
                </c:pt>
                <c:pt idx="21">
                  <c:v>2022-10</c:v>
                </c:pt>
                <c:pt idx="22">
                  <c:v>2022-11</c:v>
                </c:pt>
                <c:pt idx="23">
                  <c:v>2022-12</c:v>
                </c:pt>
                <c:pt idx="24">
                  <c:v>2023-01</c:v>
                </c:pt>
                <c:pt idx="25">
                  <c:v>2023-02</c:v>
                </c:pt>
                <c:pt idx="26">
                  <c:v>2023-03</c:v>
                </c:pt>
                <c:pt idx="27">
                  <c:v>2023-04</c:v>
                </c:pt>
                <c:pt idx="28">
                  <c:v>2023-05</c:v>
                </c:pt>
                <c:pt idx="29">
                  <c:v>2023-06</c:v>
                </c:pt>
                <c:pt idx="30">
                  <c:v>2023-07</c:v>
                </c:pt>
                <c:pt idx="31">
                  <c:v>2023-08</c:v>
                </c:pt>
                <c:pt idx="32">
                  <c:v>2023-09</c:v>
                </c:pt>
                <c:pt idx="33">
                  <c:v>2023-10</c:v>
                </c:pt>
                <c:pt idx="34">
                  <c:v>2023-11</c:v>
                </c:pt>
              </c:strCache>
            </c:strRef>
          </c:cat>
          <c:val>
            <c:numRef>
              <c:f>Sheet2!$T$2:$T$36</c:f>
              <c:numCache>
                <c:formatCode>General</c:formatCode>
                <c:ptCount val="35"/>
                <c:pt idx="0">
                  <c:v>0.0999999999999943</c:v>
                </c:pt>
                <c:pt idx="1">
                  <c:v>0.200000000000003</c:v>
                </c:pt>
                <c:pt idx="2">
                  <c:v>0</c:v>
                </c:pt>
                <c:pt idx="3">
                  <c:v>0.299999999999997</c:v>
                </c:pt>
                <c:pt idx="4">
                  <c:v>0.0999999999999943</c:v>
                </c:pt>
                <c:pt idx="5">
                  <c:v>-0.0999999999999943</c:v>
                </c:pt>
                <c:pt idx="6">
                  <c:v>0.299999999999997</c:v>
                </c:pt>
                <c:pt idx="7">
                  <c:v>0</c:v>
                </c:pt>
                <c:pt idx="8">
                  <c:v>0.200000000000003</c:v>
                </c:pt>
                <c:pt idx="9">
                  <c:v>0.0999999999999943</c:v>
                </c:pt>
                <c:pt idx="10">
                  <c:v>-0.200000000000003</c:v>
                </c:pt>
                <c:pt idx="11">
                  <c:v>0</c:v>
                </c:pt>
                <c:pt idx="12">
                  <c:v>0.0999999999999943</c:v>
                </c:pt>
                <c:pt idx="13">
                  <c:v>0.200000000000003</c:v>
                </c:pt>
                <c:pt idx="14">
                  <c:v>-0.0999999999999943</c:v>
                </c:pt>
                <c:pt idx="15">
                  <c:v>0.129999999999995</c:v>
                </c:pt>
                <c:pt idx="16">
                  <c:v>0</c:v>
                </c:pt>
                <c:pt idx="17">
                  <c:v>0.0999999999999943</c:v>
                </c:pt>
                <c:pt idx="18">
                  <c:v>0.0999999999999943</c:v>
                </c:pt>
                <c:pt idx="19">
                  <c:v>0</c:v>
                </c:pt>
                <c:pt idx="20">
                  <c:v>0</c:v>
                </c:pt>
                <c:pt idx="21">
                  <c:v>0.0999999999999943</c:v>
                </c:pt>
                <c:pt idx="22">
                  <c:v>-0.200000000000003</c:v>
                </c:pt>
                <c:pt idx="23">
                  <c:v>0.0999999999999943</c:v>
                </c:pt>
                <c:pt idx="24">
                  <c:v>0.400000000000006</c:v>
                </c:pt>
                <c:pt idx="25">
                  <c:v>-0.200000000000003</c:v>
                </c:pt>
                <c:pt idx="26">
                  <c:v>0</c:v>
                </c:pt>
                <c:pt idx="27">
                  <c:v>0.0999999999999943</c:v>
                </c:pt>
                <c:pt idx="28">
                  <c:v>0</c:v>
                </c:pt>
                <c:pt idx="29">
                  <c:v>-0.0999999999999943</c:v>
                </c:pt>
                <c:pt idx="30">
                  <c:v>0.5</c:v>
                </c:pt>
                <c:pt idx="31">
                  <c:v>0</c:v>
                </c:pt>
                <c:pt idx="32">
                  <c:v>0.0999999999999943</c:v>
                </c:pt>
                <c:pt idx="33">
                  <c:v>0</c:v>
                </c:pt>
                <c:pt idx="34">
                  <c:v>-0.299999999999997</c:v>
                </c:pt>
              </c:numCache>
            </c:numRef>
          </c:val>
          <c:smooth val="0"/>
        </c:ser>
        <c:dLbls>
          <c:showLegendKey val="0"/>
          <c:showVal val="0"/>
          <c:showCatName val="0"/>
          <c:showSerName val="0"/>
          <c:showPercent val="0"/>
          <c:showBubbleSize val="0"/>
        </c:dLbls>
        <c:marker val="0"/>
        <c:smooth val="0"/>
        <c:axId val="1807569616"/>
        <c:axId val="1642686576"/>
      </c:lineChart>
      <c:catAx>
        <c:axId val="1807569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642686576"/>
        <c:crosses val="autoZero"/>
        <c:auto val="1"/>
        <c:lblAlgn val="ctr"/>
        <c:lblOffset val="100"/>
        <c:noMultiLvlLbl val="0"/>
      </c:catAx>
      <c:valAx>
        <c:axId val="1642686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8075696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lumMod val="75000"/>
      </a:schemeClr>
    </a:solidFill>
    <a:ln>
      <a:solidFill>
        <a:schemeClr val="tx1"/>
      </a:solidFill>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Sheet0!$I$1</c:f>
              <c:strCache>
                <c:ptCount val="1"/>
                <c:pt idx="0">
                  <c:v>PPI同比涨跌幅</c:v>
                </c:pt>
              </c:strCache>
            </c:strRef>
          </c:tx>
          <c:spPr>
            <a:ln w="28575" cap="rnd">
              <a:solidFill>
                <a:schemeClr val="accent1"/>
              </a:solidFill>
              <a:round/>
            </a:ln>
            <a:effectLst/>
          </c:spPr>
          <c:marker>
            <c:symbol val="none"/>
          </c:marker>
          <c:dLbls>
            <c:delete val="1"/>
          </c:dLbls>
          <c:cat>
            <c:strRef>
              <c:f>Sheet0!$A$2:$A$60</c:f>
              <c:strCache>
                <c:ptCount val="59"/>
                <c:pt idx="0">
                  <c:v>2019-01</c:v>
                </c:pt>
                <c:pt idx="1">
                  <c:v>2019-02</c:v>
                </c:pt>
                <c:pt idx="2">
                  <c:v>2019-03</c:v>
                </c:pt>
                <c:pt idx="3">
                  <c:v>2019-04</c:v>
                </c:pt>
                <c:pt idx="4">
                  <c:v>2019-05</c:v>
                </c:pt>
                <c:pt idx="5">
                  <c:v>2019-06</c:v>
                </c:pt>
                <c:pt idx="6">
                  <c:v>2019-07</c:v>
                </c:pt>
                <c:pt idx="7">
                  <c:v>2019-08</c:v>
                </c:pt>
                <c:pt idx="8">
                  <c:v>2019-09</c:v>
                </c:pt>
                <c:pt idx="9">
                  <c:v>2019-10</c:v>
                </c:pt>
                <c:pt idx="10">
                  <c:v>2019-11</c:v>
                </c:pt>
                <c:pt idx="11">
                  <c:v>2019-12</c:v>
                </c:pt>
                <c:pt idx="12">
                  <c:v>2020-01</c:v>
                </c:pt>
                <c:pt idx="13">
                  <c:v>2020-02</c:v>
                </c:pt>
                <c:pt idx="14">
                  <c:v>2020-03</c:v>
                </c:pt>
                <c:pt idx="15">
                  <c:v>2020-04</c:v>
                </c:pt>
                <c:pt idx="16">
                  <c:v>2020-05</c:v>
                </c:pt>
                <c:pt idx="17">
                  <c:v>2020-06</c:v>
                </c:pt>
                <c:pt idx="18">
                  <c:v>2020-07</c:v>
                </c:pt>
                <c:pt idx="19">
                  <c:v>2020-08</c:v>
                </c:pt>
                <c:pt idx="20">
                  <c:v>2020-09</c:v>
                </c:pt>
                <c:pt idx="21">
                  <c:v>2020-10</c:v>
                </c:pt>
                <c:pt idx="22">
                  <c:v>2020-11</c:v>
                </c:pt>
                <c:pt idx="23">
                  <c:v>2020-12</c:v>
                </c:pt>
                <c:pt idx="24">
                  <c:v>2021-01</c:v>
                </c:pt>
                <c:pt idx="25">
                  <c:v>2021-02</c:v>
                </c:pt>
                <c:pt idx="26">
                  <c:v>2021-03</c:v>
                </c:pt>
                <c:pt idx="27">
                  <c:v>2021-04</c:v>
                </c:pt>
                <c:pt idx="28">
                  <c:v>2021-05</c:v>
                </c:pt>
                <c:pt idx="29">
                  <c:v>2021-06</c:v>
                </c:pt>
                <c:pt idx="30">
                  <c:v>2021-07</c:v>
                </c:pt>
                <c:pt idx="31">
                  <c:v>2021-08</c:v>
                </c:pt>
                <c:pt idx="32">
                  <c:v>2021-09</c:v>
                </c:pt>
                <c:pt idx="33">
                  <c:v>2021-10</c:v>
                </c:pt>
                <c:pt idx="34">
                  <c:v>2021-11</c:v>
                </c:pt>
                <c:pt idx="35">
                  <c:v>2021-12</c:v>
                </c:pt>
                <c:pt idx="36">
                  <c:v>2022-01</c:v>
                </c:pt>
                <c:pt idx="37">
                  <c:v>2022-02</c:v>
                </c:pt>
                <c:pt idx="38">
                  <c:v>2022-03</c:v>
                </c:pt>
                <c:pt idx="39">
                  <c:v>2022-04</c:v>
                </c:pt>
                <c:pt idx="40">
                  <c:v>2022-05</c:v>
                </c:pt>
                <c:pt idx="41">
                  <c:v>2022-06</c:v>
                </c:pt>
                <c:pt idx="42">
                  <c:v>2022-07</c:v>
                </c:pt>
                <c:pt idx="43">
                  <c:v>2022-08</c:v>
                </c:pt>
                <c:pt idx="44">
                  <c:v>2022-09</c:v>
                </c:pt>
                <c:pt idx="45">
                  <c:v>2022-10</c:v>
                </c:pt>
                <c:pt idx="46">
                  <c:v>2022-11</c:v>
                </c:pt>
                <c:pt idx="47">
                  <c:v>2022-12</c:v>
                </c:pt>
                <c:pt idx="48">
                  <c:v>2023-01</c:v>
                </c:pt>
                <c:pt idx="49">
                  <c:v>2023-02</c:v>
                </c:pt>
                <c:pt idx="50">
                  <c:v>2023-03</c:v>
                </c:pt>
                <c:pt idx="51">
                  <c:v>2023-04</c:v>
                </c:pt>
                <c:pt idx="52">
                  <c:v>2023-05</c:v>
                </c:pt>
                <c:pt idx="53">
                  <c:v>2023-06</c:v>
                </c:pt>
                <c:pt idx="54">
                  <c:v>2023-07</c:v>
                </c:pt>
                <c:pt idx="55">
                  <c:v>2023-08</c:v>
                </c:pt>
                <c:pt idx="56">
                  <c:v>2023-09</c:v>
                </c:pt>
                <c:pt idx="57">
                  <c:v>2023-10</c:v>
                </c:pt>
                <c:pt idx="58">
                  <c:v>2023-11</c:v>
                </c:pt>
              </c:strCache>
            </c:strRef>
          </c:cat>
          <c:val>
            <c:numRef>
              <c:f>Sheet0!$I$2:$I$60</c:f>
              <c:numCache>
                <c:formatCode>General</c:formatCode>
                <c:ptCount val="59"/>
                <c:pt idx="0">
                  <c:v>0.0999999999999943</c:v>
                </c:pt>
                <c:pt idx="1">
                  <c:v>0.0999999999999943</c:v>
                </c:pt>
                <c:pt idx="2">
                  <c:v>0.400000000000006</c:v>
                </c:pt>
                <c:pt idx="3">
                  <c:v>0.900000000000006</c:v>
                </c:pt>
                <c:pt idx="4">
                  <c:v>0.599999999999994</c:v>
                </c:pt>
                <c:pt idx="5">
                  <c:v>0</c:v>
                </c:pt>
                <c:pt idx="6">
                  <c:v>-0.299999999999997</c:v>
                </c:pt>
                <c:pt idx="7">
                  <c:v>-0.799999999999997</c:v>
                </c:pt>
                <c:pt idx="8">
                  <c:v>-1.2</c:v>
                </c:pt>
                <c:pt idx="9">
                  <c:v>-1.59999999999999</c:v>
                </c:pt>
                <c:pt idx="10">
                  <c:v>-1.40000000000001</c:v>
                </c:pt>
                <c:pt idx="11">
                  <c:v>-0.5</c:v>
                </c:pt>
                <c:pt idx="12">
                  <c:v>0.0999999999999943</c:v>
                </c:pt>
                <c:pt idx="13">
                  <c:v>-0.400000000000006</c:v>
                </c:pt>
                <c:pt idx="14">
                  <c:v>-1.5</c:v>
                </c:pt>
                <c:pt idx="15">
                  <c:v>-3.09999999999999</c:v>
                </c:pt>
                <c:pt idx="16">
                  <c:v>-3.7</c:v>
                </c:pt>
                <c:pt idx="17">
                  <c:v>-3</c:v>
                </c:pt>
                <c:pt idx="18">
                  <c:v>-2.40000000000001</c:v>
                </c:pt>
                <c:pt idx="19">
                  <c:v>-2</c:v>
                </c:pt>
                <c:pt idx="20">
                  <c:v>-2.09999999999999</c:v>
                </c:pt>
                <c:pt idx="21">
                  <c:v>-2.09999999999999</c:v>
                </c:pt>
                <c:pt idx="22">
                  <c:v>-1.5</c:v>
                </c:pt>
                <c:pt idx="23">
                  <c:v>-0.400000000000006</c:v>
                </c:pt>
                <c:pt idx="24">
                  <c:v>0.299999999999997</c:v>
                </c:pt>
                <c:pt idx="25">
                  <c:v>1.7</c:v>
                </c:pt>
                <c:pt idx="26">
                  <c:v>4.40000000000001</c:v>
                </c:pt>
                <c:pt idx="27">
                  <c:v>6.8</c:v>
                </c:pt>
                <c:pt idx="28">
                  <c:v>9</c:v>
                </c:pt>
                <c:pt idx="29">
                  <c:v>8.8</c:v>
                </c:pt>
                <c:pt idx="30">
                  <c:v>9</c:v>
                </c:pt>
                <c:pt idx="31">
                  <c:v>9.5</c:v>
                </c:pt>
                <c:pt idx="32">
                  <c:v>10.7</c:v>
                </c:pt>
                <c:pt idx="33">
                  <c:v>13.5</c:v>
                </c:pt>
                <c:pt idx="34">
                  <c:v>12.9</c:v>
                </c:pt>
                <c:pt idx="35">
                  <c:v>10.3</c:v>
                </c:pt>
                <c:pt idx="36">
                  <c:v>9.05</c:v>
                </c:pt>
                <c:pt idx="37">
                  <c:v>8.8</c:v>
                </c:pt>
                <c:pt idx="38">
                  <c:v>8.3</c:v>
                </c:pt>
                <c:pt idx="39">
                  <c:v>8</c:v>
                </c:pt>
                <c:pt idx="40">
                  <c:v>6.40000000000001</c:v>
                </c:pt>
                <c:pt idx="41">
                  <c:v>6.09999999999999</c:v>
                </c:pt>
                <c:pt idx="42">
                  <c:v>4.2</c:v>
                </c:pt>
                <c:pt idx="43">
                  <c:v>2.3</c:v>
                </c:pt>
                <c:pt idx="44">
                  <c:v>0.900000000000006</c:v>
                </c:pt>
                <c:pt idx="45">
                  <c:v>-1.3</c:v>
                </c:pt>
                <c:pt idx="46">
                  <c:v>-1.3</c:v>
                </c:pt>
                <c:pt idx="47">
                  <c:v>-0.700000000000003</c:v>
                </c:pt>
                <c:pt idx="48">
                  <c:v>-0.799999999999997</c:v>
                </c:pt>
                <c:pt idx="49">
                  <c:v>-1.40000000000001</c:v>
                </c:pt>
                <c:pt idx="50">
                  <c:v>-2.5</c:v>
                </c:pt>
                <c:pt idx="51">
                  <c:v>-3.59999999999999</c:v>
                </c:pt>
                <c:pt idx="52">
                  <c:v>-4.59999999999999</c:v>
                </c:pt>
                <c:pt idx="53">
                  <c:v>-5.40000000000001</c:v>
                </c:pt>
                <c:pt idx="54">
                  <c:v>-4.40000000000001</c:v>
                </c:pt>
                <c:pt idx="55">
                  <c:v>-3</c:v>
                </c:pt>
                <c:pt idx="56">
                  <c:v>-2.5</c:v>
                </c:pt>
                <c:pt idx="57">
                  <c:v>-2.59999999999999</c:v>
                </c:pt>
                <c:pt idx="58">
                  <c:v>-3</c:v>
                </c:pt>
              </c:numCache>
            </c:numRef>
          </c:val>
          <c:smooth val="0"/>
        </c:ser>
        <c:ser>
          <c:idx val="1"/>
          <c:order val="1"/>
          <c:tx>
            <c:strRef>
              <c:f>Sheet0!$J$1</c:f>
              <c:strCache>
                <c:ptCount val="1"/>
                <c:pt idx="0">
                  <c:v>PPI生产资料同比涨跌幅</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dLbls>
            <c:delete val="1"/>
          </c:dLbls>
          <c:cat>
            <c:strRef>
              <c:f>Sheet0!$A$2:$A$60</c:f>
              <c:strCache>
                <c:ptCount val="59"/>
                <c:pt idx="0">
                  <c:v>2019-01</c:v>
                </c:pt>
                <c:pt idx="1">
                  <c:v>2019-02</c:v>
                </c:pt>
                <c:pt idx="2">
                  <c:v>2019-03</c:v>
                </c:pt>
                <c:pt idx="3">
                  <c:v>2019-04</c:v>
                </c:pt>
                <c:pt idx="4">
                  <c:v>2019-05</c:v>
                </c:pt>
                <c:pt idx="5">
                  <c:v>2019-06</c:v>
                </c:pt>
                <c:pt idx="6">
                  <c:v>2019-07</c:v>
                </c:pt>
                <c:pt idx="7">
                  <c:v>2019-08</c:v>
                </c:pt>
                <c:pt idx="8">
                  <c:v>2019-09</c:v>
                </c:pt>
                <c:pt idx="9">
                  <c:v>2019-10</c:v>
                </c:pt>
                <c:pt idx="10">
                  <c:v>2019-11</c:v>
                </c:pt>
                <c:pt idx="11">
                  <c:v>2019-12</c:v>
                </c:pt>
                <c:pt idx="12">
                  <c:v>2020-01</c:v>
                </c:pt>
                <c:pt idx="13">
                  <c:v>2020-02</c:v>
                </c:pt>
                <c:pt idx="14">
                  <c:v>2020-03</c:v>
                </c:pt>
                <c:pt idx="15">
                  <c:v>2020-04</c:v>
                </c:pt>
                <c:pt idx="16">
                  <c:v>2020-05</c:v>
                </c:pt>
                <c:pt idx="17">
                  <c:v>2020-06</c:v>
                </c:pt>
                <c:pt idx="18">
                  <c:v>2020-07</c:v>
                </c:pt>
                <c:pt idx="19">
                  <c:v>2020-08</c:v>
                </c:pt>
                <c:pt idx="20">
                  <c:v>2020-09</c:v>
                </c:pt>
                <c:pt idx="21">
                  <c:v>2020-10</c:v>
                </c:pt>
                <c:pt idx="22">
                  <c:v>2020-11</c:v>
                </c:pt>
                <c:pt idx="23">
                  <c:v>2020-12</c:v>
                </c:pt>
                <c:pt idx="24">
                  <c:v>2021-01</c:v>
                </c:pt>
                <c:pt idx="25">
                  <c:v>2021-02</c:v>
                </c:pt>
                <c:pt idx="26">
                  <c:v>2021-03</c:v>
                </c:pt>
                <c:pt idx="27">
                  <c:v>2021-04</c:v>
                </c:pt>
                <c:pt idx="28">
                  <c:v>2021-05</c:v>
                </c:pt>
                <c:pt idx="29">
                  <c:v>2021-06</c:v>
                </c:pt>
                <c:pt idx="30">
                  <c:v>2021-07</c:v>
                </c:pt>
                <c:pt idx="31">
                  <c:v>2021-08</c:v>
                </c:pt>
                <c:pt idx="32">
                  <c:v>2021-09</c:v>
                </c:pt>
                <c:pt idx="33">
                  <c:v>2021-10</c:v>
                </c:pt>
                <c:pt idx="34">
                  <c:v>2021-11</c:v>
                </c:pt>
                <c:pt idx="35">
                  <c:v>2021-12</c:v>
                </c:pt>
                <c:pt idx="36">
                  <c:v>2022-01</c:v>
                </c:pt>
                <c:pt idx="37">
                  <c:v>2022-02</c:v>
                </c:pt>
                <c:pt idx="38">
                  <c:v>2022-03</c:v>
                </c:pt>
                <c:pt idx="39">
                  <c:v>2022-04</c:v>
                </c:pt>
                <c:pt idx="40">
                  <c:v>2022-05</c:v>
                </c:pt>
                <c:pt idx="41">
                  <c:v>2022-06</c:v>
                </c:pt>
                <c:pt idx="42">
                  <c:v>2022-07</c:v>
                </c:pt>
                <c:pt idx="43">
                  <c:v>2022-08</c:v>
                </c:pt>
                <c:pt idx="44">
                  <c:v>2022-09</c:v>
                </c:pt>
                <c:pt idx="45">
                  <c:v>2022-10</c:v>
                </c:pt>
                <c:pt idx="46">
                  <c:v>2022-11</c:v>
                </c:pt>
                <c:pt idx="47">
                  <c:v>2022-12</c:v>
                </c:pt>
                <c:pt idx="48">
                  <c:v>2023-01</c:v>
                </c:pt>
                <c:pt idx="49">
                  <c:v>2023-02</c:v>
                </c:pt>
                <c:pt idx="50">
                  <c:v>2023-03</c:v>
                </c:pt>
                <c:pt idx="51">
                  <c:v>2023-04</c:v>
                </c:pt>
                <c:pt idx="52">
                  <c:v>2023-05</c:v>
                </c:pt>
                <c:pt idx="53">
                  <c:v>2023-06</c:v>
                </c:pt>
                <c:pt idx="54">
                  <c:v>2023-07</c:v>
                </c:pt>
                <c:pt idx="55">
                  <c:v>2023-08</c:v>
                </c:pt>
                <c:pt idx="56">
                  <c:v>2023-09</c:v>
                </c:pt>
                <c:pt idx="57">
                  <c:v>2023-10</c:v>
                </c:pt>
                <c:pt idx="58">
                  <c:v>2023-11</c:v>
                </c:pt>
              </c:strCache>
            </c:strRef>
          </c:cat>
          <c:val>
            <c:numRef>
              <c:f>Sheet0!$J$2:$J$60</c:f>
              <c:numCache>
                <c:formatCode>General</c:formatCode>
                <c:ptCount val="59"/>
                <c:pt idx="0">
                  <c:v>-0.0999999999999943</c:v>
                </c:pt>
                <c:pt idx="1">
                  <c:v>-0.0999999999999943</c:v>
                </c:pt>
                <c:pt idx="2">
                  <c:v>0.299999999999997</c:v>
                </c:pt>
                <c:pt idx="3">
                  <c:v>0.900000000000006</c:v>
                </c:pt>
                <c:pt idx="4">
                  <c:v>0.599999999999994</c:v>
                </c:pt>
                <c:pt idx="5">
                  <c:v>-0.299999999999997</c:v>
                </c:pt>
                <c:pt idx="6">
                  <c:v>-0.700000000000003</c:v>
                </c:pt>
                <c:pt idx="7">
                  <c:v>-1.3</c:v>
                </c:pt>
                <c:pt idx="8">
                  <c:v>-2</c:v>
                </c:pt>
                <c:pt idx="9">
                  <c:v>-2.59999999999999</c:v>
                </c:pt>
                <c:pt idx="10">
                  <c:v>-2.5</c:v>
                </c:pt>
                <c:pt idx="11">
                  <c:v>-1.2</c:v>
                </c:pt>
                <c:pt idx="12">
                  <c:v>-0.400000000000006</c:v>
                </c:pt>
                <c:pt idx="13">
                  <c:v>-1</c:v>
                </c:pt>
                <c:pt idx="14">
                  <c:v>-2.40000000000001</c:v>
                </c:pt>
                <c:pt idx="15">
                  <c:v>-4.5</c:v>
                </c:pt>
                <c:pt idx="16">
                  <c:v>-5.09999999999999</c:v>
                </c:pt>
                <c:pt idx="17">
                  <c:v>-4.2</c:v>
                </c:pt>
                <c:pt idx="18">
                  <c:v>-3.5</c:v>
                </c:pt>
                <c:pt idx="19">
                  <c:v>-3</c:v>
                </c:pt>
                <c:pt idx="20">
                  <c:v>-2.8</c:v>
                </c:pt>
                <c:pt idx="21">
                  <c:v>-2.7</c:v>
                </c:pt>
                <c:pt idx="22">
                  <c:v>-1.8</c:v>
                </c:pt>
                <c:pt idx="23">
                  <c:v>-0.5</c:v>
                </c:pt>
                <c:pt idx="24">
                  <c:v>0.5</c:v>
                </c:pt>
                <c:pt idx="25">
                  <c:v>2.3</c:v>
                </c:pt>
                <c:pt idx="26">
                  <c:v>5.8</c:v>
                </c:pt>
                <c:pt idx="27">
                  <c:v>9.09999999999999</c:v>
                </c:pt>
                <c:pt idx="28">
                  <c:v>12</c:v>
                </c:pt>
                <c:pt idx="29">
                  <c:v>11.8</c:v>
                </c:pt>
                <c:pt idx="30">
                  <c:v>12</c:v>
                </c:pt>
                <c:pt idx="31">
                  <c:v>12.7</c:v>
                </c:pt>
                <c:pt idx="32">
                  <c:v>14.2</c:v>
                </c:pt>
                <c:pt idx="33">
                  <c:v>17.9</c:v>
                </c:pt>
                <c:pt idx="34">
                  <c:v>17</c:v>
                </c:pt>
                <c:pt idx="35">
                  <c:v>13.4</c:v>
                </c:pt>
                <c:pt idx="36">
                  <c:v>11.77</c:v>
                </c:pt>
                <c:pt idx="37">
                  <c:v>11.4</c:v>
                </c:pt>
                <c:pt idx="38">
                  <c:v>10.7</c:v>
                </c:pt>
                <c:pt idx="39">
                  <c:v>10.3</c:v>
                </c:pt>
                <c:pt idx="40">
                  <c:v>8.09999999999999</c:v>
                </c:pt>
                <c:pt idx="41">
                  <c:v>7.5</c:v>
                </c:pt>
                <c:pt idx="42">
                  <c:v>5</c:v>
                </c:pt>
                <c:pt idx="43">
                  <c:v>2.40000000000001</c:v>
                </c:pt>
                <c:pt idx="44">
                  <c:v>0.599999999999994</c:v>
                </c:pt>
                <c:pt idx="45">
                  <c:v>-2.5</c:v>
                </c:pt>
                <c:pt idx="46">
                  <c:v>-2.3</c:v>
                </c:pt>
                <c:pt idx="47">
                  <c:v>-1.40000000000001</c:v>
                </c:pt>
                <c:pt idx="48">
                  <c:v>-1.40000000000001</c:v>
                </c:pt>
                <c:pt idx="49">
                  <c:v>-2</c:v>
                </c:pt>
                <c:pt idx="50">
                  <c:v>-3.40000000000001</c:v>
                </c:pt>
                <c:pt idx="51">
                  <c:v>-4.7</c:v>
                </c:pt>
                <c:pt idx="52">
                  <c:v>-5.90000000000001</c:v>
                </c:pt>
                <c:pt idx="53">
                  <c:v>-6.8</c:v>
                </c:pt>
                <c:pt idx="54">
                  <c:v>-5.5</c:v>
                </c:pt>
                <c:pt idx="55">
                  <c:v>-3.7</c:v>
                </c:pt>
                <c:pt idx="56">
                  <c:v>-3</c:v>
                </c:pt>
                <c:pt idx="57">
                  <c:v>-3</c:v>
                </c:pt>
                <c:pt idx="58">
                  <c:v>-3.40000000000001</c:v>
                </c:pt>
              </c:numCache>
            </c:numRef>
          </c:val>
          <c:smooth val="0"/>
        </c:ser>
        <c:ser>
          <c:idx val="2"/>
          <c:order val="2"/>
          <c:tx>
            <c:strRef>
              <c:f>Sheet0!$K$1</c:f>
              <c:strCache>
                <c:ptCount val="1"/>
                <c:pt idx="0">
                  <c:v>PPI生活资料同比涨跌幅</c:v>
                </c:pt>
              </c:strCache>
            </c:strRef>
          </c:tx>
          <c:spPr>
            <a:ln w="28575" cap="rnd">
              <a:solidFill>
                <a:schemeClr val="accent3"/>
              </a:solidFill>
              <a:round/>
            </a:ln>
            <a:effectLst/>
          </c:spPr>
          <c:marker>
            <c:symbol val="triangle"/>
            <c:size val="5"/>
            <c:spPr>
              <a:solidFill>
                <a:schemeClr val="accent3"/>
              </a:solidFill>
              <a:ln w="9525">
                <a:solidFill>
                  <a:schemeClr val="accent3"/>
                </a:solidFill>
              </a:ln>
              <a:effectLst/>
            </c:spPr>
          </c:marker>
          <c:dLbls>
            <c:delete val="1"/>
          </c:dLbls>
          <c:cat>
            <c:strRef>
              <c:f>Sheet0!$A$2:$A$60</c:f>
              <c:strCache>
                <c:ptCount val="59"/>
                <c:pt idx="0">
                  <c:v>2019-01</c:v>
                </c:pt>
                <c:pt idx="1">
                  <c:v>2019-02</c:v>
                </c:pt>
                <c:pt idx="2">
                  <c:v>2019-03</c:v>
                </c:pt>
                <c:pt idx="3">
                  <c:v>2019-04</c:v>
                </c:pt>
                <c:pt idx="4">
                  <c:v>2019-05</c:v>
                </c:pt>
                <c:pt idx="5">
                  <c:v>2019-06</c:v>
                </c:pt>
                <c:pt idx="6">
                  <c:v>2019-07</c:v>
                </c:pt>
                <c:pt idx="7">
                  <c:v>2019-08</c:v>
                </c:pt>
                <c:pt idx="8">
                  <c:v>2019-09</c:v>
                </c:pt>
                <c:pt idx="9">
                  <c:v>2019-10</c:v>
                </c:pt>
                <c:pt idx="10">
                  <c:v>2019-11</c:v>
                </c:pt>
                <c:pt idx="11">
                  <c:v>2019-12</c:v>
                </c:pt>
                <c:pt idx="12">
                  <c:v>2020-01</c:v>
                </c:pt>
                <c:pt idx="13">
                  <c:v>2020-02</c:v>
                </c:pt>
                <c:pt idx="14">
                  <c:v>2020-03</c:v>
                </c:pt>
                <c:pt idx="15">
                  <c:v>2020-04</c:v>
                </c:pt>
                <c:pt idx="16">
                  <c:v>2020-05</c:v>
                </c:pt>
                <c:pt idx="17">
                  <c:v>2020-06</c:v>
                </c:pt>
                <c:pt idx="18">
                  <c:v>2020-07</c:v>
                </c:pt>
                <c:pt idx="19">
                  <c:v>2020-08</c:v>
                </c:pt>
                <c:pt idx="20">
                  <c:v>2020-09</c:v>
                </c:pt>
                <c:pt idx="21">
                  <c:v>2020-10</c:v>
                </c:pt>
                <c:pt idx="22">
                  <c:v>2020-11</c:v>
                </c:pt>
                <c:pt idx="23">
                  <c:v>2020-12</c:v>
                </c:pt>
                <c:pt idx="24">
                  <c:v>2021-01</c:v>
                </c:pt>
                <c:pt idx="25">
                  <c:v>2021-02</c:v>
                </c:pt>
                <c:pt idx="26">
                  <c:v>2021-03</c:v>
                </c:pt>
                <c:pt idx="27">
                  <c:v>2021-04</c:v>
                </c:pt>
                <c:pt idx="28">
                  <c:v>2021-05</c:v>
                </c:pt>
                <c:pt idx="29">
                  <c:v>2021-06</c:v>
                </c:pt>
                <c:pt idx="30">
                  <c:v>2021-07</c:v>
                </c:pt>
                <c:pt idx="31">
                  <c:v>2021-08</c:v>
                </c:pt>
                <c:pt idx="32">
                  <c:v>2021-09</c:v>
                </c:pt>
                <c:pt idx="33">
                  <c:v>2021-10</c:v>
                </c:pt>
                <c:pt idx="34">
                  <c:v>2021-11</c:v>
                </c:pt>
                <c:pt idx="35">
                  <c:v>2021-12</c:v>
                </c:pt>
                <c:pt idx="36">
                  <c:v>2022-01</c:v>
                </c:pt>
                <c:pt idx="37">
                  <c:v>2022-02</c:v>
                </c:pt>
                <c:pt idx="38">
                  <c:v>2022-03</c:v>
                </c:pt>
                <c:pt idx="39">
                  <c:v>2022-04</c:v>
                </c:pt>
                <c:pt idx="40">
                  <c:v>2022-05</c:v>
                </c:pt>
                <c:pt idx="41">
                  <c:v>2022-06</c:v>
                </c:pt>
                <c:pt idx="42">
                  <c:v>2022-07</c:v>
                </c:pt>
                <c:pt idx="43">
                  <c:v>2022-08</c:v>
                </c:pt>
                <c:pt idx="44">
                  <c:v>2022-09</c:v>
                </c:pt>
                <c:pt idx="45">
                  <c:v>2022-10</c:v>
                </c:pt>
                <c:pt idx="46">
                  <c:v>2022-11</c:v>
                </c:pt>
                <c:pt idx="47">
                  <c:v>2022-12</c:v>
                </c:pt>
                <c:pt idx="48">
                  <c:v>2023-01</c:v>
                </c:pt>
                <c:pt idx="49">
                  <c:v>2023-02</c:v>
                </c:pt>
                <c:pt idx="50">
                  <c:v>2023-03</c:v>
                </c:pt>
                <c:pt idx="51">
                  <c:v>2023-04</c:v>
                </c:pt>
                <c:pt idx="52">
                  <c:v>2023-05</c:v>
                </c:pt>
                <c:pt idx="53">
                  <c:v>2023-06</c:v>
                </c:pt>
                <c:pt idx="54">
                  <c:v>2023-07</c:v>
                </c:pt>
                <c:pt idx="55">
                  <c:v>2023-08</c:v>
                </c:pt>
                <c:pt idx="56">
                  <c:v>2023-09</c:v>
                </c:pt>
                <c:pt idx="57">
                  <c:v>2023-10</c:v>
                </c:pt>
                <c:pt idx="58">
                  <c:v>2023-11</c:v>
                </c:pt>
              </c:strCache>
            </c:strRef>
          </c:cat>
          <c:val>
            <c:numRef>
              <c:f>Sheet0!$K$2:$K$60</c:f>
              <c:numCache>
                <c:formatCode>General</c:formatCode>
                <c:ptCount val="59"/>
                <c:pt idx="0">
                  <c:v>0.599999999999994</c:v>
                </c:pt>
                <c:pt idx="1">
                  <c:v>0.400000000000006</c:v>
                </c:pt>
                <c:pt idx="2">
                  <c:v>0.5</c:v>
                </c:pt>
                <c:pt idx="3">
                  <c:v>0.900000000000006</c:v>
                </c:pt>
                <c:pt idx="4">
                  <c:v>0.900000000000006</c:v>
                </c:pt>
                <c:pt idx="5">
                  <c:v>0.900000000000006</c:v>
                </c:pt>
                <c:pt idx="6">
                  <c:v>0.799999999999997</c:v>
                </c:pt>
                <c:pt idx="7">
                  <c:v>0.700000000000003</c:v>
                </c:pt>
                <c:pt idx="8">
                  <c:v>1.09999999999999</c:v>
                </c:pt>
                <c:pt idx="9">
                  <c:v>1.40000000000001</c:v>
                </c:pt>
                <c:pt idx="10">
                  <c:v>1.59999999999999</c:v>
                </c:pt>
                <c:pt idx="11">
                  <c:v>1.3</c:v>
                </c:pt>
                <c:pt idx="12">
                  <c:v>1.3</c:v>
                </c:pt>
                <c:pt idx="13">
                  <c:v>1.40000000000001</c:v>
                </c:pt>
                <c:pt idx="14">
                  <c:v>1.2</c:v>
                </c:pt>
                <c:pt idx="15">
                  <c:v>0.900000000000006</c:v>
                </c:pt>
                <c:pt idx="16">
                  <c:v>0.5</c:v>
                </c:pt>
                <c:pt idx="17">
                  <c:v>0.599999999999994</c:v>
                </c:pt>
                <c:pt idx="18">
                  <c:v>0.700000000000003</c:v>
                </c:pt>
                <c:pt idx="19">
                  <c:v>0.599999999999994</c:v>
                </c:pt>
                <c:pt idx="20">
                  <c:v>-0.0999999999999943</c:v>
                </c:pt>
                <c:pt idx="21">
                  <c:v>-0.5</c:v>
                </c:pt>
                <c:pt idx="22">
                  <c:v>-0.799999999999997</c:v>
                </c:pt>
                <c:pt idx="23">
                  <c:v>-0.400000000000006</c:v>
                </c:pt>
                <c:pt idx="24">
                  <c:v>-0.200000000000003</c:v>
                </c:pt>
                <c:pt idx="25">
                  <c:v>-0.200000000000003</c:v>
                </c:pt>
                <c:pt idx="26">
                  <c:v>0.0999999999999943</c:v>
                </c:pt>
                <c:pt idx="27">
                  <c:v>0.299999999999997</c:v>
                </c:pt>
                <c:pt idx="28">
                  <c:v>0.5</c:v>
                </c:pt>
                <c:pt idx="29">
                  <c:v>0.299999999999997</c:v>
                </c:pt>
                <c:pt idx="30">
                  <c:v>0.299999999999997</c:v>
                </c:pt>
                <c:pt idx="31">
                  <c:v>0.299999999999997</c:v>
                </c:pt>
                <c:pt idx="32">
                  <c:v>0.400000000000006</c:v>
                </c:pt>
                <c:pt idx="33">
                  <c:v>0.599999999999994</c:v>
                </c:pt>
                <c:pt idx="34">
                  <c:v>1</c:v>
                </c:pt>
                <c:pt idx="35">
                  <c:v>1</c:v>
                </c:pt>
                <c:pt idx="36">
                  <c:v>0.819999999999993</c:v>
                </c:pt>
                <c:pt idx="37">
                  <c:v>0.900000000000006</c:v>
                </c:pt>
                <c:pt idx="38">
                  <c:v>0.900000000000006</c:v>
                </c:pt>
                <c:pt idx="39">
                  <c:v>1</c:v>
                </c:pt>
                <c:pt idx="40">
                  <c:v>1.2</c:v>
                </c:pt>
                <c:pt idx="41">
                  <c:v>1.7</c:v>
                </c:pt>
                <c:pt idx="42">
                  <c:v>1.7</c:v>
                </c:pt>
                <c:pt idx="43">
                  <c:v>1.59999999999999</c:v>
                </c:pt>
                <c:pt idx="44">
                  <c:v>1.8</c:v>
                </c:pt>
                <c:pt idx="45">
                  <c:v>2.2</c:v>
                </c:pt>
                <c:pt idx="46">
                  <c:v>2</c:v>
                </c:pt>
                <c:pt idx="47">
                  <c:v>1.8</c:v>
                </c:pt>
                <c:pt idx="48">
                  <c:v>1.5</c:v>
                </c:pt>
                <c:pt idx="49">
                  <c:v>1.09999999999999</c:v>
                </c:pt>
                <c:pt idx="50">
                  <c:v>0.900000000000006</c:v>
                </c:pt>
                <c:pt idx="51">
                  <c:v>0.400000000000006</c:v>
                </c:pt>
                <c:pt idx="52">
                  <c:v>-0.0999999999999943</c:v>
                </c:pt>
                <c:pt idx="53">
                  <c:v>-0.5</c:v>
                </c:pt>
                <c:pt idx="54">
                  <c:v>-0.400000000000006</c:v>
                </c:pt>
                <c:pt idx="55">
                  <c:v>-0.200000000000003</c:v>
                </c:pt>
                <c:pt idx="56">
                  <c:v>-0.299999999999997</c:v>
                </c:pt>
                <c:pt idx="57">
                  <c:v>-0.900000000000006</c:v>
                </c:pt>
                <c:pt idx="58">
                  <c:v>-1.2</c:v>
                </c:pt>
              </c:numCache>
            </c:numRef>
          </c:val>
          <c:smooth val="0"/>
        </c:ser>
        <c:dLbls>
          <c:showLegendKey val="0"/>
          <c:showVal val="0"/>
          <c:showCatName val="0"/>
          <c:showSerName val="0"/>
          <c:showPercent val="0"/>
          <c:showBubbleSize val="0"/>
        </c:dLbls>
        <c:marker val="1"/>
        <c:smooth val="0"/>
        <c:axId val="1817290304"/>
        <c:axId val="1642684096"/>
      </c:lineChart>
      <c:catAx>
        <c:axId val="181729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1642684096"/>
        <c:crosses val="autoZero"/>
        <c:auto val="1"/>
        <c:lblAlgn val="ctr"/>
        <c:lblOffset val="100"/>
        <c:noMultiLvlLbl val="0"/>
      </c:catAx>
      <c:valAx>
        <c:axId val="1642684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8172903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lumMod val="85000"/>
      </a:schemeClr>
    </a:solidFill>
    <a:ln>
      <a:solidFill>
        <a:schemeClr val="tx1"/>
      </a:solidFill>
    </a:ln>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Sheet0!$L$1</c:f>
              <c:strCache>
                <c:ptCount val="1"/>
                <c:pt idx="0">
                  <c:v>PPI环比涨跌幅</c:v>
                </c:pt>
              </c:strCache>
            </c:strRef>
          </c:tx>
          <c:spPr>
            <a:ln w="28575" cap="rnd">
              <a:solidFill>
                <a:schemeClr val="accent1"/>
              </a:solidFill>
              <a:round/>
            </a:ln>
            <a:effectLst/>
          </c:spPr>
          <c:marker>
            <c:symbol val="none"/>
          </c:marker>
          <c:dLbls>
            <c:delete val="1"/>
          </c:dLbls>
          <c:cat>
            <c:strRef>
              <c:f>Sheet0!$A$2:$A$60</c:f>
              <c:strCache>
                <c:ptCount val="59"/>
                <c:pt idx="0">
                  <c:v>2019-01</c:v>
                </c:pt>
                <c:pt idx="1">
                  <c:v>2019-02</c:v>
                </c:pt>
                <c:pt idx="2">
                  <c:v>2019-03</c:v>
                </c:pt>
                <c:pt idx="3">
                  <c:v>2019-04</c:v>
                </c:pt>
                <c:pt idx="4">
                  <c:v>2019-05</c:v>
                </c:pt>
                <c:pt idx="5">
                  <c:v>2019-06</c:v>
                </c:pt>
                <c:pt idx="6">
                  <c:v>2019-07</c:v>
                </c:pt>
                <c:pt idx="7">
                  <c:v>2019-08</c:v>
                </c:pt>
                <c:pt idx="8">
                  <c:v>2019-09</c:v>
                </c:pt>
                <c:pt idx="9">
                  <c:v>2019-10</c:v>
                </c:pt>
                <c:pt idx="10">
                  <c:v>2019-11</c:v>
                </c:pt>
                <c:pt idx="11">
                  <c:v>2019-12</c:v>
                </c:pt>
                <c:pt idx="12">
                  <c:v>2020-01</c:v>
                </c:pt>
                <c:pt idx="13">
                  <c:v>2020-02</c:v>
                </c:pt>
                <c:pt idx="14">
                  <c:v>2020-03</c:v>
                </c:pt>
                <c:pt idx="15">
                  <c:v>2020-04</c:v>
                </c:pt>
                <c:pt idx="16">
                  <c:v>2020-05</c:v>
                </c:pt>
                <c:pt idx="17">
                  <c:v>2020-06</c:v>
                </c:pt>
                <c:pt idx="18">
                  <c:v>2020-07</c:v>
                </c:pt>
                <c:pt idx="19">
                  <c:v>2020-08</c:v>
                </c:pt>
                <c:pt idx="20">
                  <c:v>2020-09</c:v>
                </c:pt>
                <c:pt idx="21">
                  <c:v>2020-10</c:v>
                </c:pt>
                <c:pt idx="22">
                  <c:v>2020-11</c:v>
                </c:pt>
                <c:pt idx="23">
                  <c:v>2020-12</c:v>
                </c:pt>
                <c:pt idx="24">
                  <c:v>2021-01</c:v>
                </c:pt>
                <c:pt idx="25">
                  <c:v>2021-02</c:v>
                </c:pt>
                <c:pt idx="26">
                  <c:v>2021-03</c:v>
                </c:pt>
                <c:pt idx="27">
                  <c:v>2021-04</c:v>
                </c:pt>
                <c:pt idx="28">
                  <c:v>2021-05</c:v>
                </c:pt>
                <c:pt idx="29">
                  <c:v>2021-06</c:v>
                </c:pt>
                <c:pt idx="30">
                  <c:v>2021-07</c:v>
                </c:pt>
                <c:pt idx="31">
                  <c:v>2021-08</c:v>
                </c:pt>
                <c:pt idx="32">
                  <c:v>2021-09</c:v>
                </c:pt>
                <c:pt idx="33">
                  <c:v>2021-10</c:v>
                </c:pt>
                <c:pt idx="34">
                  <c:v>2021-11</c:v>
                </c:pt>
                <c:pt idx="35">
                  <c:v>2021-12</c:v>
                </c:pt>
                <c:pt idx="36">
                  <c:v>2022-01</c:v>
                </c:pt>
                <c:pt idx="37">
                  <c:v>2022-02</c:v>
                </c:pt>
                <c:pt idx="38">
                  <c:v>2022-03</c:v>
                </c:pt>
                <c:pt idx="39">
                  <c:v>2022-04</c:v>
                </c:pt>
                <c:pt idx="40">
                  <c:v>2022-05</c:v>
                </c:pt>
                <c:pt idx="41">
                  <c:v>2022-06</c:v>
                </c:pt>
                <c:pt idx="42">
                  <c:v>2022-07</c:v>
                </c:pt>
                <c:pt idx="43">
                  <c:v>2022-08</c:v>
                </c:pt>
                <c:pt idx="44">
                  <c:v>2022-09</c:v>
                </c:pt>
                <c:pt idx="45">
                  <c:v>2022-10</c:v>
                </c:pt>
                <c:pt idx="46">
                  <c:v>2022-11</c:v>
                </c:pt>
                <c:pt idx="47">
                  <c:v>2022-12</c:v>
                </c:pt>
                <c:pt idx="48">
                  <c:v>2023-01</c:v>
                </c:pt>
                <c:pt idx="49">
                  <c:v>2023-02</c:v>
                </c:pt>
                <c:pt idx="50">
                  <c:v>2023-03</c:v>
                </c:pt>
                <c:pt idx="51">
                  <c:v>2023-04</c:v>
                </c:pt>
                <c:pt idx="52">
                  <c:v>2023-05</c:v>
                </c:pt>
                <c:pt idx="53">
                  <c:v>2023-06</c:v>
                </c:pt>
                <c:pt idx="54">
                  <c:v>2023-07</c:v>
                </c:pt>
                <c:pt idx="55">
                  <c:v>2023-08</c:v>
                </c:pt>
                <c:pt idx="56">
                  <c:v>2023-09</c:v>
                </c:pt>
                <c:pt idx="57">
                  <c:v>2023-10</c:v>
                </c:pt>
                <c:pt idx="58">
                  <c:v>2023-11</c:v>
                </c:pt>
              </c:strCache>
            </c:strRef>
          </c:cat>
          <c:val>
            <c:numRef>
              <c:f>Sheet0!$L$2:$L$60</c:f>
              <c:numCache>
                <c:formatCode>General</c:formatCode>
                <c:ptCount val="59"/>
                <c:pt idx="0">
                  <c:v>-0.599999999999994</c:v>
                </c:pt>
                <c:pt idx="1">
                  <c:v>-0.0999999999999943</c:v>
                </c:pt>
                <c:pt idx="2">
                  <c:v>0.0999999999999943</c:v>
                </c:pt>
                <c:pt idx="3">
                  <c:v>0.299999999999997</c:v>
                </c:pt>
                <c:pt idx="4">
                  <c:v>0.200000000000003</c:v>
                </c:pt>
                <c:pt idx="5">
                  <c:v>-0.299999999999997</c:v>
                </c:pt>
                <c:pt idx="6">
                  <c:v>-0.200000000000003</c:v>
                </c:pt>
                <c:pt idx="7">
                  <c:v>-0.0999999999999943</c:v>
                </c:pt>
                <c:pt idx="8">
                  <c:v>0.0999999999999943</c:v>
                </c:pt>
                <c:pt idx="9">
                  <c:v>0.0999999999999943</c:v>
                </c:pt>
                <c:pt idx="10">
                  <c:v>-0.0999999999999943</c:v>
                </c:pt>
                <c:pt idx="11">
                  <c:v>0</c:v>
                </c:pt>
                <c:pt idx="12">
                  <c:v>0</c:v>
                </c:pt>
                <c:pt idx="13">
                  <c:v>-0.5</c:v>
                </c:pt>
                <c:pt idx="14">
                  <c:v>-1</c:v>
                </c:pt>
                <c:pt idx="15">
                  <c:v>-1.3</c:v>
                </c:pt>
                <c:pt idx="16">
                  <c:v>-0.400000000000006</c:v>
                </c:pt>
                <c:pt idx="17">
                  <c:v>0.400000000000006</c:v>
                </c:pt>
                <c:pt idx="18">
                  <c:v>0.400000000000006</c:v>
                </c:pt>
                <c:pt idx="19">
                  <c:v>0.299999999999997</c:v>
                </c:pt>
                <c:pt idx="20">
                  <c:v>0.0999999999999943</c:v>
                </c:pt>
                <c:pt idx="21">
                  <c:v>0</c:v>
                </c:pt>
                <c:pt idx="22">
                  <c:v>0.5</c:v>
                </c:pt>
                <c:pt idx="23">
                  <c:v>1.09999999999999</c:v>
                </c:pt>
                <c:pt idx="24">
                  <c:v>1</c:v>
                </c:pt>
                <c:pt idx="25">
                  <c:v>0.799999999999997</c:v>
                </c:pt>
                <c:pt idx="26">
                  <c:v>1.59999999999999</c:v>
                </c:pt>
                <c:pt idx="27">
                  <c:v>0.900000000000006</c:v>
                </c:pt>
                <c:pt idx="28">
                  <c:v>1.59999999999999</c:v>
                </c:pt>
                <c:pt idx="29">
                  <c:v>0.299999999999997</c:v>
                </c:pt>
                <c:pt idx="30">
                  <c:v>0.5</c:v>
                </c:pt>
                <c:pt idx="31">
                  <c:v>0.700000000000003</c:v>
                </c:pt>
                <c:pt idx="32">
                  <c:v>1.2</c:v>
                </c:pt>
                <c:pt idx="33">
                  <c:v>2.5</c:v>
                </c:pt>
                <c:pt idx="34">
                  <c:v>0</c:v>
                </c:pt>
                <c:pt idx="35">
                  <c:v>-1.2</c:v>
                </c:pt>
                <c:pt idx="36">
                  <c:v>-0.170000000000002</c:v>
                </c:pt>
                <c:pt idx="37">
                  <c:v>0.5</c:v>
                </c:pt>
                <c:pt idx="38">
                  <c:v>1.09999999999999</c:v>
                </c:pt>
                <c:pt idx="39">
                  <c:v>0.599999999999994</c:v>
                </c:pt>
                <c:pt idx="40">
                  <c:v>0.0999999999999943</c:v>
                </c:pt>
                <c:pt idx="41">
                  <c:v>0</c:v>
                </c:pt>
                <c:pt idx="42">
                  <c:v>-1.3</c:v>
                </c:pt>
                <c:pt idx="43">
                  <c:v>-1.2</c:v>
                </c:pt>
                <c:pt idx="44">
                  <c:v>-0.0999999999999943</c:v>
                </c:pt>
                <c:pt idx="45">
                  <c:v>0.200000000000003</c:v>
                </c:pt>
                <c:pt idx="46">
                  <c:v>0.0999999999999943</c:v>
                </c:pt>
                <c:pt idx="47">
                  <c:v>-0.5</c:v>
                </c:pt>
                <c:pt idx="48">
                  <c:v>-0.400000000000006</c:v>
                </c:pt>
                <c:pt idx="49">
                  <c:v>0</c:v>
                </c:pt>
                <c:pt idx="50">
                  <c:v>0</c:v>
                </c:pt>
                <c:pt idx="51">
                  <c:v>-0.5</c:v>
                </c:pt>
                <c:pt idx="52">
                  <c:v>-0.900000000000006</c:v>
                </c:pt>
                <c:pt idx="53">
                  <c:v>-0.799999999999997</c:v>
                </c:pt>
                <c:pt idx="54">
                  <c:v>-0.200000000000003</c:v>
                </c:pt>
                <c:pt idx="55">
                  <c:v>0.200000000000003</c:v>
                </c:pt>
                <c:pt idx="56">
                  <c:v>0.400000000000006</c:v>
                </c:pt>
                <c:pt idx="57">
                  <c:v>0</c:v>
                </c:pt>
                <c:pt idx="58">
                  <c:v>-0.299999999999997</c:v>
                </c:pt>
              </c:numCache>
            </c:numRef>
          </c:val>
          <c:smooth val="0"/>
        </c:ser>
        <c:ser>
          <c:idx val="1"/>
          <c:order val="1"/>
          <c:tx>
            <c:strRef>
              <c:f>Sheet0!$M$1</c:f>
              <c:strCache>
                <c:ptCount val="1"/>
                <c:pt idx="0">
                  <c:v>PPI生产资料环比涨跌幅</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dLbls>
            <c:delete val="1"/>
          </c:dLbls>
          <c:cat>
            <c:strRef>
              <c:f>Sheet0!$A$2:$A$60</c:f>
              <c:strCache>
                <c:ptCount val="59"/>
                <c:pt idx="0">
                  <c:v>2019-01</c:v>
                </c:pt>
                <c:pt idx="1">
                  <c:v>2019-02</c:v>
                </c:pt>
                <c:pt idx="2">
                  <c:v>2019-03</c:v>
                </c:pt>
                <c:pt idx="3">
                  <c:v>2019-04</c:v>
                </c:pt>
                <c:pt idx="4">
                  <c:v>2019-05</c:v>
                </c:pt>
                <c:pt idx="5">
                  <c:v>2019-06</c:v>
                </c:pt>
                <c:pt idx="6">
                  <c:v>2019-07</c:v>
                </c:pt>
                <c:pt idx="7">
                  <c:v>2019-08</c:v>
                </c:pt>
                <c:pt idx="8">
                  <c:v>2019-09</c:v>
                </c:pt>
                <c:pt idx="9">
                  <c:v>2019-10</c:v>
                </c:pt>
                <c:pt idx="10">
                  <c:v>2019-11</c:v>
                </c:pt>
                <c:pt idx="11">
                  <c:v>2019-12</c:v>
                </c:pt>
                <c:pt idx="12">
                  <c:v>2020-01</c:v>
                </c:pt>
                <c:pt idx="13">
                  <c:v>2020-02</c:v>
                </c:pt>
                <c:pt idx="14">
                  <c:v>2020-03</c:v>
                </c:pt>
                <c:pt idx="15">
                  <c:v>2020-04</c:v>
                </c:pt>
                <c:pt idx="16">
                  <c:v>2020-05</c:v>
                </c:pt>
                <c:pt idx="17">
                  <c:v>2020-06</c:v>
                </c:pt>
                <c:pt idx="18">
                  <c:v>2020-07</c:v>
                </c:pt>
                <c:pt idx="19">
                  <c:v>2020-08</c:v>
                </c:pt>
                <c:pt idx="20">
                  <c:v>2020-09</c:v>
                </c:pt>
                <c:pt idx="21">
                  <c:v>2020-10</c:v>
                </c:pt>
                <c:pt idx="22">
                  <c:v>2020-11</c:v>
                </c:pt>
                <c:pt idx="23">
                  <c:v>2020-12</c:v>
                </c:pt>
                <c:pt idx="24">
                  <c:v>2021-01</c:v>
                </c:pt>
                <c:pt idx="25">
                  <c:v>2021-02</c:v>
                </c:pt>
                <c:pt idx="26">
                  <c:v>2021-03</c:v>
                </c:pt>
                <c:pt idx="27">
                  <c:v>2021-04</c:v>
                </c:pt>
                <c:pt idx="28">
                  <c:v>2021-05</c:v>
                </c:pt>
                <c:pt idx="29">
                  <c:v>2021-06</c:v>
                </c:pt>
                <c:pt idx="30">
                  <c:v>2021-07</c:v>
                </c:pt>
                <c:pt idx="31">
                  <c:v>2021-08</c:v>
                </c:pt>
                <c:pt idx="32">
                  <c:v>2021-09</c:v>
                </c:pt>
                <c:pt idx="33">
                  <c:v>2021-10</c:v>
                </c:pt>
                <c:pt idx="34">
                  <c:v>2021-11</c:v>
                </c:pt>
                <c:pt idx="35">
                  <c:v>2021-12</c:v>
                </c:pt>
                <c:pt idx="36">
                  <c:v>2022-01</c:v>
                </c:pt>
                <c:pt idx="37">
                  <c:v>2022-02</c:v>
                </c:pt>
                <c:pt idx="38">
                  <c:v>2022-03</c:v>
                </c:pt>
                <c:pt idx="39">
                  <c:v>2022-04</c:v>
                </c:pt>
                <c:pt idx="40">
                  <c:v>2022-05</c:v>
                </c:pt>
                <c:pt idx="41">
                  <c:v>2022-06</c:v>
                </c:pt>
                <c:pt idx="42">
                  <c:v>2022-07</c:v>
                </c:pt>
                <c:pt idx="43">
                  <c:v>2022-08</c:v>
                </c:pt>
                <c:pt idx="44">
                  <c:v>2022-09</c:v>
                </c:pt>
                <c:pt idx="45">
                  <c:v>2022-10</c:v>
                </c:pt>
                <c:pt idx="46">
                  <c:v>2022-11</c:v>
                </c:pt>
                <c:pt idx="47">
                  <c:v>2022-12</c:v>
                </c:pt>
                <c:pt idx="48">
                  <c:v>2023-01</c:v>
                </c:pt>
                <c:pt idx="49">
                  <c:v>2023-02</c:v>
                </c:pt>
                <c:pt idx="50">
                  <c:v>2023-03</c:v>
                </c:pt>
                <c:pt idx="51">
                  <c:v>2023-04</c:v>
                </c:pt>
                <c:pt idx="52">
                  <c:v>2023-05</c:v>
                </c:pt>
                <c:pt idx="53">
                  <c:v>2023-06</c:v>
                </c:pt>
                <c:pt idx="54">
                  <c:v>2023-07</c:v>
                </c:pt>
                <c:pt idx="55">
                  <c:v>2023-08</c:v>
                </c:pt>
                <c:pt idx="56">
                  <c:v>2023-09</c:v>
                </c:pt>
                <c:pt idx="57">
                  <c:v>2023-10</c:v>
                </c:pt>
                <c:pt idx="58">
                  <c:v>2023-11</c:v>
                </c:pt>
              </c:strCache>
            </c:strRef>
          </c:cat>
          <c:val>
            <c:numRef>
              <c:f>Sheet0!$M$2:$M$60</c:f>
              <c:numCache>
                <c:formatCode>General</c:formatCode>
                <c:ptCount val="59"/>
                <c:pt idx="0">
                  <c:v>-0.799999999999997</c:v>
                </c:pt>
                <c:pt idx="1">
                  <c:v>0</c:v>
                </c:pt>
                <c:pt idx="2">
                  <c:v>0.200000000000003</c:v>
                </c:pt>
                <c:pt idx="3">
                  <c:v>0.400000000000006</c:v>
                </c:pt>
                <c:pt idx="4">
                  <c:v>0.200000000000003</c:v>
                </c:pt>
                <c:pt idx="5">
                  <c:v>-0.400000000000006</c:v>
                </c:pt>
                <c:pt idx="6">
                  <c:v>-0.299999999999997</c:v>
                </c:pt>
                <c:pt idx="7">
                  <c:v>-0.200000000000003</c:v>
                </c:pt>
                <c:pt idx="8">
                  <c:v>0</c:v>
                </c:pt>
                <c:pt idx="9">
                  <c:v>0</c:v>
                </c:pt>
                <c:pt idx="10">
                  <c:v>-0.200000000000003</c:v>
                </c:pt>
                <c:pt idx="11">
                  <c:v>0</c:v>
                </c:pt>
                <c:pt idx="12">
                  <c:v>0</c:v>
                </c:pt>
                <c:pt idx="13">
                  <c:v>-0.700000000000003</c:v>
                </c:pt>
                <c:pt idx="14">
                  <c:v>-1.2</c:v>
                </c:pt>
                <c:pt idx="15">
                  <c:v>-1.8</c:v>
                </c:pt>
                <c:pt idx="16">
                  <c:v>-0.5</c:v>
                </c:pt>
                <c:pt idx="17">
                  <c:v>0.5</c:v>
                </c:pt>
                <c:pt idx="18">
                  <c:v>0.5</c:v>
                </c:pt>
                <c:pt idx="19">
                  <c:v>0.400000000000006</c:v>
                </c:pt>
                <c:pt idx="20">
                  <c:v>0.200000000000003</c:v>
                </c:pt>
                <c:pt idx="21">
                  <c:v>0.0999999999999943</c:v>
                </c:pt>
                <c:pt idx="22">
                  <c:v>0.700000000000003</c:v>
                </c:pt>
                <c:pt idx="23">
                  <c:v>1.40000000000001</c:v>
                </c:pt>
                <c:pt idx="24">
                  <c:v>1.2</c:v>
                </c:pt>
                <c:pt idx="25">
                  <c:v>1.09999999999999</c:v>
                </c:pt>
                <c:pt idx="26">
                  <c:v>2</c:v>
                </c:pt>
                <c:pt idx="27">
                  <c:v>1.2</c:v>
                </c:pt>
                <c:pt idx="28">
                  <c:v>2.09999999999999</c:v>
                </c:pt>
                <c:pt idx="29">
                  <c:v>0.5</c:v>
                </c:pt>
                <c:pt idx="30">
                  <c:v>0.599999999999994</c:v>
                </c:pt>
                <c:pt idx="31">
                  <c:v>0.900000000000006</c:v>
                </c:pt>
                <c:pt idx="32">
                  <c:v>1.5</c:v>
                </c:pt>
                <c:pt idx="33">
                  <c:v>3.3</c:v>
                </c:pt>
                <c:pt idx="34">
                  <c:v>-0.0999999999999943</c:v>
                </c:pt>
                <c:pt idx="35">
                  <c:v>-1.59999999999999</c:v>
                </c:pt>
                <c:pt idx="36">
                  <c:v>-0.239999999999995</c:v>
                </c:pt>
                <c:pt idx="37">
                  <c:v>0.700000000000003</c:v>
                </c:pt>
                <c:pt idx="38">
                  <c:v>1.40000000000001</c:v>
                </c:pt>
                <c:pt idx="39">
                  <c:v>0.799999999999997</c:v>
                </c:pt>
                <c:pt idx="40">
                  <c:v>0.0999999999999943</c:v>
                </c:pt>
                <c:pt idx="41">
                  <c:v>-0.0999999999999943</c:v>
                </c:pt>
                <c:pt idx="42">
                  <c:v>-1.7</c:v>
                </c:pt>
                <c:pt idx="43">
                  <c:v>-1.59999999999999</c:v>
                </c:pt>
                <c:pt idx="44">
                  <c:v>-0.200000000000003</c:v>
                </c:pt>
                <c:pt idx="45">
                  <c:v>0.0999999999999943</c:v>
                </c:pt>
                <c:pt idx="46">
                  <c:v>0</c:v>
                </c:pt>
                <c:pt idx="47">
                  <c:v>-0.599999999999994</c:v>
                </c:pt>
                <c:pt idx="48">
                  <c:v>-0.5</c:v>
                </c:pt>
                <c:pt idx="49">
                  <c:v>0.0999999999999943</c:v>
                </c:pt>
                <c:pt idx="50">
                  <c:v>0</c:v>
                </c:pt>
                <c:pt idx="51">
                  <c:v>-0.599999999999994</c:v>
                </c:pt>
                <c:pt idx="52">
                  <c:v>-1.2</c:v>
                </c:pt>
                <c:pt idx="53">
                  <c:v>-1.09999999999999</c:v>
                </c:pt>
                <c:pt idx="54">
                  <c:v>-0.400000000000006</c:v>
                </c:pt>
                <c:pt idx="55">
                  <c:v>0.299999999999997</c:v>
                </c:pt>
                <c:pt idx="56">
                  <c:v>0.5</c:v>
                </c:pt>
                <c:pt idx="57">
                  <c:v>0.0999999999999943</c:v>
                </c:pt>
                <c:pt idx="58">
                  <c:v>-0.299999999999997</c:v>
                </c:pt>
              </c:numCache>
            </c:numRef>
          </c:val>
          <c:smooth val="0"/>
        </c:ser>
        <c:ser>
          <c:idx val="2"/>
          <c:order val="2"/>
          <c:tx>
            <c:strRef>
              <c:f>Sheet0!$N$1</c:f>
              <c:strCache>
                <c:ptCount val="1"/>
                <c:pt idx="0">
                  <c:v>PPI生活资料环比涨跌幅</c:v>
                </c:pt>
              </c:strCache>
            </c:strRef>
          </c:tx>
          <c:spPr>
            <a:ln w="28575" cap="rnd">
              <a:solidFill>
                <a:schemeClr val="accent3"/>
              </a:solidFill>
              <a:round/>
            </a:ln>
            <a:effectLst/>
          </c:spPr>
          <c:marker>
            <c:symbol val="triangle"/>
            <c:size val="5"/>
            <c:spPr>
              <a:solidFill>
                <a:schemeClr val="accent3"/>
              </a:solidFill>
              <a:ln w="9525">
                <a:solidFill>
                  <a:schemeClr val="accent3"/>
                </a:solidFill>
              </a:ln>
              <a:effectLst/>
            </c:spPr>
          </c:marker>
          <c:dLbls>
            <c:delete val="1"/>
          </c:dLbls>
          <c:cat>
            <c:strRef>
              <c:f>Sheet0!$A$2:$A$60</c:f>
              <c:strCache>
                <c:ptCount val="59"/>
                <c:pt idx="0">
                  <c:v>2019-01</c:v>
                </c:pt>
                <c:pt idx="1">
                  <c:v>2019-02</c:v>
                </c:pt>
                <c:pt idx="2">
                  <c:v>2019-03</c:v>
                </c:pt>
                <c:pt idx="3">
                  <c:v>2019-04</c:v>
                </c:pt>
                <c:pt idx="4">
                  <c:v>2019-05</c:v>
                </c:pt>
                <c:pt idx="5">
                  <c:v>2019-06</c:v>
                </c:pt>
                <c:pt idx="6">
                  <c:v>2019-07</c:v>
                </c:pt>
                <c:pt idx="7">
                  <c:v>2019-08</c:v>
                </c:pt>
                <c:pt idx="8">
                  <c:v>2019-09</c:v>
                </c:pt>
                <c:pt idx="9">
                  <c:v>2019-10</c:v>
                </c:pt>
                <c:pt idx="10">
                  <c:v>2019-11</c:v>
                </c:pt>
                <c:pt idx="11">
                  <c:v>2019-12</c:v>
                </c:pt>
                <c:pt idx="12">
                  <c:v>2020-01</c:v>
                </c:pt>
                <c:pt idx="13">
                  <c:v>2020-02</c:v>
                </c:pt>
                <c:pt idx="14">
                  <c:v>2020-03</c:v>
                </c:pt>
                <c:pt idx="15">
                  <c:v>2020-04</c:v>
                </c:pt>
                <c:pt idx="16">
                  <c:v>2020-05</c:v>
                </c:pt>
                <c:pt idx="17">
                  <c:v>2020-06</c:v>
                </c:pt>
                <c:pt idx="18">
                  <c:v>2020-07</c:v>
                </c:pt>
                <c:pt idx="19">
                  <c:v>2020-08</c:v>
                </c:pt>
                <c:pt idx="20">
                  <c:v>2020-09</c:v>
                </c:pt>
                <c:pt idx="21">
                  <c:v>2020-10</c:v>
                </c:pt>
                <c:pt idx="22">
                  <c:v>2020-11</c:v>
                </c:pt>
                <c:pt idx="23">
                  <c:v>2020-12</c:v>
                </c:pt>
                <c:pt idx="24">
                  <c:v>2021-01</c:v>
                </c:pt>
                <c:pt idx="25">
                  <c:v>2021-02</c:v>
                </c:pt>
                <c:pt idx="26">
                  <c:v>2021-03</c:v>
                </c:pt>
                <c:pt idx="27">
                  <c:v>2021-04</c:v>
                </c:pt>
                <c:pt idx="28">
                  <c:v>2021-05</c:v>
                </c:pt>
                <c:pt idx="29">
                  <c:v>2021-06</c:v>
                </c:pt>
                <c:pt idx="30">
                  <c:v>2021-07</c:v>
                </c:pt>
                <c:pt idx="31">
                  <c:v>2021-08</c:v>
                </c:pt>
                <c:pt idx="32">
                  <c:v>2021-09</c:v>
                </c:pt>
                <c:pt idx="33">
                  <c:v>2021-10</c:v>
                </c:pt>
                <c:pt idx="34">
                  <c:v>2021-11</c:v>
                </c:pt>
                <c:pt idx="35">
                  <c:v>2021-12</c:v>
                </c:pt>
                <c:pt idx="36">
                  <c:v>2022-01</c:v>
                </c:pt>
                <c:pt idx="37">
                  <c:v>2022-02</c:v>
                </c:pt>
                <c:pt idx="38">
                  <c:v>2022-03</c:v>
                </c:pt>
                <c:pt idx="39">
                  <c:v>2022-04</c:v>
                </c:pt>
                <c:pt idx="40">
                  <c:v>2022-05</c:v>
                </c:pt>
                <c:pt idx="41">
                  <c:v>2022-06</c:v>
                </c:pt>
                <c:pt idx="42">
                  <c:v>2022-07</c:v>
                </c:pt>
                <c:pt idx="43">
                  <c:v>2022-08</c:v>
                </c:pt>
                <c:pt idx="44">
                  <c:v>2022-09</c:v>
                </c:pt>
                <c:pt idx="45">
                  <c:v>2022-10</c:v>
                </c:pt>
                <c:pt idx="46">
                  <c:v>2022-11</c:v>
                </c:pt>
                <c:pt idx="47">
                  <c:v>2022-12</c:v>
                </c:pt>
                <c:pt idx="48">
                  <c:v>2023-01</c:v>
                </c:pt>
                <c:pt idx="49">
                  <c:v>2023-02</c:v>
                </c:pt>
                <c:pt idx="50">
                  <c:v>2023-03</c:v>
                </c:pt>
                <c:pt idx="51">
                  <c:v>2023-04</c:v>
                </c:pt>
                <c:pt idx="52">
                  <c:v>2023-05</c:v>
                </c:pt>
                <c:pt idx="53">
                  <c:v>2023-06</c:v>
                </c:pt>
                <c:pt idx="54">
                  <c:v>2023-07</c:v>
                </c:pt>
                <c:pt idx="55">
                  <c:v>2023-08</c:v>
                </c:pt>
                <c:pt idx="56">
                  <c:v>2023-09</c:v>
                </c:pt>
                <c:pt idx="57">
                  <c:v>2023-10</c:v>
                </c:pt>
                <c:pt idx="58">
                  <c:v>2023-11</c:v>
                </c:pt>
              </c:strCache>
            </c:strRef>
          </c:cat>
          <c:val>
            <c:numRef>
              <c:f>Sheet0!$N$2:$N$60</c:f>
              <c:numCache>
                <c:formatCode>General</c:formatCode>
                <c:ptCount val="59"/>
                <c:pt idx="0">
                  <c:v>0</c:v>
                </c:pt>
                <c:pt idx="1">
                  <c:v>-0.0999999999999943</c:v>
                </c:pt>
                <c:pt idx="2">
                  <c:v>0</c:v>
                </c:pt>
                <c:pt idx="3">
                  <c:v>0.200000000000003</c:v>
                </c:pt>
                <c:pt idx="4">
                  <c:v>0.0999999999999943</c:v>
                </c:pt>
                <c:pt idx="5">
                  <c:v>0</c:v>
                </c:pt>
                <c:pt idx="6">
                  <c:v>0</c:v>
                </c:pt>
                <c:pt idx="7">
                  <c:v>0.200000000000003</c:v>
                </c:pt>
                <c:pt idx="8">
                  <c:v>0.5</c:v>
                </c:pt>
                <c:pt idx="9">
                  <c:v>0.299999999999997</c:v>
                </c:pt>
                <c:pt idx="10">
                  <c:v>0.299999999999997</c:v>
                </c:pt>
                <c:pt idx="11">
                  <c:v>-0.200000000000003</c:v>
                </c:pt>
                <c:pt idx="12">
                  <c:v>0</c:v>
                </c:pt>
                <c:pt idx="13">
                  <c:v>0</c:v>
                </c:pt>
                <c:pt idx="14">
                  <c:v>-0.200000000000003</c:v>
                </c:pt>
                <c:pt idx="15">
                  <c:v>-0.0999999999999943</c:v>
                </c:pt>
                <c:pt idx="16">
                  <c:v>-0.299999999999997</c:v>
                </c:pt>
                <c:pt idx="17">
                  <c:v>0.0999999999999943</c:v>
                </c:pt>
                <c:pt idx="18">
                  <c:v>0.0999999999999943</c:v>
                </c:pt>
                <c:pt idx="19">
                  <c:v>0.0999999999999943</c:v>
                </c:pt>
                <c:pt idx="20">
                  <c:v>-0.0999999999999943</c:v>
                </c:pt>
                <c:pt idx="21">
                  <c:v>-0.0999999999999943</c:v>
                </c:pt>
                <c:pt idx="22">
                  <c:v>0.0999999999999943</c:v>
                </c:pt>
                <c:pt idx="23">
                  <c:v>0.0999999999999943</c:v>
                </c:pt>
                <c:pt idx="24">
                  <c:v>0.200000000000003</c:v>
                </c:pt>
                <c:pt idx="25">
                  <c:v>0</c:v>
                </c:pt>
                <c:pt idx="26">
                  <c:v>0.200000000000003</c:v>
                </c:pt>
                <c:pt idx="27">
                  <c:v>0.0999999999999943</c:v>
                </c:pt>
                <c:pt idx="28">
                  <c:v>0.0999999999999943</c:v>
                </c:pt>
                <c:pt idx="29">
                  <c:v>-0.200000000000003</c:v>
                </c:pt>
                <c:pt idx="30">
                  <c:v>0.0999999999999943</c:v>
                </c:pt>
                <c:pt idx="31">
                  <c:v>0</c:v>
                </c:pt>
                <c:pt idx="32">
                  <c:v>0</c:v>
                </c:pt>
                <c:pt idx="33">
                  <c:v>0.0999999999999943</c:v>
                </c:pt>
                <c:pt idx="34">
                  <c:v>0.400000000000006</c:v>
                </c:pt>
                <c:pt idx="35">
                  <c:v>0</c:v>
                </c:pt>
                <c:pt idx="36">
                  <c:v>0.0400000000000063</c:v>
                </c:pt>
                <c:pt idx="37">
                  <c:v>0.0999999999999943</c:v>
                </c:pt>
                <c:pt idx="38">
                  <c:v>0.200000000000003</c:v>
                </c:pt>
                <c:pt idx="39">
                  <c:v>0.200000000000003</c:v>
                </c:pt>
                <c:pt idx="40">
                  <c:v>0.299999999999997</c:v>
                </c:pt>
                <c:pt idx="41">
                  <c:v>0.299999999999997</c:v>
                </c:pt>
                <c:pt idx="42">
                  <c:v>0.200000000000003</c:v>
                </c:pt>
                <c:pt idx="43">
                  <c:v>-0.0999999999999943</c:v>
                </c:pt>
                <c:pt idx="44">
                  <c:v>0.0999999999999943</c:v>
                </c:pt>
                <c:pt idx="45">
                  <c:v>0.5</c:v>
                </c:pt>
                <c:pt idx="46">
                  <c:v>0.0999999999999943</c:v>
                </c:pt>
                <c:pt idx="47">
                  <c:v>-0.200000000000003</c:v>
                </c:pt>
                <c:pt idx="48">
                  <c:v>-0.299999999999997</c:v>
                </c:pt>
                <c:pt idx="49">
                  <c:v>-0.299999999999997</c:v>
                </c:pt>
                <c:pt idx="50">
                  <c:v>0</c:v>
                </c:pt>
                <c:pt idx="51">
                  <c:v>-0.299999999999997</c:v>
                </c:pt>
                <c:pt idx="52">
                  <c:v>-0.200000000000003</c:v>
                </c:pt>
                <c:pt idx="53">
                  <c:v>-0.200000000000003</c:v>
                </c:pt>
                <c:pt idx="54">
                  <c:v>0.299999999999997</c:v>
                </c:pt>
                <c:pt idx="55">
                  <c:v>0.0999999999999943</c:v>
                </c:pt>
                <c:pt idx="56">
                  <c:v>0.0999999999999943</c:v>
                </c:pt>
                <c:pt idx="57">
                  <c:v>-0.0999999999999943</c:v>
                </c:pt>
                <c:pt idx="58">
                  <c:v>-0.200000000000003</c:v>
                </c:pt>
              </c:numCache>
            </c:numRef>
          </c:val>
          <c:smooth val="0"/>
        </c:ser>
        <c:dLbls>
          <c:showLegendKey val="0"/>
          <c:showVal val="0"/>
          <c:showCatName val="0"/>
          <c:showSerName val="0"/>
          <c:showPercent val="0"/>
          <c:showBubbleSize val="0"/>
        </c:dLbls>
        <c:marker val="1"/>
        <c:smooth val="0"/>
        <c:axId val="1730130480"/>
        <c:axId val="1540412592"/>
      </c:lineChart>
      <c:catAx>
        <c:axId val="173013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1540412592"/>
        <c:crosses val="autoZero"/>
        <c:auto val="1"/>
        <c:lblAlgn val="ctr"/>
        <c:lblOffset val="100"/>
        <c:noMultiLvlLbl val="0"/>
      </c:catAx>
      <c:valAx>
        <c:axId val="1540412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7301304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lumMod val="85000"/>
      </a:schemeClr>
    </a:solidFill>
    <a:ln>
      <a:solidFill>
        <a:schemeClr val="tx1"/>
      </a:solidFill>
    </a:ln>
    <a:effectLst/>
  </c:spPr>
  <c:txPr>
    <a:bodyPr/>
    <a:lstStyle/>
    <a:p>
      <a:pPr>
        <a:defRPr lang="zh-CN"/>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31747316471681"/>
          <c:y val="0.0435920532742617"/>
          <c:w val="0.900820211048631"/>
          <c:h val="0.645870198436315"/>
        </c:manualLayout>
      </c:layout>
      <c:lineChart>
        <c:grouping val="standard"/>
        <c:varyColors val="0"/>
        <c:ser>
          <c:idx val="0"/>
          <c:order val="0"/>
          <c:tx>
            <c:strRef>
              <c:f>Sheet0!$B$1</c:f>
              <c:strCache>
                <c:ptCount val="1"/>
                <c:pt idx="0">
                  <c:v>消费者预期指数_当期</c:v>
                </c:pt>
              </c:strCache>
            </c:strRef>
          </c:tx>
          <c:spPr>
            <a:ln w="28575" cap="rnd">
              <a:solidFill>
                <a:schemeClr val="accent1"/>
              </a:solidFill>
              <a:round/>
            </a:ln>
            <a:effectLst/>
          </c:spPr>
          <c:marker>
            <c:symbol val="none"/>
          </c:marker>
          <c:dLbls>
            <c:delete val="1"/>
          </c:dLbls>
          <c:cat>
            <c:strRef>
              <c:f>Sheet0!$A$2:$A$60</c:f>
              <c:strCache>
                <c:ptCount val="59"/>
                <c:pt idx="0">
                  <c:v>2019-01</c:v>
                </c:pt>
                <c:pt idx="1">
                  <c:v>2019-02</c:v>
                </c:pt>
                <c:pt idx="2">
                  <c:v>2019-03</c:v>
                </c:pt>
                <c:pt idx="3">
                  <c:v>2019-04</c:v>
                </c:pt>
                <c:pt idx="4">
                  <c:v>2019-05</c:v>
                </c:pt>
                <c:pt idx="5">
                  <c:v>2019-06</c:v>
                </c:pt>
                <c:pt idx="6">
                  <c:v>2019-07</c:v>
                </c:pt>
                <c:pt idx="7">
                  <c:v>2019-08</c:v>
                </c:pt>
                <c:pt idx="8">
                  <c:v>2019-09</c:v>
                </c:pt>
                <c:pt idx="9">
                  <c:v>2019-10</c:v>
                </c:pt>
                <c:pt idx="10">
                  <c:v>2019-11</c:v>
                </c:pt>
                <c:pt idx="11">
                  <c:v>2019-12</c:v>
                </c:pt>
                <c:pt idx="12">
                  <c:v>2020-01</c:v>
                </c:pt>
                <c:pt idx="13">
                  <c:v>2020-02</c:v>
                </c:pt>
                <c:pt idx="14">
                  <c:v>2020-03</c:v>
                </c:pt>
                <c:pt idx="15">
                  <c:v>2020-04</c:v>
                </c:pt>
                <c:pt idx="16">
                  <c:v>2020-05</c:v>
                </c:pt>
                <c:pt idx="17">
                  <c:v>2020-06</c:v>
                </c:pt>
                <c:pt idx="18">
                  <c:v>2020-07</c:v>
                </c:pt>
                <c:pt idx="19">
                  <c:v>2020-08</c:v>
                </c:pt>
                <c:pt idx="20">
                  <c:v>2020-09</c:v>
                </c:pt>
                <c:pt idx="21">
                  <c:v>2020-10</c:v>
                </c:pt>
                <c:pt idx="22">
                  <c:v>2020-11</c:v>
                </c:pt>
                <c:pt idx="23">
                  <c:v>2020-12</c:v>
                </c:pt>
                <c:pt idx="24">
                  <c:v>2021-01</c:v>
                </c:pt>
                <c:pt idx="25">
                  <c:v>2021-02</c:v>
                </c:pt>
                <c:pt idx="26">
                  <c:v>2021-03</c:v>
                </c:pt>
                <c:pt idx="27">
                  <c:v>2021-04</c:v>
                </c:pt>
                <c:pt idx="28">
                  <c:v>2021-05</c:v>
                </c:pt>
                <c:pt idx="29">
                  <c:v>2021-06</c:v>
                </c:pt>
                <c:pt idx="30">
                  <c:v>2021-07</c:v>
                </c:pt>
                <c:pt idx="31">
                  <c:v>2021-08</c:v>
                </c:pt>
                <c:pt idx="32">
                  <c:v>2021-09</c:v>
                </c:pt>
                <c:pt idx="33">
                  <c:v>2021-10</c:v>
                </c:pt>
                <c:pt idx="34">
                  <c:v>2021-11</c:v>
                </c:pt>
                <c:pt idx="35">
                  <c:v>2021-12</c:v>
                </c:pt>
                <c:pt idx="36">
                  <c:v>2022-01</c:v>
                </c:pt>
                <c:pt idx="37">
                  <c:v>2022-02</c:v>
                </c:pt>
                <c:pt idx="38">
                  <c:v>2022-03</c:v>
                </c:pt>
                <c:pt idx="39">
                  <c:v>2022-04</c:v>
                </c:pt>
                <c:pt idx="40">
                  <c:v>2022-05</c:v>
                </c:pt>
                <c:pt idx="41">
                  <c:v>2022-06</c:v>
                </c:pt>
                <c:pt idx="42">
                  <c:v>2022-07</c:v>
                </c:pt>
                <c:pt idx="43">
                  <c:v>2022-08</c:v>
                </c:pt>
                <c:pt idx="44">
                  <c:v>2022-09</c:v>
                </c:pt>
                <c:pt idx="45">
                  <c:v>2022-10</c:v>
                </c:pt>
                <c:pt idx="46">
                  <c:v>2022-11</c:v>
                </c:pt>
                <c:pt idx="47">
                  <c:v>2022-12</c:v>
                </c:pt>
                <c:pt idx="48">
                  <c:v>2023-01</c:v>
                </c:pt>
                <c:pt idx="49">
                  <c:v>2023-02</c:v>
                </c:pt>
                <c:pt idx="50">
                  <c:v>2023-03</c:v>
                </c:pt>
                <c:pt idx="51">
                  <c:v>2023-04</c:v>
                </c:pt>
                <c:pt idx="52">
                  <c:v>2023-05</c:v>
                </c:pt>
                <c:pt idx="53">
                  <c:v>2023-06</c:v>
                </c:pt>
                <c:pt idx="54">
                  <c:v>2023-07</c:v>
                </c:pt>
                <c:pt idx="55">
                  <c:v>2023-08</c:v>
                </c:pt>
                <c:pt idx="56">
                  <c:v>2023-09</c:v>
                </c:pt>
                <c:pt idx="57">
                  <c:v>2023-10</c:v>
                </c:pt>
                <c:pt idx="58">
                  <c:v>2023-11</c:v>
                </c:pt>
              </c:strCache>
            </c:strRef>
          </c:cat>
          <c:val>
            <c:numRef>
              <c:f>Sheet0!$B$2:$B$60</c:f>
              <c:numCache>
                <c:formatCode>General</c:formatCode>
                <c:ptCount val="59"/>
                <c:pt idx="0">
                  <c:v>127.2</c:v>
                </c:pt>
                <c:pt idx="1">
                  <c:v>129.3</c:v>
                </c:pt>
                <c:pt idx="2">
                  <c:v>127.2</c:v>
                </c:pt>
                <c:pt idx="3">
                  <c:v>128.7</c:v>
                </c:pt>
                <c:pt idx="4">
                  <c:v>126.2</c:v>
                </c:pt>
                <c:pt idx="5">
                  <c:v>129.4</c:v>
                </c:pt>
                <c:pt idx="6">
                  <c:v>127.6</c:v>
                </c:pt>
                <c:pt idx="7">
                  <c:v>125.4</c:v>
                </c:pt>
                <c:pt idx="8">
                  <c:v>128</c:v>
                </c:pt>
                <c:pt idx="9">
                  <c:v>128.5</c:v>
                </c:pt>
                <c:pt idx="10">
                  <c:v>128.9</c:v>
                </c:pt>
                <c:pt idx="11">
                  <c:v>130.6</c:v>
                </c:pt>
                <c:pt idx="12">
                  <c:v>130.7</c:v>
                </c:pt>
                <c:pt idx="13">
                  <c:v>121.2</c:v>
                </c:pt>
                <c:pt idx="14">
                  <c:v>125.2</c:v>
                </c:pt>
                <c:pt idx="15">
                  <c:v>119.3</c:v>
                </c:pt>
                <c:pt idx="16">
                  <c:v>118.8</c:v>
                </c:pt>
                <c:pt idx="17">
                  <c:v>115.1</c:v>
                </c:pt>
                <c:pt idx="18">
                  <c:v>120.6</c:v>
                </c:pt>
                <c:pt idx="19">
                  <c:v>120.1</c:v>
                </c:pt>
                <c:pt idx="20">
                  <c:v>124.2</c:v>
                </c:pt>
                <c:pt idx="21">
                  <c:v>125.2</c:v>
                </c:pt>
                <c:pt idx="22">
                  <c:v>127</c:v>
                </c:pt>
                <c:pt idx="23">
                  <c:v>125.2</c:v>
                </c:pt>
                <c:pt idx="24">
                  <c:v>126</c:v>
                </c:pt>
                <c:pt idx="25">
                  <c:v>131</c:v>
                </c:pt>
                <c:pt idx="26">
                  <c:v>126.7</c:v>
                </c:pt>
                <c:pt idx="27">
                  <c:v>125.9</c:v>
                </c:pt>
                <c:pt idx="28">
                  <c:v>125.4</c:v>
                </c:pt>
                <c:pt idx="29">
                  <c:v>126.3</c:v>
                </c:pt>
                <c:pt idx="30">
                  <c:v>120.4</c:v>
                </c:pt>
                <c:pt idx="31">
                  <c:v>119</c:v>
                </c:pt>
                <c:pt idx="32">
                  <c:v>124.5</c:v>
                </c:pt>
                <c:pt idx="33">
                  <c:v>122.9</c:v>
                </c:pt>
                <c:pt idx="34">
                  <c:v>122.6</c:v>
                </c:pt>
                <c:pt idx="35">
                  <c:v>122.7</c:v>
                </c:pt>
                <c:pt idx="36">
                  <c:v>124.5</c:v>
                </c:pt>
                <c:pt idx="37">
                  <c:v>123.9</c:v>
                </c:pt>
                <c:pt idx="38">
                  <c:v>116.2</c:v>
                </c:pt>
                <c:pt idx="39">
                  <c:v>86.8</c:v>
                </c:pt>
                <c:pt idx="40">
                  <c:v>87.7</c:v>
                </c:pt>
                <c:pt idx="41">
                  <c:v>91</c:v>
                </c:pt>
                <c:pt idx="42">
                  <c:v>89.6</c:v>
                </c:pt>
                <c:pt idx="43">
                  <c:v>87.9</c:v>
                </c:pt>
                <c:pt idx="44">
                  <c:v>88.4</c:v>
                </c:pt>
                <c:pt idx="45">
                  <c:v>86.3</c:v>
                </c:pt>
                <c:pt idx="46">
                  <c:v>84.2</c:v>
                </c:pt>
                <c:pt idx="47">
                  <c:v>90.1</c:v>
                </c:pt>
                <c:pt idx="48">
                  <c:v>93.7</c:v>
                </c:pt>
                <c:pt idx="49">
                  <c:v>98.4</c:v>
                </c:pt>
                <c:pt idx="50">
                  <c:v>98</c:v>
                </c:pt>
                <c:pt idx="51">
                  <c:v>88.7</c:v>
                </c:pt>
                <c:pt idx="52">
                  <c:v>89.7</c:v>
                </c:pt>
                <c:pt idx="53">
                  <c:v>87.2</c:v>
                </c:pt>
                <c:pt idx="54">
                  <c:v>86.6</c:v>
                </c:pt>
                <c:pt idx="55">
                  <c:v>86.8</c:v>
                </c:pt>
                <c:pt idx="56">
                  <c:v>88.1</c:v>
                </c:pt>
                <c:pt idx="57">
                  <c:v>88</c:v>
                </c:pt>
                <c:pt idx="58">
                  <c:v>87.5</c:v>
                </c:pt>
              </c:numCache>
            </c:numRef>
          </c:val>
          <c:smooth val="0"/>
        </c:ser>
        <c:ser>
          <c:idx val="1"/>
          <c:order val="1"/>
          <c:tx>
            <c:strRef>
              <c:f>Sheet0!$C$1</c:f>
              <c:strCache>
                <c:ptCount val="1"/>
                <c:pt idx="0">
                  <c:v>消费者满意指数_当期</c:v>
                </c:pt>
              </c:strCache>
            </c:strRef>
          </c:tx>
          <c:spPr>
            <a:ln w="28575" cap="rnd">
              <a:solidFill>
                <a:schemeClr val="accent2"/>
              </a:solidFill>
              <a:round/>
            </a:ln>
            <a:effectLst/>
          </c:spPr>
          <c:marker>
            <c:symbol val="none"/>
          </c:marker>
          <c:dLbls>
            <c:delete val="1"/>
          </c:dLbls>
          <c:cat>
            <c:strRef>
              <c:f>Sheet0!$A$2:$A$60</c:f>
              <c:strCache>
                <c:ptCount val="59"/>
                <c:pt idx="0">
                  <c:v>2019-01</c:v>
                </c:pt>
                <c:pt idx="1">
                  <c:v>2019-02</c:v>
                </c:pt>
                <c:pt idx="2">
                  <c:v>2019-03</c:v>
                </c:pt>
                <c:pt idx="3">
                  <c:v>2019-04</c:v>
                </c:pt>
                <c:pt idx="4">
                  <c:v>2019-05</c:v>
                </c:pt>
                <c:pt idx="5">
                  <c:v>2019-06</c:v>
                </c:pt>
                <c:pt idx="6">
                  <c:v>2019-07</c:v>
                </c:pt>
                <c:pt idx="7">
                  <c:v>2019-08</c:v>
                </c:pt>
                <c:pt idx="8">
                  <c:v>2019-09</c:v>
                </c:pt>
                <c:pt idx="9">
                  <c:v>2019-10</c:v>
                </c:pt>
                <c:pt idx="10">
                  <c:v>2019-11</c:v>
                </c:pt>
                <c:pt idx="11">
                  <c:v>2019-12</c:v>
                </c:pt>
                <c:pt idx="12">
                  <c:v>2020-01</c:v>
                </c:pt>
                <c:pt idx="13">
                  <c:v>2020-02</c:v>
                </c:pt>
                <c:pt idx="14">
                  <c:v>2020-03</c:v>
                </c:pt>
                <c:pt idx="15">
                  <c:v>2020-04</c:v>
                </c:pt>
                <c:pt idx="16">
                  <c:v>2020-05</c:v>
                </c:pt>
                <c:pt idx="17">
                  <c:v>2020-06</c:v>
                </c:pt>
                <c:pt idx="18">
                  <c:v>2020-07</c:v>
                </c:pt>
                <c:pt idx="19">
                  <c:v>2020-08</c:v>
                </c:pt>
                <c:pt idx="20">
                  <c:v>2020-09</c:v>
                </c:pt>
                <c:pt idx="21">
                  <c:v>2020-10</c:v>
                </c:pt>
                <c:pt idx="22">
                  <c:v>2020-11</c:v>
                </c:pt>
                <c:pt idx="23">
                  <c:v>2020-12</c:v>
                </c:pt>
                <c:pt idx="24">
                  <c:v>2021-01</c:v>
                </c:pt>
                <c:pt idx="25">
                  <c:v>2021-02</c:v>
                </c:pt>
                <c:pt idx="26">
                  <c:v>2021-03</c:v>
                </c:pt>
                <c:pt idx="27">
                  <c:v>2021-04</c:v>
                </c:pt>
                <c:pt idx="28">
                  <c:v>2021-05</c:v>
                </c:pt>
                <c:pt idx="29">
                  <c:v>2021-06</c:v>
                </c:pt>
                <c:pt idx="30">
                  <c:v>2021-07</c:v>
                </c:pt>
                <c:pt idx="31">
                  <c:v>2021-08</c:v>
                </c:pt>
                <c:pt idx="32">
                  <c:v>2021-09</c:v>
                </c:pt>
                <c:pt idx="33">
                  <c:v>2021-10</c:v>
                </c:pt>
                <c:pt idx="34">
                  <c:v>2021-11</c:v>
                </c:pt>
                <c:pt idx="35">
                  <c:v>2021-12</c:v>
                </c:pt>
                <c:pt idx="36">
                  <c:v>2022-01</c:v>
                </c:pt>
                <c:pt idx="37">
                  <c:v>2022-02</c:v>
                </c:pt>
                <c:pt idx="38">
                  <c:v>2022-03</c:v>
                </c:pt>
                <c:pt idx="39">
                  <c:v>2022-04</c:v>
                </c:pt>
                <c:pt idx="40">
                  <c:v>2022-05</c:v>
                </c:pt>
                <c:pt idx="41">
                  <c:v>2022-06</c:v>
                </c:pt>
                <c:pt idx="42">
                  <c:v>2022-07</c:v>
                </c:pt>
                <c:pt idx="43">
                  <c:v>2022-08</c:v>
                </c:pt>
                <c:pt idx="44">
                  <c:v>2022-09</c:v>
                </c:pt>
                <c:pt idx="45">
                  <c:v>2022-10</c:v>
                </c:pt>
                <c:pt idx="46">
                  <c:v>2022-11</c:v>
                </c:pt>
                <c:pt idx="47">
                  <c:v>2022-12</c:v>
                </c:pt>
                <c:pt idx="48">
                  <c:v>2023-01</c:v>
                </c:pt>
                <c:pt idx="49">
                  <c:v>2023-02</c:v>
                </c:pt>
                <c:pt idx="50">
                  <c:v>2023-03</c:v>
                </c:pt>
                <c:pt idx="51">
                  <c:v>2023-04</c:v>
                </c:pt>
                <c:pt idx="52">
                  <c:v>2023-05</c:v>
                </c:pt>
                <c:pt idx="53">
                  <c:v>2023-06</c:v>
                </c:pt>
                <c:pt idx="54">
                  <c:v>2023-07</c:v>
                </c:pt>
                <c:pt idx="55">
                  <c:v>2023-08</c:v>
                </c:pt>
                <c:pt idx="56">
                  <c:v>2023-09</c:v>
                </c:pt>
                <c:pt idx="57">
                  <c:v>2023-10</c:v>
                </c:pt>
                <c:pt idx="58">
                  <c:v>2023-11</c:v>
                </c:pt>
              </c:strCache>
            </c:strRef>
          </c:cat>
          <c:val>
            <c:numRef>
              <c:f>Sheet0!$C$2:$C$60</c:f>
              <c:numCache>
                <c:formatCode>General</c:formatCode>
                <c:ptCount val="59"/>
                <c:pt idx="0">
                  <c:v>118.4</c:v>
                </c:pt>
                <c:pt idx="1">
                  <c:v>121</c:v>
                </c:pt>
                <c:pt idx="2">
                  <c:v>119.4</c:v>
                </c:pt>
                <c:pt idx="3">
                  <c:v>120.3</c:v>
                </c:pt>
                <c:pt idx="4">
                  <c:v>119.1</c:v>
                </c:pt>
                <c:pt idx="5">
                  <c:v>120.6</c:v>
                </c:pt>
                <c:pt idx="6">
                  <c:v>119.5</c:v>
                </c:pt>
                <c:pt idx="7">
                  <c:v>117.9</c:v>
                </c:pt>
                <c:pt idx="8">
                  <c:v>118.2</c:v>
                </c:pt>
                <c:pt idx="9">
                  <c:v>117.8</c:v>
                </c:pt>
                <c:pt idx="10">
                  <c:v>118</c:v>
                </c:pt>
                <c:pt idx="11">
                  <c:v>120.7</c:v>
                </c:pt>
                <c:pt idx="12">
                  <c:v>120</c:v>
                </c:pt>
                <c:pt idx="13">
                  <c:v>115.4</c:v>
                </c:pt>
                <c:pt idx="14">
                  <c:v>117.8</c:v>
                </c:pt>
                <c:pt idx="15">
                  <c:v>112.3</c:v>
                </c:pt>
                <c:pt idx="16">
                  <c:v>111.3</c:v>
                </c:pt>
                <c:pt idx="17">
                  <c:v>108.9</c:v>
                </c:pt>
                <c:pt idx="18">
                  <c:v>111.9</c:v>
                </c:pt>
                <c:pt idx="19">
                  <c:v>110.8</c:v>
                </c:pt>
                <c:pt idx="20">
                  <c:v>115</c:v>
                </c:pt>
                <c:pt idx="21">
                  <c:v>116.6</c:v>
                </c:pt>
                <c:pt idx="22">
                  <c:v>119.6</c:v>
                </c:pt>
                <c:pt idx="23">
                  <c:v>117.3</c:v>
                </c:pt>
                <c:pt idx="24">
                  <c:v>118</c:v>
                </c:pt>
                <c:pt idx="25">
                  <c:v>121</c:v>
                </c:pt>
                <c:pt idx="26">
                  <c:v>115.4</c:v>
                </c:pt>
                <c:pt idx="27">
                  <c:v>114.9</c:v>
                </c:pt>
                <c:pt idx="28">
                  <c:v>116.4</c:v>
                </c:pt>
                <c:pt idx="29">
                  <c:v>117.5</c:v>
                </c:pt>
                <c:pt idx="30">
                  <c:v>114</c:v>
                </c:pt>
                <c:pt idx="31">
                  <c:v>115.2</c:v>
                </c:pt>
                <c:pt idx="32">
                  <c:v>116.3</c:v>
                </c:pt>
                <c:pt idx="33">
                  <c:v>116.1</c:v>
                </c:pt>
                <c:pt idx="34">
                  <c:v>114.7</c:v>
                </c:pt>
                <c:pt idx="35">
                  <c:v>115.5</c:v>
                </c:pt>
                <c:pt idx="36">
                  <c:v>117</c:v>
                </c:pt>
                <c:pt idx="37">
                  <c:v>115.3</c:v>
                </c:pt>
                <c:pt idx="38">
                  <c:v>110.4</c:v>
                </c:pt>
                <c:pt idx="39">
                  <c:v>86.5</c:v>
                </c:pt>
                <c:pt idx="40">
                  <c:v>86.2</c:v>
                </c:pt>
                <c:pt idx="41">
                  <c:v>87.5</c:v>
                </c:pt>
                <c:pt idx="42">
                  <c:v>86.7</c:v>
                </c:pt>
                <c:pt idx="43">
                  <c:v>86.5</c:v>
                </c:pt>
                <c:pt idx="44">
                  <c:v>86.5</c:v>
                </c:pt>
                <c:pt idx="45">
                  <c:v>87.1</c:v>
                </c:pt>
                <c:pt idx="46">
                  <c:v>86.3</c:v>
                </c:pt>
                <c:pt idx="47">
                  <c:v>87.1</c:v>
                </c:pt>
                <c:pt idx="48">
                  <c:v>89.6</c:v>
                </c:pt>
                <c:pt idx="49">
                  <c:v>92.3</c:v>
                </c:pt>
                <c:pt idx="50">
                  <c:v>92.8</c:v>
                </c:pt>
                <c:pt idx="51">
                  <c:v>86</c:v>
                </c:pt>
                <c:pt idx="52">
                  <c:v>87.1</c:v>
                </c:pt>
                <c:pt idx="53">
                  <c:v>85.9</c:v>
                </c:pt>
                <c:pt idx="54">
                  <c:v>86.3</c:v>
                </c:pt>
                <c:pt idx="55">
                  <c:v>86.3</c:v>
                </c:pt>
                <c:pt idx="56">
                  <c:v>86.6</c:v>
                </c:pt>
                <c:pt idx="57">
                  <c:v>87.8</c:v>
                </c:pt>
                <c:pt idx="58">
                  <c:v>86.6</c:v>
                </c:pt>
              </c:numCache>
            </c:numRef>
          </c:val>
          <c:smooth val="0"/>
        </c:ser>
        <c:ser>
          <c:idx val="2"/>
          <c:order val="2"/>
          <c:tx>
            <c:strRef>
              <c:f>Sheet0!$D$1</c:f>
              <c:strCache>
                <c:ptCount val="1"/>
                <c:pt idx="0">
                  <c:v>消费者信心指数_当期</c:v>
                </c:pt>
              </c:strCache>
            </c:strRef>
          </c:tx>
          <c:spPr>
            <a:ln w="28575" cap="rnd">
              <a:solidFill>
                <a:schemeClr val="accent3"/>
              </a:solidFill>
              <a:round/>
            </a:ln>
            <a:effectLst/>
          </c:spPr>
          <c:marker>
            <c:symbol val="none"/>
          </c:marker>
          <c:dLbls>
            <c:delete val="1"/>
          </c:dLbls>
          <c:cat>
            <c:strRef>
              <c:f>Sheet0!$A$2:$A$60</c:f>
              <c:strCache>
                <c:ptCount val="59"/>
                <c:pt idx="0">
                  <c:v>2019-01</c:v>
                </c:pt>
                <c:pt idx="1">
                  <c:v>2019-02</c:v>
                </c:pt>
                <c:pt idx="2">
                  <c:v>2019-03</c:v>
                </c:pt>
                <c:pt idx="3">
                  <c:v>2019-04</c:v>
                </c:pt>
                <c:pt idx="4">
                  <c:v>2019-05</c:v>
                </c:pt>
                <c:pt idx="5">
                  <c:v>2019-06</c:v>
                </c:pt>
                <c:pt idx="6">
                  <c:v>2019-07</c:v>
                </c:pt>
                <c:pt idx="7">
                  <c:v>2019-08</c:v>
                </c:pt>
                <c:pt idx="8">
                  <c:v>2019-09</c:v>
                </c:pt>
                <c:pt idx="9">
                  <c:v>2019-10</c:v>
                </c:pt>
                <c:pt idx="10">
                  <c:v>2019-11</c:v>
                </c:pt>
                <c:pt idx="11">
                  <c:v>2019-12</c:v>
                </c:pt>
                <c:pt idx="12">
                  <c:v>2020-01</c:v>
                </c:pt>
                <c:pt idx="13">
                  <c:v>2020-02</c:v>
                </c:pt>
                <c:pt idx="14">
                  <c:v>2020-03</c:v>
                </c:pt>
                <c:pt idx="15">
                  <c:v>2020-04</c:v>
                </c:pt>
                <c:pt idx="16">
                  <c:v>2020-05</c:v>
                </c:pt>
                <c:pt idx="17">
                  <c:v>2020-06</c:v>
                </c:pt>
                <c:pt idx="18">
                  <c:v>2020-07</c:v>
                </c:pt>
                <c:pt idx="19">
                  <c:v>2020-08</c:v>
                </c:pt>
                <c:pt idx="20">
                  <c:v>2020-09</c:v>
                </c:pt>
                <c:pt idx="21">
                  <c:v>2020-10</c:v>
                </c:pt>
                <c:pt idx="22">
                  <c:v>2020-11</c:v>
                </c:pt>
                <c:pt idx="23">
                  <c:v>2020-12</c:v>
                </c:pt>
                <c:pt idx="24">
                  <c:v>2021-01</c:v>
                </c:pt>
                <c:pt idx="25">
                  <c:v>2021-02</c:v>
                </c:pt>
                <c:pt idx="26">
                  <c:v>2021-03</c:v>
                </c:pt>
                <c:pt idx="27">
                  <c:v>2021-04</c:v>
                </c:pt>
                <c:pt idx="28">
                  <c:v>2021-05</c:v>
                </c:pt>
                <c:pt idx="29">
                  <c:v>2021-06</c:v>
                </c:pt>
                <c:pt idx="30">
                  <c:v>2021-07</c:v>
                </c:pt>
                <c:pt idx="31">
                  <c:v>2021-08</c:v>
                </c:pt>
                <c:pt idx="32">
                  <c:v>2021-09</c:v>
                </c:pt>
                <c:pt idx="33">
                  <c:v>2021-10</c:v>
                </c:pt>
                <c:pt idx="34">
                  <c:v>2021-11</c:v>
                </c:pt>
                <c:pt idx="35">
                  <c:v>2021-12</c:v>
                </c:pt>
                <c:pt idx="36">
                  <c:v>2022-01</c:v>
                </c:pt>
                <c:pt idx="37">
                  <c:v>2022-02</c:v>
                </c:pt>
                <c:pt idx="38">
                  <c:v>2022-03</c:v>
                </c:pt>
                <c:pt idx="39">
                  <c:v>2022-04</c:v>
                </c:pt>
                <c:pt idx="40">
                  <c:v>2022-05</c:v>
                </c:pt>
                <c:pt idx="41">
                  <c:v>2022-06</c:v>
                </c:pt>
                <c:pt idx="42">
                  <c:v>2022-07</c:v>
                </c:pt>
                <c:pt idx="43">
                  <c:v>2022-08</c:v>
                </c:pt>
                <c:pt idx="44">
                  <c:v>2022-09</c:v>
                </c:pt>
                <c:pt idx="45">
                  <c:v>2022-10</c:v>
                </c:pt>
                <c:pt idx="46">
                  <c:v>2022-11</c:v>
                </c:pt>
                <c:pt idx="47">
                  <c:v>2022-12</c:v>
                </c:pt>
                <c:pt idx="48">
                  <c:v>2023-01</c:v>
                </c:pt>
                <c:pt idx="49">
                  <c:v>2023-02</c:v>
                </c:pt>
                <c:pt idx="50">
                  <c:v>2023-03</c:v>
                </c:pt>
                <c:pt idx="51">
                  <c:v>2023-04</c:v>
                </c:pt>
                <c:pt idx="52">
                  <c:v>2023-05</c:v>
                </c:pt>
                <c:pt idx="53">
                  <c:v>2023-06</c:v>
                </c:pt>
                <c:pt idx="54">
                  <c:v>2023-07</c:v>
                </c:pt>
                <c:pt idx="55">
                  <c:v>2023-08</c:v>
                </c:pt>
                <c:pt idx="56">
                  <c:v>2023-09</c:v>
                </c:pt>
                <c:pt idx="57">
                  <c:v>2023-10</c:v>
                </c:pt>
                <c:pt idx="58">
                  <c:v>2023-11</c:v>
                </c:pt>
              </c:strCache>
            </c:strRef>
          </c:cat>
          <c:val>
            <c:numRef>
              <c:f>Sheet0!$D$2:$D$60</c:f>
              <c:numCache>
                <c:formatCode>General</c:formatCode>
                <c:ptCount val="59"/>
                <c:pt idx="0">
                  <c:v>123.7</c:v>
                </c:pt>
                <c:pt idx="1">
                  <c:v>126</c:v>
                </c:pt>
                <c:pt idx="2">
                  <c:v>124.1</c:v>
                </c:pt>
                <c:pt idx="3">
                  <c:v>125.3</c:v>
                </c:pt>
                <c:pt idx="4">
                  <c:v>123.4</c:v>
                </c:pt>
                <c:pt idx="5">
                  <c:v>125.9</c:v>
                </c:pt>
                <c:pt idx="6">
                  <c:v>124.4</c:v>
                </c:pt>
                <c:pt idx="7">
                  <c:v>122.4</c:v>
                </c:pt>
                <c:pt idx="8">
                  <c:v>124.1</c:v>
                </c:pt>
                <c:pt idx="9">
                  <c:v>124.3</c:v>
                </c:pt>
                <c:pt idx="10">
                  <c:v>124.6</c:v>
                </c:pt>
                <c:pt idx="11">
                  <c:v>126.6</c:v>
                </c:pt>
                <c:pt idx="12">
                  <c:v>126.4</c:v>
                </c:pt>
                <c:pt idx="13">
                  <c:v>118.9</c:v>
                </c:pt>
                <c:pt idx="14">
                  <c:v>122.2</c:v>
                </c:pt>
                <c:pt idx="15">
                  <c:v>116.4</c:v>
                </c:pt>
                <c:pt idx="16">
                  <c:v>115.8</c:v>
                </c:pt>
                <c:pt idx="17">
                  <c:v>112.6</c:v>
                </c:pt>
                <c:pt idx="18">
                  <c:v>117.2</c:v>
                </c:pt>
                <c:pt idx="19">
                  <c:v>116.4</c:v>
                </c:pt>
                <c:pt idx="20">
                  <c:v>120.5</c:v>
                </c:pt>
                <c:pt idx="21">
                  <c:v>121.7</c:v>
                </c:pt>
                <c:pt idx="22">
                  <c:v>124</c:v>
                </c:pt>
                <c:pt idx="23">
                  <c:v>122.1</c:v>
                </c:pt>
                <c:pt idx="24">
                  <c:v>122.8</c:v>
                </c:pt>
                <c:pt idx="25">
                  <c:v>127</c:v>
                </c:pt>
                <c:pt idx="26">
                  <c:v>122.2</c:v>
                </c:pt>
                <c:pt idx="27">
                  <c:v>121.5</c:v>
                </c:pt>
                <c:pt idx="28">
                  <c:v>121.8</c:v>
                </c:pt>
                <c:pt idx="29">
                  <c:v>122.8</c:v>
                </c:pt>
                <c:pt idx="30">
                  <c:v>117.8</c:v>
                </c:pt>
                <c:pt idx="31">
                  <c:v>117.5</c:v>
                </c:pt>
                <c:pt idx="32">
                  <c:v>121.2</c:v>
                </c:pt>
                <c:pt idx="33">
                  <c:v>120.2</c:v>
                </c:pt>
                <c:pt idx="34">
                  <c:v>119.5</c:v>
                </c:pt>
                <c:pt idx="35">
                  <c:v>119.8</c:v>
                </c:pt>
                <c:pt idx="36">
                  <c:v>121.5</c:v>
                </c:pt>
                <c:pt idx="37">
                  <c:v>120.5</c:v>
                </c:pt>
                <c:pt idx="38">
                  <c:v>113.2</c:v>
                </c:pt>
                <c:pt idx="39">
                  <c:v>86.7</c:v>
                </c:pt>
                <c:pt idx="40">
                  <c:v>86.8</c:v>
                </c:pt>
                <c:pt idx="41">
                  <c:v>88.9</c:v>
                </c:pt>
                <c:pt idx="42">
                  <c:v>87.9</c:v>
                </c:pt>
                <c:pt idx="43">
                  <c:v>87</c:v>
                </c:pt>
                <c:pt idx="44">
                  <c:v>87.2</c:v>
                </c:pt>
                <c:pt idx="45">
                  <c:v>86.8</c:v>
                </c:pt>
                <c:pt idx="46">
                  <c:v>85.5</c:v>
                </c:pt>
                <c:pt idx="47">
                  <c:v>88.3</c:v>
                </c:pt>
                <c:pt idx="48">
                  <c:v>91.2</c:v>
                </c:pt>
                <c:pt idx="49">
                  <c:v>94.7</c:v>
                </c:pt>
                <c:pt idx="50">
                  <c:v>94.9</c:v>
                </c:pt>
                <c:pt idx="51">
                  <c:v>87.1</c:v>
                </c:pt>
                <c:pt idx="52">
                  <c:v>88.2</c:v>
                </c:pt>
                <c:pt idx="53">
                  <c:v>86.4</c:v>
                </c:pt>
                <c:pt idx="54">
                  <c:v>86.4</c:v>
                </c:pt>
                <c:pt idx="55">
                  <c:v>86.5</c:v>
                </c:pt>
                <c:pt idx="56">
                  <c:v>87.2</c:v>
                </c:pt>
                <c:pt idx="57">
                  <c:v>87.9</c:v>
                </c:pt>
                <c:pt idx="58">
                  <c:v>87</c:v>
                </c:pt>
              </c:numCache>
            </c:numRef>
          </c:val>
          <c:smooth val="0"/>
        </c:ser>
        <c:dLbls>
          <c:showLegendKey val="0"/>
          <c:showVal val="0"/>
          <c:showCatName val="0"/>
          <c:showSerName val="0"/>
          <c:showPercent val="0"/>
          <c:showBubbleSize val="0"/>
        </c:dLbls>
        <c:marker val="0"/>
        <c:smooth val="0"/>
        <c:axId val="892509824"/>
        <c:axId val="675187120"/>
      </c:lineChart>
      <c:catAx>
        <c:axId val="892509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675187120"/>
        <c:crosses val="autoZero"/>
        <c:auto val="1"/>
        <c:lblAlgn val="ctr"/>
        <c:lblOffset val="100"/>
        <c:noMultiLvlLbl val="0"/>
      </c:catAx>
      <c:valAx>
        <c:axId val="675187120"/>
        <c:scaling>
          <c:orientation val="minMax"/>
          <c:min val="6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892509824"/>
        <c:crosses val="autoZero"/>
        <c:crossBetween val="between"/>
      </c:valAx>
      <c:spPr>
        <a:noFill/>
        <a:ln>
          <a:noFill/>
        </a:ln>
        <a:effectLst/>
      </c:spPr>
    </c:plotArea>
    <c:legend>
      <c:legendPos val="b"/>
      <c:layout>
        <c:manualLayout>
          <c:xMode val="edge"/>
          <c:yMode val="edge"/>
          <c:x val="0"/>
          <c:y val="0.871151984835955"/>
          <c:w val="1"/>
          <c:h val="0.105604126064849"/>
        </c:manualLayout>
      </c:layout>
      <c:overlay val="0"/>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lumMod val="85000"/>
      </a:schemeClr>
    </a:solidFill>
    <a:ln>
      <a:solidFill>
        <a:schemeClr val="tx1"/>
      </a:solidFill>
    </a:ln>
    <a:effectLst/>
  </c:spPr>
  <c:txPr>
    <a:bodyPr/>
    <a:lstStyle/>
    <a:p>
      <a:pPr>
        <a:defRPr lang="zh-CN"/>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64698162729659"/>
          <c:y val="0.0416666666666667"/>
          <c:w val="0.890196850393701"/>
          <c:h val="0.645469889180519"/>
        </c:manualLayout>
      </c:layout>
      <c:lineChart>
        <c:grouping val="standard"/>
        <c:varyColors val="0"/>
        <c:ser>
          <c:idx val="0"/>
          <c:order val="0"/>
          <c:tx>
            <c:strRef>
              <c:f>Sheet0!$E$1</c:f>
              <c:strCache>
                <c:ptCount val="1"/>
                <c:pt idx="0">
                  <c:v>企业景气指数_当期</c:v>
                </c:pt>
              </c:strCache>
            </c:strRef>
          </c:tx>
          <c:spPr>
            <a:ln w="28575" cap="rnd">
              <a:solidFill>
                <a:schemeClr val="accent1"/>
              </a:solidFill>
              <a:round/>
            </a:ln>
            <a:effectLst/>
          </c:spPr>
          <c:marker>
            <c:symbol val="none"/>
          </c:marker>
          <c:dLbls>
            <c:delete val="1"/>
          </c:dLbls>
          <c:cat>
            <c:strRef>
              <c:f>Sheet0!$A$2:$A$24</c:f>
              <c:strCache>
                <c:ptCount val="23"/>
                <c:pt idx="0">
                  <c:v>2018-03</c:v>
                </c:pt>
                <c:pt idx="1">
                  <c:v>2018-06</c:v>
                </c:pt>
                <c:pt idx="2">
                  <c:v>2018-09</c:v>
                </c:pt>
                <c:pt idx="3">
                  <c:v>2018-12</c:v>
                </c:pt>
                <c:pt idx="4">
                  <c:v>2019-03</c:v>
                </c:pt>
                <c:pt idx="5">
                  <c:v>2019-06</c:v>
                </c:pt>
                <c:pt idx="6">
                  <c:v>2019-09</c:v>
                </c:pt>
                <c:pt idx="7">
                  <c:v>2019-12</c:v>
                </c:pt>
                <c:pt idx="8">
                  <c:v>2020-03</c:v>
                </c:pt>
                <c:pt idx="9">
                  <c:v>2020-06</c:v>
                </c:pt>
                <c:pt idx="10">
                  <c:v>2020-09</c:v>
                </c:pt>
                <c:pt idx="11">
                  <c:v>2020-12</c:v>
                </c:pt>
                <c:pt idx="12">
                  <c:v>2021-03</c:v>
                </c:pt>
                <c:pt idx="13">
                  <c:v>2021-06</c:v>
                </c:pt>
                <c:pt idx="14">
                  <c:v>2021-09</c:v>
                </c:pt>
                <c:pt idx="15">
                  <c:v>2021-12</c:v>
                </c:pt>
                <c:pt idx="16">
                  <c:v>2022-03</c:v>
                </c:pt>
                <c:pt idx="17">
                  <c:v>2022-06</c:v>
                </c:pt>
                <c:pt idx="18">
                  <c:v>2022-09</c:v>
                </c:pt>
                <c:pt idx="19">
                  <c:v>2022-12</c:v>
                </c:pt>
                <c:pt idx="20">
                  <c:v>2023-03</c:v>
                </c:pt>
                <c:pt idx="21">
                  <c:v>2023-06</c:v>
                </c:pt>
                <c:pt idx="22">
                  <c:v>2023-09</c:v>
                </c:pt>
              </c:strCache>
            </c:strRef>
          </c:cat>
          <c:val>
            <c:numRef>
              <c:f>Sheet0!$E$2:$E$24</c:f>
              <c:numCache>
                <c:formatCode>General</c:formatCode>
                <c:ptCount val="23"/>
                <c:pt idx="0">
                  <c:v>126.6</c:v>
                </c:pt>
                <c:pt idx="1">
                  <c:v>124.5</c:v>
                </c:pt>
                <c:pt idx="2">
                  <c:v>122.7</c:v>
                </c:pt>
                <c:pt idx="3">
                  <c:v>120.2</c:v>
                </c:pt>
                <c:pt idx="4">
                  <c:v>126.6</c:v>
                </c:pt>
                <c:pt idx="5">
                  <c:v>123.2</c:v>
                </c:pt>
                <c:pt idx="6">
                  <c:v>123.4</c:v>
                </c:pt>
                <c:pt idx="7">
                  <c:v>122.8</c:v>
                </c:pt>
                <c:pt idx="8">
                  <c:v>88.22</c:v>
                </c:pt>
                <c:pt idx="9">
                  <c:v>109.12</c:v>
                </c:pt>
                <c:pt idx="10">
                  <c:v>121.15</c:v>
                </c:pt>
                <c:pt idx="11">
                  <c:v>121.91</c:v>
                </c:pt>
                <c:pt idx="12">
                  <c:v>125.2</c:v>
                </c:pt>
                <c:pt idx="13">
                  <c:v>123.8</c:v>
                </c:pt>
                <c:pt idx="14">
                  <c:v>119.2</c:v>
                </c:pt>
                <c:pt idx="15">
                  <c:v>119.2</c:v>
                </c:pt>
                <c:pt idx="16">
                  <c:v>112.7</c:v>
                </c:pt>
                <c:pt idx="17">
                  <c:v>101.8</c:v>
                </c:pt>
                <c:pt idx="18">
                  <c:v>100.6</c:v>
                </c:pt>
                <c:pt idx="19">
                  <c:v>98.9</c:v>
                </c:pt>
                <c:pt idx="20">
                  <c:v>107.8</c:v>
                </c:pt>
                <c:pt idx="21">
                  <c:v>105.9</c:v>
                </c:pt>
                <c:pt idx="22">
                  <c:v>107.8</c:v>
                </c:pt>
              </c:numCache>
            </c:numRef>
          </c:val>
          <c:smooth val="0"/>
        </c:ser>
        <c:ser>
          <c:idx val="1"/>
          <c:order val="1"/>
          <c:tx>
            <c:strRef>
              <c:f>Sheet0!$F$1</c:f>
              <c:strCache>
                <c:ptCount val="1"/>
                <c:pt idx="0">
                  <c:v>企业即期景气指数_当期</c:v>
                </c:pt>
              </c:strCache>
            </c:strRef>
          </c:tx>
          <c:spPr>
            <a:ln w="28575" cap="rnd">
              <a:solidFill>
                <a:schemeClr val="accent2"/>
              </a:solidFill>
              <a:round/>
            </a:ln>
            <a:effectLst/>
          </c:spPr>
          <c:marker>
            <c:symbol val="none"/>
          </c:marker>
          <c:dLbls>
            <c:delete val="1"/>
          </c:dLbls>
          <c:cat>
            <c:strRef>
              <c:f>Sheet0!$A$2:$A$24</c:f>
              <c:strCache>
                <c:ptCount val="23"/>
                <c:pt idx="0">
                  <c:v>2018-03</c:v>
                </c:pt>
                <c:pt idx="1">
                  <c:v>2018-06</c:v>
                </c:pt>
                <c:pt idx="2">
                  <c:v>2018-09</c:v>
                </c:pt>
                <c:pt idx="3">
                  <c:v>2018-12</c:v>
                </c:pt>
                <c:pt idx="4">
                  <c:v>2019-03</c:v>
                </c:pt>
                <c:pt idx="5">
                  <c:v>2019-06</c:v>
                </c:pt>
                <c:pt idx="6">
                  <c:v>2019-09</c:v>
                </c:pt>
                <c:pt idx="7">
                  <c:v>2019-12</c:v>
                </c:pt>
                <c:pt idx="8">
                  <c:v>2020-03</c:v>
                </c:pt>
                <c:pt idx="9">
                  <c:v>2020-06</c:v>
                </c:pt>
                <c:pt idx="10">
                  <c:v>2020-09</c:v>
                </c:pt>
                <c:pt idx="11">
                  <c:v>2020-12</c:v>
                </c:pt>
                <c:pt idx="12">
                  <c:v>2021-03</c:v>
                </c:pt>
                <c:pt idx="13">
                  <c:v>2021-06</c:v>
                </c:pt>
                <c:pt idx="14">
                  <c:v>2021-09</c:v>
                </c:pt>
                <c:pt idx="15">
                  <c:v>2021-12</c:v>
                </c:pt>
                <c:pt idx="16">
                  <c:v>2022-03</c:v>
                </c:pt>
                <c:pt idx="17">
                  <c:v>2022-06</c:v>
                </c:pt>
                <c:pt idx="18">
                  <c:v>2022-09</c:v>
                </c:pt>
                <c:pt idx="19">
                  <c:v>2022-12</c:v>
                </c:pt>
                <c:pt idx="20">
                  <c:v>2023-03</c:v>
                </c:pt>
                <c:pt idx="21">
                  <c:v>2023-06</c:v>
                </c:pt>
                <c:pt idx="22">
                  <c:v>2023-09</c:v>
                </c:pt>
              </c:strCache>
            </c:strRef>
          </c:cat>
          <c:val>
            <c:numRef>
              <c:f>Sheet0!$F$2:$F$24</c:f>
              <c:numCache>
                <c:formatCode>General</c:formatCode>
                <c:ptCount val="23"/>
                <c:pt idx="0">
                  <c:v>122.9</c:v>
                </c:pt>
                <c:pt idx="1">
                  <c:v>122.6</c:v>
                </c:pt>
                <c:pt idx="2">
                  <c:v>121.6</c:v>
                </c:pt>
                <c:pt idx="3">
                  <c:v>121.9</c:v>
                </c:pt>
                <c:pt idx="4">
                  <c:v>122.7</c:v>
                </c:pt>
                <c:pt idx="5">
                  <c:v>121.4</c:v>
                </c:pt>
                <c:pt idx="6">
                  <c:v>122</c:v>
                </c:pt>
                <c:pt idx="7">
                  <c:v>124.8</c:v>
                </c:pt>
                <c:pt idx="8">
                  <c:v>74.14</c:v>
                </c:pt>
                <c:pt idx="9">
                  <c:v>105.89</c:v>
                </c:pt>
                <c:pt idx="10">
                  <c:v>119.13</c:v>
                </c:pt>
                <c:pt idx="11">
                  <c:v>125.4</c:v>
                </c:pt>
                <c:pt idx="12">
                  <c:v>121</c:v>
                </c:pt>
                <c:pt idx="13">
                  <c:v>121.5</c:v>
                </c:pt>
                <c:pt idx="14">
                  <c:v>117.3</c:v>
                </c:pt>
                <c:pt idx="15">
                  <c:v>119.9</c:v>
                </c:pt>
                <c:pt idx="16">
                  <c:v>108.7</c:v>
                </c:pt>
                <c:pt idx="17">
                  <c:v>99.6</c:v>
                </c:pt>
                <c:pt idx="18">
                  <c:v>100.4</c:v>
                </c:pt>
                <c:pt idx="19">
                  <c:v>97.8</c:v>
                </c:pt>
                <c:pt idx="20">
                  <c:v>104.6</c:v>
                </c:pt>
                <c:pt idx="21">
                  <c:v>104.6</c:v>
                </c:pt>
                <c:pt idx="22">
                  <c:v>104.6</c:v>
                </c:pt>
              </c:numCache>
            </c:numRef>
          </c:val>
          <c:smooth val="0"/>
        </c:ser>
        <c:ser>
          <c:idx val="2"/>
          <c:order val="2"/>
          <c:tx>
            <c:strRef>
              <c:f>Sheet0!$G$1</c:f>
              <c:strCache>
                <c:ptCount val="1"/>
                <c:pt idx="0">
                  <c:v>企业预期景气指数_当期</c:v>
                </c:pt>
              </c:strCache>
            </c:strRef>
          </c:tx>
          <c:spPr>
            <a:ln w="28575" cap="rnd">
              <a:solidFill>
                <a:schemeClr val="accent3"/>
              </a:solidFill>
              <a:round/>
            </a:ln>
            <a:effectLst/>
          </c:spPr>
          <c:marker>
            <c:symbol val="none"/>
          </c:marker>
          <c:dLbls>
            <c:delete val="1"/>
          </c:dLbls>
          <c:cat>
            <c:strRef>
              <c:f>Sheet0!$A$2:$A$24</c:f>
              <c:strCache>
                <c:ptCount val="23"/>
                <c:pt idx="0">
                  <c:v>2018-03</c:v>
                </c:pt>
                <c:pt idx="1">
                  <c:v>2018-06</c:v>
                </c:pt>
                <c:pt idx="2">
                  <c:v>2018-09</c:v>
                </c:pt>
                <c:pt idx="3">
                  <c:v>2018-12</c:v>
                </c:pt>
                <c:pt idx="4">
                  <c:v>2019-03</c:v>
                </c:pt>
                <c:pt idx="5">
                  <c:v>2019-06</c:v>
                </c:pt>
                <c:pt idx="6">
                  <c:v>2019-09</c:v>
                </c:pt>
                <c:pt idx="7">
                  <c:v>2019-12</c:v>
                </c:pt>
                <c:pt idx="8">
                  <c:v>2020-03</c:v>
                </c:pt>
                <c:pt idx="9">
                  <c:v>2020-06</c:v>
                </c:pt>
                <c:pt idx="10">
                  <c:v>2020-09</c:v>
                </c:pt>
                <c:pt idx="11">
                  <c:v>2020-12</c:v>
                </c:pt>
                <c:pt idx="12">
                  <c:v>2021-03</c:v>
                </c:pt>
                <c:pt idx="13">
                  <c:v>2021-06</c:v>
                </c:pt>
                <c:pt idx="14">
                  <c:v>2021-09</c:v>
                </c:pt>
                <c:pt idx="15">
                  <c:v>2021-12</c:v>
                </c:pt>
                <c:pt idx="16">
                  <c:v>2022-03</c:v>
                </c:pt>
                <c:pt idx="17">
                  <c:v>2022-06</c:v>
                </c:pt>
                <c:pt idx="18">
                  <c:v>2022-09</c:v>
                </c:pt>
                <c:pt idx="19">
                  <c:v>2022-12</c:v>
                </c:pt>
                <c:pt idx="20">
                  <c:v>2023-03</c:v>
                </c:pt>
                <c:pt idx="21">
                  <c:v>2023-06</c:v>
                </c:pt>
                <c:pt idx="22">
                  <c:v>2023-09</c:v>
                </c:pt>
              </c:strCache>
            </c:strRef>
          </c:cat>
          <c:val>
            <c:numRef>
              <c:f>Sheet0!$G$2:$G$24</c:f>
              <c:numCache>
                <c:formatCode>General</c:formatCode>
                <c:ptCount val="23"/>
                <c:pt idx="0">
                  <c:v>129</c:v>
                </c:pt>
                <c:pt idx="1">
                  <c:v>125.7</c:v>
                </c:pt>
                <c:pt idx="2">
                  <c:v>123.4</c:v>
                </c:pt>
                <c:pt idx="3">
                  <c:v>119.1</c:v>
                </c:pt>
                <c:pt idx="4">
                  <c:v>129.2</c:v>
                </c:pt>
                <c:pt idx="5">
                  <c:v>124.4</c:v>
                </c:pt>
                <c:pt idx="6">
                  <c:v>124.4</c:v>
                </c:pt>
                <c:pt idx="7">
                  <c:v>121.5</c:v>
                </c:pt>
                <c:pt idx="8">
                  <c:v>97.6</c:v>
                </c:pt>
                <c:pt idx="9">
                  <c:v>111.27</c:v>
                </c:pt>
                <c:pt idx="10">
                  <c:v>122.5</c:v>
                </c:pt>
                <c:pt idx="11">
                  <c:v>119.59</c:v>
                </c:pt>
                <c:pt idx="12">
                  <c:v>128</c:v>
                </c:pt>
                <c:pt idx="13">
                  <c:v>125.3</c:v>
                </c:pt>
                <c:pt idx="14">
                  <c:v>120.5</c:v>
                </c:pt>
                <c:pt idx="15">
                  <c:v>118.7</c:v>
                </c:pt>
                <c:pt idx="16">
                  <c:v>115.3</c:v>
                </c:pt>
                <c:pt idx="17">
                  <c:v>103.2</c:v>
                </c:pt>
                <c:pt idx="18">
                  <c:v>100.7</c:v>
                </c:pt>
                <c:pt idx="19">
                  <c:v>99.6</c:v>
                </c:pt>
                <c:pt idx="20">
                  <c:v>109.9</c:v>
                </c:pt>
                <c:pt idx="21">
                  <c:v>106.7</c:v>
                </c:pt>
                <c:pt idx="22">
                  <c:v>109.9</c:v>
                </c:pt>
              </c:numCache>
            </c:numRef>
          </c:val>
          <c:smooth val="0"/>
        </c:ser>
        <c:dLbls>
          <c:showLegendKey val="0"/>
          <c:showVal val="0"/>
          <c:showCatName val="0"/>
          <c:showSerName val="0"/>
          <c:showPercent val="0"/>
          <c:showBubbleSize val="0"/>
        </c:dLbls>
        <c:marker val="0"/>
        <c:smooth val="0"/>
        <c:axId val="327668832"/>
        <c:axId val="1652821408"/>
      </c:lineChart>
      <c:catAx>
        <c:axId val="327668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1652821408"/>
        <c:crosses val="autoZero"/>
        <c:auto val="1"/>
        <c:lblAlgn val="ctr"/>
        <c:lblOffset val="100"/>
        <c:noMultiLvlLbl val="0"/>
      </c:catAx>
      <c:valAx>
        <c:axId val="1652821408"/>
        <c:scaling>
          <c:orientation val="minMax"/>
          <c:min val="6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327668832"/>
        <c:crosses val="autoZero"/>
        <c:crossBetween val="between"/>
      </c:valAx>
      <c:spPr>
        <a:noFill/>
        <a:ln>
          <a:noFill/>
        </a:ln>
        <a:effectLst/>
      </c:spPr>
    </c:plotArea>
    <c:legend>
      <c:legendPos val="b"/>
      <c:layout>
        <c:manualLayout>
          <c:xMode val="edge"/>
          <c:yMode val="edge"/>
          <c:x val="0.0218178649427322"/>
          <c:y val="0.883952290849991"/>
          <c:w val="0.936"/>
          <c:h val="0.107639982502187"/>
        </c:manualLayout>
      </c:layout>
      <c:overlay val="0"/>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lumMod val="95000"/>
      </a:schemeClr>
    </a:solidFill>
    <a:ln>
      <a:solidFill>
        <a:schemeClr val="tx1"/>
      </a:solidFill>
    </a:ln>
    <a:effectLst/>
  </c:spPr>
  <c:txPr>
    <a:bodyPr/>
    <a:lstStyle/>
    <a:p>
      <a:pPr>
        <a:defRPr lang="zh-CN"/>
      </a:pP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90418536392628"/>
          <c:y val="0.0516431924882629"/>
          <c:w val="0.868102710279495"/>
          <c:h val="0.692119699826254"/>
        </c:manualLayout>
      </c:layout>
      <c:lineChart>
        <c:grouping val="standard"/>
        <c:varyColors val="0"/>
        <c:ser>
          <c:idx val="0"/>
          <c:order val="0"/>
          <c:tx>
            <c:strRef>
              <c:f>商品房价格指数!$H$2</c:f>
              <c:strCache>
                <c:ptCount val="1"/>
                <c:pt idx="0">
                  <c:v>一线城市:同比</c:v>
                </c:pt>
              </c:strCache>
            </c:strRef>
          </c:tx>
          <c:spPr>
            <a:ln w="28575" cap="rnd">
              <a:solidFill>
                <a:srgbClr val="002060"/>
              </a:solidFill>
              <a:round/>
            </a:ln>
            <a:effectLst/>
          </c:spPr>
          <c:marker>
            <c:symbol val="none"/>
          </c:marker>
          <c:dLbls>
            <c:delete val="1"/>
          </c:dLbls>
          <c:cat>
            <c:numRef>
              <c:f>商品房价格指数!$G$3:$G$150</c:f>
              <c:numCache>
                <c:formatCode>yyyy\-mm</c:formatCode>
                <c:ptCount val="148"/>
                <c:pt idx="0" c:formatCode="yyyy\-mm">
                  <c:v>45260</c:v>
                </c:pt>
                <c:pt idx="1" c:formatCode="yyyy\-mm">
                  <c:v>45230</c:v>
                </c:pt>
                <c:pt idx="2" c:formatCode="yyyy\-mm">
                  <c:v>45199</c:v>
                </c:pt>
                <c:pt idx="3" c:formatCode="yyyy\-mm">
                  <c:v>45169</c:v>
                </c:pt>
                <c:pt idx="4" c:formatCode="yyyy\-mm">
                  <c:v>45138</c:v>
                </c:pt>
                <c:pt idx="5" c:formatCode="yyyy\-mm">
                  <c:v>45107</c:v>
                </c:pt>
                <c:pt idx="6" c:formatCode="yyyy\-mm">
                  <c:v>45077</c:v>
                </c:pt>
                <c:pt idx="7" c:formatCode="yyyy\-mm">
                  <c:v>45046</c:v>
                </c:pt>
                <c:pt idx="8" c:formatCode="yyyy\-mm">
                  <c:v>45016</c:v>
                </c:pt>
                <c:pt idx="9" c:formatCode="yyyy\-mm">
                  <c:v>44985</c:v>
                </c:pt>
                <c:pt idx="10" c:formatCode="yyyy\-mm">
                  <c:v>44957</c:v>
                </c:pt>
                <c:pt idx="11" c:formatCode="yyyy\-mm">
                  <c:v>44926</c:v>
                </c:pt>
                <c:pt idx="12" c:formatCode="yyyy\-mm">
                  <c:v>44895</c:v>
                </c:pt>
                <c:pt idx="13" c:formatCode="yyyy\-mm">
                  <c:v>44865</c:v>
                </c:pt>
                <c:pt idx="14" c:formatCode="yyyy\-mm">
                  <c:v>44834</c:v>
                </c:pt>
                <c:pt idx="15" c:formatCode="yyyy\-mm">
                  <c:v>44804</c:v>
                </c:pt>
                <c:pt idx="16" c:formatCode="yyyy\-mm">
                  <c:v>44773</c:v>
                </c:pt>
                <c:pt idx="17" c:formatCode="yyyy\-mm">
                  <c:v>44742</c:v>
                </c:pt>
                <c:pt idx="18" c:formatCode="yyyy\-mm">
                  <c:v>44712</c:v>
                </c:pt>
                <c:pt idx="19" c:formatCode="yyyy\-mm">
                  <c:v>44681</c:v>
                </c:pt>
                <c:pt idx="20" c:formatCode="yyyy\-mm">
                  <c:v>44651</c:v>
                </c:pt>
                <c:pt idx="21" c:formatCode="yyyy\-mm">
                  <c:v>44620</c:v>
                </c:pt>
                <c:pt idx="22" c:formatCode="yyyy\-mm">
                  <c:v>44592</c:v>
                </c:pt>
                <c:pt idx="23" c:formatCode="yyyy\-mm">
                  <c:v>44561</c:v>
                </c:pt>
                <c:pt idx="24" c:formatCode="yyyy\-mm">
                  <c:v>44530</c:v>
                </c:pt>
                <c:pt idx="25" c:formatCode="yyyy\-mm">
                  <c:v>44500</c:v>
                </c:pt>
                <c:pt idx="26" c:formatCode="yyyy\-mm">
                  <c:v>44469</c:v>
                </c:pt>
                <c:pt idx="27" c:formatCode="yyyy\-mm">
                  <c:v>44439</c:v>
                </c:pt>
                <c:pt idx="28" c:formatCode="yyyy\-mm">
                  <c:v>44408</c:v>
                </c:pt>
                <c:pt idx="29" c:formatCode="yyyy\-mm">
                  <c:v>44377</c:v>
                </c:pt>
                <c:pt idx="30" c:formatCode="yyyy\-mm">
                  <c:v>44347</c:v>
                </c:pt>
                <c:pt idx="31" c:formatCode="yyyy\-mm">
                  <c:v>44316</c:v>
                </c:pt>
                <c:pt idx="32" c:formatCode="yyyy\-mm">
                  <c:v>44286</c:v>
                </c:pt>
                <c:pt idx="33" c:formatCode="yyyy\-mm">
                  <c:v>44255</c:v>
                </c:pt>
                <c:pt idx="34" c:formatCode="yyyy\-mm">
                  <c:v>44227</c:v>
                </c:pt>
                <c:pt idx="35" c:formatCode="yyyy\-mm">
                  <c:v>44196</c:v>
                </c:pt>
                <c:pt idx="36" c:formatCode="yyyy\-mm">
                  <c:v>44165</c:v>
                </c:pt>
                <c:pt idx="37" c:formatCode="yyyy\-mm">
                  <c:v>44135</c:v>
                </c:pt>
                <c:pt idx="38" c:formatCode="yyyy\-mm">
                  <c:v>44104</c:v>
                </c:pt>
                <c:pt idx="39" c:formatCode="yyyy\-mm">
                  <c:v>44074</c:v>
                </c:pt>
                <c:pt idx="40" c:formatCode="yyyy\-mm">
                  <c:v>44043</c:v>
                </c:pt>
                <c:pt idx="41" c:formatCode="yyyy\-mm">
                  <c:v>44012</c:v>
                </c:pt>
                <c:pt idx="42" c:formatCode="yyyy\-mm">
                  <c:v>43982</c:v>
                </c:pt>
                <c:pt idx="43" c:formatCode="yyyy\-mm">
                  <c:v>43951</c:v>
                </c:pt>
                <c:pt idx="44" c:formatCode="yyyy\-mm">
                  <c:v>43921</c:v>
                </c:pt>
                <c:pt idx="45" c:formatCode="yyyy\-mm">
                  <c:v>43890</c:v>
                </c:pt>
                <c:pt idx="46" c:formatCode="yyyy\-mm">
                  <c:v>43861</c:v>
                </c:pt>
                <c:pt idx="47" c:formatCode="yyyy\-mm">
                  <c:v>43830</c:v>
                </c:pt>
                <c:pt idx="48" c:formatCode="yyyy\-mm">
                  <c:v>43799</c:v>
                </c:pt>
                <c:pt idx="49" c:formatCode="yyyy\-mm">
                  <c:v>43769</c:v>
                </c:pt>
                <c:pt idx="50" c:formatCode="yyyy\-mm">
                  <c:v>43738</c:v>
                </c:pt>
                <c:pt idx="51" c:formatCode="yyyy\-mm">
                  <c:v>43708</c:v>
                </c:pt>
                <c:pt idx="52" c:formatCode="yyyy\-mm">
                  <c:v>43677</c:v>
                </c:pt>
                <c:pt idx="53" c:formatCode="yyyy\-mm">
                  <c:v>43646</c:v>
                </c:pt>
                <c:pt idx="54" c:formatCode="yyyy\-mm">
                  <c:v>43616</c:v>
                </c:pt>
                <c:pt idx="55" c:formatCode="yyyy\-mm">
                  <c:v>43585</c:v>
                </c:pt>
                <c:pt idx="56" c:formatCode="yyyy\-mm">
                  <c:v>43555</c:v>
                </c:pt>
                <c:pt idx="57" c:formatCode="yyyy\-mm">
                  <c:v>43524</c:v>
                </c:pt>
                <c:pt idx="58" c:formatCode="yyyy\-mm">
                  <c:v>43496</c:v>
                </c:pt>
                <c:pt idx="59" c:formatCode="yyyy\-mm">
                  <c:v>43465</c:v>
                </c:pt>
                <c:pt idx="60" c:formatCode="yyyy\-mm">
                  <c:v>43434</c:v>
                </c:pt>
                <c:pt idx="61" c:formatCode="yyyy\-mm">
                  <c:v>43404</c:v>
                </c:pt>
                <c:pt idx="62" c:formatCode="yyyy\-mm">
                  <c:v>43373</c:v>
                </c:pt>
                <c:pt idx="63" c:formatCode="yyyy\-mm">
                  <c:v>43343</c:v>
                </c:pt>
                <c:pt idx="64" c:formatCode="yyyy\-mm">
                  <c:v>43312</c:v>
                </c:pt>
                <c:pt idx="65" c:formatCode="yyyy\-mm">
                  <c:v>43281</c:v>
                </c:pt>
                <c:pt idx="66" c:formatCode="yyyy\-mm">
                  <c:v>43251</c:v>
                </c:pt>
                <c:pt idx="67" c:formatCode="yyyy\-mm">
                  <c:v>43220</c:v>
                </c:pt>
                <c:pt idx="68" c:formatCode="yyyy\-mm">
                  <c:v>43190</c:v>
                </c:pt>
                <c:pt idx="69" c:formatCode="yyyy\-mm">
                  <c:v>43159</c:v>
                </c:pt>
                <c:pt idx="70" c:formatCode="yyyy\-mm">
                  <c:v>43131</c:v>
                </c:pt>
                <c:pt idx="71" c:formatCode="yyyy\-mm">
                  <c:v>43100</c:v>
                </c:pt>
                <c:pt idx="72" c:formatCode="yyyy\-mm">
                  <c:v>43069</c:v>
                </c:pt>
                <c:pt idx="73" c:formatCode="yyyy\-mm">
                  <c:v>43039</c:v>
                </c:pt>
                <c:pt idx="74" c:formatCode="yyyy\-mm">
                  <c:v>43008</c:v>
                </c:pt>
                <c:pt idx="75" c:formatCode="yyyy\-mm">
                  <c:v>42978</c:v>
                </c:pt>
                <c:pt idx="76" c:formatCode="yyyy\-mm">
                  <c:v>42947</c:v>
                </c:pt>
                <c:pt idx="77" c:formatCode="yyyy\-mm">
                  <c:v>42916</c:v>
                </c:pt>
                <c:pt idx="78" c:formatCode="yyyy\-mm">
                  <c:v>42886</c:v>
                </c:pt>
                <c:pt idx="79" c:formatCode="yyyy\-mm">
                  <c:v>42855</c:v>
                </c:pt>
                <c:pt idx="80" c:formatCode="yyyy\-mm">
                  <c:v>42825</c:v>
                </c:pt>
                <c:pt idx="81" c:formatCode="yyyy\-mm">
                  <c:v>42794</c:v>
                </c:pt>
                <c:pt idx="82" c:formatCode="yyyy\-mm">
                  <c:v>42766</c:v>
                </c:pt>
                <c:pt idx="83" c:formatCode="yyyy\-mm">
                  <c:v>42735</c:v>
                </c:pt>
                <c:pt idx="84" c:formatCode="yyyy\-mm">
                  <c:v>42704</c:v>
                </c:pt>
                <c:pt idx="85" c:formatCode="yyyy\-mm">
                  <c:v>42674</c:v>
                </c:pt>
                <c:pt idx="86" c:formatCode="yyyy\-mm">
                  <c:v>42643</c:v>
                </c:pt>
                <c:pt idx="87" c:formatCode="yyyy\-mm">
                  <c:v>42613</c:v>
                </c:pt>
                <c:pt idx="88" c:formatCode="yyyy\-mm">
                  <c:v>42582</c:v>
                </c:pt>
                <c:pt idx="89" c:formatCode="yyyy\-mm">
                  <c:v>42551</c:v>
                </c:pt>
                <c:pt idx="90" c:formatCode="yyyy\-mm">
                  <c:v>42521</c:v>
                </c:pt>
                <c:pt idx="91" c:formatCode="yyyy\-mm">
                  <c:v>42490</c:v>
                </c:pt>
                <c:pt idx="92" c:formatCode="yyyy\-mm">
                  <c:v>42460</c:v>
                </c:pt>
                <c:pt idx="93" c:formatCode="yyyy\-mm">
                  <c:v>42429</c:v>
                </c:pt>
                <c:pt idx="94" c:formatCode="yyyy\-mm">
                  <c:v>42400</c:v>
                </c:pt>
                <c:pt idx="95" c:formatCode="yyyy\-mm">
                  <c:v>42369</c:v>
                </c:pt>
                <c:pt idx="96" c:formatCode="yyyy\-mm">
                  <c:v>42338</c:v>
                </c:pt>
                <c:pt idx="97" c:formatCode="yyyy\-mm">
                  <c:v>42308</c:v>
                </c:pt>
                <c:pt idx="98" c:formatCode="yyyy\-mm">
                  <c:v>42277</c:v>
                </c:pt>
                <c:pt idx="99" c:formatCode="yyyy\-mm">
                  <c:v>42247</c:v>
                </c:pt>
                <c:pt idx="100" c:formatCode="yyyy\-mm">
                  <c:v>42216</c:v>
                </c:pt>
                <c:pt idx="101" c:formatCode="yyyy\-mm">
                  <c:v>42185</c:v>
                </c:pt>
                <c:pt idx="102" c:formatCode="yyyy\-mm">
                  <c:v>42155</c:v>
                </c:pt>
                <c:pt idx="103" c:formatCode="yyyy\-mm">
                  <c:v>42124</c:v>
                </c:pt>
                <c:pt idx="104" c:formatCode="yyyy\-mm">
                  <c:v>42094</c:v>
                </c:pt>
                <c:pt idx="105" c:formatCode="yyyy\-mm">
                  <c:v>42063</c:v>
                </c:pt>
                <c:pt idx="106" c:formatCode="yyyy\-mm">
                  <c:v>42035</c:v>
                </c:pt>
                <c:pt idx="107" c:formatCode="yyyy\-mm">
                  <c:v>42004</c:v>
                </c:pt>
                <c:pt idx="108" c:formatCode="yyyy\-mm">
                  <c:v>41973</c:v>
                </c:pt>
                <c:pt idx="109" c:formatCode="yyyy\-mm">
                  <c:v>41943</c:v>
                </c:pt>
                <c:pt idx="110" c:formatCode="yyyy\-mm">
                  <c:v>41912</c:v>
                </c:pt>
                <c:pt idx="111" c:formatCode="yyyy\-mm">
                  <c:v>41882</c:v>
                </c:pt>
                <c:pt idx="112" c:formatCode="yyyy\-mm">
                  <c:v>41851</c:v>
                </c:pt>
                <c:pt idx="113" c:formatCode="yyyy\-mm">
                  <c:v>41820</c:v>
                </c:pt>
                <c:pt idx="114" c:formatCode="yyyy\-mm">
                  <c:v>41790</c:v>
                </c:pt>
                <c:pt idx="115" c:formatCode="yyyy\-mm">
                  <c:v>41759</c:v>
                </c:pt>
                <c:pt idx="116" c:formatCode="yyyy\-mm">
                  <c:v>41729</c:v>
                </c:pt>
                <c:pt idx="117" c:formatCode="yyyy\-mm">
                  <c:v>41698</c:v>
                </c:pt>
                <c:pt idx="118" c:formatCode="yyyy\-mm">
                  <c:v>41670</c:v>
                </c:pt>
                <c:pt idx="119" c:formatCode="yyyy\-mm">
                  <c:v>41639</c:v>
                </c:pt>
                <c:pt idx="120" c:formatCode="yyyy\-mm">
                  <c:v>41608</c:v>
                </c:pt>
                <c:pt idx="121" c:formatCode="yyyy\-mm">
                  <c:v>41578</c:v>
                </c:pt>
                <c:pt idx="122" c:formatCode="yyyy\-mm">
                  <c:v>41547</c:v>
                </c:pt>
                <c:pt idx="123" c:formatCode="yyyy\-mm">
                  <c:v>41517</c:v>
                </c:pt>
                <c:pt idx="124" c:formatCode="yyyy\-mm">
                  <c:v>41486</c:v>
                </c:pt>
                <c:pt idx="125" c:formatCode="yyyy\-mm">
                  <c:v>41455</c:v>
                </c:pt>
                <c:pt idx="126" c:formatCode="yyyy\-mm">
                  <c:v>41425</c:v>
                </c:pt>
                <c:pt idx="127" c:formatCode="yyyy\-mm">
                  <c:v>41394</c:v>
                </c:pt>
                <c:pt idx="128" c:formatCode="yyyy\-mm">
                  <c:v>41364</c:v>
                </c:pt>
                <c:pt idx="129" c:formatCode="yyyy\-mm">
                  <c:v>41333</c:v>
                </c:pt>
                <c:pt idx="130" c:formatCode="yyyy\-mm">
                  <c:v>41305</c:v>
                </c:pt>
                <c:pt idx="131" c:formatCode="yyyy\-mm">
                  <c:v>41274</c:v>
                </c:pt>
                <c:pt idx="132" c:formatCode="yyyy\-mm">
                  <c:v>41243</c:v>
                </c:pt>
                <c:pt idx="133" c:formatCode="yyyy\-mm">
                  <c:v>41213</c:v>
                </c:pt>
                <c:pt idx="134" c:formatCode="yyyy\-mm">
                  <c:v>41182</c:v>
                </c:pt>
                <c:pt idx="135" c:formatCode="yyyy\-mm">
                  <c:v>41152</c:v>
                </c:pt>
                <c:pt idx="136" c:formatCode="yyyy\-mm">
                  <c:v>41121</c:v>
                </c:pt>
                <c:pt idx="137" c:formatCode="yyyy\-mm">
                  <c:v>41090</c:v>
                </c:pt>
                <c:pt idx="138" c:formatCode="yyyy\-mm">
                  <c:v>41060</c:v>
                </c:pt>
                <c:pt idx="139" c:formatCode="yyyy\-mm">
                  <c:v>41029</c:v>
                </c:pt>
                <c:pt idx="140" c:formatCode="yyyy\-mm">
                  <c:v>40999</c:v>
                </c:pt>
                <c:pt idx="141" c:formatCode="yyyy\-mm">
                  <c:v>40968</c:v>
                </c:pt>
                <c:pt idx="142" c:formatCode="yyyy\-mm">
                  <c:v>40939</c:v>
                </c:pt>
                <c:pt idx="143" c:formatCode="yyyy\-mm">
                  <c:v>40908</c:v>
                </c:pt>
                <c:pt idx="144" c:formatCode="yyyy\-mm">
                  <c:v>40877</c:v>
                </c:pt>
                <c:pt idx="145" c:formatCode="yyyy\-mm">
                  <c:v>40847</c:v>
                </c:pt>
                <c:pt idx="146" c:formatCode="yyyy\-mm">
                  <c:v>40816</c:v>
                </c:pt>
                <c:pt idx="147" c:formatCode="yyyy\-mm">
                  <c:v>40786</c:v>
                </c:pt>
              </c:numCache>
            </c:numRef>
          </c:cat>
          <c:val>
            <c:numRef>
              <c:f>商品房价格指数!$H$3:$H$150</c:f>
              <c:numCache>
                <c:formatCode>0.00%</c:formatCode>
                <c:ptCount val="148"/>
                <c:pt idx="0">
                  <c:v>0.003</c:v>
                </c:pt>
                <c:pt idx="1">
                  <c:v>0.004</c:v>
                </c:pt>
                <c:pt idx="2">
                  <c:v>0.007</c:v>
                </c:pt>
                <c:pt idx="3">
                  <c:v>0.006</c:v>
                </c:pt>
                <c:pt idx="4">
                  <c:v>0.01</c:v>
                </c:pt>
                <c:pt idx="5">
                  <c:v>0.013</c:v>
                </c:pt>
                <c:pt idx="6">
                  <c:v>0.017</c:v>
                </c:pt>
                <c:pt idx="7">
                  <c:v>0.02</c:v>
                </c:pt>
                <c:pt idx="8">
                  <c:v>0.017</c:v>
                </c:pt>
                <c:pt idx="9">
                  <c:v>0.017</c:v>
                </c:pt>
                <c:pt idx="10">
                  <c:v>0.021</c:v>
                </c:pt>
                <c:pt idx="11">
                  <c:v>0.025</c:v>
                </c:pt>
                <c:pt idx="12">
                  <c:v>0.025</c:v>
                </c:pt>
                <c:pt idx="13">
                  <c:v>0.026</c:v>
                </c:pt>
                <c:pt idx="14">
                  <c:v>0.027</c:v>
                </c:pt>
                <c:pt idx="15">
                  <c:v>0.028</c:v>
                </c:pt>
                <c:pt idx="16">
                  <c:v>0.031</c:v>
                </c:pt>
                <c:pt idx="17">
                  <c:v>0.033</c:v>
                </c:pt>
                <c:pt idx="18">
                  <c:v>0.035</c:v>
                </c:pt>
                <c:pt idx="19">
                  <c:v>0.039</c:v>
                </c:pt>
                <c:pt idx="20">
                  <c:v>0.043</c:v>
                </c:pt>
                <c:pt idx="21">
                  <c:v>0.044</c:v>
                </c:pt>
                <c:pt idx="22">
                  <c:v>0.044</c:v>
                </c:pt>
                <c:pt idx="23">
                  <c:v>0.044</c:v>
                </c:pt>
                <c:pt idx="24">
                  <c:v>0.048</c:v>
                </c:pt>
                <c:pt idx="25">
                  <c:v>0.05</c:v>
                </c:pt>
                <c:pt idx="26">
                  <c:v>0.053</c:v>
                </c:pt>
                <c:pt idx="27">
                  <c:v>0.057</c:v>
                </c:pt>
                <c:pt idx="28">
                  <c:v>0.06</c:v>
                </c:pt>
                <c:pt idx="29">
                  <c:v>0.061</c:v>
                </c:pt>
                <c:pt idx="30">
                  <c:v>0.06</c:v>
                </c:pt>
                <c:pt idx="31">
                  <c:v>0.058</c:v>
                </c:pt>
                <c:pt idx="32">
                  <c:v>0.052</c:v>
                </c:pt>
                <c:pt idx="33">
                  <c:v>0.048</c:v>
                </c:pt>
                <c:pt idx="34">
                  <c:v>0.042</c:v>
                </c:pt>
                <c:pt idx="35">
                  <c:v>0.039</c:v>
                </c:pt>
                <c:pt idx="36">
                  <c:v>0.039</c:v>
                </c:pt>
                <c:pt idx="37">
                  <c:v>0.041</c:v>
                </c:pt>
                <c:pt idx="38">
                  <c:v>0.039</c:v>
                </c:pt>
                <c:pt idx="39">
                  <c:v>0.039</c:v>
                </c:pt>
                <c:pt idx="40">
                  <c:v>0.036</c:v>
                </c:pt>
                <c:pt idx="41">
                  <c:v>0.033</c:v>
                </c:pt>
                <c:pt idx="42">
                  <c:v>0.029</c:v>
                </c:pt>
                <c:pt idx="43">
                  <c:v>0.029</c:v>
                </c:pt>
                <c:pt idx="44">
                  <c:v>0.033</c:v>
                </c:pt>
                <c:pt idx="45">
                  <c:v>0.035</c:v>
                </c:pt>
                <c:pt idx="46">
                  <c:v>0.038</c:v>
                </c:pt>
                <c:pt idx="47">
                  <c:v>0.038</c:v>
                </c:pt>
                <c:pt idx="48">
                  <c:v>0.049</c:v>
                </c:pt>
                <c:pt idx="49">
                  <c:v>0.047</c:v>
                </c:pt>
                <c:pt idx="50">
                  <c:v>0.046</c:v>
                </c:pt>
                <c:pt idx="51">
                  <c:v>0.042</c:v>
                </c:pt>
                <c:pt idx="52">
                  <c:v>0.043</c:v>
                </c:pt>
                <c:pt idx="53">
                  <c:v>0.044</c:v>
                </c:pt>
                <c:pt idx="54">
                  <c:v>0.047</c:v>
                </c:pt>
                <c:pt idx="55">
                  <c:v>0.047</c:v>
                </c:pt>
                <c:pt idx="56">
                  <c:v>0.042</c:v>
                </c:pt>
                <c:pt idx="57">
                  <c:v>0.041</c:v>
                </c:pt>
                <c:pt idx="58">
                  <c:v>0.033</c:v>
                </c:pt>
                <c:pt idx="59">
                  <c:v>0.028</c:v>
                </c:pt>
                <c:pt idx="60">
                  <c:v>0.015</c:v>
                </c:pt>
                <c:pt idx="61">
                  <c:v>0.012</c:v>
                </c:pt>
                <c:pt idx="62">
                  <c:v>0.011</c:v>
                </c:pt>
                <c:pt idx="63">
                  <c:v>0.009</c:v>
                </c:pt>
                <c:pt idx="64">
                  <c:v>0.002</c:v>
                </c:pt>
                <c:pt idx="65">
                  <c:v>0</c:v>
                </c:pt>
                <c:pt idx="66">
                  <c:v>-0.006</c:v>
                </c:pt>
                <c:pt idx="67">
                  <c:v>-0.01</c:v>
                </c:pt>
                <c:pt idx="68">
                  <c:v>-0.006</c:v>
                </c:pt>
                <c:pt idx="69">
                  <c:v>-0.001</c:v>
                </c:pt>
                <c:pt idx="70">
                  <c:v>-0.003</c:v>
                </c:pt>
                <c:pt idx="71">
                  <c:v>0.006</c:v>
                </c:pt>
                <c:pt idx="72">
                  <c:v>0.007</c:v>
                </c:pt>
                <c:pt idx="73">
                  <c:v>0.01</c:v>
                </c:pt>
                <c:pt idx="74">
                  <c:v>0.015</c:v>
                </c:pt>
                <c:pt idx="75">
                  <c:v>0.05</c:v>
                </c:pt>
                <c:pt idx="76">
                  <c:v>0.089</c:v>
                </c:pt>
                <c:pt idx="77">
                  <c:v>0.105</c:v>
                </c:pt>
                <c:pt idx="78">
                  <c:v>0.131</c:v>
                </c:pt>
                <c:pt idx="79">
                  <c:v>0.153</c:v>
                </c:pt>
                <c:pt idx="80">
                  <c:v>0.181</c:v>
                </c:pt>
                <c:pt idx="81">
                  <c:v>0.215</c:v>
                </c:pt>
                <c:pt idx="82">
                  <c:v>0.245</c:v>
                </c:pt>
                <c:pt idx="83">
                  <c:v>0.271</c:v>
                </c:pt>
                <c:pt idx="84">
                  <c:v>0.29</c:v>
                </c:pt>
                <c:pt idx="85">
                  <c:v>0.309</c:v>
                </c:pt>
                <c:pt idx="86">
                  <c:v>0.319</c:v>
                </c:pt>
                <c:pt idx="87">
                  <c:v>0.305</c:v>
                </c:pt>
                <c:pt idx="88">
                  <c:v>0.292</c:v>
                </c:pt>
                <c:pt idx="89">
                  <c:v>0.307</c:v>
                </c:pt>
                <c:pt idx="90">
                  <c:v>0.321</c:v>
                </c:pt>
                <c:pt idx="91">
                  <c:v>0.339</c:v>
                </c:pt>
                <c:pt idx="92">
                  <c:v>0.315</c:v>
                </c:pt>
                <c:pt idx="93">
                  <c:v>0.273</c:v>
                </c:pt>
                <c:pt idx="94">
                  <c:v>0.239</c:v>
                </c:pt>
                <c:pt idx="95">
                  <c:v>0.213</c:v>
                </c:pt>
                <c:pt idx="96">
                  <c:v>0.195</c:v>
                </c:pt>
                <c:pt idx="97">
                  <c:v>0.171</c:v>
                </c:pt>
                <c:pt idx="98">
                  <c:v>0.147</c:v>
                </c:pt>
                <c:pt idx="99">
                  <c:v>0.11</c:v>
                </c:pt>
                <c:pt idx="100">
                  <c:v>0.071</c:v>
                </c:pt>
                <c:pt idx="101">
                  <c:v>0.03</c:v>
                </c:pt>
                <c:pt idx="102">
                  <c:v>-0.007</c:v>
                </c:pt>
                <c:pt idx="103">
                  <c:v>-0.037</c:v>
                </c:pt>
                <c:pt idx="104">
                  <c:v>-0.045</c:v>
                </c:pt>
                <c:pt idx="105">
                  <c:v>-0.044</c:v>
                </c:pt>
                <c:pt idx="106">
                  <c:v>-0.039</c:v>
                </c:pt>
                <c:pt idx="107">
                  <c:v>-0.035</c:v>
                </c:pt>
                <c:pt idx="108">
                  <c:v>-0.03</c:v>
                </c:pt>
                <c:pt idx="109">
                  <c:v>-0.019</c:v>
                </c:pt>
                <c:pt idx="110">
                  <c:v>-0.002</c:v>
                </c:pt>
                <c:pt idx="111">
                  <c:v>0.023</c:v>
                </c:pt>
                <c:pt idx="112">
                  <c:v>0.05</c:v>
                </c:pt>
                <c:pt idx="113">
                  <c:v>0.077</c:v>
                </c:pt>
                <c:pt idx="114">
                  <c:v>0.099</c:v>
                </c:pt>
                <c:pt idx="115">
                  <c:v>0.118</c:v>
                </c:pt>
                <c:pt idx="116">
                  <c:v>0.137</c:v>
                </c:pt>
                <c:pt idx="117">
                  <c:v>0.165</c:v>
                </c:pt>
                <c:pt idx="118">
                  <c:v>0.192</c:v>
                </c:pt>
                <c:pt idx="119">
                  <c:v>0.208</c:v>
                </c:pt>
                <c:pt idx="120">
                  <c:v>0.212</c:v>
                </c:pt>
                <c:pt idx="121">
                  <c:v>0.21</c:v>
                </c:pt>
                <c:pt idx="122">
                  <c:v>0.203</c:v>
                </c:pt>
                <c:pt idx="123">
                  <c:v>0.188</c:v>
                </c:pt>
                <c:pt idx="124">
                  <c:v>0.173</c:v>
                </c:pt>
                <c:pt idx="125">
                  <c:v>0.159</c:v>
                </c:pt>
                <c:pt idx="126">
                  <c:v>0.142</c:v>
                </c:pt>
                <c:pt idx="127">
                  <c:v>0.122</c:v>
                </c:pt>
                <c:pt idx="128">
                  <c:v>0.098</c:v>
                </c:pt>
                <c:pt idx="129">
                  <c:v>0.065</c:v>
                </c:pt>
                <c:pt idx="130">
                  <c:v>0.035</c:v>
                </c:pt>
                <c:pt idx="131">
                  <c:v>0.013</c:v>
                </c:pt>
                <c:pt idx="132">
                  <c:v>0</c:v>
                </c:pt>
                <c:pt idx="133">
                  <c:v>-0.009</c:v>
                </c:pt>
                <c:pt idx="134">
                  <c:v>-0.014</c:v>
                </c:pt>
                <c:pt idx="135">
                  <c:v>-0.015</c:v>
                </c:pt>
                <c:pt idx="136">
                  <c:v>-0.016</c:v>
                </c:pt>
                <c:pt idx="137">
                  <c:v>-0.018</c:v>
                </c:pt>
                <c:pt idx="138">
                  <c:v>-0.019</c:v>
                </c:pt>
                <c:pt idx="139">
                  <c:v>-0.014</c:v>
                </c:pt>
                <c:pt idx="140">
                  <c:v>-0.007</c:v>
                </c:pt>
                <c:pt idx="141">
                  <c:v>-0.002</c:v>
                </c:pt>
                <c:pt idx="142">
                  <c:v>0.008</c:v>
                </c:pt>
                <c:pt idx="143">
                  <c:v>0.024</c:v>
                </c:pt>
                <c:pt idx="144">
                  <c:v>0.037</c:v>
                </c:pt>
                <c:pt idx="145">
                  <c:v>0.041</c:v>
                </c:pt>
                <c:pt idx="146">
                  <c:v>0.043</c:v>
                </c:pt>
                <c:pt idx="147">
                  <c:v>0.044</c:v>
                </c:pt>
              </c:numCache>
            </c:numRef>
          </c:val>
          <c:smooth val="0"/>
        </c:ser>
        <c:ser>
          <c:idx val="1"/>
          <c:order val="1"/>
          <c:tx>
            <c:strRef>
              <c:f>商品房价格指数!$I$2</c:f>
              <c:strCache>
                <c:ptCount val="1"/>
                <c:pt idx="0">
                  <c:v>二线城市:同比</c:v>
                </c:pt>
              </c:strCache>
            </c:strRef>
          </c:tx>
          <c:spPr>
            <a:ln w="28575" cap="rnd">
              <a:solidFill>
                <a:srgbClr val="00B0F0"/>
              </a:solidFill>
              <a:round/>
            </a:ln>
            <a:effectLst/>
          </c:spPr>
          <c:marker>
            <c:symbol val="none"/>
          </c:marker>
          <c:dLbls>
            <c:delete val="1"/>
          </c:dLbls>
          <c:cat>
            <c:numRef>
              <c:f>商品房价格指数!$G$3:$G$150</c:f>
              <c:numCache>
                <c:formatCode>yyyy\-mm</c:formatCode>
                <c:ptCount val="148"/>
                <c:pt idx="0" c:formatCode="yyyy\-mm">
                  <c:v>45260</c:v>
                </c:pt>
                <c:pt idx="1" c:formatCode="yyyy\-mm">
                  <c:v>45230</c:v>
                </c:pt>
                <c:pt idx="2" c:formatCode="yyyy\-mm">
                  <c:v>45199</c:v>
                </c:pt>
                <c:pt idx="3" c:formatCode="yyyy\-mm">
                  <c:v>45169</c:v>
                </c:pt>
                <c:pt idx="4" c:formatCode="yyyy\-mm">
                  <c:v>45138</c:v>
                </c:pt>
                <c:pt idx="5" c:formatCode="yyyy\-mm">
                  <c:v>45107</c:v>
                </c:pt>
                <c:pt idx="6" c:formatCode="yyyy\-mm">
                  <c:v>45077</c:v>
                </c:pt>
                <c:pt idx="7" c:formatCode="yyyy\-mm">
                  <c:v>45046</c:v>
                </c:pt>
                <c:pt idx="8" c:formatCode="yyyy\-mm">
                  <c:v>45016</c:v>
                </c:pt>
                <c:pt idx="9" c:formatCode="yyyy\-mm">
                  <c:v>44985</c:v>
                </c:pt>
                <c:pt idx="10" c:formatCode="yyyy\-mm">
                  <c:v>44957</c:v>
                </c:pt>
                <c:pt idx="11" c:formatCode="yyyy\-mm">
                  <c:v>44926</c:v>
                </c:pt>
                <c:pt idx="12" c:formatCode="yyyy\-mm">
                  <c:v>44895</c:v>
                </c:pt>
                <c:pt idx="13" c:formatCode="yyyy\-mm">
                  <c:v>44865</c:v>
                </c:pt>
                <c:pt idx="14" c:formatCode="yyyy\-mm">
                  <c:v>44834</c:v>
                </c:pt>
                <c:pt idx="15" c:formatCode="yyyy\-mm">
                  <c:v>44804</c:v>
                </c:pt>
                <c:pt idx="16" c:formatCode="yyyy\-mm">
                  <c:v>44773</c:v>
                </c:pt>
                <c:pt idx="17" c:formatCode="yyyy\-mm">
                  <c:v>44742</c:v>
                </c:pt>
                <c:pt idx="18" c:formatCode="yyyy\-mm">
                  <c:v>44712</c:v>
                </c:pt>
                <c:pt idx="19" c:formatCode="yyyy\-mm">
                  <c:v>44681</c:v>
                </c:pt>
                <c:pt idx="20" c:formatCode="yyyy\-mm">
                  <c:v>44651</c:v>
                </c:pt>
                <c:pt idx="21" c:formatCode="yyyy\-mm">
                  <c:v>44620</c:v>
                </c:pt>
                <c:pt idx="22" c:formatCode="yyyy\-mm">
                  <c:v>44592</c:v>
                </c:pt>
                <c:pt idx="23" c:formatCode="yyyy\-mm">
                  <c:v>44561</c:v>
                </c:pt>
                <c:pt idx="24" c:formatCode="yyyy\-mm">
                  <c:v>44530</c:v>
                </c:pt>
                <c:pt idx="25" c:formatCode="yyyy\-mm">
                  <c:v>44500</c:v>
                </c:pt>
                <c:pt idx="26" c:formatCode="yyyy\-mm">
                  <c:v>44469</c:v>
                </c:pt>
                <c:pt idx="27" c:formatCode="yyyy\-mm">
                  <c:v>44439</c:v>
                </c:pt>
                <c:pt idx="28" c:formatCode="yyyy\-mm">
                  <c:v>44408</c:v>
                </c:pt>
                <c:pt idx="29" c:formatCode="yyyy\-mm">
                  <c:v>44377</c:v>
                </c:pt>
                <c:pt idx="30" c:formatCode="yyyy\-mm">
                  <c:v>44347</c:v>
                </c:pt>
                <c:pt idx="31" c:formatCode="yyyy\-mm">
                  <c:v>44316</c:v>
                </c:pt>
                <c:pt idx="32" c:formatCode="yyyy\-mm">
                  <c:v>44286</c:v>
                </c:pt>
                <c:pt idx="33" c:formatCode="yyyy\-mm">
                  <c:v>44255</c:v>
                </c:pt>
                <c:pt idx="34" c:formatCode="yyyy\-mm">
                  <c:v>44227</c:v>
                </c:pt>
                <c:pt idx="35" c:formatCode="yyyy\-mm">
                  <c:v>44196</c:v>
                </c:pt>
                <c:pt idx="36" c:formatCode="yyyy\-mm">
                  <c:v>44165</c:v>
                </c:pt>
                <c:pt idx="37" c:formatCode="yyyy\-mm">
                  <c:v>44135</c:v>
                </c:pt>
                <c:pt idx="38" c:formatCode="yyyy\-mm">
                  <c:v>44104</c:v>
                </c:pt>
                <c:pt idx="39" c:formatCode="yyyy\-mm">
                  <c:v>44074</c:v>
                </c:pt>
                <c:pt idx="40" c:formatCode="yyyy\-mm">
                  <c:v>44043</c:v>
                </c:pt>
                <c:pt idx="41" c:formatCode="yyyy\-mm">
                  <c:v>44012</c:v>
                </c:pt>
                <c:pt idx="42" c:formatCode="yyyy\-mm">
                  <c:v>43982</c:v>
                </c:pt>
                <c:pt idx="43" c:formatCode="yyyy\-mm">
                  <c:v>43951</c:v>
                </c:pt>
                <c:pt idx="44" c:formatCode="yyyy\-mm">
                  <c:v>43921</c:v>
                </c:pt>
                <c:pt idx="45" c:formatCode="yyyy\-mm">
                  <c:v>43890</c:v>
                </c:pt>
                <c:pt idx="46" c:formatCode="yyyy\-mm">
                  <c:v>43861</c:v>
                </c:pt>
                <c:pt idx="47" c:formatCode="yyyy\-mm">
                  <c:v>43830</c:v>
                </c:pt>
                <c:pt idx="48" c:formatCode="yyyy\-mm">
                  <c:v>43799</c:v>
                </c:pt>
                <c:pt idx="49" c:formatCode="yyyy\-mm">
                  <c:v>43769</c:v>
                </c:pt>
                <c:pt idx="50" c:formatCode="yyyy\-mm">
                  <c:v>43738</c:v>
                </c:pt>
                <c:pt idx="51" c:formatCode="yyyy\-mm">
                  <c:v>43708</c:v>
                </c:pt>
                <c:pt idx="52" c:formatCode="yyyy\-mm">
                  <c:v>43677</c:v>
                </c:pt>
                <c:pt idx="53" c:formatCode="yyyy\-mm">
                  <c:v>43646</c:v>
                </c:pt>
                <c:pt idx="54" c:formatCode="yyyy\-mm">
                  <c:v>43616</c:v>
                </c:pt>
                <c:pt idx="55" c:formatCode="yyyy\-mm">
                  <c:v>43585</c:v>
                </c:pt>
                <c:pt idx="56" c:formatCode="yyyy\-mm">
                  <c:v>43555</c:v>
                </c:pt>
                <c:pt idx="57" c:formatCode="yyyy\-mm">
                  <c:v>43524</c:v>
                </c:pt>
                <c:pt idx="58" c:formatCode="yyyy\-mm">
                  <c:v>43496</c:v>
                </c:pt>
                <c:pt idx="59" c:formatCode="yyyy\-mm">
                  <c:v>43465</c:v>
                </c:pt>
                <c:pt idx="60" c:formatCode="yyyy\-mm">
                  <c:v>43434</c:v>
                </c:pt>
                <c:pt idx="61" c:formatCode="yyyy\-mm">
                  <c:v>43404</c:v>
                </c:pt>
                <c:pt idx="62" c:formatCode="yyyy\-mm">
                  <c:v>43373</c:v>
                </c:pt>
                <c:pt idx="63" c:formatCode="yyyy\-mm">
                  <c:v>43343</c:v>
                </c:pt>
                <c:pt idx="64" c:formatCode="yyyy\-mm">
                  <c:v>43312</c:v>
                </c:pt>
                <c:pt idx="65" c:formatCode="yyyy\-mm">
                  <c:v>43281</c:v>
                </c:pt>
                <c:pt idx="66" c:formatCode="yyyy\-mm">
                  <c:v>43251</c:v>
                </c:pt>
                <c:pt idx="67" c:formatCode="yyyy\-mm">
                  <c:v>43220</c:v>
                </c:pt>
                <c:pt idx="68" c:formatCode="yyyy\-mm">
                  <c:v>43190</c:v>
                </c:pt>
                <c:pt idx="69" c:formatCode="yyyy\-mm">
                  <c:v>43159</c:v>
                </c:pt>
                <c:pt idx="70" c:formatCode="yyyy\-mm">
                  <c:v>43131</c:v>
                </c:pt>
                <c:pt idx="71" c:formatCode="yyyy\-mm">
                  <c:v>43100</c:v>
                </c:pt>
                <c:pt idx="72" c:formatCode="yyyy\-mm">
                  <c:v>43069</c:v>
                </c:pt>
                <c:pt idx="73" c:formatCode="yyyy\-mm">
                  <c:v>43039</c:v>
                </c:pt>
                <c:pt idx="74" c:formatCode="yyyy\-mm">
                  <c:v>43008</c:v>
                </c:pt>
                <c:pt idx="75" c:formatCode="yyyy\-mm">
                  <c:v>42978</c:v>
                </c:pt>
                <c:pt idx="76" c:formatCode="yyyy\-mm">
                  <c:v>42947</c:v>
                </c:pt>
                <c:pt idx="77" c:formatCode="yyyy\-mm">
                  <c:v>42916</c:v>
                </c:pt>
                <c:pt idx="78" c:formatCode="yyyy\-mm">
                  <c:v>42886</c:v>
                </c:pt>
                <c:pt idx="79" c:formatCode="yyyy\-mm">
                  <c:v>42855</c:v>
                </c:pt>
                <c:pt idx="80" c:formatCode="yyyy\-mm">
                  <c:v>42825</c:v>
                </c:pt>
                <c:pt idx="81" c:formatCode="yyyy\-mm">
                  <c:v>42794</c:v>
                </c:pt>
                <c:pt idx="82" c:formatCode="yyyy\-mm">
                  <c:v>42766</c:v>
                </c:pt>
                <c:pt idx="83" c:formatCode="yyyy\-mm">
                  <c:v>42735</c:v>
                </c:pt>
                <c:pt idx="84" c:formatCode="yyyy\-mm">
                  <c:v>42704</c:v>
                </c:pt>
                <c:pt idx="85" c:formatCode="yyyy\-mm">
                  <c:v>42674</c:v>
                </c:pt>
                <c:pt idx="86" c:formatCode="yyyy\-mm">
                  <c:v>42643</c:v>
                </c:pt>
                <c:pt idx="87" c:formatCode="yyyy\-mm">
                  <c:v>42613</c:v>
                </c:pt>
                <c:pt idx="88" c:formatCode="yyyy\-mm">
                  <c:v>42582</c:v>
                </c:pt>
                <c:pt idx="89" c:formatCode="yyyy\-mm">
                  <c:v>42551</c:v>
                </c:pt>
                <c:pt idx="90" c:formatCode="yyyy\-mm">
                  <c:v>42521</c:v>
                </c:pt>
                <c:pt idx="91" c:formatCode="yyyy\-mm">
                  <c:v>42490</c:v>
                </c:pt>
                <c:pt idx="92" c:formatCode="yyyy\-mm">
                  <c:v>42460</c:v>
                </c:pt>
                <c:pt idx="93" c:formatCode="yyyy\-mm">
                  <c:v>42429</c:v>
                </c:pt>
                <c:pt idx="94" c:formatCode="yyyy\-mm">
                  <c:v>42400</c:v>
                </c:pt>
                <c:pt idx="95" c:formatCode="yyyy\-mm">
                  <c:v>42369</c:v>
                </c:pt>
                <c:pt idx="96" c:formatCode="yyyy\-mm">
                  <c:v>42338</c:v>
                </c:pt>
                <c:pt idx="97" c:formatCode="yyyy\-mm">
                  <c:v>42308</c:v>
                </c:pt>
                <c:pt idx="98" c:formatCode="yyyy\-mm">
                  <c:v>42277</c:v>
                </c:pt>
                <c:pt idx="99" c:formatCode="yyyy\-mm">
                  <c:v>42247</c:v>
                </c:pt>
                <c:pt idx="100" c:formatCode="yyyy\-mm">
                  <c:v>42216</c:v>
                </c:pt>
                <c:pt idx="101" c:formatCode="yyyy\-mm">
                  <c:v>42185</c:v>
                </c:pt>
                <c:pt idx="102" c:formatCode="yyyy\-mm">
                  <c:v>42155</c:v>
                </c:pt>
                <c:pt idx="103" c:formatCode="yyyy\-mm">
                  <c:v>42124</c:v>
                </c:pt>
                <c:pt idx="104" c:formatCode="yyyy\-mm">
                  <c:v>42094</c:v>
                </c:pt>
                <c:pt idx="105" c:formatCode="yyyy\-mm">
                  <c:v>42063</c:v>
                </c:pt>
                <c:pt idx="106" c:formatCode="yyyy\-mm">
                  <c:v>42035</c:v>
                </c:pt>
                <c:pt idx="107" c:formatCode="yyyy\-mm">
                  <c:v>42004</c:v>
                </c:pt>
                <c:pt idx="108" c:formatCode="yyyy\-mm">
                  <c:v>41973</c:v>
                </c:pt>
                <c:pt idx="109" c:formatCode="yyyy\-mm">
                  <c:v>41943</c:v>
                </c:pt>
                <c:pt idx="110" c:formatCode="yyyy\-mm">
                  <c:v>41912</c:v>
                </c:pt>
                <c:pt idx="111" c:formatCode="yyyy\-mm">
                  <c:v>41882</c:v>
                </c:pt>
                <c:pt idx="112" c:formatCode="yyyy\-mm">
                  <c:v>41851</c:v>
                </c:pt>
                <c:pt idx="113" c:formatCode="yyyy\-mm">
                  <c:v>41820</c:v>
                </c:pt>
                <c:pt idx="114" c:formatCode="yyyy\-mm">
                  <c:v>41790</c:v>
                </c:pt>
                <c:pt idx="115" c:formatCode="yyyy\-mm">
                  <c:v>41759</c:v>
                </c:pt>
                <c:pt idx="116" c:formatCode="yyyy\-mm">
                  <c:v>41729</c:v>
                </c:pt>
                <c:pt idx="117" c:formatCode="yyyy\-mm">
                  <c:v>41698</c:v>
                </c:pt>
                <c:pt idx="118" c:formatCode="yyyy\-mm">
                  <c:v>41670</c:v>
                </c:pt>
                <c:pt idx="119" c:formatCode="yyyy\-mm">
                  <c:v>41639</c:v>
                </c:pt>
                <c:pt idx="120" c:formatCode="yyyy\-mm">
                  <c:v>41608</c:v>
                </c:pt>
                <c:pt idx="121" c:formatCode="yyyy\-mm">
                  <c:v>41578</c:v>
                </c:pt>
                <c:pt idx="122" c:formatCode="yyyy\-mm">
                  <c:v>41547</c:v>
                </c:pt>
                <c:pt idx="123" c:formatCode="yyyy\-mm">
                  <c:v>41517</c:v>
                </c:pt>
                <c:pt idx="124" c:formatCode="yyyy\-mm">
                  <c:v>41486</c:v>
                </c:pt>
                <c:pt idx="125" c:formatCode="yyyy\-mm">
                  <c:v>41455</c:v>
                </c:pt>
                <c:pt idx="126" c:formatCode="yyyy\-mm">
                  <c:v>41425</c:v>
                </c:pt>
                <c:pt idx="127" c:formatCode="yyyy\-mm">
                  <c:v>41394</c:v>
                </c:pt>
                <c:pt idx="128" c:formatCode="yyyy\-mm">
                  <c:v>41364</c:v>
                </c:pt>
                <c:pt idx="129" c:formatCode="yyyy\-mm">
                  <c:v>41333</c:v>
                </c:pt>
                <c:pt idx="130" c:formatCode="yyyy\-mm">
                  <c:v>41305</c:v>
                </c:pt>
                <c:pt idx="131" c:formatCode="yyyy\-mm">
                  <c:v>41274</c:v>
                </c:pt>
                <c:pt idx="132" c:formatCode="yyyy\-mm">
                  <c:v>41243</c:v>
                </c:pt>
                <c:pt idx="133" c:formatCode="yyyy\-mm">
                  <c:v>41213</c:v>
                </c:pt>
                <c:pt idx="134" c:formatCode="yyyy\-mm">
                  <c:v>41182</c:v>
                </c:pt>
                <c:pt idx="135" c:formatCode="yyyy\-mm">
                  <c:v>41152</c:v>
                </c:pt>
                <c:pt idx="136" c:formatCode="yyyy\-mm">
                  <c:v>41121</c:v>
                </c:pt>
                <c:pt idx="137" c:formatCode="yyyy\-mm">
                  <c:v>41090</c:v>
                </c:pt>
                <c:pt idx="138" c:formatCode="yyyy\-mm">
                  <c:v>41060</c:v>
                </c:pt>
                <c:pt idx="139" c:formatCode="yyyy\-mm">
                  <c:v>41029</c:v>
                </c:pt>
                <c:pt idx="140" c:formatCode="yyyy\-mm">
                  <c:v>40999</c:v>
                </c:pt>
                <c:pt idx="141" c:formatCode="yyyy\-mm">
                  <c:v>40968</c:v>
                </c:pt>
                <c:pt idx="142" c:formatCode="yyyy\-mm">
                  <c:v>40939</c:v>
                </c:pt>
                <c:pt idx="143" c:formatCode="yyyy\-mm">
                  <c:v>40908</c:v>
                </c:pt>
                <c:pt idx="144" c:formatCode="yyyy\-mm">
                  <c:v>40877</c:v>
                </c:pt>
                <c:pt idx="145" c:formatCode="yyyy\-mm">
                  <c:v>40847</c:v>
                </c:pt>
                <c:pt idx="146" c:formatCode="yyyy\-mm">
                  <c:v>40816</c:v>
                </c:pt>
                <c:pt idx="147" c:formatCode="yyyy\-mm">
                  <c:v>40786</c:v>
                </c:pt>
              </c:numCache>
            </c:numRef>
          </c:cat>
          <c:val>
            <c:numRef>
              <c:f>商品房价格指数!$I$3:$I$150</c:f>
              <c:numCache>
                <c:formatCode>0.00%</c:formatCode>
                <c:ptCount val="148"/>
                <c:pt idx="0">
                  <c:v>0.002</c:v>
                </c:pt>
                <c:pt idx="1">
                  <c:v>0.003</c:v>
                </c:pt>
                <c:pt idx="2">
                  <c:v>0.002</c:v>
                </c:pt>
                <c:pt idx="3">
                  <c:v>0.003</c:v>
                </c:pt>
                <c:pt idx="4">
                  <c:v>0.002</c:v>
                </c:pt>
                <c:pt idx="5">
                  <c:v>0.005</c:v>
                </c:pt>
                <c:pt idx="6">
                  <c:v>0.005</c:v>
                </c:pt>
                <c:pt idx="7">
                  <c:v>0.002</c:v>
                </c:pt>
                <c:pt idx="8">
                  <c:v>-0.002</c:v>
                </c:pt>
                <c:pt idx="9">
                  <c:v>-0.007</c:v>
                </c:pt>
                <c:pt idx="10">
                  <c:v>-0.011</c:v>
                </c:pt>
                <c:pt idx="11">
                  <c:v>-0.011</c:v>
                </c:pt>
                <c:pt idx="12">
                  <c:v>-0.012</c:v>
                </c:pt>
                <c:pt idx="13">
                  <c:v>-0.013</c:v>
                </c:pt>
                <c:pt idx="14">
                  <c:v>-0.012</c:v>
                </c:pt>
                <c:pt idx="15">
                  <c:v>-0.01</c:v>
                </c:pt>
                <c:pt idx="16">
                  <c:v>-0.005</c:v>
                </c:pt>
                <c:pt idx="17">
                  <c:v>-0.002</c:v>
                </c:pt>
                <c:pt idx="18">
                  <c:v>0.003</c:v>
                </c:pt>
                <c:pt idx="19">
                  <c:v>0.01</c:v>
                </c:pt>
                <c:pt idx="20">
                  <c:v>0.016</c:v>
                </c:pt>
                <c:pt idx="21">
                  <c:v>0.021</c:v>
                </c:pt>
                <c:pt idx="22">
                  <c:v>0.025</c:v>
                </c:pt>
                <c:pt idx="23">
                  <c:v>0.028</c:v>
                </c:pt>
                <c:pt idx="24">
                  <c:v>0.033</c:v>
                </c:pt>
                <c:pt idx="25">
                  <c:v>0.037</c:v>
                </c:pt>
                <c:pt idx="26">
                  <c:v>0.041</c:v>
                </c:pt>
                <c:pt idx="27">
                  <c:v>0.044</c:v>
                </c:pt>
                <c:pt idx="28">
                  <c:v>0.047</c:v>
                </c:pt>
                <c:pt idx="29">
                  <c:v>0.048</c:v>
                </c:pt>
                <c:pt idx="30">
                  <c:v>0.05</c:v>
                </c:pt>
                <c:pt idx="31">
                  <c:v>0.049</c:v>
                </c:pt>
                <c:pt idx="32">
                  <c:v>0.048</c:v>
                </c:pt>
                <c:pt idx="33">
                  <c:v>0.045</c:v>
                </c:pt>
                <c:pt idx="34">
                  <c:v>0.041</c:v>
                </c:pt>
                <c:pt idx="35">
                  <c:v>0.04</c:v>
                </c:pt>
                <c:pt idx="36">
                  <c:v>0.042</c:v>
                </c:pt>
                <c:pt idx="37">
                  <c:v>0.044</c:v>
                </c:pt>
                <c:pt idx="38">
                  <c:v>0.048</c:v>
                </c:pt>
                <c:pt idx="39">
                  <c:v>0.05</c:v>
                </c:pt>
                <c:pt idx="40">
                  <c:v>0.051</c:v>
                </c:pt>
                <c:pt idx="41">
                  <c:v>0.053</c:v>
                </c:pt>
                <c:pt idx="42">
                  <c:v>0.054</c:v>
                </c:pt>
                <c:pt idx="43">
                  <c:v>0.056</c:v>
                </c:pt>
                <c:pt idx="44">
                  <c:v>0.058</c:v>
                </c:pt>
                <c:pt idx="45">
                  <c:v>0.062</c:v>
                </c:pt>
                <c:pt idx="46">
                  <c:v>0.069</c:v>
                </c:pt>
                <c:pt idx="47">
                  <c:v>0.073</c:v>
                </c:pt>
                <c:pt idx="48">
                  <c:v>0.079</c:v>
                </c:pt>
                <c:pt idx="49">
                  <c:v>0.087</c:v>
                </c:pt>
                <c:pt idx="50">
                  <c:v>0.093</c:v>
                </c:pt>
                <c:pt idx="51">
                  <c:v>0.099</c:v>
                </c:pt>
                <c:pt idx="52">
                  <c:v>0.107</c:v>
                </c:pt>
                <c:pt idx="53">
                  <c:v>0.114</c:v>
                </c:pt>
                <c:pt idx="54">
                  <c:v>0.121</c:v>
                </c:pt>
                <c:pt idx="55">
                  <c:v>0.123</c:v>
                </c:pt>
                <c:pt idx="56">
                  <c:v>0.122</c:v>
                </c:pt>
                <c:pt idx="57">
                  <c:v>0.12</c:v>
                </c:pt>
                <c:pt idx="58">
                  <c:v>0.116</c:v>
                </c:pt>
                <c:pt idx="59">
                  <c:v>0.113</c:v>
                </c:pt>
                <c:pt idx="60">
                  <c:v>0.111</c:v>
                </c:pt>
                <c:pt idx="61">
                  <c:v>0.104</c:v>
                </c:pt>
                <c:pt idx="62">
                  <c:v>0.096</c:v>
                </c:pt>
                <c:pt idx="63">
                  <c:v>0.086</c:v>
                </c:pt>
                <c:pt idx="64">
                  <c:v>0.073</c:v>
                </c:pt>
                <c:pt idx="65">
                  <c:v>0.063</c:v>
                </c:pt>
                <c:pt idx="66">
                  <c:v>0.054</c:v>
                </c:pt>
                <c:pt idx="67">
                  <c:v>0.051</c:v>
                </c:pt>
                <c:pt idx="68">
                  <c:v>0.05</c:v>
                </c:pt>
                <c:pt idx="69">
                  <c:v>0.053</c:v>
                </c:pt>
                <c:pt idx="70">
                  <c:v>0.049</c:v>
                </c:pt>
                <c:pt idx="71">
                  <c:v>0.051</c:v>
                </c:pt>
                <c:pt idx="72">
                  <c:v>0.047</c:v>
                </c:pt>
                <c:pt idx="73">
                  <c:v>0.046</c:v>
                </c:pt>
                <c:pt idx="74">
                  <c:v>0.056</c:v>
                </c:pt>
                <c:pt idx="75">
                  <c:v>0.078</c:v>
                </c:pt>
                <c:pt idx="76">
                  <c:v>0.094</c:v>
                </c:pt>
                <c:pt idx="77">
                  <c:v>0.102</c:v>
                </c:pt>
                <c:pt idx="78">
                  <c:v>0.107</c:v>
                </c:pt>
                <c:pt idx="79">
                  <c:v>0.115</c:v>
                </c:pt>
                <c:pt idx="80">
                  <c:v>0.125</c:v>
                </c:pt>
                <c:pt idx="81">
                  <c:v>0.131</c:v>
                </c:pt>
                <c:pt idx="82">
                  <c:v>0.135</c:v>
                </c:pt>
                <c:pt idx="83">
                  <c:v>0.139</c:v>
                </c:pt>
                <c:pt idx="84">
                  <c:v>0.142</c:v>
                </c:pt>
                <c:pt idx="85">
                  <c:v>0.14</c:v>
                </c:pt>
                <c:pt idx="86">
                  <c:v>0.127</c:v>
                </c:pt>
                <c:pt idx="87">
                  <c:v>0.103</c:v>
                </c:pt>
                <c:pt idx="88">
                  <c:v>0.086</c:v>
                </c:pt>
                <c:pt idx="89">
                  <c:v>0.075</c:v>
                </c:pt>
                <c:pt idx="90">
                  <c:v>0.065</c:v>
                </c:pt>
                <c:pt idx="91">
                  <c:v>0.052</c:v>
                </c:pt>
                <c:pt idx="92">
                  <c:v>0.036</c:v>
                </c:pt>
                <c:pt idx="93">
                  <c:v>0.023</c:v>
                </c:pt>
                <c:pt idx="94">
                  <c:v>0.014</c:v>
                </c:pt>
                <c:pt idx="95">
                  <c:v>0.006</c:v>
                </c:pt>
                <c:pt idx="96">
                  <c:v>-0.002</c:v>
                </c:pt>
                <c:pt idx="97">
                  <c:v>-0.01</c:v>
                </c:pt>
                <c:pt idx="98">
                  <c:v>-0.019</c:v>
                </c:pt>
                <c:pt idx="99">
                  <c:v>-0.031</c:v>
                </c:pt>
                <c:pt idx="100">
                  <c:v>-0.044</c:v>
                </c:pt>
                <c:pt idx="101">
                  <c:v>-0.055</c:v>
                </c:pt>
                <c:pt idx="102">
                  <c:v>-0.061</c:v>
                </c:pt>
                <c:pt idx="103">
                  <c:v>-0.063</c:v>
                </c:pt>
                <c:pt idx="104">
                  <c:v>-0.061</c:v>
                </c:pt>
                <c:pt idx="105">
                  <c:v>-0.057</c:v>
                </c:pt>
                <c:pt idx="106">
                  <c:v>-0.05</c:v>
                </c:pt>
                <c:pt idx="107">
                  <c:v>-0.043</c:v>
                </c:pt>
                <c:pt idx="108">
                  <c:v>-0.034</c:v>
                </c:pt>
                <c:pt idx="109">
                  <c:v>-0.023</c:v>
                </c:pt>
                <c:pt idx="110">
                  <c:v>-0.009</c:v>
                </c:pt>
                <c:pt idx="111">
                  <c:v>0.008</c:v>
                </c:pt>
                <c:pt idx="112">
                  <c:v>0.028</c:v>
                </c:pt>
                <c:pt idx="113">
                  <c:v>0.047</c:v>
                </c:pt>
                <c:pt idx="114">
                  <c:v>0.061</c:v>
                </c:pt>
                <c:pt idx="115">
                  <c:v>0.073</c:v>
                </c:pt>
                <c:pt idx="116">
                  <c:v>0.083</c:v>
                </c:pt>
                <c:pt idx="117">
                  <c:v>0.092</c:v>
                </c:pt>
                <c:pt idx="118">
                  <c:v>0.101</c:v>
                </c:pt>
                <c:pt idx="119">
                  <c:v>0.103</c:v>
                </c:pt>
                <c:pt idx="120">
                  <c:v>0.102</c:v>
                </c:pt>
                <c:pt idx="121">
                  <c:v>0.099</c:v>
                </c:pt>
                <c:pt idx="122">
                  <c:v>0.093</c:v>
                </c:pt>
                <c:pt idx="123">
                  <c:v>0.086</c:v>
                </c:pt>
                <c:pt idx="124">
                  <c:v>0.078</c:v>
                </c:pt>
                <c:pt idx="125">
                  <c:v>0.072</c:v>
                </c:pt>
                <c:pt idx="126">
                  <c:v>0.063</c:v>
                </c:pt>
                <c:pt idx="127">
                  <c:v>0.051</c:v>
                </c:pt>
                <c:pt idx="128">
                  <c:v>0.037</c:v>
                </c:pt>
                <c:pt idx="129">
                  <c:v>0.022</c:v>
                </c:pt>
                <c:pt idx="130">
                  <c:v>0.01</c:v>
                </c:pt>
                <c:pt idx="131">
                  <c:v>0.001</c:v>
                </c:pt>
                <c:pt idx="132">
                  <c:v>-0.005</c:v>
                </c:pt>
                <c:pt idx="133">
                  <c:v>-0.01</c:v>
                </c:pt>
                <c:pt idx="134">
                  <c:v>-0.011</c:v>
                </c:pt>
                <c:pt idx="135">
                  <c:v>-0.011</c:v>
                </c:pt>
                <c:pt idx="136">
                  <c:v>-0.013</c:v>
                </c:pt>
                <c:pt idx="137">
                  <c:v>-0.014</c:v>
                </c:pt>
                <c:pt idx="138">
                  <c:v>-0.013</c:v>
                </c:pt>
                <c:pt idx="139">
                  <c:v>-0.01</c:v>
                </c:pt>
                <c:pt idx="140">
                  <c:v>-0.003</c:v>
                </c:pt>
                <c:pt idx="141">
                  <c:v>0.004</c:v>
                </c:pt>
                <c:pt idx="142">
                  <c:v>0.009</c:v>
                </c:pt>
                <c:pt idx="143">
                  <c:v>0.019</c:v>
                </c:pt>
                <c:pt idx="144">
                  <c:v>0.024</c:v>
                </c:pt>
                <c:pt idx="145">
                  <c:v>0.032</c:v>
                </c:pt>
                <c:pt idx="146">
                  <c:v>0.04</c:v>
                </c:pt>
                <c:pt idx="147">
                  <c:v>0.046</c:v>
                </c:pt>
              </c:numCache>
            </c:numRef>
          </c:val>
          <c:smooth val="0"/>
        </c:ser>
        <c:ser>
          <c:idx val="2"/>
          <c:order val="2"/>
          <c:tx>
            <c:strRef>
              <c:f>商品房价格指数!$J$2</c:f>
              <c:strCache>
                <c:ptCount val="1"/>
                <c:pt idx="0">
                  <c:v>三线城市:同比</c:v>
                </c:pt>
              </c:strCache>
            </c:strRef>
          </c:tx>
          <c:spPr>
            <a:ln w="28575" cap="rnd">
              <a:solidFill>
                <a:schemeClr val="accent2"/>
              </a:solidFill>
              <a:round/>
            </a:ln>
            <a:effectLst/>
          </c:spPr>
          <c:marker>
            <c:symbol val="none"/>
          </c:marker>
          <c:dLbls>
            <c:delete val="1"/>
          </c:dLbls>
          <c:cat>
            <c:numRef>
              <c:f>商品房价格指数!$G$3:$G$150</c:f>
              <c:numCache>
                <c:formatCode>yyyy\-mm</c:formatCode>
                <c:ptCount val="148"/>
                <c:pt idx="0" c:formatCode="yyyy\-mm">
                  <c:v>45260</c:v>
                </c:pt>
                <c:pt idx="1" c:formatCode="yyyy\-mm">
                  <c:v>45230</c:v>
                </c:pt>
                <c:pt idx="2" c:formatCode="yyyy\-mm">
                  <c:v>45199</c:v>
                </c:pt>
                <c:pt idx="3" c:formatCode="yyyy\-mm">
                  <c:v>45169</c:v>
                </c:pt>
                <c:pt idx="4" c:formatCode="yyyy\-mm">
                  <c:v>45138</c:v>
                </c:pt>
                <c:pt idx="5" c:formatCode="yyyy\-mm">
                  <c:v>45107</c:v>
                </c:pt>
                <c:pt idx="6" c:formatCode="yyyy\-mm">
                  <c:v>45077</c:v>
                </c:pt>
                <c:pt idx="7" c:formatCode="yyyy\-mm">
                  <c:v>45046</c:v>
                </c:pt>
                <c:pt idx="8" c:formatCode="yyyy\-mm">
                  <c:v>45016</c:v>
                </c:pt>
                <c:pt idx="9" c:formatCode="yyyy\-mm">
                  <c:v>44985</c:v>
                </c:pt>
                <c:pt idx="10" c:formatCode="yyyy\-mm">
                  <c:v>44957</c:v>
                </c:pt>
                <c:pt idx="11" c:formatCode="yyyy\-mm">
                  <c:v>44926</c:v>
                </c:pt>
                <c:pt idx="12" c:formatCode="yyyy\-mm">
                  <c:v>44895</c:v>
                </c:pt>
                <c:pt idx="13" c:formatCode="yyyy\-mm">
                  <c:v>44865</c:v>
                </c:pt>
                <c:pt idx="14" c:formatCode="yyyy\-mm">
                  <c:v>44834</c:v>
                </c:pt>
                <c:pt idx="15" c:formatCode="yyyy\-mm">
                  <c:v>44804</c:v>
                </c:pt>
                <c:pt idx="16" c:formatCode="yyyy\-mm">
                  <c:v>44773</c:v>
                </c:pt>
                <c:pt idx="17" c:formatCode="yyyy\-mm">
                  <c:v>44742</c:v>
                </c:pt>
                <c:pt idx="18" c:formatCode="yyyy\-mm">
                  <c:v>44712</c:v>
                </c:pt>
                <c:pt idx="19" c:formatCode="yyyy\-mm">
                  <c:v>44681</c:v>
                </c:pt>
                <c:pt idx="20" c:formatCode="yyyy\-mm">
                  <c:v>44651</c:v>
                </c:pt>
                <c:pt idx="21" c:formatCode="yyyy\-mm">
                  <c:v>44620</c:v>
                </c:pt>
                <c:pt idx="22" c:formatCode="yyyy\-mm">
                  <c:v>44592</c:v>
                </c:pt>
                <c:pt idx="23" c:formatCode="yyyy\-mm">
                  <c:v>44561</c:v>
                </c:pt>
                <c:pt idx="24" c:formatCode="yyyy\-mm">
                  <c:v>44530</c:v>
                </c:pt>
                <c:pt idx="25" c:formatCode="yyyy\-mm">
                  <c:v>44500</c:v>
                </c:pt>
                <c:pt idx="26" c:formatCode="yyyy\-mm">
                  <c:v>44469</c:v>
                </c:pt>
                <c:pt idx="27" c:formatCode="yyyy\-mm">
                  <c:v>44439</c:v>
                </c:pt>
                <c:pt idx="28" c:formatCode="yyyy\-mm">
                  <c:v>44408</c:v>
                </c:pt>
                <c:pt idx="29" c:formatCode="yyyy\-mm">
                  <c:v>44377</c:v>
                </c:pt>
                <c:pt idx="30" c:formatCode="yyyy\-mm">
                  <c:v>44347</c:v>
                </c:pt>
                <c:pt idx="31" c:formatCode="yyyy\-mm">
                  <c:v>44316</c:v>
                </c:pt>
                <c:pt idx="32" c:formatCode="yyyy\-mm">
                  <c:v>44286</c:v>
                </c:pt>
                <c:pt idx="33" c:formatCode="yyyy\-mm">
                  <c:v>44255</c:v>
                </c:pt>
                <c:pt idx="34" c:formatCode="yyyy\-mm">
                  <c:v>44227</c:v>
                </c:pt>
                <c:pt idx="35" c:formatCode="yyyy\-mm">
                  <c:v>44196</c:v>
                </c:pt>
                <c:pt idx="36" c:formatCode="yyyy\-mm">
                  <c:v>44165</c:v>
                </c:pt>
                <c:pt idx="37" c:formatCode="yyyy\-mm">
                  <c:v>44135</c:v>
                </c:pt>
                <c:pt idx="38" c:formatCode="yyyy\-mm">
                  <c:v>44104</c:v>
                </c:pt>
                <c:pt idx="39" c:formatCode="yyyy\-mm">
                  <c:v>44074</c:v>
                </c:pt>
                <c:pt idx="40" c:formatCode="yyyy\-mm">
                  <c:v>44043</c:v>
                </c:pt>
                <c:pt idx="41" c:formatCode="yyyy\-mm">
                  <c:v>44012</c:v>
                </c:pt>
                <c:pt idx="42" c:formatCode="yyyy\-mm">
                  <c:v>43982</c:v>
                </c:pt>
                <c:pt idx="43" c:formatCode="yyyy\-mm">
                  <c:v>43951</c:v>
                </c:pt>
                <c:pt idx="44" c:formatCode="yyyy\-mm">
                  <c:v>43921</c:v>
                </c:pt>
                <c:pt idx="45" c:formatCode="yyyy\-mm">
                  <c:v>43890</c:v>
                </c:pt>
                <c:pt idx="46" c:formatCode="yyyy\-mm">
                  <c:v>43861</c:v>
                </c:pt>
                <c:pt idx="47" c:formatCode="yyyy\-mm">
                  <c:v>43830</c:v>
                </c:pt>
                <c:pt idx="48" c:formatCode="yyyy\-mm">
                  <c:v>43799</c:v>
                </c:pt>
                <c:pt idx="49" c:formatCode="yyyy\-mm">
                  <c:v>43769</c:v>
                </c:pt>
                <c:pt idx="50" c:formatCode="yyyy\-mm">
                  <c:v>43738</c:v>
                </c:pt>
                <c:pt idx="51" c:formatCode="yyyy\-mm">
                  <c:v>43708</c:v>
                </c:pt>
                <c:pt idx="52" c:formatCode="yyyy\-mm">
                  <c:v>43677</c:v>
                </c:pt>
                <c:pt idx="53" c:formatCode="yyyy\-mm">
                  <c:v>43646</c:v>
                </c:pt>
                <c:pt idx="54" c:formatCode="yyyy\-mm">
                  <c:v>43616</c:v>
                </c:pt>
                <c:pt idx="55" c:formatCode="yyyy\-mm">
                  <c:v>43585</c:v>
                </c:pt>
                <c:pt idx="56" c:formatCode="yyyy\-mm">
                  <c:v>43555</c:v>
                </c:pt>
                <c:pt idx="57" c:formatCode="yyyy\-mm">
                  <c:v>43524</c:v>
                </c:pt>
                <c:pt idx="58" c:formatCode="yyyy\-mm">
                  <c:v>43496</c:v>
                </c:pt>
                <c:pt idx="59" c:formatCode="yyyy\-mm">
                  <c:v>43465</c:v>
                </c:pt>
                <c:pt idx="60" c:formatCode="yyyy\-mm">
                  <c:v>43434</c:v>
                </c:pt>
                <c:pt idx="61" c:formatCode="yyyy\-mm">
                  <c:v>43404</c:v>
                </c:pt>
                <c:pt idx="62" c:formatCode="yyyy\-mm">
                  <c:v>43373</c:v>
                </c:pt>
                <c:pt idx="63" c:formatCode="yyyy\-mm">
                  <c:v>43343</c:v>
                </c:pt>
                <c:pt idx="64" c:formatCode="yyyy\-mm">
                  <c:v>43312</c:v>
                </c:pt>
                <c:pt idx="65" c:formatCode="yyyy\-mm">
                  <c:v>43281</c:v>
                </c:pt>
                <c:pt idx="66" c:formatCode="yyyy\-mm">
                  <c:v>43251</c:v>
                </c:pt>
                <c:pt idx="67" c:formatCode="yyyy\-mm">
                  <c:v>43220</c:v>
                </c:pt>
                <c:pt idx="68" c:formatCode="yyyy\-mm">
                  <c:v>43190</c:v>
                </c:pt>
                <c:pt idx="69" c:formatCode="yyyy\-mm">
                  <c:v>43159</c:v>
                </c:pt>
                <c:pt idx="70" c:formatCode="yyyy\-mm">
                  <c:v>43131</c:v>
                </c:pt>
                <c:pt idx="71" c:formatCode="yyyy\-mm">
                  <c:v>43100</c:v>
                </c:pt>
                <c:pt idx="72" c:formatCode="yyyy\-mm">
                  <c:v>43069</c:v>
                </c:pt>
                <c:pt idx="73" c:formatCode="yyyy\-mm">
                  <c:v>43039</c:v>
                </c:pt>
                <c:pt idx="74" c:formatCode="yyyy\-mm">
                  <c:v>43008</c:v>
                </c:pt>
                <c:pt idx="75" c:formatCode="yyyy\-mm">
                  <c:v>42978</c:v>
                </c:pt>
                <c:pt idx="76" c:formatCode="yyyy\-mm">
                  <c:v>42947</c:v>
                </c:pt>
                <c:pt idx="77" c:formatCode="yyyy\-mm">
                  <c:v>42916</c:v>
                </c:pt>
                <c:pt idx="78" c:formatCode="yyyy\-mm">
                  <c:v>42886</c:v>
                </c:pt>
                <c:pt idx="79" c:formatCode="yyyy\-mm">
                  <c:v>42855</c:v>
                </c:pt>
                <c:pt idx="80" c:formatCode="yyyy\-mm">
                  <c:v>42825</c:v>
                </c:pt>
                <c:pt idx="81" c:formatCode="yyyy\-mm">
                  <c:v>42794</c:v>
                </c:pt>
                <c:pt idx="82" c:formatCode="yyyy\-mm">
                  <c:v>42766</c:v>
                </c:pt>
                <c:pt idx="83" c:formatCode="yyyy\-mm">
                  <c:v>42735</c:v>
                </c:pt>
                <c:pt idx="84" c:formatCode="yyyy\-mm">
                  <c:v>42704</c:v>
                </c:pt>
                <c:pt idx="85" c:formatCode="yyyy\-mm">
                  <c:v>42674</c:v>
                </c:pt>
                <c:pt idx="86" c:formatCode="yyyy\-mm">
                  <c:v>42643</c:v>
                </c:pt>
                <c:pt idx="87" c:formatCode="yyyy\-mm">
                  <c:v>42613</c:v>
                </c:pt>
                <c:pt idx="88" c:formatCode="yyyy\-mm">
                  <c:v>42582</c:v>
                </c:pt>
                <c:pt idx="89" c:formatCode="yyyy\-mm">
                  <c:v>42551</c:v>
                </c:pt>
                <c:pt idx="90" c:formatCode="yyyy\-mm">
                  <c:v>42521</c:v>
                </c:pt>
                <c:pt idx="91" c:formatCode="yyyy\-mm">
                  <c:v>42490</c:v>
                </c:pt>
                <c:pt idx="92" c:formatCode="yyyy\-mm">
                  <c:v>42460</c:v>
                </c:pt>
                <c:pt idx="93" c:formatCode="yyyy\-mm">
                  <c:v>42429</c:v>
                </c:pt>
                <c:pt idx="94" c:formatCode="yyyy\-mm">
                  <c:v>42400</c:v>
                </c:pt>
                <c:pt idx="95" c:formatCode="yyyy\-mm">
                  <c:v>42369</c:v>
                </c:pt>
                <c:pt idx="96" c:formatCode="yyyy\-mm">
                  <c:v>42338</c:v>
                </c:pt>
                <c:pt idx="97" c:formatCode="yyyy\-mm">
                  <c:v>42308</c:v>
                </c:pt>
                <c:pt idx="98" c:formatCode="yyyy\-mm">
                  <c:v>42277</c:v>
                </c:pt>
                <c:pt idx="99" c:formatCode="yyyy\-mm">
                  <c:v>42247</c:v>
                </c:pt>
                <c:pt idx="100" c:formatCode="yyyy\-mm">
                  <c:v>42216</c:v>
                </c:pt>
                <c:pt idx="101" c:formatCode="yyyy\-mm">
                  <c:v>42185</c:v>
                </c:pt>
                <c:pt idx="102" c:formatCode="yyyy\-mm">
                  <c:v>42155</c:v>
                </c:pt>
                <c:pt idx="103" c:formatCode="yyyy\-mm">
                  <c:v>42124</c:v>
                </c:pt>
                <c:pt idx="104" c:formatCode="yyyy\-mm">
                  <c:v>42094</c:v>
                </c:pt>
                <c:pt idx="105" c:formatCode="yyyy\-mm">
                  <c:v>42063</c:v>
                </c:pt>
                <c:pt idx="106" c:formatCode="yyyy\-mm">
                  <c:v>42035</c:v>
                </c:pt>
                <c:pt idx="107" c:formatCode="yyyy\-mm">
                  <c:v>42004</c:v>
                </c:pt>
                <c:pt idx="108" c:formatCode="yyyy\-mm">
                  <c:v>41973</c:v>
                </c:pt>
                <c:pt idx="109" c:formatCode="yyyy\-mm">
                  <c:v>41943</c:v>
                </c:pt>
                <c:pt idx="110" c:formatCode="yyyy\-mm">
                  <c:v>41912</c:v>
                </c:pt>
                <c:pt idx="111" c:formatCode="yyyy\-mm">
                  <c:v>41882</c:v>
                </c:pt>
                <c:pt idx="112" c:formatCode="yyyy\-mm">
                  <c:v>41851</c:v>
                </c:pt>
                <c:pt idx="113" c:formatCode="yyyy\-mm">
                  <c:v>41820</c:v>
                </c:pt>
                <c:pt idx="114" c:formatCode="yyyy\-mm">
                  <c:v>41790</c:v>
                </c:pt>
                <c:pt idx="115" c:formatCode="yyyy\-mm">
                  <c:v>41759</c:v>
                </c:pt>
                <c:pt idx="116" c:formatCode="yyyy\-mm">
                  <c:v>41729</c:v>
                </c:pt>
                <c:pt idx="117" c:formatCode="yyyy\-mm">
                  <c:v>41698</c:v>
                </c:pt>
                <c:pt idx="118" c:formatCode="yyyy\-mm">
                  <c:v>41670</c:v>
                </c:pt>
                <c:pt idx="119" c:formatCode="yyyy\-mm">
                  <c:v>41639</c:v>
                </c:pt>
                <c:pt idx="120" c:formatCode="yyyy\-mm">
                  <c:v>41608</c:v>
                </c:pt>
                <c:pt idx="121" c:formatCode="yyyy\-mm">
                  <c:v>41578</c:v>
                </c:pt>
                <c:pt idx="122" c:formatCode="yyyy\-mm">
                  <c:v>41547</c:v>
                </c:pt>
                <c:pt idx="123" c:formatCode="yyyy\-mm">
                  <c:v>41517</c:v>
                </c:pt>
                <c:pt idx="124" c:formatCode="yyyy\-mm">
                  <c:v>41486</c:v>
                </c:pt>
                <c:pt idx="125" c:formatCode="yyyy\-mm">
                  <c:v>41455</c:v>
                </c:pt>
                <c:pt idx="126" c:formatCode="yyyy\-mm">
                  <c:v>41425</c:v>
                </c:pt>
                <c:pt idx="127" c:formatCode="yyyy\-mm">
                  <c:v>41394</c:v>
                </c:pt>
                <c:pt idx="128" c:formatCode="yyyy\-mm">
                  <c:v>41364</c:v>
                </c:pt>
                <c:pt idx="129" c:formatCode="yyyy\-mm">
                  <c:v>41333</c:v>
                </c:pt>
                <c:pt idx="130" c:formatCode="yyyy\-mm">
                  <c:v>41305</c:v>
                </c:pt>
                <c:pt idx="131" c:formatCode="yyyy\-mm">
                  <c:v>41274</c:v>
                </c:pt>
                <c:pt idx="132" c:formatCode="yyyy\-mm">
                  <c:v>41243</c:v>
                </c:pt>
                <c:pt idx="133" c:formatCode="yyyy\-mm">
                  <c:v>41213</c:v>
                </c:pt>
                <c:pt idx="134" c:formatCode="yyyy\-mm">
                  <c:v>41182</c:v>
                </c:pt>
                <c:pt idx="135" c:formatCode="yyyy\-mm">
                  <c:v>41152</c:v>
                </c:pt>
                <c:pt idx="136" c:formatCode="yyyy\-mm">
                  <c:v>41121</c:v>
                </c:pt>
                <c:pt idx="137" c:formatCode="yyyy\-mm">
                  <c:v>41090</c:v>
                </c:pt>
                <c:pt idx="138" c:formatCode="yyyy\-mm">
                  <c:v>41060</c:v>
                </c:pt>
                <c:pt idx="139" c:formatCode="yyyy\-mm">
                  <c:v>41029</c:v>
                </c:pt>
                <c:pt idx="140" c:formatCode="yyyy\-mm">
                  <c:v>40999</c:v>
                </c:pt>
                <c:pt idx="141" c:formatCode="yyyy\-mm">
                  <c:v>40968</c:v>
                </c:pt>
                <c:pt idx="142" c:formatCode="yyyy\-mm">
                  <c:v>40939</c:v>
                </c:pt>
                <c:pt idx="143" c:formatCode="yyyy\-mm">
                  <c:v>40908</c:v>
                </c:pt>
                <c:pt idx="144" c:formatCode="yyyy\-mm">
                  <c:v>40877</c:v>
                </c:pt>
                <c:pt idx="145" c:formatCode="yyyy\-mm">
                  <c:v>40847</c:v>
                </c:pt>
                <c:pt idx="146" c:formatCode="yyyy\-mm">
                  <c:v>40816</c:v>
                </c:pt>
                <c:pt idx="147" c:formatCode="yyyy\-mm">
                  <c:v>40786</c:v>
                </c:pt>
              </c:numCache>
            </c:numRef>
          </c:cat>
          <c:val>
            <c:numRef>
              <c:f>商品房价格指数!$J$3:$J$150</c:f>
              <c:numCache>
                <c:formatCode>0.00%</c:formatCode>
                <c:ptCount val="148"/>
                <c:pt idx="0">
                  <c:v>-0.016</c:v>
                </c:pt>
                <c:pt idx="1">
                  <c:v>-0.015</c:v>
                </c:pt>
                <c:pt idx="2">
                  <c:v>-0.014</c:v>
                </c:pt>
                <c:pt idx="3">
                  <c:v>-0.014</c:v>
                </c:pt>
                <c:pt idx="4">
                  <c:v>-0.015</c:v>
                </c:pt>
                <c:pt idx="5">
                  <c:v>-0.014</c:v>
                </c:pt>
                <c:pt idx="6">
                  <c:v>-0.016</c:v>
                </c:pt>
                <c:pt idx="7">
                  <c:v>-0.019</c:v>
                </c:pt>
                <c:pt idx="8">
                  <c:v>-0.027</c:v>
                </c:pt>
                <c:pt idx="9">
                  <c:v>-0.033</c:v>
                </c:pt>
                <c:pt idx="10">
                  <c:v>-0.038</c:v>
                </c:pt>
                <c:pt idx="11">
                  <c:v>-0.039</c:v>
                </c:pt>
                <c:pt idx="12">
                  <c:v>-0.039</c:v>
                </c:pt>
                <c:pt idx="13">
                  <c:v>-0.039</c:v>
                </c:pt>
                <c:pt idx="14">
                  <c:v>-0.038</c:v>
                </c:pt>
                <c:pt idx="15">
                  <c:v>-0.037</c:v>
                </c:pt>
                <c:pt idx="16">
                  <c:v>-0.032</c:v>
                </c:pt>
                <c:pt idx="17">
                  <c:v>-0.028</c:v>
                </c:pt>
                <c:pt idx="18">
                  <c:v>-0.022</c:v>
                </c:pt>
                <c:pt idx="19">
                  <c:v>-0.015</c:v>
                </c:pt>
                <c:pt idx="20">
                  <c:v>-0.006</c:v>
                </c:pt>
                <c:pt idx="21">
                  <c:v>-0.001</c:v>
                </c:pt>
                <c:pt idx="22">
                  <c:v>0.005</c:v>
                </c:pt>
                <c:pt idx="23">
                  <c:v>0.009</c:v>
                </c:pt>
                <c:pt idx="24">
                  <c:v>0.014</c:v>
                </c:pt>
                <c:pt idx="25">
                  <c:v>0.018</c:v>
                </c:pt>
                <c:pt idx="26">
                  <c:v>0.023</c:v>
                </c:pt>
                <c:pt idx="27">
                  <c:v>0.028</c:v>
                </c:pt>
                <c:pt idx="28">
                  <c:v>0.033</c:v>
                </c:pt>
                <c:pt idx="29">
                  <c:v>0.037</c:v>
                </c:pt>
                <c:pt idx="30">
                  <c:v>0.038</c:v>
                </c:pt>
                <c:pt idx="31">
                  <c:v>0.039</c:v>
                </c:pt>
                <c:pt idx="32">
                  <c:v>0.039</c:v>
                </c:pt>
                <c:pt idx="33">
                  <c:v>0.036</c:v>
                </c:pt>
                <c:pt idx="34">
                  <c:v>0.033</c:v>
                </c:pt>
                <c:pt idx="35">
                  <c:v>0.035</c:v>
                </c:pt>
                <c:pt idx="36">
                  <c:v>0.038</c:v>
                </c:pt>
                <c:pt idx="37">
                  <c:v>0.04</c:v>
                </c:pt>
                <c:pt idx="38">
                  <c:v>0.044</c:v>
                </c:pt>
                <c:pt idx="39">
                  <c:v>0.045</c:v>
                </c:pt>
                <c:pt idx="40">
                  <c:v>0.045</c:v>
                </c:pt>
                <c:pt idx="41">
                  <c:v>0.046</c:v>
                </c:pt>
                <c:pt idx="42">
                  <c:v>0.048</c:v>
                </c:pt>
                <c:pt idx="43">
                  <c:v>0.051</c:v>
                </c:pt>
                <c:pt idx="44">
                  <c:v>0.053</c:v>
                </c:pt>
                <c:pt idx="45">
                  <c:v>0.059</c:v>
                </c:pt>
                <c:pt idx="46">
                  <c:v>0.064</c:v>
                </c:pt>
                <c:pt idx="47">
                  <c:v>0.067</c:v>
                </c:pt>
                <c:pt idx="48">
                  <c:v>0.07</c:v>
                </c:pt>
                <c:pt idx="49">
                  <c:v>0.077</c:v>
                </c:pt>
                <c:pt idx="50">
                  <c:v>0.084</c:v>
                </c:pt>
                <c:pt idx="51">
                  <c:v>0.09</c:v>
                </c:pt>
                <c:pt idx="52">
                  <c:v>0.102</c:v>
                </c:pt>
                <c:pt idx="53">
                  <c:v>0.109</c:v>
                </c:pt>
                <c:pt idx="54">
                  <c:v>0.113</c:v>
                </c:pt>
                <c:pt idx="55">
                  <c:v>0.113</c:v>
                </c:pt>
                <c:pt idx="56">
                  <c:v>0.114</c:v>
                </c:pt>
                <c:pt idx="57">
                  <c:v>0.111</c:v>
                </c:pt>
                <c:pt idx="58">
                  <c:v>0.11</c:v>
                </c:pt>
                <c:pt idx="59">
                  <c:v>0.108</c:v>
                </c:pt>
                <c:pt idx="60">
                  <c:v>0.105</c:v>
                </c:pt>
                <c:pt idx="61">
                  <c:v>0.1</c:v>
                </c:pt>
                <c:pt idx="62">
                  <c:v>0.091</c:v>
                </c:pt>
                <c:pt idx="63">
                  <c:v>0.083</c:v>
                </c:pt>
                <c:pt idx="64">
                  <c:v>0.067</c:v>
                </c:pt>
                <c:pt idx="65">
                  <c:v>0.06</c:v>
                </c:pt>
                <c:pt idx="66">
                  <c:v>0.06</c:v>
                </c:pt>
                <c:pt idx="67">
                  <c:v>0.063</c:v>
                </c:pt>
                <c:pt idx="68">
                  <c:v>0.066</c:v>
                </c:pt>
                <c:pt idx="69">
                  <c:v>0.069</c:v>
                </c:pt>
                <c:pt idx="70">
                  <c:v>0.065</c:v>
                </c:pt>
                <c:pt idx="71">
                  <c:v>0.069</c:v>
                </c:pt>
                <c:pt idx="72">
                  <c:v>0.069</c:v>
                </c:pt>
                <c:pt idx="73">
                  <c:v>0.074</c:v>
                </c:pt>
                <c:pt idx="74">
                  <c:v>0.079</c:v>
                </c:pt>
                <c:pt idx="75">
                  <c:v>0.09</c:v>
                </c:pt>
                <c:pt idx="76">
                  <c:v>0.093</c:v>
                </c:pt>
                <c:pt idx="77">
                  <c:v>0.09</c:v>
                </c:pt>
                <c:pt idx="78">
                  <c:v>0.084</c:v>
                </c:pt>
                <c:pt idx="79">
                  <c:v>0.078</c:v>
                </c:pt>
                <c:pt idx="80">
                  <c:v>0.074</c:v>
                </c:pt>
                <c:pt idx="81">
                  <c:v>0.07</c:v>
                </c:pt>
                <c:pt idx="82">
                  <c:v>0.067</c:v>
                </c:pt>
                <c:pt idx="83">
                  <c:v>0.062</c:v>
                </c:pt>
                <c:pt idx="84">
                  <c:v>0.058</c:v>
                </c:pt>
                <c:pt idx="85">
                  <c:v>0.049</c:v>
                </c:pt>
                <c:pt idx="86">
                  <c:v>0.038</c:v>
                </c:pt>
                <c:pt idx="87">
                  <c:v>0.025</c:v>
                </c:pt>
                <c:pt idx="88">
                  <c:v>0.018</c:v>
                </c:pt>
                <c:pt idx="89">
                  <c:v>0.013</c:v>
                </c:pt>
                <c:pt idx="90">
                  <c:v>0.008</c:v>
                </c:pt>
                <c:pt idx="91">
                  <c:v>0.002</c:v>
                </c:pt>
                <c:pt idx="92">
                  <c:v>-0.006</c:v>
                </c:pt>
                <c:pt idx="93">
                  <c:v>-0.012</c:v>
                </c:pt>
                <c:pt idx="94">
                  <c:v>-0.018</c:v>
                </c:pt>
                <c:pt idx="95">
                  <c:v>-0.024</c:v>
                </c:pt>
                <c:pt idx="96">
                  <c:v>-0.028</c:v>
                </c:pt>
                <c:pt idx="97">
                  <c:v>-0.034</c:v>
                </c:pt>
                <c:pt idx="98">
                  <c:v>-0.042</c:v>
                </c:pt>
                <c:pt idx="99">
                  <c:v>-0.051</c:v>
                </c:pt>
                <c:pt idx="100">
                  <c:v>-0.062</c:v>
                </c:pt>
                <c:pt idx="101">
                  <c:v>-0.068</c:v>
                </c:pt>
                <c:pt idx="102">
                  <c:v>-0.072</c:v>
                </c:pt>
                <c:pt idx="103">
                  <c:v>-0.071</c:v>
                </c:pt>
                <c:pt idx="104">
                  <c:v>-0.068</c:v>
                </c:pt>
                <c:pt idx="105">
                  <c:v>-0.065</c:v>
                </c:pt>
                <c:pt idx="106">
                  <c:v>-0.057</c:v>
                </c:pt>
                <c:pt idx="107">
                  <c:v>-0.049</c:v>
                </c:pt>
                <c:pt idx="108">
                  <c:v>-0.041</c:v>
                </c:pt>
                <c:pt idx="109">
                  <c:v>-0.03</c:v>
                </c:pt>
                <c:pt idx="110">
                  <c:v>-0.016</c:v>
                </c:pt>
                <c:pt idx="111">
                  <c:v>0.001</c:v>
                </c:pt>
                <c:pt idx="112">
                  <c:v>0.02</c:v>
                </c:pt>
                <c:pt idx="113">
                  <c:v>0.035</c:v>
                </c:pt>
                <c:pt idx="114">
                  <c:v>0.047</c:v>
                </c:pt>
                <c:pt idx="115">
                  <c:v>0.057</c:v>
                </c:pt>
                <c:pt idx="116">
                  <c:v>0.065</c:v>
                </c:pt>
                <c:pt idx="117">
                  <c:v>0.073</c:v>
                </c:pt>
                <c:pt idx="118">
                  <c:v>0.079</c:v>
                </c:pt>
                <c:pt idx="119">
                  <c:v>0.079</c:v>
                </c:pt>
                <c:pt idx="120">
                  <c:v>0.078</c:v>
                </c:pt>
                <c:pt idx="121">
                  <c:v>0.074</c:v>
                </c:pt>
                <c:pt idx="122">
                  <c:v>0.069</c:v>
                </c:pt>
                <c:pt idx="123">
                  <c:v>0.061</c:v>
                </c:pt>
                <c:pt idx="124">
                  <c:v>0.053</c:v>
                </c:pt>
                <c:pt idx="125">
                  <c:v>0.048</c:v>
                </c:pt>
                <c:pt idx="126">
                  <c:v>0.041</c:v>
                </c:pt>
                <c:pt idx="127">
                  <c:v>0.032</c:v>
                </c:pt>
                <c:pt idx="128">
                  <c:v>0.022</c:v>
                </c:pt>
                <c:pt idx="129">
                  <c:v>0.01</c:v>
                </c:pt>
                <c:pt idx="130">
                  <c:v>0.001</c:v>
                </c:pt>
                <c:pt idx="131">
                  <c:v>-0.004</c:v>
                </c:pt>
                <c:pt idx="132">
                  <c:v>-0.008</c:v>
                </c:pt>
                <c:pt idx="133">
                  <c:v>-0.012</c:v>
                </c:pt>
                <c:pt idx="134">
                  <c:v>-0.014</c:v>
                </c:pt>
                <c:pt idx="135">
                  <c:v>-0.014</c:v>
                </c:pt>
                <c:pt idx="136">
                  <c:v>-0.013</c:v>
                </c:pt>
                <c:pt idx="137">
                  <c:v>-0.014</c:v>
                </c:pt>
                <c:pt idx="138">
                  <c:v>-0.013</c:v>
                </c:pt>
                <c:pt idx="139">
                  <c:v>-0.01</c:v>
                </c:pt>
                <c:pt idx="140">
                  <c:v>-0.006</c:v>
                </c:pt>
                <c:pt idx="141">
                  <c:v>-0.001</c:v>
                </c:pt>
                <c:pt idx="142">
                  <c:v>0.005</c:v>
                </c:pt>
                <c:pt idx="143">
                  <c:v>0.013</c:v>
                </c:pt>
                <c:pt idx="144">
                  <c:v>0.022</c:v>
                </c:pt>
                <c:pt idx="145">
                  <c:v>0.029</c:v>
                </c:pt>
                <c:pt idx="146">
                  <c:v>0.036</c:v>
                </c:pt>
                <c:pt idx="147">
                  <c:v>0.043</c:v>
                </c:pt>
              </c:numCache>
            </c:numRef>
          </c:val>
          <c:smooth val="0"/>
        </c:ser>
        <c:ser>
          <c:idx val="3"/>
          <c:order val="3"/>
          <c:tx>
            <c:strRef>
              <c:f>商品房价格指数!$Q$2</c:f>
              <c:strCache>
                <c:ptCount val="1"/>
                <c:pt idx="0">
                  <c:v>全部城市:同比</c:v>
                </c:pt>
              </c:strCache>
            </c:strRef>
          </c:tx>
          <c:spPr>
            <a:ln w="28575" cap="rnd">
              <a:solidFill>
                <a:schemeClr val="accent4"/>
              </a:solidFill>
              <a:round/>
            </a:ln>
            <a:effectLst/>
          </c:spPr>
          <c:marker>
            <c:symbol val="none"/>
          </c:marker>
          <c:dLbls>
            <c:delete val="1"/>
          </c:dLbls>
          <c:cat>
            <c:numRef>
              <c:f>商品房价格指数!$G$3:$G$150</c:f>
              <c:numCache>
                <c:formatCode>yyyy\-mm</c:formatCode>
                <c:ptCount val="148"/>
                <c:pt idx="0" c:formatCode="yyyy\-mm">
                  <c:v>45260</c:v>
                </c:pt>
                <c:pt idx="1" c:formatCode="yyyy\-mm">
                  <c:v>45230</c:v>
                </c:pt>
                <c:pt idx="2" c:formatCode="yyyy\-mm">
                  <c:v>45199</c:v>
                </c:pt>
                <c:pt idx="3" c:formatCode="yyyy\-mm">
                  <c:v>45169</c:v>
                </c:pt>
                <c:pt idx="4" c:formatCode="yyyy\-mm">
                  <c:v>45138</c:v>
                </c:pt>
                <c:pt idx="5" c:formatCode="yyyy\-mm">
                  <c:v>45107</c:v>
                </c:pt>
                <c:pt idx="6" c:formatCode="yyyy\-mm">
                  <c:v>45077</c:v>
                </c:pt>
                <c:pt idx="7" c:formatCode="yyyy\-mm">
                  <c:v>45046</c:v>
                </c:pt>
                <c:pt idx="8" c:formatCode="yyyy\-mm">
                  <c:v>45016</c:v>
                </c:pt>
                <c:pt idx="9" c:formatCode="yyyy\-mm">
                  <c:v>44985</c:v>
                </c:pt>
                <c:pt idx="10" c:formatCode="yyyy\-mm">
                  <c:v>44957</c:v>
                </c:pt>
                <c:pt idx="11" c:formatCode="yyyy\-mm">
                  <c:v>44926</c:v>
                </c:pt>
                <c:pt idx="12" c:formatCode="yyyy\-mm">
                  <c:v>44895</c:v>
                </c:pt>
                <c:pt idx="13" c:formatCode="yyyy\-mm">
                  <c:v>44865</c:v>
                </c:pt>
                <c:pt idx="14" c:formatCode="yyyy\-mm">
                  <c:v>44834</c:v>
                </c:pt>
                <c:pt idx="15" c:formatCode="yyyy\-mm">
                  <c:v>44804</c:v>
                </c:pt>
                <c:pt idx="16" c:formatCode="yyyy\-mm">
                  <c:v>44773</c:v>
                </c:pt>
                <c:pt idx="17" c:formatCode="yyyy\-mm">
                  <c:v>44742</c:v>
                </c:pt>
                <c:pt idx="18" c:formatCode="yyyy\-mm">
                  <c:v>44712</c:v>
                </c:pt>
                <c:pt idx="19" c:formatCode="yyyy\-mm">
                  <c:v>44681</c:v>
                </c:pt>
                <c:pt idx="20" c:formatCode="yyyy\-mm">
                  <c:v>44651</c:v>
                </c:pt>
                <c:pt idx="21" c:formatCode="yyyy\-mm">
                  <c:v>44620</c:v>
                </c:pt>
                <c:pt idx="22" c:formatCode="yyyy\-mm">
                  <c:v>44592</c:v>
                </c:pt>
                <c:pt idx="23" c:formatCode="yyyy\-mm">
                  <c:v>44561</c:v>
                </c:pt>
                <c:pt idx="24" c:formatCode="yyyy\-mm">
                  <c:v>44530</c:v>
                </c:pt>
                <c:pt idx="25" c:formatCode="yyyy\-mm">
                  <c:v>44500</c:v>
                </c:pt>
                <c:pt idx="26" c:formatCode="yyyy\-mm">
                  <c:v>44469</c:v>
                </c:pt>
                <c:pt idx="27" c:formatCode="yyyy\-mm">
                  <c:v>44439</c:v>
                </c:pt>
                <c:pt idx="28" c:formatCode="yyyy\-mm">
                  <c:v>44408</c:v>
                </c:pt>
                <c:pt idx="29" c:formatCode="yyyy\-mm">
                  <c:v>44377</c:v>
                </c:pt>
                <c:pt idx="30" c:formatCode="yyyy\-mm">
                  <c:v>44347</c:v>
                </c:pt>
                <c:pt idx="31" c:formatCode="yyyy\-mm">
                  <c:v>44316</c:v>
                </c:pt>
                <c:pt idx="32" c:formatCode="yyyy\-mm">
                  <c:v>44286</c:v>
                </c:pt>
                <c:pt idx="33" c:formatCode="yyyy\-mm">
                  <c:v>44255</c:v>
                </c:pt>
                <c:pt idx="34" c:formatCode="yyyy\-mm">
                  <c:v>44227</c:v>
                </c:pt>
                <c:pt idx="35" c:formatCode="yyyy\-mm">
                  <c:v>44196</c:v>
                </c:pt>
                <c:pt idx="36" c:formatCode="yyyy\-mm">
                  <c:v>44165</c:v>
                </c:pt>
                <c:pt idx="37" c:formatCode="yyyy\-mm">
                  <c:v>44135</c:v>
                </c:pt>
                <c:pt idx="38" c:formatCode="yyyy\-mm">
                  <c:v>44104</c:v>
                </c:pt>
                <c:pt idx="39" c:formatCode="yyyy\-mm">
                  <c:v>44074</c:v>
                </c:pt>
                <c:pt idx="40" c:formatCode="yyyy\-mm">
                  <c:v>44043</c:v>
                </c:pt>
                <c:pt idx="41" c:formatCode="yyyy\-mm">
                  <c:v>44012</c:v>
                </c:pt>
                <c:pt idx="42" c:formatCode="yyyy\-mm">
                  <c:v>43982</c:v>
                </c:pt>
                <c:pt idx="43" c:formatCode="yyyy\-mm">
                  <c:v>43951</c:v>
                </c:pt>
                <c:pt idx="44" c:formatCode="yyyy\-mm">
                  <c:v>43921</c:v>
                </c:pt>
                <c:pt idx="45" c:formatCode="yyyy\-mm">
                  <c:v>43890</c:v>
                </c:pt>
                <c:pt idx="46" c:formatCode="yyyy\-mm">
                  <c:v>43861</c:v>
                </c:pt>
                <c:pt idx="47" c:formatCode="yyyy\-mm">
                  <c:v>43830</c:v>
                </c:pt>
                <c:pt idx="48" c:formatCode="yyyy\-mm">
                  <c:v>43799</c:v>
                </c:pt>
                <c:pt idx="49" c:formatCode="yyyy\-mm">
                  <c:v>43769</c:v>
                </c:pt>
                <c:pt idx="50" c:formatCode="yyyy\-mm">
                  <c:v>43738</c:v>
                </c:pt>
                <c:pt idx="51" c:formatCode="yyyy\-mm">
                  <c:v>43708</c:v>
                </c:pt>
                <c:pt idx="52" c:formatCode="yyyy\-mm">
                  <c:v>43677</c:v>
                </c:pt>
                <c:pt idx="53" c:formatCode="yyyy\-mm">
                  <c:v>43646</c:v>
                </c:pt>
                <c:pt idx="54" c:formatCode="yyyy\-mm">
                  <c:v>43616</c:v>
                </c:pt>
                <c:pt idx="55" c:formatCode="yyyy\-mm">
                  <c:v>43585</c:v>
                </c:pt>
                <c:pt idx="56" c:formatCode="yyyy\-mm">
                  <c:v>43555</c:v>
                </c:pt>
                <c:pt idx="57" c:formatCode="yyyy\-mm">
                  <c:v>43524</c:v>
                </c:pt>
                <c:pt idx="58" c:formatCode="yyyy\-mm">
                  <c:v>43496</c:v>
                </c:pt>
                <c:pt idx="59" c:formatCode="yyyy\-mm">
                  <c:v>43465</c:v>
                </c:pt>
                <c:pt idx="60" c:formatCode="yyyy\-mm">
                  <c:v>43434</c:v>
                </c:pt>
                <c:pt idx="61" c:formatCode="yyyy\-mm">
                  <c:v>43404</c:v>
                </c:pt>
                <c:pt idx="62" c:formatCode="yyyy\-mm">
                  <c:v>43373</c:v>
                </c:pt>
                <c:pt idx="63" c:formatCode="yyyy\-mm">
                  <c:v>43343</c:v>
                </c:pt>
                <c:pt idx="64" c:formatCode="yyyy\-mm">
                  <c:v>43312</c:v>
                </c:pt>
                <c:pt idx="65" c:formatCode="yyyy\-mm">
                  <c:v>43281</c:v>
                </c:pt>
                <c:pt idx="66" c:formatCode="yyyy\-mm">
                  <c:v>43251</c:v>
                </c:pt>
                <c:pt idx="67" c:formatCode="yyyy\-mm">
                  <c:v>43220</c:v>
                </c:pt>
                <c:pt idx="68" c:formatCode="yyyy\-mm">
                  <c:v>43190</c:v>
                </c:pt>
                <c:pt idx="69" c:formatCode="yyyy\-mm">
                  <c:v>43159</c:v>
                </c:pt>
                <c:pt idx="70" c:formatCode="yyyy\-mm">
                  <c:v>43131</c:v>
                </c:pt>
                <c:pt idx="71" c:formatCode="yyyy\-mm">
                  <c:v>43100</c:v>
                </c:pt>
                <c:pt idx="72" c:formatCode="yyyy\-mm">
                  <c:v>43069</c:v>
                </c:pt>
                <c:pt idx="73" c:formatCode="yyyy\-mm">
                  <c:v>43039</c:v>
                </c:pt>
                <c:pt idx="74" c:formatCode="yyyy\-mm">
                  <c:v>43008</c:v>
                </c:pt>
                <c:pt idx="75" c:formatCode="yyyy\-mm">
                  <c:v>42978</c:v>
                </c:pt>
                <c:pt idx="76" c:formatCode="yyyy\-mm">
                  <c:v>42947</c:v>
                </c:pt>
                <c:pt idx="77" c:formatCode="yyyy\-mm">
                  <c:v>42916</c:v>
                </c:pt>
                <c:pt idx="78" c:formatCode="yyyy\-mm">
                  <c:v>42886</c:v>
                </c:pt>
                <c:pt idx="79" c:formatCode="yyyy\-mm">
                  <c:v>42855</c:v>
                </c:pt>
                <c:pt idx="80" c:formatCode="yyyy\-mm">
                  <c:v>42825</c:v>
                </c:pt>
                <c:pt idx="81" c:formatCode="yyyy\-mm">
                  <c:v>42794</c:v>
                </c:pt>
                <c:pt idx="82" c:formatCode="yyyy\-mm">
                  <c:v>42766</c:v>
                </c:pt>
                <c:pt idx="83" c:formatCode="yyyy\-mm">
                  <c:v>42735</c:v>
                </c:pt>
                <c:pt idx="84" c:formatCode="yyyy\-mm">
                  <c:v>42704</c:v>
                </c:pt>
                <c:pt idx="85" c:formatCode="yyyy\-mm">
                  <c:v>42674</c:v>
                </c:pt>
                <c:pt idx="86" c:formatCode="yyyy\-mm">
                  <c:v>42643</c:v>
                </c:pt>
                <c:pt idx="87" c:formatCode="yyyy\-mm">
                  <c:v>42613</c:v>
                </c:pt>
                <c:pt idx="88" c:formatCode="yyyy\-mm">
                  <c:v>42582</c:v>
                </c:pt>
                <c:pt idx="89" c:formatCode="yyyy\-mm">
                  <c:v>42551</c:v>
                </c:pt>
                <c:pt idx="90" c:formatCode="yyyy\-mm">
                  <c:v>42521</c:v>
                </c:pt>
                <c:pt idx="91" c:formatCode="yyyy\-mm">
                  <c:v>42490</c:v>
                </c:pt>
                <c:pt idx="92" c:formatCode="yyyy\-mm">
                  <c:v>42460</c:v>
                </c:pt>
                <c:pt idx="93" c:formatCode="yyyy\-mm">
                  <c:v>42429</c:v>
                </c:pt>
                <c:pt idx="94" c:formatCode="yyyy\-mm">
                  <c:v>42400</c:v>
                </c:pt>
                <c:pt idx="95" c:formatCode="yyyy\-mm">
                  <c:v>42369</c:v>
                </c:pt>
                <c:pt idx="96" c:formatCode="yyyy\-mm">
                  <c:v>42338</c:v>
                </c:pt>
                <c:pt idx="97" c:formatCode="yyyy\-mm">
                  <c:v>42308</c:v>
                </c:pt>
                <c:pt idx="98" c:formatCode="yyyy\-mm">
                  <c:v>42277</c:v>
                </c:pt>
                <c:pt idx="99" c:formatCode="yyyy\-mm">
                  <c:v>42247</c:v>
                </c:pt>
                <c:pt idx="100" c:formatCode="yyyy\-mm">
                  <c:v>42216</c:v>
                </c:pt>
                <c:pt idx="101" c:formatCode="yyyy\-mm">
                  <c:v>42185</c:v>
                </c:pt>
                <c:pt idx="102" c:formatCode="yyyy\-mm">
                  <c:v>42155</c:v>
                </c:pt>
                <c:pt idx="103" c:formatCode="yyyy\-mm">
                  <c:v>42124</c:v>
                </c:pt>
                <c:pt idx="104" c:formatCode="yyyy\-mm">
                  <c:v>42094</c:v>
                </c:pt>
                <c:pt idx="105" c:formatCode="yyyy\-mm">
                  <c:v>42063</c:v>
                </c:pt>
                <c:pt idx="106" c:formatCode="yyyy\-mm">
                  <c:v>42035</c:v>
                </c:pt>
                <c:pt idx="107" c:formatCode="yyyy\-mm">
                  <c:v>42004</c:v>
                </c:pt>
                <c:pt idx="108" c:formatCode="yyyy\-mm">
                  <c:v>41973</c:v>
                </c:pt>
                <c:pt idx="109" c:formatCode="yyyy\-mm">
                  <c:v>41943</c:v>
                </c:pt>
                <c:pt idx="110" c:formatCode="yyyy\-mm">
                  <c:v>41912</c:v>
                </c:pt>
                <c:pt idx="111" c:formatCode="yyyy\-mm">
                  <c:v>41882</c:v>
                </c:pt>
                <c:pt idx="112" c:formatCode="yyyy\-mm">
                  <c:v>41851</c:v>
                </c:pt>
                <c:pt idx="113" c:formatCode="yyyy\-mm">
                  <c:v>41820</c:v>
                </c:pt>
                <c:pt idx="114" c:formatCode="yyyy\-mm">
                  <c:v>41790</c:v>
                </c:pt>
                <c:pt idx="115" c:formatCode="yyyy\-mm">
                  <c:v>41759</c:v>
                </c:pt>
                <c:pt idx="116" c:formatCode="yyyy\-mm">
                  <c:v>41729</c:v>
                </c:pt>
                <c:pt idx="117" c:formatCode="yyyy\-mm">
                  <c:v>41698</c:v>
                </c:pt>
                <c:pt idx="118" c:formatCode="yyyy\-mm">
                  <c:v>41670</c:v>
                </c:pt>
                <c:pt idx="119" c:formatCode="yyyy\-mm">
                  <c:v>41639</c:v>
                </c:pt>
                <c:pt idx="120" c:formatCode="yyyy\-mm">
                  <c:v>41608</c:v>
                </c:pt>
                <c:pt idx="121" c:formatCode="yyyy\-mm">
                  <c:v>41578</c:v>
                </c:pt>
                <c:pt idx="122" c:formatCode="yyyy\-mm">
                  <c:v>41547</c:v>
                </c:pt>
                <c:pt idx="123" c:formatCode="yyyy\-mm">
                  <c:v>41517</c:v>
                </c:pt>
                <c:pt idx="124" c:formatCode="yyyy\-mm">
                  <c:v>41486</c:v>
                </c:pt>
                <c:pt idx="125" c:formatCode="yyyy\-mm">
                  <c:v>41455</c:v>
                </c:pt>
                <c:pt idx="126" c:formatCode="yyyy\-mm">
                  <c:v>41425</c:v>
                </c:pt>
                <c:pt idx="127" c:formatCode="yyyy\-mm">
                  <c:v>41394</c:v>
                </c:pt>
                <c:pt idx="128" c:formatCode="yyyy\-mm">
                  <c:v>41364</c:v>
                </c:pt>
                <c:pt idx="129" c:formatCode="yyyy\-mm">
                  <c:v>41333</c:v>
                </c:pt>
                <c:pt idx="130" c:formatCode="yyyy\-mm">
                  <c:v>41305</c:v>
                </c:pt>
                <c:pt idx="131" c:formatCode="yyyy\-mm">
                  <c:v>41274</c:v>
                </c:pt>
                <c:pt idx="132" c:formatCode="yyyy\-mm">
                  <c:v>41243</c:v>
                </c:pt>
                <c:pt idx="133" c:formatCode="yyyy\-mm">
                  <c:v>41213</c:v>
                </c:pt>
                <c:pt idx="134" c:formatCode="yyyy\-mm">
                  <c:v>41182</c:v>
                </c:pt>
                <c:pt idx="135" c:formatCode="yyyy\-mm">
                  <c:v>41152</c:v>
                </c:pt>
                <c:pt idx="136" c:formatCode="yyyy\-mm">
                  <c:v>41121</c:v>
                </c:pt>
                <c:pt idx="137" c:formatCode="yyyy\-mm">
                  <c:v>41090</c:v>
                </c:pt>
                <c:pt idx="138" c:formatCode="yyyy\-mm">
                  <c:v>41060</c:v>
                </c:pt>
                <c:pt idx="139" c:formatCode="yyyy\-mm">
                  <c:v>41029</c:v>
                </c:pt>
                <c:pt idx="140" c:formatCode="yyyy\-mm">
                  <c:v>40999</c:v>
                </c:pt>
                <c:pt idx="141" c:formatCode="yyyy\-mm">
                  <c:v>40968</c:v>
                </c:pt>
                <c:pt idx="142" c:formatCode="yyyy\-mm">
                  <c:v>40939</c:v>
                </c:pt>
                <c:pt idx="143" c:formatCode="yyyy\-mm">
                  <c:v>40908</c:v>
                </c:pt>
                <c:pt idx="144" c:formatCode="yyyy\-mm">
                  <c:v>40877</c:v>
                </c:pt>
                <c:pt idx="145" c:formatCode="yyyy\-mm">
                  <c:v>40847</c:v>
                </c:pt>
                <c:pt idx="146" c:formatCode="yyyy\-mm">
                  <c:v>40816</c:v>
                </c:pt>
                <c:pt idx="147" c:formatCode="yyyy\-mm">
                  <c:v>40786</c:v>
                </c:pt>
              </c:numCache>
            </c:numRef>
          </c:cat>
          <c:val>
            <c:numRef>
              <c:f>商品房价格指数!$Q$3:$Q$150</c:f>
              <c:numCache>
                <c:formatCode>0.00%</c:formatCode>
                <c:ptCount val="148"/>
                <c:pt idx="0">
                  <c:v>-0.007</c:v>
                </c:pt>
                <c:pt idx="1">
                  <c:v>-0.006</c:v>
                </c:pt>
                <c:pt idx="2">
                  <c:v>-0.006</c:v>
                </c:pt>
                <c:pt idx="3">
                  <c:v>-0.006</c:v>
                </c:pt>
                <c:pt idx="4">
                  <c:v>-0.006</c:v>
                </c:pt>
                <c:pt idx="5">
                  <c:v>-0.004</c:v>
                </c:pt>
                <c:pt idx="6">
                  <c:v>-0.005</c:v>
                </c:pt>
                <c:pt idx="7">
                  <c:v>-0.007</c:v>
                </c:pt>
                <c:pt idx="8">
                  <c:v>-0.014</c:v>
                </c:pt>
                <c:pt idx="9">
                  <c:v>-0.019</c:v>
                </c:pt>
                <c:pt idx="10">
                  <c:v>-0.023</c:v>
                </c:pt>
                <c:pt idx="11">
                  <c:v>-0.023</c:v>
                </c:pt>
                <c:pt idx="12">
                  <c:v>-0.023</c:v>
                </c:pt>
                <c:pt idx="13">
                  <c:v>-0.024</c:v>
                </c:pt>
                <c:pt idx="14">
                  <c:v>-0.023</c:v>
                </c:pt>
                <c:pt idx="15">
                  <c:v>-0.021</c:v>
                </c:pt>
                <c:pt idx="16">
                  <c:v>-0.017</c:v>
                </c:pt>
                <c:pt idx="17">
                  <c:v>-0.013</c:v>
                </c:pt>
                <c:pt idx="18">
                  <c:v>-0.008</c:v>
                </c:pt>
                <c:pt idx="19">
                  <c:v>-0.001</c:v>
                </c:pt>
                <c:pt idx="20">
                  <c:v>0.007</c:v>
                </c:pt>
                <c:pt idx="21">
                  <c:v>0.012</c:v>
                </c:pt>
                <c:pt idx="22">
                  <c:v>0.017</c:v>
                </c:pt>
                <c:pt idx="23">
                  <c:v>0.02</c:v>
                </c:pt>
                <c:pt idx="24">
                  <c:v>0.024</c:v>
                </c:pt>
                <c:pt idx="25">
                  <c:v>0.028</c:v>
                </c:pt>
                <c:pt idx="26">
                  <c:v>0.033</c:v>
                </c:pt>
                <c:pt idx="27">
                  <c:v>0.037</c:v>
                </c:pt>
                <c:pt idx="28">
                  <c:v>0.041</c:v>
                </c:pt>
                <c:pt idx="29">
                  <c:v>0.043</c:v>
                </c:pt>
                <c:pt idx="30">
                  <c:v>0.045</c:v>
                </c:pt>
                <c:pt idx="31">
                  <c:v>0.044</c:v>
                </c:pt>
                <c:pt idx="32">
                  <c:v>0.044</c:v>
                </c:pt>
                <c:pt idx="33">
                  <c:v>0.041</c:v>
                </c:pt>
                <c:pt idx="34">
                  <c:v>0.037</c:v>
                </c:pt>
                <c:pt idx="35">
                  <c:v>0.037</c:v>
                </c:pt>
                <c:pt idx="36">
                  <c:v>0.04</c:v>
                </c:pt>
                <c:pt idx="37">
                  <c:v>0.042</c:v>
                </c:pt>
                <c:pt idx="38">
                  <c:v>0.045</c:v>
                </c:pt>
                <c:pt idx="39">
                  <c:v>0.047</c:v>
                </c:pt>
                <c:pt idx="40">
                  <c:v>0.048</c:v>
                </c:pt>
                <c:pt idx="41">
                  <c:v>0.049</c:v>
                </c:pt>
                <c:pt idx="42">
                  <c:v>0.049</c:v>
                </c:pt>
                <c:pt idx="43">
                  <c:v>0.052</c:v>
                </c:pt>
                <c:pt idx="44">
                  <c:v>0.054</c:v>
                </c:pt>
                <c:pt idx="45">
                  <c:v>0.059</c:v>
                </c:pt>
                <c:pt idx="46">
                  <c:v>0.065</c:v>
                </c:pt>
                <c:pt idx="47">
                  <c:v>0.068</c:v>
                </c:pt>
                <c:pt idx="48">
                  <c:v>0.073</c:v>
                </c:pt>
                <c:pt idx="49">
                  <c:v>0.08</c:v>
                </c:pt>
                <c:pt idx="50">
                  <c:v>0.086</c:v>
                </c:pt>
                <c:pt idx="51">
                  <c:v>0.091</c:v>
                </c:pt>
                <c:pt idx="52">
                  <c:v>0.101</c:v>
                </c:pt>
                <c:pt idx="53">
                  <c:v>0.108</c:v>
                </c:pt>
                <c:pt idx="54">
                  <c:v>0.113</c:v>
                </c:pt>
                <c:pt idx="55">
                  <c:v>0.114</c:v>
                </c:pt>
                <c:pt idx="56">
                  <c:v>0.113</c:v>
                </c:pt>
                <c:pt idx="57">
                  <c:v>0.111</c:v>
                </c:pt>
                <c:pt idx="58">
                  <c:v>0.108</c:v>
                </c:pt>
                <c:pt idx="59">
                  <c:v>0.106</c:v>
                </c:pt>
                <c:pt idx="60">
                  <c:v>0.103</c:v>
                </c:pt>
                <c:pt idx="61">
                  <c:v>0.097</c:v>
                </c:pt>
                <c:pt idx="62">
                  <c:v>0.089</c:v>
                </c:pt>
                <c:pt idx="63">
                  <c:v>0.08</c:v>
                </c:pt>
                <c:pt idx="64">
                  <c:v>0.066</c:v>
                </c:pt>
                <c:pt idx="65">
                  <c:v>0.058</c:v>
                </c:pt>
                <c:pt idx="66">
                  <c:v>0.054</c:v>
                </c:pt>
                <c:pt idx="67">
                  <c:v>0.053</c:v>
                </c:pt>
                <c:pt idx="68">
                  <c:v>0.055</c:v>
                </c:pt>
                <c:pt idx="69">
                  <c:v>0.058</c:v>
                </c:pt>
                <c:pt idx="70">
                  <c:v>0.054</c:v>
                </c:pt>
                <c:pt idx="71">
                  <c:v>0.058</c:v>
                </c:pt>
                <c:pt idx="72">
                  <c:v>0.055</c:v>
                </c:pt>
                <c:pt idx="73">
                  <c:v>0.057</c:v>
                </c:pt>
                <c:pt idx="74">
                  <c:v>0.065</c:v>
                </c:pt>
                <c:pt idx="75">
                  <c:v>0.082</c:v>
                </c:pt>
                <c:pt idx="76">
                  <c:v>0.093</c:v>
                </c:pt>
                <c:pt idx="77">
                  <c:v>0.096</c:v>
                </c:pt>
                <c:pt idx="78">
                  <c:v>0.097</c:v>
                </c:pt>
                <c:pt idx="79">
                  <c:v>0.099</c:v>
                </c:pt>
                <c:pt idx="80">
                  <c:v>0.103</c:v>
                </c:pt>
                <c:pt idx="81">
                  <c:v>0.106</c:v>
                </c:pt>
                <c:pt idx="82">
                  <c:v>0.107</c:v>
                </c:pt>
                <c:pt idx="83">
                  <c:v>0.108</c:v>
                </c:pt>
                <c:pt idx="84">
                  <c:v>0.108</c:v>
                </c:pt>
                <c:pt idx="85">
                  <c:v>0.104</c:v>
                </c:pt>
                <c:pt idx="86">
                  <c:v>0.093</c:v>
                </c:pt>
                <c:pt idx="87">
                  <c:v>0.075</c:v>
                </c:pt>
                <c:pt idx="88">
                  <c:v>0.063</c:v>
                </c:pt>
                <c:pt idx="89">
                  <c:v>0.057</c:v>
                </c:pt>
                <c:pt idx="90">
                  <c:v>0.052</c:v>
                </c:pt>
                <c:pt idx="91">
                  <c:v>0.043</c:v>
                </c:pt>
                <c:pt idx="92">
                  <c:v>0.031</c:v>
                </c:pt>
                <c:pt idx="93">
                  <c:v>0.02</c:v>
                </c:pt>
                <c:pt idx="94">
                  <c:v>0.011</c:v>
                </c:pt>
                <c:pt idx="95">
                  <c:v>0.003</c:v>
                </c:pt>
                <c:pt idx="96">
                  <c:v>-0.004</c:v>
                </c:pt>
                <c:pt idx="97">
                  <c:v>-0.012</c:v>
                </c:pt>
                <c:pt idx="98">
                  <c:v>-0.021</c:v>
                </c:pt>
                <c:pt idx="99">
                  <c:v>-0.033</c:v>
                </c:pt>
                <c:pt idx="100">
                  <c:v>-0.046</c:v>
                </c:pt>
                <c:pt idx="101">
                  <c:v>-0.057</c:v>
                </c:pt>
                <c:pt idx="102">
                  <c:v>-0.063</c:v>
                </c:pt>
                <c:pt idx="103">
                  <c:v>-0.066</c:v>
                </c:pt>
                <c:pt idx="104">
                  <c:v>-0.064</c:v>
                </c:pt>
                <c:pt idx="105">
                  <c:v>-0.06</c:v>
                </c:pt>
                <c:pt idx="106">
                  <c:v>-0.053</c:v>
                </c:pt>
                <c:pt idx="107">
                  <c:v>-0.045</c:v>
                </c:pt>
                <c:pt idx="108">
                  <c:v>-0.037</c:v>
                </c:pt>
                <c:pt idx="109">
                  <c:v>-0.026</c:v>
                </c:pt>
                <c:pt idx="110">
                  <c:v>-0.012</c:v>
                </c:pt>
                <c:pt idx="111">
                  <c:v>0.005</c:v>
                </c:pt>
                <c:pt idx="112">
                  <c:v>0.026</c:v>
                </c:pt>
                <c:pt idx="113">
                  <c:v>0.043</c:v>
                </c:pt>
                <c:pt idx="114">
                  <c:v>0.056</c:v>
                </c:pt>
                <c:pt idx="115">
                  <c:v>0.068</c:v>
                </c:pt>
                <c:pt idx="116">
                  <c:v>0.077</c:v>
                </c:pt>
                <c:pt idx="117">
                  <c:v>0.086</c:v>
                </c:pt>
                <c:pt idx="118">
                  <c:v>0.095</c:v>
                </c:pt>
                <c:pt idx="119">
                  <c:v>0.097</c:v>
                </c:pt>
                <c:pt idx="120">
                  <c:v>0.096</c:v>
                </c:pt>
                <c:pt idx="121">
                  <c:v>0.093</c:v>
                </c:pt>
                <c:pt idx="122">
                  <c:v>0.087</c:v>
                </c:pt>
                <c:pt idx="123">
                  <c:v>0.079</c:v>
                </c:pt>
                <c:pt idx="124">
                  <c:v>0.071</c:v>
                </c:pt>
                <c:pt idx="125">
                  <c:v>0.065</c:v>
                </c:pt>
                <c:pt idx="126">
                  <c:v>0.057</c:v>
                </c:pt>
                <c:pt idx="127">
                  <c:v>0.045</c:v>
                </c:pt>
                <c:pt idx="128">
                  <c:v>0.033</c:v>
                </c:pt>
                <c:pt idx="129">
                  <c:v>0.019</c:v>
                </c:pt>
                <c:pt idx="130">
                  <c:v>0.007</c:v>
                </c:pt>
                <c:pt idx="131">
                  <c:v>-0.001</c:v>
                </c:pt>
                <c:pt idx="132">
                  <c:v>-0.006</c:v>
                </c:pt>
                <c:pt idx="133">
                  <c:v>-0.011</c:v>
                </c:pt>
                <c:pt idx="134">
                  <c:v>-0.013</c:v>
                </c:pt>
                <c:pt idx="135">
                  <c:v>-0.013</c:v>
                </c:pt>
                <c:pt idx="136">
                  <c:v>-0.013</c:v>
                </c:pt>
                <c:pt idx="137">
                  <c:v>-0.014</c:v>
                </c:pt>
                <c:pt idx="138">
                  <c:v>-0.013</c:v>
                </c:pt>
                <c:pt idx="139">
                  <c:v>-0.01</c:v>
                </c:pt>
                <c:pt idx="140">
                  <c:v>-0.005</c:v>
                </c:pt>
                <c:pt idx="141">
                  <c:v>0.001</c:v>
                </c:pt>
                <c:pt idx="142">
                  <c:v>0.007</c:v>
                </c:pt>
                <c:pt idx="143">
                  <c:v>0.016</c:v>
                </c:pt>
                <c:pt idx="144">
                  <c:v>0.024</c:v>
                </c:pt>
                <c:pt idx="145">
                  <c:v>0.031</c:v>
                </c:pt>
                <c:pt idx="146">
                  <c:v>0.038</c:v>
                </c:pt>
                <c:pt idx="147">
                  <c:v>0.044</c:v>
                </c:pt>
              </c:numCache>
            </c:numRef>
          </c:val>
          <c:smooth val="0"/>
        </c:ser>
        <c:dLbls>
          <c:showLegendKey val="0"/>
          <c:showVal val="0"/>
          <c:showCatName val="0"/>
          <c:showSerName val="0"/>
          <c:showPercent val="0"/>
          <c:showBubbleSize val="0"/>
        </c:dLbls>
        <c:marker val="0"/>
        <c:smooth val="0"/>
        <c:axId val="1323990368"/>
        <c:axId val="1313154192"/>
      </c:lineChart>
      <c:dateAx>
        <c:axId val="1323990368"/>
        <c:scaling>
          <c:orientation val="minMax"/>
        </c:scaling>
        <c:delete val="0"/>
        <c:axPos val="b"/>
        <c:numFmt formatCode="yyyy\-mm"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313154192"/>
        <c:crosses val="autoZero"/>
        <c:auto val="1"/>
        <c:lblOffset val="100"/>
        <c:baseTimeUnit val="months"/>
      </c:dateAx>
      <c:valAx>
        <c:axId val="1313154192"/>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323990368"/>
        <c:crosses val="autoZero"/>
        <c:crossBetween val="between"/>
      </c:valAx>
      <c:spPr>
        <a:noFill/>
        <a:ln>
          <a:noFill/>
        </a:ln>
        <a:effectLst/>
      </c:spPr>
    </c:plotArea>
    <c:legend>
      <c:legendPos val="b"/>
      <c:layout>
        <c:manualLayout>
          <c:xMode val="edge"/>
          <c:yMode val="edge"/>
          <c:x val="0"/>
          <c:y val="0.900233632767735"/>
          <c:w val="1"/>
          <c:h val="0.099766367232265"/>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w="9525" cap="flat" cmpd="sng" algn="ctr">
      <a:noFill/>
      <a:round/>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900"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00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18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tx1"/>
    </cs:fontRef>
    <cs:spPr>
      <a:sp3d/>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ysClr val="windowText" lastClr="000000">
        <a:lumMod val="65000"/>
        <a:lumOff val="35000"/>
      </a:sysClr>
    </cs:fontRef>
    <cs:defRPr sz="1000" kern="1200"/>
  </cs:axisTitle>
  <cs:categoryAxis>
    <cs:lnRef idx="0"/>
    <cs:fillRef idx="0"/>
    <cs:effectRef idx="0"/>
    <cs:fontRef idx="minor">
      <a:sysClr val="windowText" lastClr="000000">
        <a:lumMod val="65000"/>
        <a:lumOff val="35000"/>
      </a:sysClr>
    </cs:fontRef>
    <cs:spPr>
      <a:ln w="9525" cap="flat" cmpd="sng" algn="ctr">
        <a:solidFill>
          <a:sysClr val="windowText" lastClr="000000">
            <a:lumMod val="15000"/>
            <a:lumOff val="85000"/>
          </a:sysClr>
        </a:solidFill>
        <a:round/>
      </a:ln>
    </cs:spPr>
    <cs:defRPr sz="900" kern="1200"/>
  </cs:categoryAxis>
  <cs:chartArea mods="allowNoFillOverride allowNoLineOverride">
    <cs:lnRef idx="0"/>
    <cs:fillRef idx="0"/>
    <cs:effectRef idx="0"/>
    <cs:fontRef idx="minor">
      <a:sysClr val="windowText" lastClr="000000"/>
    </cs:fontRef>
    <cs:spPr>
      <a:solidFill>
        <a:sysClr val="window" lastClr="FFFFFF"/>
      </a:solidFill>
      <a:ln w="9525" cap="flat" cmpd="sng" algn="ctr">
        <a:solidFill>
          <a:sysClr val="windowText" lastClr="000000">
            <a:lumMod val="15000"/>
            <a:lumOff val="85000"/>
          </a:sysClr>
        </a:solidFill>
        <a:round/>
      </a:ln>
    </cs:spPr>
    <cs:defRPr sz="1000" kern="1200"/>
  </cs:chartArea>
  <cs:dataLabel>
    <cs:lnRef idx="0"/>
    <cs:fillRef idx="0"/>
    <cs:effectRef idx="0"/>
    <cs:fontRef idx="minor">
      <a:sysClr val="windowText" lastClr="000000">
        <a:lumMod val="75000"/>
        <a:lumOff val="25000"/>
      </a:sysClr>
    </cs:fontRef>
    <cs:defRPr sz="900" kern="1200"/>
  </cs:dataLabel>
  <cs:dataLabelCallout>
    <cs:lnRef idx="0"/>
    <cs:fillRef idx="0"/>
    <cs:effectRef idx="0"/>
    <cs:fontRef idx="minor">
      <a:sysClr val="windowText" lastClr="000000">
        <a:lumMod val="65000"/>
        <a:lumOff val="35000"/>
      </a:sysClr>
    </cs:fontRef>
    <cs:spPr>
      <a:solidFill>
        <a:sysClr val="window" lastClr="FFFFFF"/>
      </a:solidFill>
      <a:ln>
        <a:solidFill>
          <a:sysClr val="windowText" lastClr="000000">
            <a:lumMod val="25000"/>
            <a:lumOff val="75000"/>
          </a:sys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ysClr val="windowText" lastClr="000000"/>
    </cs:fontRef>
    <cs:spPr>
      <a:solidFill>
        <a:srgbClr val="FFFFFF"/>
      </a:solidFill>
    </cs:spPr>
  </cs:dataPoint>
  <cs:dataPoint3D>
    <cs:lnRef idx="0"/>
    <cs:fillRef idx="1">
      <cs:styleClr val="auto"/>
    </cs:fillRef>
    <cs:effectRef idx="0"/>
    <cs:fontRef idx="minor">
      <a:sysClr val="windowText" lastClr="000000"/>
    </cs:fontRef>
    <cs:spPr>
      <a:solidFill>
        <a:srgbClr val="FFFFFF"/>
      </a:solidFill>
    </cs:spPr>
  </cs:dataPoint3D>
  <cs:dataPointLine>
    <cs:lnRef idx="0">
      <cs:styleClr val="auto"/>
    </cs:lnRef>
    <cs:fillRef idx="1"/>
    <cs:effectRef idx="0"/>
    <cs:fontRef idx="minor">
      <a:sysClr val="windowText" lastClr="000000"/>
    </cs:fontRef>
    <cs:spPr>
      <a:ln w="28575" cap="rnd">
        <a:solidFill>
          <a:srgbClr val="FFFFFF"/>
        </a:solidFill>
        <a:round/>
      </a:ln>
    </cs:spPr>
  </cs:dataPointLine>
  <cs:dataPointMarker>
    <cs:lnRef idx="0">
      <cs:styleClr val="auto"/>
    </cs:lnRef>
    <cs:fillRef idx="1">
      <cs:styleClr val="auto"/>
    </cs:fillRef>
    <cs:effectRef idx="0"/>
    <cs:fontRef idx="minor">
      <a:sysClr val="windowText" lastClr="000000"/>
    </cs:fontRef>
    <cs:spPr>
      <a:solidFill>
        <a:srgbClr val="FFFFFF"/>
      </a:solidFill>
      <a:ln w="9525">
        <a:solidFill>
          <a:srgbClr val="FFFFFF"/>
        </a:solidFill>
      </a:ln>
    </cs:spPr>
  </cs:dataPointMarker>
  <cs:dataPointMarkerLayout symbol="circle" size="5"/>
  <cs:dataPointWireframe>
    <cs:lnRef idx="0">
      <cs:styleClr val="auto"/>
    </cs:lnRef>
    <cs:fillRef idx="1"/>
    <cs:effectRef idx="0"/>
    <cs:fontRef idx="minor">
      <a:sysClr val="windowText" lastClr="000000"/>
    </cs:fontRef>
    <cs:spPr>
      <a:ln w="9525" cap="rnd">
        <a:solidFill>
          <a:srgbClr val="FFFFFF"/>
        </a:solidFill>
        <a:round/>
      </a:ln>
    </cs:spPr>
  </cs:dataPointWireframe>
  <cs:dataTable>
    <cs:lnRef idx="0"/>
    <cs:fillRef idx="0"/>
    <cs:effectRef idx="0"/>
    <cs:fontRef idx="minor">
      <a:sysClr val="windowText" lastClr="000000">
        <a:lumMod val="65000"/>
        <a:lumOff val="35000"/>
      </a:sysClr>
    </cs:fontRef>
    <cs:spPr>
      <a:noFill/>
      <a:ln w="9525" cap="flat" cmpd="sng" algn="ctr">
        <a:solidFill>
          <a:sysClr val="windowText" lastClr="000000">
            <a:lumMod val="15000"/>
            <a:lumOff val="85000"/>
          </a:sysClr>
        </a:solidFill>
        <a:round/>
      </a:ln>
    </cs:spPr>
    <cs:defRPr sz="900" kern="1200"/>
  </cs:dataTable>
  <cs:downBar>
    <cs:lnRef idx="0"/>
    <cs:fillRef idx="0"/>
    <cs:effectRef idx="0"/>
    <cs:fontRef idx="minor">
      <a:sysClr val="windowText" lastClr="000000"/>
    </cs:fontRef>
    <cs:spPr>
      <a:solidFill>
        <a:sysClr val="windowText" lastClr="000000">
          <a:lumMod val="65000"/>
          <a:lumOff val="35000"/>
        </a:sysClr>
      </a:solidFill>
      <a:ln w="9525">
        <a:solidFill>
          <a:sysClr val="windowText" lastClr="000000">
            <a:lumMod val="65000"/>
            <a:lumOff val="35000"/>
          </a:sysClr>
        </a:solidFill>
      </a:ln>
    </cs:spPr>
  </cs:downBar>
  <cs:dropLine>
    <cs:lnRef idx="0"/>
    <cs:fillRef idx="0"/>
    <cs:effectRef idx="0"/>
    <cs:fontRef idx="minor">
      <a:sysClr val="windowText" lastClr="000000"/>
    </cs:fontRef>
    <cs:spPr>
      <a:ln w="9525" cap="flat" cmpd="sng" algn="ctr">
        <a:solidFill>
          <a:sysClr val="windowText" lastClr="000000">
            <a:lumMod val="35000"/>
            <a:lumOff val="65000"/>
          </a:sysClr>
        </a:solidFill>
        <a:round/>
      </a:ln>
    </cs:spPr>
  </cs:dropLine>
  <cs:errorBar>
    <cs:lnRef idx="0"/>
    <cs:fillRef idx="0"/>
    <cs:effectRef idx="0"/>
    <cs:fontRef idx="minor">
      <a:sysClr val="windowText" lastClr="000000"/>
    </cs:fontRef>
    <cs:spPr>
      <a:ln w="9525" cap="flat" cmpd="sng" algn="ctr">
        <a:solidFill>
          <a:sysClr val="windowText" lastClr="000000">
            <a:lumMod val="65000"/>
            <a:lumOff val="35000"/>
          </a:sysClr>
        </a:solidFill>
        <a:round/>
      </a:ln>
    </cs:spPr>
  </cs:errorBar>
  <cs:floor>
    <cs:lnRef idx="0"/>
    <cs:fillRef idx="0"/>
    <cs:effectRef idx="0"/>
    <cs:fontRef idx="minor">
      <a:sysClr val="windowText" lastClr="000000"/>
    </cs:fontRef>
    <cs:spPr>
      <a:noFill/>
      <a:ln>
        <a:noFill/>
      </a:ln>
    </cs:spPr>
  </cs:floor>
  <cs:gridlineMajor>
    <cs:lnRef idx="0"/>
    <cs:fillRef idx="0"/>
    <cs:effectRef idx="0"/>
    <cs:fontRef idx="minor">
      <a:sysClr val="windowText" lastClr="000000"/>
    </cs:fontRef>
    <cs:spPr>
      <a:ln w="9525" cap="flat" cmpd="sng" algn="ctr">
        <a:solidFill>
          <a:sysClr val="windowText" lastClr="000000">
            <a:lumMod val="15000"/>
            <a:lumOff val="85000"/>
          </a:sysClr>
        </a:solidFill>
        <a:round/>
      </a:ln>
    </cs:spPr>
  </cs:gridlineMajor>
  <cs:gridlineMinor>
    <cs:lnRef idx="0"/>
    <cs:fillRef idx="0"/>
    <cs:effectRef idx="0"/>
    <cs:fontRef idx="minor">
      <a:sysClr val="windowText" lastClr="000000"/>
    </cs:fontRef>
    <cs:spPr>
      <a:ln w="9525" cap="flat" cmpd="sng" algn="ctr">
        <a:solidFill>
          <a:sysClr val="windowText" lastClr="000000">
            <a:lumMod val="5000"/>
            <a:lumOff val="95000"/>
          </a:sysClr>
        </a:solidFill>
        <a:round/>
      </a:ln>
    </cs:spPr>
  </cs:gridlineMinor>
  <cs:hiLoLine>
    <cs:lnRef idx="0"/>
    <cs:fillRef idx="0"/>
    <cs:effectRef idx="0"/>
    <cs:fontRef idx="minor">
      <a:sysClr val="windowText" lastClr="000000"/>
    </cs:fontRef>
    <cs:spPr>
      <a:ln w="9525" cap="flat" cmpd="sng" algn="ctr">
        <a:solidFill>
          <a:sysClr val="windowText" lastClr="000000">
            <a:lumMod val="75000"/>
            <a:lumOff val="25000"/>
          </a:sysClr>
        </a:solidFill>
        <a:round/>
      </a:ln>
    </cs:spPr>
  </cs:hiLoLine>
  <cs:leaderLine>
    <cs:lnRef idx="0"/>
    <cs:fillRef idx="0"/>
    <cs:effectRef idx="0"/>
    <cs:fontRef idx="minor">
      <a:sysClr val="windowText" lastClr="000000"/>
    </cs:fontRef>
    <cs:spPr>
      <a:ln w="9525" cap="flat" cmpd="sng" algn="ctr">
        <a:solidFill>
          <a:sysClr val="windowText" lastClr="000000">
            <a:lumMod val="35000"/>
            <a:lumOff val="65000"/>
          </a:sysClr>
        </a:solidFill>
        <a:round/>
      </a:ln>
    </cs:spPr>
  </cs:leaderLine>
  <cs:legend>
    <cs:lnRef idx="0"/>
    <cs:fillRef idx="0"/>
    <cs:effectRef idx="0"/>
    <cs:fontRef idx="minor">
      <a:sysClr val="windowText" lastClr="000000">
        <a:lumMod val="65000"/>
        <a:lumOff val="35000"/>
      </a:sysClr>
    </cs:fontRef>
    <cs:defRPr sz="900" kern="1200"/>
  </cs:legend>
  <cs:plotArea mods="allowNoFillOverride allowNoLineOverride">
    <cs:lnRef idx="0"/>
    <cs:fillRef idx="0"/>
    <cs:effectRef idx="0"/>
    <cs:fontRef idx="minor">
      <a:sysClr val="windowText" lastClr="000000"/>
    </cs:fontRef>
  </cs:plotArea>
  <cs:plotArea3D mods="allowNoFillOverride allowNoLineOverride">
    <cs:lnRef idx="0"/>
    <cs:fillRef idx="0"/>
    <cs:effectRef idx="0"/>
    <cs:fontRef idx="minor">
      <a:sysClr val="windowText" lastClr="000000"/>
    </cs:fontRef>
  </cs:plotArea3D>
  <cs:seriesAxis>
    <cs:lnRef idx="0"/>
    <cs:fillRef idx="0"/>
    <cs:effectRef idx="0"/>
    <cs:fontRef idx="minor">
      <a:sysClr val="windowText" lastClr="000000">
        <a:lumMod val="65000"/>
        <a:lumOff val="35000"/>
      </a:sysClr>
    </cs:fontRef>
    <cs:defRPr sz="900" kern="1200"/>
  </cs:seriesAxis>
  <cs:seriesLine>
    <cs:lnRef idx="0"/>
    <cs:fillRef idx="0"/>
    <cs:effectRef idx="0"/>
    <cs:fontRef idx="minor">
      <a:sysClr val="windowText" lastClr="000000"/>
    </cs:fontRef>
    <cs:spPr>
      <a:ln w="9525" cap="flat" cmpd="sng" algn="ctr">
        <a:solidFill>
          <a:sysClr val="windowText" lastClr="000000">
            <a:lumMod val="35000"/>
            <a:lumOff val="65000"/>
          </a:sysClr>
        </a:solidFill>
        <a:round/>
      </a:ln>
    </cs:spPr>
  </cs:seriesLine>
  <cs:title>
    <cs:lnRef idx="0"/>
    <cs:fillRef idx="0"/>
    <cs:effectRef idx="0"/>
    <cs:fontRef idx="minor">
      <a:sysClr val="windowText" lastClr="000000">
        <a:lumMod val="65000"/>
        <a:lumOff val="35000"/>
      </a:sysClr>
    </cs:fontRef>
    <cs:defRPr sz="1400" b="0" kern="1200" spc="0" baseline="0"/>
  </cs:title>
  <cs:trendline>
    <cs:lnRef idx="0">
      <cs:styleClr val="auto"/>
    </cs:lnRef>
    <cs:fillRef idx="0"/>
    <cs:effectRef idx="0"/>
    <cs:fontRef idx="minor">
      <a:sysClr val="windowText" lastClr="000000"/>
    </cs:fontRef>
    <cs:spPr>
      <a:ln w="19050" cap="rnd">
        <a:solidFill>
          <a:srgbClr val="FFFFFF"/>
        </a:solidFill>
        <a:prstDash val="sysDot"/>
      </a:ln>
    </cs:spPr>
  </cs:trendline>
  <cs:trendlineLabel>
    <cs:lnRef idx="0"/>
    <cs:fillRef idx="0"/>
    <cs:effectRef idx="0"/>
    <cs:fontRef idx="minor">
      <a:sysClr val="windowText" lastClr="000000">
        <a:lumMod val="65000"/>
        <a:lumOff val="35000"/>
      </a:sysClr>
    </cs:fontRef>
    <cs:defRPr sz="900" kern="1200"/>
  </cs:trendlineLabel>
  <cs:upBar>
    <cs:lnRef idx="0"/>
    <cs:fillRef idx="0"/>
    <cs:effectRef idx="0"/>
    <cs:fontRef idx="minor">
      <a:sysClr val="windowText" lastClr="000000"/>
    </cs:fontRef>
    <cs:spPr>
      <a:solidFill>
        <a:sysClr val="window" lastClr="FFFFFF"/>
      </a:solidFill>
      <a:ln w="9525">
        <a:solidFill>
          <a:sysClr val="windowText" lastClr="000000">
            <a:lumMod val="15000"/>
            <a:lumOff val="85000"/>
          </a:sysClr>
        </a:solidFill>
      </a:ln>
    </cs:spPr>
  </cs:upBar>
  <cs:valueAxis>
    <cs:lnRef idx="0"/>
    <cs:fillRef idx="0"/>
    <cs:effectRef idx="0"/>
    <cs:fontRef idx="minor">
      <a:sysClr val="windowText" lastClr="000000">
        <a:lumMod val="65000"/>
        <a:lumOff val="35000"/>
      </a:sysClr>
    </cs:fontRef>
    <cs:defRPr sz="900" kern="1200"/>
  </cs:valueAxis>
  <cs:wall>
    <cs:lnRef idx="0"/>
    <cs:fillRef idx="0"/>
    <cs:effectRef idx="0"/>
    <cs:fontRef idx="minor">
      <a:sysClr val="windowText" lastClr="000000"/>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C1F6052-0831-48A8-A53B-F062EF5ABE0B}" type="doc">
      <dgm:prSet loTypeId="urn:microsoft.com/office/officeart/2005/8/layout/arrow2#2" loCatId="process" qsTypeId="urn:microsoft.com/office/officeart/2005/8/quickstyle/simple1#2" qsCatId="simple" csTypeId="urn:microsoft.com/office/officeart/2005/8/colors/accent1_2#2" csCatId="accent1" phldr="1"/>
      <dgm:spPr/>
    </dgm:pt>
    <dgm:pt modelId="{4AC699C3-52AA-4136-86A2-CE5F7C78590D}">
      <dgm:prSet phldrT="[文本]" custT="1"/>
      <dgm:spPr/>
      <dgm:t>
        <a:bodyPr/>
        <a:lstStyle/>
        <a:p>
          <a:r>
            <a:rPr lang="en-US" altLang="zh-CN" sz="2400" dirty="0">
              <a:solidFill>
                <a:srgbClr val="FF0000"/>
              </a:solidFill>
            </a:rPr>
            <a:t>Economic &amp; Financial Crisis</a:t>
          </a:r>
          <a:endParaRPr lang="zh-CN" altLang="en-US" sz="2400" dirty="0">
            <a:solidFill>
              <a:srgbClr val="FF0000"/>
            </a:solidFill>
          </a:endParaRPr>
        </a:p>
      </dgm:t>
    </dgm:pt>
    <dgm:pt modelId="{1899CBD1-2265-4DD8-9339-3EE2D8592B31}" cxnId="{76A02B6E-8560-4302-A857-B66E49DE9160}" type="parTrans">
      <dgm:prSet/>
      <dgm:spPr/>
      <dgm:t>
        <a:bodyPr/>
        <a:lstStyle/>
        <a:p>
          <a:endParaRPr lang="zh-CN" altLang="en-US"/>
        </a:p>
      </dgm:t>
    </dgm:pt>
    <dgm:pt modelId="{E7E9A658-4C33-427A-B75C-2020DDB8670D}" cxnId="{76A02B6E-8560-4302-A857-B66E49DE9160}" type="sibTrans">
      <dgm:prSet/>
      <dgm:spPr/>
      <dgm:t>
        <a:bodyPr/>
        <a:lstStyle/>
        <a:p>
          <a:endParaRPr lang="zh-CN" altLang="en-US"/>
        </a:p>
      </dgm:t>
    </dgm:pt>
    <dgm:pt modelId="{0BD4793E-80FF-4A29-A895-35795541F298}">
      <dgm:prSet phldrT="[文本]" custT="1"/>
      <dgm:spPr/>
      <dgm:t>
        <a:bodyPr/>
        <a:lstStyle/>
        <a:p>
          <a:r>
            <a:rPr lang="en-US" altLang="zh-CN" sz="2400" dirty="0">
              <a:solidFill>
                <a:srgbClr val="FF0000"/>
              </a:solidFill>
            </a:rPr>
            <a:t>Social Crisis</a:t>
          </a:r>
          <a:endParaRPr lang="zh-CN" altLang="en-US" sz="2400" dirty="0">
            <a:solidFill>
              <a:srgbClr val="FF0000"/>
            </a:solidFill>
          </a:endParaRPr>
        </a:p>
      </dgm:t>
    </dgm:pt>
    <dgm:pt modelId="{B7776194-4146-445B-9282-81B00E690644}" cxnId="{F16D9DBC-E80C-46AA-BA39-2F19AD948182}" type="parTrans">
      <dgm:prSet/>
      <dgm:spPr/>
      <dgm:t>
        <a:bodyPr/>
        <a:lstStyle/>
        <a:p>
          <a:endParaRPr lang="zh-CN" altLang="en-US"/>
        </a:p>
      </dgm:t>
    </dgm:pt>
    <dgm:pt modelId="{8914CC0E-1802-4809-9A4B-BF9A55B8C645}" cxnId="{F16D9DBC-E80C-46AA-BA39-2F19AD948182}" type="sibTrans">
      <dgm:prSet/>
      <dgm:spPr/>
      <dgm:t>
        <a:bodyPr/>
        <a:lstStyle/>
        <a:p>
          <a:endParaRPr lang="zh-CN" altLang="en-US"/>
        </a:p>
      </dgm:t>
    </dgm:pt>
    <dgm:pt modelId="{73898912-2C92-47C1-A048-FAFB58ED8E8B}">
      <dgm:prSet phldrT="[文本]" custT="1"/>
      <dgm:spPr/>
      <dgm:t>
        <a:bodyPr/>
        <a:lstStyle/>
        <a:p>
          <a:r>
            <a:rPr lang="en-US" altLang="zh-CN" sz="2400" dirty="0">
              <a:solidFill>
                <a:srgbClr val="FF0000"/>
              </a:solidFill>
            </a:rPr>
            <a:t>Cultural Crisis</a:t>
          </a:r>
          <a:endParaRPr lang="zh-CN" altLang="en-US" sz="2400" dirty="0">
            <a:solidFill>
              <a:srgbClr val="FF0000"/>
            </a:solidFill>
          </a:endParaRPr>
        </a:p>
      </dgm:t>
    </dgm:pt>
    <dgm:pt modelId="{4B763B73-40FC-45AE-BA90-15FF807A0A6B}" cxnId="{E4B00E2E-0B38-4F51-B5D6-CFE6854017CB}" type="parTrans">
      <dgm:prSet/>
      <dgm:spPr/>
      <dgm:t>
        <a:bodyPr/>
        <a:lstStyle/>
        <a:p>
          <a:endParaRPr lang="zh-CN" altLang="en-US"/>
        </a:p>
      </dgm:t>
    </dgm:pt>
    <dgm:pt modelId="{F9230CFE-77F2-4BA2-9F77-1C6301608548}" cxnId="{E4B00E2E-0B38-4F51-B5D6-CFE6854017CB}" type="sibTrans">
      <dgm:prSet/>
      <dgm:spPr/>
      <dgm:t>
        <a:bodyPr/>
        <a:lstStyle/>
        <a:p>
          <a:endParaRPr lang="zh-CN" altLang="en-US"/>
        </a:p>
      </dgm:t>
    </dgm:pt>
    <dgm:pt modelId="{45799BA4-2065-4FFC-AC14-047805E0150C}">
      <dgm:prSet phldrT="[文本]" custT="1"/>
      <dgm:spPr/>
      <dgm:t>
        <a:bodyPr/>
        <a:lstStyle/>
        <a:p>
          <a:r>
            <a:rPr lang="en-US" altLang="zh-CN" sz="2400" dirty="0">
              <a:solidFill>
                <a:srgbClr val="FF0000"/>
              </a:solidFill>
            </a:rPr>
            <a:t>Political Crisis</a:t>
          </a:r>
          <a:endParaRPr lang="zh-CN" altLang="en-US" sz="2400" dirty="0">
            <a:solidFill>
              <a:srgbClr val="FF0000"/>
            </a:solidFill>
          </a:endParaRPr>
        </a:p>
      </dgm:t>
    </dgm:pt>
    <dgm:pt modelId="{00A632CF-B236-41CC-81AC-10769EA0A533}" cxnId="{C4CD5BE8-A187-43B7-8AE9-0BF2B1D52C8B}" type="parTrans">
      <dgm:prSet/>
      <dgm:spPr/>
      <dgm:t>
        <a:bodyPr/>
        <a:lstStyle/>
        <a:p>
          <a:endParaRPr lang="zh-CN" altLang="en-US"/>
        </a:p>
      </dgm:t>
    </dgm:pt>
    <dgm:pt modelId="{84AA7013-B4BC-4E1F-96CB-70D59758CC59}" cxnId="{C4CD5BE8-A187-43B7-8AE9-0BF2B1D52C8B}" type="sibTrans">
      <dgm:prSet/>
      <dgm:spPr/>
      <dgm:t>
        <a:bodyPr/>
        <a:lstStyle/>
        <a:p>
          <a:endParaRPr lang="zh-CN" altLang="en-US"/>
        </a:p>
      </dgm:t>
    </dgm:pt>
    <dgm:pt modelId="{36AB18D8-F3C8-4888-8B5D-C4F1E874527A}" type="pres">
      <dgm:prSet presAssocID="{EC1F6052-0831-48A8-A53B-F062EF5ABE0B}" presName="arrowDiagram" presStyleCnt="0">
        <dgm:presLayoutVars>
          <dgm:chMax val="5"/>
          <dgm:dir/>
          <dgm:resizeHandles val="exact"/>
        </dgm:presLayoutVars>
      </dgm:prSet>
      <dgm:spPr/>
    </dgm:pt>
    <dgm:pt modelId="{41FD72AA-BB92-4889-85FE-96C206FCC3C2}" type="pres">
      <dgm:prSet presAssocID="{EC1F6052-0831-48A8-A53B-F062EF5ABE0B}" presName="arrow" presStyleLbl="bgShp" presStyleIdx="0" presStyleCnt="1" custLinFactNeighborX="-848"/>
      <dgm:spPr>
        <a:solidFill>
          <a:schemeClr val="accent1"/>
        </a:solidFill>
      </dgm:spPr>
    </dgm:pt>
    <dgm:pt modelId="{D07CF9DB-96BB-44E9-A53F-D4EBF72A92BD}" type="pres">
      <dgm:prSet presAssocID="{EC1F6052-0831-48A8-A53B-F062EF5ABE0B}" presName="arrowDiagram4" presStyleCnt="0"/>
      <dgm:spPr/>
    </dgm:pt>
    <dgm:pt modelId="{2E94A69C-B0AD-4B78-BFD3-A375217111CA}" type="pres">
      <dgm:prSet presAssocID="{4AC699C3-52AA-4136-86A2-CE5F7C78590D}" presName="bullet4a" presStyleLbl="node1" presStyleIdx="0" presStyleCnt="4"/>
      <dgm:spPr>
        <a:solidFill>
          <a:srgbClr val="FF0000"/>
        </a:solidFill>
      </dgm:spPr>
    </dgm:pt>
    <dgm:pt modelId="{6CAC4497-799E-4BBA-9CD4-274CA88943C6}" type="pres">
      <dgm:prSet presAssocID="{4AC699C3-52AA-4136-86A2-CE5F7C78590D}" presName="textBox4a" presStyleLbl="revTx" presStyleIdx="0" presStyleCnt="4" custScaleX="262079" custScaleY="91983" custLinFactNeighborY="6176">
        <dgm:presLayoutVars>
          <dgm:bulletEnabled val="1"/>
        </dgm:presLayoutVars>
      </dgm:prSet>
      <dgm:spPr/>
    </dgm:pt>
    <dgm:pt modelId="{1DAE41EE-352E-49C1-93B2-D50F3EAE1BFC}" type="pres">
      <dgm:prSet presAssocID="{0BD4793E-80FF-4A29-A895-35795541F298}" presName="bullet4b" presStyleLbl="node1" presStyleIdx="1" presStyleCnt="4"/>
      <dgm:spPr>
        <a:solidFill>
          <a:srgbClr val="FF0000"/>
        </a:solidFill>
      </dgm:spPr>
    </dgm:pt>
    <dgm:pt modelId="{400CC099-9D3E-4847-A821-650D1B424A07}" type="pres">
      <dgm:prSet presAssocID="{0BD4793E-80FF-4A29-A895-35795541F298}" presName="textBox4b" presStyleLbl="revTx" presStyleIdx="1" presStyleCnt="4" custScaleX="172934" custScaleY="26368" custLinFactNeighborX="1989" custLinFactNeighborY="-27971">
        <dgm:presLayoutVars>
          <dgm:bulletEnabled val="1"/>
        </dgm:presLayoutVars>
      </dgm:prSet>
      <dgm:spPr/>
    </dgm:pt>
    <dgm:pt modelId="{C1A15D76-8192-432D-A496-BFB4B92BE209}" type="pres">
      <dgm:prSet presAssocID="{45799BA4-2065-4FFC-AC14-047805E0150C}" presName="bullet4c" presStyleLbl="node1" presStyleIdx="2" presStyleCnt="4"/>
      <dgm:spPr>
        <a:solidFill>
          <a:srgbClr val="FF0000"/>
        </a:solidFill>
      </dgm:spPr>
    </dgm:pt>
    <dgm:pt modelId="{5094FE3B-B369-4D0C-A2D6-A1A095CC356B}" type="pres">
      <dgm:prSet presAssocID="{45799BA4-2065-4FFC-AC14-047805E0150C}" presName="textBox4c" presStyleLbl="revTx" presStyleIdx="2" presStyleCnt="4" custScaleX="188266" custScaleY="24055" custLinFactNeighborX="7076" custLinFactNeighborY="-25901">
        <dgm:presLayoutVars>
          <dgm:bulletEnabled val="1"/>
        </dgm:presLayoutVars>
      </dgm:prSet>
      <dgm:spPr/>
    </dgm:pt>
    <dgm:pt modelId="{5EF308ED-208E-43EF-A72B-1EA3563BA7F7}" type="pres">
      <dgm:prSet presAssocID="{73898912-2C92-47C1-A048-FAFB58ED8E8B}" presName="bullet4d" presStyleLbl="node1" presStyleIdx="3" presStyleCnt="4"/>
      <dgm:spPr>
        <a:solidFill>
          <a:srgbClr val="FF0000"/>
        </a:solidFill>
      </dgm:spPr>
    </dgm:pt>
    <dgm:pt modelId="{6D6EBBA6-2E2A-4EE3-BA70-F14B2C5BBD35}" type="pres">
      <dgm:prSet presAssocID="{73898912-2C92-47C1-A048-FAFB58ED8E8B}" presName="textBox4d" presStyleLbl="revTx" presStyleIdx="3" presStyleCnt="4" custScaleX="196153" custScaleY="24767" custLinFactNeighborX="-538" custLinFactNeighborY="-26672">
        <dgm:presLayoutVars>
          <dgm:bulletEnabled val="1"/>
        </dgm:presLayoutVars>
      </dgm:prSet>
      <dgm:spPr/>
    </dgm:pt>
  </dgm:ptLst>
  <dgm:cxnLst>
    <dgm:cxn modelId="{E4B00E2E-0B38-4F51-B5D6-CFE6854017CB}" srcId="{EC1F6052-0831-48A8-A53B-F062EF5ABE0B}" destId="{73898912-2C92-47C1-A048-FAFB58ED8E8B}" srcOrd="3" destOrd="0" parTransId="{4B763B73-40FC-45AE-BA90-15FF807A0A6B}" sibTransId="{F9230CFE-77F2-4BA2-9F77-1C6301608548}"/>
    <dgm:cxn modelId="{D6FE783E-4CBF-4BB8-A869-3583CD70590D}" type="presOf" srcId="{EC1F6052-0831-48A8-A53B-F062EF5ABE0B}" destId="{36AB18D8-F3C8-4888-8B5D-C4F1E874527A}" srcOrd="0" destOrd="0" presId="urn:microsoft.com/office/officeart/2005/8/layout/arrow2#2"/>
    <dgm:cxn modelId="{F540993F-FB03-4EDC-A690-4D9E2607D6A9}" type="presOf" srcId="{45799BA4-2065-4FFC-AC14-047805E0150C}" destId="{5094FE3B-B369-4D0C-A2D6-A1A095CC356B}" srcOrd="0" destOrd="0" presId="urn:microsoft.com/office/officeart/2005/8/layout/arrow2#2"/>
    <dgm:cxn modelId="{E42F9D64-E8E8-4066-9318-B1F8C304C8E5}" type="presOf" srcId="{4AC699C3-52AA-4136-86A2-CE5F7C78590D}" destId="{6CAC4497-799E-4BBA-9CD4-274CA88943C6}" srcOrd="0" destOrd="0" presId="urn:microsoft.com/office/officeart/2005/8/layout/arrow2#2"/>
    <dgm:cxn modelId="{76A02B6E-8560-4302-A857-B66E49DE9160}" srcId="{EC1F6052-0831-48A8-A53B-F062EF5ABE0B}" destId="{4AC699C3-52AA-4136-86A2-CE5F7C78590D}" srcOrd="0" destOrd="0" parTransId="{1899CBD1-2265-4DD8-9339-3EE2D8592B31}" sibTransId="{E7E9A658-4C33-427A-B75C-2020DDB8670D}"/>
    <dgm:cxn modelId="{D8681C55-4A30-4DDD-BBD3-5F43FD618A33}" type="presOf" srcId="{73898912-2C92-47C1-A048-FAFB58ED8E8B}" destId="{6D6EBBA6-2E2A-4EE3-BA70-F14B2C5BBD35}" srcOrd="0" destOrd="0" presId="urn:microsoft.com/office/officeart/2005/8/layout/arrow2#2"/>
    <dgm:cxn modelId="{35402C5A-3394-415D-A03C-ADDF2EF882CA}" type="presOf" srcId="{0BD4793E-80FF-4A29-A895-35795541F298}" destId="{400CC099-9D3E-4847-A821-650D1B424A07}" srcOrd="0" destOrd="0" presId="urn:microsoft.com/office/officeart/2005/8/layout/arrow2#2"/>
    <dgm:cxn modelId="{F16D9DBC-E80C-46AA-BA39-2F19AD948182}" srcId="{EC1F6052-0831-48A8-A53B-F062EF5ABE0B}" destId="{0BD4793E-80FF-4A29-A895-35795541F298}" srcOrd="1" destOrd="0" parTransId="{B7776194-4146-445B-9282-81B00E690644}" sibTransId="{8914CC0E-1802-4809-9A4B-BF9A55B8C645}"/>
    <dgm:cxn modelId="{C4CD5BE8-A187-43B7-8AE9-0BF2B1D52C8B}" srcId="{EC1F6052-0831-48A8-A53B-F062EF5ABE0B}" destId="{45799BA4-2065-4FFC-AC14-047805E0150C}" srcOrd="2" destOrd="0" parTransId="{00A632CF-B236-41CC-81AC-10769EA0A533}" sibTransId="{84AA7013-B4BC-4E1F-96CB-70D59758CC59}"/>
    <dgm:cxn modelId="{A367BC9B-73F2-455A-AF3E-B254A6099D04}" type="presParOf" srcId="{36AB18D8-F3C8-4888-8B5D-C4F1E874527A}" destId="{41FD72AA-BB92-4889-85FE-96C206FCC3C2}" srcOrd="0" destOrd="0" presId="urn:microsoft.com/office/officeart/2005/8/layout/arrow2#2"/>
    <dgm:cxn modelId="{BB52AB38-0C53-4737-9D3C-9E595650B5BD}" type="presParOf" srcId="{36AB18D8-F3C8-4888-8B5D-C4F1E874527A}" destId="{D07CF9DB-96BB-44E9-A53F-D4EBF72A92BD}" srcOrd="1" destOrd="0" presId="urn:microsoft.com/office/officeart/2005/8/layout/arrow2#2"/>
    <dgm:cxn modelId="{E9A2A069-E07F-41BF-A650-92C3AC63E757}" type="presParOf" srcId="{D07CF9DB-96BB-44E9-A53F-D4EBF72A92BD}" destId="{2E94A69C-B0AD-4B78-BFD3-A375217111CA}" srcOrd="0" destOrd="0" presId="urn:microsoft.com/office/officeart/2005/8/layout/arrow2#2"/>
    <dgm:cxn modelId="{52602C75-FC5F-4721-A450-ED6DCCE4EACC}" type="presParOf" srcId="{D07CF9DB-96BB-44E9-A53F-D4EBF72A92BD}" destId="{6CAC4497-799E-4BBA-9CD4-274CA88943C6}" srcOrd="1" destOrd="0" presId="urn:microsoft.com/office/officeart/2005/8/layout/arrow2#2"/>
    <dgm:cxn modelId="{88558623-3370-4C73-A3DB-4F8F7BF5A7CE}" type="presParOf" srcId="{D07CF9DB-96BB-44E9-A53F-D4EBF72A92BD}" destId="{1DAE41EE-352E-49C1-93B2-D50F3EAE1BFC}" srcOrd="2" destOrd="0" presId="urn:microsoft.com/office/officeart/2005/8/layout/arrow2#2"/>
    <dgm:cxn modelId="{48E93BA7-397A-463A-B864-AF64B8F770C1}" type="presParOf" srcId="{D07CF9DB-96BB-44E9-A53F-D4EBF72A92BD}" destId="{400CC099-9D3E-4847-A821-650D1B424A07}" srcOrd="3" destOrd="0" presId="urn:microsoft.com/office/officeart/2005/8/layout/arrow2#2"/>
    <dgm:cxn modelId="{1D0D4183-0114-4D87-9556-4FFA8A5AF2EC}" type="presParOf" srcId="{D07CF9DB-96BB-44E9-A53F-D4EBF72A92BD}" destId="{C1A15D76-8192-432D-A496-BFB4B92BE209}" srcOrd="4" destOrd="0" presId="urn:microsoft.com/office/officeart/2005/8/layout/arrow2#2"/>
    <dgm:cxn modelId="{79322B16-D7ED-47AB-B22B-0F12A29A5584}" type="presParOf" srcId="{D07CF9DB-96BB-44E9-A53F-D4EBF72A92BD}" destId="{5094FE3B-B369-4D0C-A2D6-A1A095CC356B}" srcOrd="5" destOrd="0" presId="urn:microsoft.com/office/officeart/2005/8/layout/arrow2#2"/>
    <dgm:cxn modelId="{C3D03C1F-9E84-4230-A7EC-0EC2E906C060}" type="presParOf" srcId="{D07CF9DB-96BB-44E9-A53F-D4EBF72A92BD}" destId="{5EF308ED-208E-43EF-A72B-1EA3563BA7F7}" srcOrd="6" destOrd="0" presId="urn:microsoft.com/office/officeart/2005/8/layout/arrow2#2"/>
    <dgm:cxn modelId="{4BDB35BF-23C6-4ED9-882E-343B43E18061}" type="presParOf" srcId="{D07CF9DB-96BB-44E9-A53F-D4EBF72A92BD}" destId="{6D6EBBA6-2E2A-4EE3-BA70-F14B2C5BBD35}" srcOrd="7" destOrd="0" presId="urn:microsoft.com/office/officeart/2005/8/layout/arrow2#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6F02CB-C0BA-4014-8DA9-2D2E41D58903}" type="doc">
      <dgm:prSet loTypeId="urn:microsoft.com/office/officeart/2005/8/layout/hProcess9" loCatId="process" qsTypeId="urn:microsoft.com/office/officeart/2005/8/quickstyle/simple1" qsCatId="simple" csTypeId="urn:microsoft.com/office/officeart/2005/8/colors/accent1_2" csCatId="accent1" phldr="1"/>
      <dgm:spPr/>
    </dgm:pt>
    <dgm:pt modelId="{6BDEAAD6-EB62-4A80-92C2-2C17323C8F1F}">
      <dgm:prSet phldrT="[文本]"/>
      <dgm:spPr/>
      <dgm:t>
        <a:bodyPr/>
        <a:lstStyle/>
        <a:p>
          <a:r>
            <a:rPr lang="en-US" altLang="zh-CN" dirty="0">
              <a:solidFill>
                <a:schemeClr val="accent4"/>
              </a:solidFill>
            </a:rPr>
            <a:t>Neoliberalism</a:t>
          </a:r>
          <a:endParaRPr lang="zh-CN" altLang="en-US" dirty="0">
            <a:solidFill>
              <a:schemeClr val="accent4"/>
            </a:solidFill>
          </a:endParaRPr>
        </a:p>
      </dgm:t>
    </dgm:pt>
    <dgm:pt modelId="{F0C31102-8A0B-4690-8237-D05185EE4C04}" cxnId="{739B4A6C-D00E-4876-B01A-99EA033D2E00}" type="parTrans">
      <dgm:prSet/>
      <dgm:spPr/>
      <dgm:t>
        <a:bodyPr/>
        <a:lstStyle/>
        <a:p>
          <a:endParaRPr lang="zh-CN" altLang="en-US"/>
        </a:p>
      </dgm:t>
    </dgm:pt>
    <dgm:pt modelId="{22485B1C-E2B6-4C8A-BF72-8A6CC8AFA9E1}" cxnId="{739B4A6C-D00E-4876-B01A-99EA033D2E00}" type="sibTrans">
      <dgm:prSet/>
      <dgm:spPr/>
      <dgm:t>
        <a:bodyPr/>
        <a:lstStyle/>
        <a:p>
          <a:endParaRPr lang="zh-CN" altLang="en-US"/>
        </a:p>
      </dgm:t>
    </dgm:pt>
    <dgm:pt modelId="{3C27F322-53DB-4423-BE56-C396CA4C8848}">
      <dgm:prSet phldrT="[文本]"/>
      <dgm:spPr/>
      <dgm:t>
        <a:bodyPr/>
        <a:lstStyle/>
        <a:p>
          <a:r>
            <a:rPr lang="en-US" altLang="zh-CN" dirty="0">
              <a:solidFill>
                <a:schemeClr val="accent4"/>
              </a:solidFill>
            </a:rPr>
            <a:t>Right-Populism</a:t>
          </a:r>
          <a:endParaRPr lang="zh-CN" altLang="en-US" dirty="0">
            <a:solidFill>
              <a:schemeClr val="accent4"/>
            </a:solidFill>
          </a:endParaRPr>
        </a:p>
      </dgm:t>
    </dgm:pt>
    <dgm:pt modelId="{C7F62CDE-CE60-46CE-B960-AF3AF51229BA}" cxnId="{2B920071-4AF4-4BC4-81AA-9C5CE45F8723}" type="parTrans">
      <dgm:prSet/>
      <dgm:spPr/>
      <dgm:t>
        <a:bodyPr/>
        <a:lstStyle/>
        <a:p>
          <a:endParaRPr lang="zh-CN" altLang="en-US"/>
        </a:p>
      </dgm:t>
    </dgm:pt>
    <dgm:pt modelId="{7CB1303B-0A03-4A40-9739-5C9A3C0E9B21}" cxnId="{2B920071-4AF4-4BC4-81AA-9C5CE45F8723}" type="sibTrans">
      <dgm:prSet/>
      <dgm:spPr/>
      <dgm:t>
        <a:bodyPr/>
        <a:lstStyle/>
        <a:p>
          <a:endParaRPr lang="zh-CN" altLang="en-US"/>
        </a:p>
      </dgm:t>
    </dgm:pt>
    <dgm:pt modelId="{C92AC165-D1B5-436B-9E79-E4995E630FC5}">
      <dgm:prSet phldrT="[文本]"/>
      <dgm:spPr/>
      <dgm:t>
        <a:bodyPr/>
        <a:lstStyle/>
        <a:p>
          <a:r>
            <a:rPr lang="en-US" altLang="zh-CN" dirty="0">
              <a:solidFill>
                <a:schemeClr val="accent4"/>
              </a:solidFill>
            </a:rPr>
            <a:t>Fascism</a:t>
          </a:r>
          <a:endParaRPr lang="zh-CN" altLang="en-US" dirty="0">
            <a:solidFill>
              <a:schemeClr val="accent4"/>
            </a:solidFill>
          </a:endParaRPr>
        </a:p>
      </dgm:t>
    </dgm:pt>
    <dgm:pt modelId="{D888C239-3AC8-4DEE-9FB5-CFCD86575446}" cxnId="{75D1792C-10FB-410C-B8A9-5D0D4A10511D}" type="parTrans">
      <dgm:prSet/>
      <dgm:spPr/>
      <dgm:t>
        <a:bodyPr/>
        <a:lstStyle/>
        <a:p>
          <a:endParaRPr lang="zh-CN" altLang="en-US"/>
        </a:p>
      </dgm:t>
    </dgm:pt>
    <dgm:pt modelId="{6ACA44F5-412E-496C-9468-3432A62E48AA}" cxnId="{75D1792C-10FB-410C-B8A9-5D0D4A10511D}" type="sibTrans">
      <dgm:prSet/>
      <dgm:spPr/>
      <dgm:t>
        <a:bodyPr/>
        <a:lstStyle/>
        <a:p>
          <a:endParaRPr lang="zh-CN" altLang="en-US"/>
        </a:p>
      </dgm:t>
    </dgm:pt>
    <dgm:pt modelId="{906C54D5-1A45-4018-B1CE-9E1C2F32E405}" type="pres">
      <dgm:prSet presAssocID="{896F02CB-C0BA-4014-8DA9-2D2E41D58903}" presName="CompostProcess" presStyleCnt="0">
        <dgm:presLayoutVars>
          <dgm:dir/>
          <dgm:resizeHandles val="exact"/>
        </dgm:presLayoutVars>
      </dgm:prSet>
      <dgm:spPr/>
    </dgm:pt>
    <dgm:pt modelId="{5B14DA20-E107-461A-AC1B-4A2259ADEDA2}" type="pres">
      <dgm:prSet presAssocID="{896F02CB-C0BA-4014-8DA9-2D2E41D58903}" presName="arrow" presStyleLbl="bgShp" presStyleIdx="0" presStyleCnt="1"/>
      <dgm:spPr/>
    </dgm:pt>
    <dgm:pt modelId="{71AD01AB-735E-4861-8E9C-C3EB20F23E81}" type="pres">
      <dgm:prSet presAssocID="{896F02CB-C0BA-4014-8DA9-2D2E41D58903}" presName="linearProcess" presStyleCnt="0"/>
      <dgm:spPr/>
    </dgm:pt>
    <dgm:pt modelId="{69FA6FC2-8C31-4D6F-A809-597476AD2955}" type="pres">
      <dgm:prSet presAssocID="{6BDEAAD6-EB62-4A80-92C2-2C17323C8F1F}" presName="textNode" presStyleLbl="node1" presStyleIdx="0" presStyleCnt="3">
        <dgm:presLayoutVars>
          <dgm:bulletEnabled val="1"/>
        </dgm:presLayoutVars>
      </dgm:prSet>
      <dgm:spPr/>
    </dgm:pt>
    <dgm:pt modelId="{49469FE8-DBD0-42BF-9B71-9680AC1D4C06}" type="pres">
      <dgm:prSet presAssocID="{22485B1C-E2B6-4C8A-BF72-8A6CC8AFA9E1}" presName="sibTrans" presStyleCnt="0"/>
      <dgm:spPr/>
    </dgm:pt>
    <dgm:pt modelId="{7425B2EC-B067-484F-B5A7-DBD23D276FBA}" type="pres">
      <dgm:prSet presAssocID="{3C27F322-53DB-4423-BE56-C396CA4C8848}" presName="textNode" presStyleLbl="node1" presStyleIdx="1" presStyleCnt="3">
        <dgm:presLayoutVars>
          <dgm:bulletEnabled val="1"/>
        </dgm:presLayoutVars>
      </dgm:prSet>
      <dgm:spPr/>
    </dgm:pt>
    <dgm:pt modelId="{70AFEBE4-A1EF-4322-94CB-E0B12F644ED9}" type="pres">
      <dgm:prSet presAssocID="{7CB1303B-0A03-4A40-9739-5C9A3C0E9B21}" presName="sibTrans" presStyleCnt="0"/>
      <dgm:spPr/>
    </dgm:pt>
    <dgm:pt modelId="{390BC666-27B2-470F-8540-156E30DF7ECE}" type="pres">
      <dgm:prSet presAssocID="{C92AC165-D1B5-436B-9E79-E4995E630FC5}" presName="textNode" presStyleLbl="node1" presStyleIdx="2" presStyleCnt="3">
        <dgm:presLayoutVars>
          <dgm:bulletEnabled val="1"/>
        </dgm:presLayoutVars>
      </dgm:prSet>
      <dgm:spPr/>
    </dgm:pt>
  </dgm:ptLst>
  <dgm:cxnLst>
    <dgm:cxn modelId="{197EA614-0B55-454A-9598-324DF184D1BC}" type="presOf" srcId="{C92AC165-D1B5-436B-9E79-E4995E630FC5}" destId="{390BC666-27B2-470F-8540-156E30DF7ECE}" srcOrd="0" destOrd="0" presId="urn:microsoft.com/office/officeart/2005/8/layout/hProcess9"/>
    <dgm:cxn modelId="{75D1792C-10FB-410C-B8A9-5D0D4A10511D}" srcId="{896F02CB-C0BA-4014-8DA9-2D2E41D58903}" destId="{C92AC165-D1B5-436B-9E79-E4995E630FC5}" srcOrd="2" destOrd="0" parTransId="{D888C239-3AC8-4DEE-9FB5-CFCD86575446}" sibTransId="{6ACA44F5-412E-496C-9468-3432A62E48AA}"/>
    <dgm:cxn modelId="{23E37A35-A294-4424-872B-BDABA635DEB3}" type="presOf" srcId="{6BDEAAD6-EB62-4A80-92C2-2C17323C8F1F}" destId="{69FA6FC2-8C31-4D6F-A809-597476AD2955}" srcOrd="0" destOrd="0" presId="urn:microsoft.com/office/officeart/2005/8/layout/hProcess9"/>
    <dgm:cxn modelId="{739B4A6C-D00E-4876-B01A-99EA033D2E00}" srcId="{896F02CB-C0BA-4014-8DA9-2D2E41D58903}" destId="{6BDEAAD6-EB62-4A80-92C2-2C17323C8F1F}" srcOrd="0" destOrd="0" parTransId="{F0C31102-8A0B-4690-8237-D05185EE4C04}" sibTransId="{22485B1C-E2B6-4C8A-BF72-8A6CC8AFA9E1}"/>
    <dgm:cxn modelId="{2B920071-4AF4-4BC4-81AA-9C5CE45F8723}" srcId="{896F02CB-C0BA-4014-8DA9-2D2E41D58903}" destId="{3C27F322-53DB-4423-BE56-C396CA4C8848}" srcOrd="1" destOrd="0" parTransId="{C7F62CDE-CE60-46CE-B960-AF3AF51229BA}" sibTransId="{7CB1303B-0A03-4A40-9739-5C9A3C0E9B21}"/>
    <dgm:cxn modelId="{BBD506B2-D2A7-426F-94C4-EB5114E9B3FF}" type="presOf" srcId="{3C27F322-53DB-4423-BE56-C396CA4C8848}" destId="{7425B2EC-B067-484F-B5A7-DBD23D276FBA}" srcOrd="0" destOrd="0" presId="urn:microsoft.com/office/officeart/2005/8/layout/hProcess9"/>
    <dgm:cxn modelId="{F5B1D7F9-8A38-41FD-A043-B32DFF7131F7}" type="presOf" srcId="{896F02CB-C0BA-4014-8DA9-2D2E41D58903}" destId="{906C54D5-1A45-4018-B1CE-9E1C2F32E405}" srcOrd="0" destOrd="0" presId="urn:microsoft.com/office/officeart/2005/8/layout/hProcess9"/>
    <dgm:cxn modelId="{E7B27DDE-728F-4625-AFD2-2636120FA694}" type="presParOf" srcId="{906C54D5-1A45-4018-B1CE-9E1C2F32E405}" destId="{5B14DA20-E107-461A-AC1B-4A2259ADEDA2}" srcOrd="0" destOrd="0" presId="urn:microsoft.com/office/officeart/2005/8/layout/hProcess9"/>
    <dgm:cxn modelId="{2450AC67-2918-4188-A120-08743A0540AB}" type="presParOf" srcId="{906C54D5-1A45-4018-B1CE-9E1C2F32E405}" destId="{71AD01AB-735E-4861-8E9C-C3EB20F23E81}" srcOrd="1" destOrd="0" presId="urn:microsoft.com/office/officeart/2005/8/layout/hProcess9"/>
    <dgm:cxn modelId="{F055D34A-E8FE-43C0-9DCA-56171410F4C3}" type="presParOf" srcId="{71AD01AB-735E-4861-8E9C-C3EB20F23E81}" destId="{69FA6FC2-8C31-4D6F-A809-597476AD2955}" srcOrd="0" destOrd="0" presId="urn:microsoft.com/office/officeart/2005/8/layout/hProcess9"/>
    <dgm:cxn modelId="{1384E06C-7938-4DA7-9769-A9F8E3210F60}" type="presParOf" srcId="{71AD01AB-735E-4861-8E9C-C3EB20F23E81}" destId="{49469FE8-DBD0-42BF-9B71-9680AC1D4C06}" srcOrd="1" destOrd="0" presId="urn:microsoft.com/office/officeart/2005/8/layout/hProcess9"/>
    <dgm:cxn modelId="{21864A11-6E18-4F03-9184-262B1247E30C}" type="presParOf" srcId="{71AD01AB-735E-4861-8E9C-C3EB20F23E81}" destId="{7425B2EC-B067-484F-B5A7-DBD23D276FBA}" srcOrd="2" destOrd="0" presId="urn:microsoft.com/office/officeart/2005/8/layout/hProcess9"/>
    <dgm:cxn modelId="{B1BDAEFC-D7CB-4FC6-AC4B-4FF31E817CB4}" type="presParOf" srcId="{71AD01AB-735E-4861-8E9C-C3EB20F23E81}" destId="{70AFEBE4-A1EF-4322-94CB-E0B12F644ED9}" srcOrd="3" destOrd="0" presId="urn:microsoft.com/office/officeart/2005/8/layout/hProcess9"/>
    <dgm:cxn modelId="{AC403B51-DE36-4B7A-9494-3AD5D36EDB29}" type="presParOf" srcId="{71AD01AB-735E-4861-8E9C-C3EB20F23E81}" destId="{390BC666-27B2-470F-8540-156E30DF7ECE}" srcOrd="4" destOrd="0" presId="urn:microsoft.com/office/officeart/2005/8/layout/hProcess9"/>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055869" cy="3784918"/>
        <a:chOff x="0" y="0"/>
        <a:chExt cx="6055869" cy="3784918"/>
      </a:xfrm>
    </dsp:grpSpPr>
    <dsp:sp modelId="{41FD72AA-BB92-4889-85FE-96C206FCC3C2}">
      <dsp:nvSpPr>
        <dsp:cNvPr id="3" name="形状 2"/>
        <dsp:cNvSpPr/>
      </dsp:nvSpPr>
      <dsp:spPr bwMode="white">
        <a:xfrm>
          <a:off x="648099" y="0"/>
          <a:ext cx="6055869" cy="3784918"/>
        </a:xfrm>
        <a:prstGeom prst="swooshArrow">
          <a:avLst>
            <a:gd name="adj1" fmla="val 25000"/>
            <a:gd name="adj2" fmla="val 25000"/>
          </a:avLst>
        </a:prstGeom>
        <a:solidFill>
          <a:schemeClr val="accent1"/>
        </a:solidFill>
      </dsp:spPr>
      <dsp:style>
        <a:lnRef idx="0">
          <a:schemeClr val="accent1"/>
        </a:lnRef>
        <a:fillRef idx="1">
          <a:schemeClr val="accent1">
            <a:tint val="40000"/>
          </a:schemeClr>
        </a:fillRef>
        <a:effectRef idx="0">
          <a:scrgbClr r="0" g="0" b="0"/>
        </a:effectRef>
        <a:fontRef idx="minor"/>
      </dsp:style>
      <dsp:txXfrm>
        <a:off x="648099" y="0"/>
        <a:ext cx="6055869" cy="3784918"/>
      </dsp:txXfrm>
    </dsp:sp>
    <dsp:sp modelId="{2E94A69C-B0AD-4B78-BFD3-A375217111CA}">
      <dsp:nvSpPr>
        <dsp:cNvPr id="4" name="椭圆 3"/>
        <dsp:cNvSpPr/>
      </dsp:nvSpPr>
      <dsp:spPr bwMode="white">
        <a:xfrm>
          <a:off x="1295956" y="2814465"/>
          <a:ext cx="139285" cy="139285"/>
        </a:xfrm>
        <a:prstGeom prst="ellipse">
          <a:avLst/>
        </a:prstGeom>
        <a:solidFill>
          <a:srgbClr val="FF0000"/>
        </a:solidFill>
      </dsp:spPr>
      <dsp:style>
        <a:lnRef idx="2">
          <a:schemeClr val="lt1"/>
        </a:lnRef>
        <a:fillRef idx="1">
          <a:schemeClr val="accent1"/>
        </a:fillRef>
        <a:effectRef idx="0">
          <a:scrgbClr r="0" g="0" b="0"/>
        </a:effectRef>
        <a:fontRef idx="minor">
          <a:schemeClr val="lt1"/>
        </a:fontRef>
      </dsp:style>
      <dsp:txXfrm>
        <a:off x="1295956" y="2814465"/>
        <a:ext cx="139285" cy="139285"/>
      </dsp:txXfrm>
    </dsp:sp>
    <dsp:sp modelId="{6CAC4497-799E-4BBA-9CD4-274CA88943C6}">
      <dsp:nvSpPr>
        <dsp:cNvPr id="5" name="矩形 4"/>
        <dsp:cNvSpPr/>
      </dsp:nvSpPr>
      <dsp:spPr bwMode="white">
        <a:xfrm>
          <a:off x="1365599" y="2884108"/>
          <a:ext cx="1035554" cy="90081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73804" tIns="0" rIns="0" bIns="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altLang="zh-CN" sz="2400" dirty="0">
              <a:solidFill>
                <a:srgbClr val="FF0000"/>
              </a:solidFill>
            </a:rPr>
            <a:t>Economic &amp; Financial Crisis</a:t>
          </a:r>
          <a:endParaRPr lang="zh-CN" altLang="en-US" sz="2400" dirty="0">
            <a:solidFill>
              <a:srgbClr val="FF0000"/>
            </a:solidFill>
          </a:endParaRPr>
        </a:p>
      </dsp:txBody>
      <dsp:txXfrm>
        <a:off x="1365599" y="2884108"/>
        <a:ext cx="1035554" cy="900810"/>
      </dsp:txXfrm>
    </dsp:sp>
    <dsp:sp modelId="{1DAE41EE-352E-49C1-93B2-D50F3EAE1BFC}">
      <dsp:nvSpPr>
        <dsp:cNvPr id="6" name="椭圆 5"/>
        <dsp:cNvSpPr/>
      </dsp:nvSpPr>
      <dsp:spPr bwMode="white">
        <a:xfrm>
          <a:off x="2280035" y="1934093"/>
          <a:ext cx="242235" cy="242235"/>
        </a:xfrm>
        <a:prstGeom prst="ellipse">
          <a:avLst/>
        </a:prstGeom>
        <a:solidFill>
          <a:srgbClr val="FF0000"/>
        </a:solidFill>
      </dsp:spPr>
      <dsp:style>
        <a:lnRef idx="2">
          <a:schemeClr val="lt1"/>
        </a:lnRef>
        <a:fillRef idx="1">
          <a:schemeClr val="accent1"/>
        </a:fillRef>
        <a:effectRef idx="0">
          <a:scrgbClr r="0" g="0" b="0"/>
        </a:effectRef>
        <a:fontRef idx="minor">
          <a:schemeClr val="lt1"/>
        </a:fontRef>
      </dsp:style>
      <dsp:txXfrm>
        <a:off x="2280035" y="1934093"/>
        <a:ext cx="242235" cy="242235"/>
      </dsp:txXfrm>
    </dsp:sp>
    <dsp:sp modelId="{400CC099-9D3E-4847-A821-650D1B424A07}">
      <dsp:nvSpPr>
        <dsp:cNvPr id="7" name="矩形 6"/>
        <dsp:cNvSpPr/>
      </dsp:nvSpPr>
      <dsp:spPr bwMode="white">
        <a:xfrm>
          <a:off x="2415779" y="220348"/>
          <a:ext cx="1271732" cy="1729708"/>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28355" tIns="0" rIns="0" bIns="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altLang="zh-CN" sz="2400" dirty="0">
              <a:solidFill>
                <a:srgbClr val="FF0000"/>
              </a:solidFill>
            </a:rPr>
            <a:t>Social Crisis</a:t>
          </a:r>
          <a:endParaRPr lang="zh-CN" altLang="en-US" sz="2400" dirty="0">
            <a:solidFill>
              <a:srgbClr val="FF0000"/>
            </a:solidFill>
          </a:endParaRPr>
        </a:p>
      </dsp:txBody>
      <dsp:txXfrm>
        <a:off x="2415779" y="220348"/>
        <a:ext cx="1271732" cy="1729708"/>
      </dsp:txXfrm>
    </dsp:sp>
    <dsp:sp modelId="{C1A15D76-8192-432D-A496-BFB4B92BE209}">
      <dsp:nvSpPr>
        <dsp:cNvPr id="8" name="椭圆 7"/>
        <dsp:cNvSpPr/>
      </dsp:nvSpPr>
      <dsp:spPr bwMode="white">
        <a:xfrm>
          <a:off x="3536628" y="1285358"/>
          <a:ext cx="320961" cy="320961"/>
        </a:xfrm>
        <a:prstGeom prst="ellipse">
          <a:avLst/>
        </a:prstGeom>
        <a:solidFill>
          <a:srgbClr val="FF0000"/>
        </a:solidFill>
      </dsp:spPr>
      <dsp:style>
        <a:lnRef idx="2">
          <a:schemeClr val="lt1"/>
        </a:lnRef>
        <a:fillRef idx="1">
          <a:schemeClr val="accent1"/>
        </a:fillRef>
        <a:effectRef idx="0">
          <a:scrgbClr r="0" g="0" b="0"/>
        </a:effectRef>
        <a:fontRef idx="minor">
          <a:schemeClr val="lt1"/>
        </a:fontRef>
      </dsp:style>
      <dsp:txXfrm>
        <a:off x="3536628" y="1285358"/>
        <a:ext cx="320961" cy="320961"/>
      </dsp:txXfrm>
    </dsp:sp>
    <dsp:sp modelId="{5094FE3B-B369-4D0C-A2D6-A1A095CC356B}">
      <dsp:nvSpPr>
        <dsp:cNvPr id="9" name="矩形 8"/>
        <dsp:cNvSpPr/>
      </dsp:nvSpPr>
      <dsp:spPr bwMode="white">
        <a:xfrm>
          <a:off x="3744906" y="0"/>
          <a:ext cx="1271732" cy="2339079"/>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70070" tIns="0" rIns="0" bIns="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altLang="zh-CN" sz="2400" dirty="0">
              <a:solidFill>
                <a:srgbClr val="FF0000"/>
              </a:solidFill>
            </a:rPr>
            <a:t>Political Crisis</a:t>
          </a:r>
          <a:endParaRPr lang="zh-CN" altLang="en-US" sz="2400" dirty="0">
            <a:solidFill>
              <a:srgbClr val="FF0000"/>
            </a:solidFill>
          </a:endParaRPr>
        </a:p>
      </dsp:txBody>
      <dsp:txXfrm>
        <a:off x="3744906" y="0"/>
        <a:ext cx="1271732" cy="2339079"/>
      </dsp:txXfrm>
    </dsp:sp>
    <dsp:sp modelId="{5EF308ED-208E-43EF-A72B-1EA3563BA7F7}">
      <dsp:nvSpPr>
        <dsp:cNvPr id="10" name="椭圆 9"/>
        <dsp:cNvSpPr/>
      </dsp:nvSpPr>
      <dsp:spPr bwMode="white">
        <a:xfrm>
          <a:off x="4905254" y="856148"/>
          <a:ext cx="429967" cy="429967"/>
        </a:xfrm>
        <a:prstGeom prst="ellipse">
          <a:avLst/>
        </a:prstGeom>
        <a:solidFill>
          <a:srgbClr val="FF0000"/>
        </a:solidFill>
      </dsp:spPr>
      <dsp:style>
        <a:lnRef idx="2">
          <a:schemeClr val="lt1"/>
        </a:lnRef>
        <a:fillRef idx="1">
          <a:schemeClr val="accent1"/>
        </a:fillRef>
        <a:effectRef idx="0">
          <a:scrgbClr r="0" g="0" b="0"/>
        </a:effectRef>
        <a:fontRef idx="minor">
          <a:schemeClr val="lt1"/>
        </a:fontRef>
      </dsp:style>
      <dsp:txXfrm>
        <a:off x="4905254" y="856148"/>
        <a:ext cx="429967" cy="429967"/>
      </dsp:txXfrm>
    </dsp:sp>
    <dsp:sp modelId="{6D6EBBA6-2E2A-4EE3-BA70-F14B2C5BBD35}">
      <dsp:nvSpPr>
        <dsp:cNvPr id="11" name="矩形 10"/>
        <dsp:cNvSpPr/>
      </dsp:nvSpPr>
      <dsp:spPr bwMode="white">
        <a:xfrm>
          <a:off x="5116749" y="0"/>
          <a:ext cx="1271732" cy="2713786"/>
        </a:xfrm>
        <a:prstGeom prst="rect">
          <a:avLst/>
        </a:prstGeom>
      </dsp:spPr>
      <dsp:style>
        <a:lnRef idx="0">
          <a:schemeClr val="dk1">
            <a:alpha val="0"/>
          </a:schemeClr>
        </a:lnRef>
        <a:fillRef idx="0">
          <a:schemeClr val="lt1">
            <a:alpha val="0"/>
          </a:schemeClr>
        </a:fillRef>
        <a:effectRef idx="0">
          <a:scrgbClr r="0" g="0" b="0"/>
        </a:effectRef>
        <a:fontRef idx="minor"/>
      </dsp:style>
      <dsp:txBody>
        <a:bodyPr lIns="227830" tIns="0" rIns="0" bIns="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altLang="zh-CN" sz="2400" dirty="0">
              <a:solidFill>
                <a:srgbClr val="FF0000"/>
              </a:solidFill>
            </a:rPr>
            <a:t>Cultural Crisis</a:t>
          </a:r>
          <a:endParaRPr lang="zh-CN" altLang="en-US" sz="2400" dirty="0">
            <a:solidFill>
              <a:srgbClr val="FF0000"/>
            </a:solidFill>
          </a:endParaRPr>
        </a:p>
      </dsp:txBody>
      <dsp:txXfrm>
        <a:off x="5116749" y="0"/>
        <a:ext cx="1271732" cy="2713786"/>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1388725" cy="4498975"/>
        <a:chOff x="0" y="0"/>
        <a:chExt cx="11388725" cy="4498975"/>
      </a:xfrm>
    </dsp:grpSpPr>
    <dsp:sp modelId="{5B14DA20-E107-461A-AC1B-4A2259ADEDA2}">
      <dsp:nvSpPr>
        <dsp:cNvPr id="3" name="右箭头 2"/>
        <dsp:cNvSpPr/>
      </dsp:nvSpPr>
      <dsp:spPr bwMode="white">
        <a:xfrm>
          <a:off x="854154" y="0"/>
          <a:ext cx="9680416" cy="4498975"/>
        </a:xfrm>
        <a:prstGeom prst="rightArrow">
          <a:avLst/>
        </a:prstGeom>
      </dsp:spPr>
      <dsp:style>
        <a:lnRef idx="0">
          <a:schemeClr val="accent1"/>
        </a:lnRef>
        <a:fillRef idx="1">
          <a:schemeClr val="accent1">
            <a:tint val="40000"/>
          </a:schemeClr>
        </a:fillRef>
        <a:effectRef idx="0">
          <a:scrgbClr r="0" g="0" b="0"/>
        </a:effectRef>
        <a:fontRef idx="minor"/>
      </dsp:style>
      <dsp:txXfrm>
        <a:off x="854154" y="0"/>
        <a:ext cx="9680416" cy="4498975"/>
      </dsp:txXfrm>
    </dsp:sp>
    <dsp:sp modelId="{69FA6FC2-8C31-4D6F-A809-597476AD2955}">
      <dsp:nvSpPr>
        <dsp:cNvPr id="4" name="圆角矩形 3"/>
        <dsp:cNvSpPr/>
      </dsp:nvSpPr>
      <dsp:spPr bwMode="white">
        <a:xfrm>
          <a:off x="0" y="1349693"/>
          <a:ext cx="3416618" cy="1799590"/>
        </a:xfrm>
        <a:prstGeom prst="roundRect">
          <a:avLst/>
        </a:prstGeom>
      </dsp:spPr>
      <dsp:style>
        <a:lnRef idx="2">
          <a:schemeClr val="lt1"/>
        </a:lnRef>
        <a:fillRef idx="1">
          <a:schemeClr val="accent1"/>
        </a:fillRef>
        <a:effectRef idx="0">
          <a:scrgbClr r="0" g="0" b="0"/>
        </a:effectRef>
        <a:fontRef idx="minor">
          <a:schemeClr val="lt1"/>
        </a:fontRef>
      </dsp:style>
      <dsp:txBody>
        <a:bodyPr lIns="144780" tIns="144780" rIns="144780" bIns="144780" anchor="ctr"/>
        <a:lstStyle>
          <a:lvl1pPr algn="ctr">
            <a:defRPr sz="3800"/>
          </a:lvl1pPr>
          <a:lvl2pPr marL="285750" indent="-285750" algn="ctr">
            <a:defRPr sz="2900"/>
          </a:lvl2pPr>
          <a:lvl3pPr marL="571500" indent="-285750" algn="ctr">
            <a:defRPr sz="2900"/>
          </a:lvl3pPr>
          <a:lvl4pPr marL="857250" indent="-285750" algn="ctr">
            <a:defRPr sz="2900"/>
          </a:lvl4pPr>
          <a:lvl5pPr marL="1143000" indent="-285750" algn="ctr">
            <a:defRPr sz="2900"/>
          </a:lvl5pPr>
          <a:lvl6pPr marL="1428750" indent="-285750" algn="ctr">
            <a:defRPr sz="2900"/>
          </a:lvl6pPr>
          <a:lvl7pPr marL="1714500" indent="-285750" algn="ctr">
            <a:defRPr sz="2900"/>
          </a:lvl7pPr>
          <a:lvl8pPr marL="2000250" indent="-285750" algn="ctr">
            <a:defRPr sz="2900"/>
          </a:lvl8pPr>
          <a:lvl9pPr marL="2286000" indent="-285750" algn="ctr">
            <a:defRPr sz="2900"/>
          </a:lvl9pPr>
        </a:lstStyle>
        <a:p>
          <a:pPr lvl="0">
            <a:lnSpc>
              <a:spcPct val="100000"/>
            </a:lnSpc>
            <a:spcBef>
              <a:spcPct val="0"/>
            </a:spcBef>
            <a:spcAft>
              <a:spcPct val="35000"/>
            </a:spcAft>
          </a:pPr>
          <a:r>
            <a:rPr lang="en-US" altLang="zh-CN" dirty="0">
              <a:solidFill>
                <a:schemeClr val="accent4"/>
              </a:solidFill>
            </a:rPr>
            <a:t>Neoliberalism</a:t>
          </a:r>
          <a:endParaRPr lang="zh-CN" altLang="en-US" dirty="0">
            <a:solidFill>
              <a:schemeClr val="accent4"/>
            </a:solidFill>
          </a:endParaRPr>
        </a:p>
      </dsp:txBody>
      <dsp:txXfrm>
        <a:off x="0" y="1349693"/>
        <a:ext cx="3416618" cy="1799590"/>
      </dsp:txXfrm>
    </dsp:sp>
    <dsp:sp modelId="{7425B2EC-B067-484F-B5A7-DBD23D276FBA}">
      <dsp:nvSpPr>
        <dsp:cNvPr id="5" name="圆角矩形 4"/>
        <dsp:cNvSpPr/>
      </dsp:nvSpPr>
      <dsp:spPr bwMode="white">
        <a:xfrm>
          <a:off x="3986054" y="1349693"/>
          <a:ext cx="3416618" cy="1799590"/>
        </a:xfrm>
        <a:prstGeom prst="roundRect">
          <a:avLst/>
        </a:prstGeom>
      </dsp:spPr>
      <dsp:style>
        <a:lnRef idx="2">
          <a:schemeClr val="lt1"/>
        </a:lnRef>
        <a:fillRef idx="1">
          <a:schemeClr val="accent1"/>
        </a:fillRef>
        <a:effectRef idx="0">
          <a:scrgbClr r="0" g="0" b="0"/>
        </a:effectRef>
        <a:fontRef idx="minor">
          <a:schemeClr val="lt1"/>
        </a:fontRef>
      </dsp:style>
      <dsp:txBody>
        <a:bodyPr lIns="144780" tIns="144780" rIns="144780" bIns="144780" anchor="ctr"/>
        <a:lstStyle>
          <a:lvl1pPr algn="ctr">
            <a:defRPr sz="3800"/>
          </a:lvl1pPr>
          <a:lvl2pPr marL="285750" indent="-285750" algn="ctr">
            <a:defRPr sz="2900"/>
          </a:lvl2pPr>
          <a:lvl3pPr marL="571500" indent="-285750" algn="ctr">
            <a:defRPr sz="2900"/>
          </a:lvl3pPr>
          <a:lvl4pPr marL="857250" indent="-285750" algn="ctr">
            <a:defRPr sz="2900"/>
          </a:lvl4pPr>
          <a:lvl5pPr marL="1143000" indent="-285750" algn="ctr">
            <a:defRPr sz="2900"/>
          </a:lvl5pPr>
          <a:lvl6pPr marL="1428750" indent="-285750" algn="ctr">
            <a:defRPr sz="2900"/>
          </a:lvl6pPr>
          <a:lvl7pPr marL="1714500" indent="-285750" algn="ctr">
            <a:defRPr sz="2900"/>
          </a:lvl7pPr>
          <a:lvl8pPr marL="2000250" indent="-285750" algn="ctr">
            <a:defRPr sz="2900"/>
          </a:lvl8pPr>
          <a:lvl9pPr marL="2286000" indent="-285750" algn="ctr">
            <a:defRPr sz="2900"/>
          </a:lvl9pPr>
        </a:lstStyle>
        <a:p>
          <a:pPr lvl="0">
            <a:lnSpc>
              <a:spcPct val="100000"/>
            </a:lnSpc>
            <a:spcBef>
              <a:spcPct val="0"/>
            </a:spcBef>
            <a:spcAft>
              <a:spcPct val="35000"/>
            </a:spcAft>
          </a:pPr>
          <a:r>
            <a:rPr lang="en-US" altLang="zh-CN" dirty="0">
              <a:solidFill>
                <a:schemeClr val="accent4"/>
              </a:solidFill>
            </a:rPr>
            <a:t>Right-Populism</a:t>
          </a:r>
          <a:endParaRPr lang="zh-CN" altLang="en-US" dirty="0">
            <a:solidFill>
              <a:schemeClr val="accent4"/>
            </a:solidFill>
          </a:endParaRPr>
        </a:p>
      </dsp:txBody>
      <dsp:txXfrm>
        <a:off x="3986054" y="1349693"/>
        <a:ext cx="3416618" cy="1799590"/>
      </dsp:txXfrm>
    </dsp:sp>
    <dsp:sp modelId="{390BC666-27B2-470F-8540-156E30DF7ECE}">
      <dsp:nvSpPr>
        <dsp:cNvPr id="6" name="圆角矩形 5"/>
        <dsp:cNvSpPr/>
      </dsp:nvSpPr>
      <dsp:spPr bwMode="white">
        <a:xfrm>
          <a:off x="7972108" y="1349693"/>
          <a:ext cx="3416618" cy="1799590"/>
        </a:xfrm>
        <a:prstGeom prst="roundRect">
          <a:avLst/>
        </a:prstGeom>
      </dsp:spPr>
      <dsp:style>
        <a:lnRef idx="2">
          <a:schemeClr val="lt1"/>
        </a:lnRef>
        <a:fillRef idx="1">
          <a:schemeClr val="accent1"/>
        </a:fillRef>
        <a:effectRef idx="0">
          <a:scrgbClr r="0" g="0" b="0"/>
        </a:effectRef>
        <a:fontRef idx="minor">
          <a:schemeClr val="lt1"/>
        </a:fontRef>
      </dsp:style>
      <dsp:txBody>
        <a:bodyPr lIns="144780" tIns="144780" rIns="144780" bIns="144780" anchor="ctr"/>
        <a:lstStyle>
          <a:lvl1pPr algn="ctr">
            <a:defRPr sz="3800"/>
          </a:lvl1pPr>
          <a:lvl2pPr marL="285750" indent="-285750" algn="ctr">
            <a:defRPr sz="2900"/>
          </a:lvl2pPr>
          <a:lvl3pPr marL="571500" indent="-285750" algn="ctr">
            <a:defRPr sz="2900"/>
          </a:lvl3pPr>
          <a:lvl4pPr marL="857250" indent="-285750" algn="ctr">
            <a:defRPr sz="2900"/>
          </a:lvl4pPr>
          <a:lvl5pPr marL="1143000" indent="-285750" algn="ctr">
            <a:defRPr sz="2900"/>
          </a:lvl5pPr>
          <a:lvl6pPr marL="1428750" indent="-285750" algn="ctr">
            <a:defRPr sz="2900"/>
          </a:lvl6pPr>
          <a:lvl7pPr marL="1714500" indent="-285750" algn="ctr">
            <a:defRPr sz="2900"/>
          </a:lvl7pPr>
          <a:lvl8pPr marL="2000250" indent="-285750" algn="ctr">
            <a:defRPr sz="2900"/>
          </a:lvl8pPr>
          <a:lvl9pPr marL="2286000" indent="-285750" algn="ctr">
            <a:defRPr sz="2900"/>
          </a:lvl9pPr>
        </a:lstStyle>
        <a:p>
          <a:pPr lvl="0">
            <a:lnSpc>
              <a:spcPct val="100000"/>
            </a:lnSpc>
            <a:spcBef>
              <a:spcPct val="0"/>
            </a:spcBef>
            <a:spcAft>
              <a:spcPct val="35000"/>
            </a:spcAft>
          </a:pPr>
          <a:r>
            <a:rPr lang="en-US" altLang="zh-CN" dirty="0">
              <a:solidFill>
                <a:schemeClr val="accent4"/>
              </a:solidFill>
            </a:rPr>
            <a:t>Fascism</a:t>
          </a:r>
          <a:endParaRPr lang="zh-CN" altLang="en-US" dirty="0">
            <a:solidFill>
              <a:schemeClr val="accent4"/>
            </a:solidFill>
          </a:endParaRPr>
        </a:p>
      </dsp:txBody>
      <dsp:txXfrm>
        <a:off x="7972108" y="1349693"/>
        <a:ext cx="3416618" cy="1799590"/>
      </dsp:txXfrm>
    </dsp:sp>
  </dsp:spTree>
</dsp:drawing>
</file>

<file path=ppt/diagrams/layout1.xml><?xml version="1.0" encoding="utf-8"?>
<dgm:layoutDef xmlns:dgm="http://schemas.openxmlformats.org/drawingml/2006/diagram" xmlns:a="http://schemas.openxmlformats.org/drawingml/2006/main" uniqueId="urn:microsoft.com/office/officeart/2005/8/layout/arrow2#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parTxLTRAlign" val="r"/>
                    <dgm:param type="parTxRTLAlign" val="r"/>
                    <dgm:param type="txAnchorVert" val="t"/>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parTxLTRAlign" val="l"/>
                            <dgm:param type="parTxRTLAlign" val="r"/>
                            <dgm:param type="txAnchorVert" val="t"/>
                          </dgm:alg>
                        </dgm:if>
                        <dgm:else name="Name15">
                          <dgm:alg type="tx">
                            <dgm:param type="parTxLTRAlign" val="l"/>
                            <dgm:param type="parTxRTLAlign" val="l"/>
                            <dgm:param type="txAnchorVert" val="t"/>
                          </dgm:alg>
                        </dgm:else>
                      </dgm:choose>
                    </dgm:if>
                    <dgm:else name="Name16">
                      <dgm:choose name="Name17">
                        <dgm:if name="Name18" axis="root des" ptType="all node" func="maxDepth" op="gt" val="1">
                          <dgm:alg type="tx">
                            <dgm:param type="parTxLTRAlign" val="l"/>
                            <dgm:param type="parTxRTLAlign" val="r"/>
                            <dgm:param type="txAnchorVertCh" val="b"/>
                            <dgm:param type="txAnchorVert" val="b"/>
                          </dgm:alg>
                        </dgm:if>
                        <dgm:else name="Name1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parTxLTRAlign" val="l"/>
                            <dgm:param type="parTxRTLAlign" val="r"/>
                            <dgm:param type="txAnchorVert" val="t"/>
                          </dgm:alg>
                        </dgm:if>
                        <dgm:else name="Name28">
                          <dgm:alg type="tx">
                            <dgm:param type="parTxLTRAlign" val="l"/>
                            <dgm:param type="parTxRTLAlign" val="l"/>
                            <dgm:param type="txAnchorVert" val="t"/>
                          </dgm:alg>
                        </dgm:else>
                      </dgm:choose>
                    </dgm:if>
                    <dgm:else name="Name29">
                      <dgm:choose name="Name30">
                        <dgm:if name="Name31" axis="root des" ptType="all node" func="maxDepth" op="gt" val="1">
                          <dgm:alg type="tx">
                            <dgm:param type="parTxLTRAlign" val="l"/>
                            <dgm:param type="parTxRTLAlign" val="r"/>
                            <dgm:param type="txAnchorVertCh" val="b"/>
                            <dgm:param type="txAnchorVert" val="b"/>
                          </dgm:alg>
                        </dgm:if>
                        <dgm:else name="Name3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parTxLTRAlign" val="l"/>
                            <dgm:param type="parTxRTLAlign" val="r"/>
                            <dgm:param type="txAnchorVert" val="t"/>
                          </dgm:alg>
                        </dgm:if>
                        <dgm:else name="Name45">
                          <dgm:alg type="tx">
                            <dgm:param type="parTxLTRAlign" val="l"/>
                            <dgm:param type="parTxRTLAlign" val="l"/>
                            <dgm:param type="txAnchorVert" val="t"/>
                          </dgm:alg>
                        </dgm:else>
                      </dgm:choose>
                    </dgm:if>
                    <dgm:else name="Name46">
                      <dgm:choose name="Name47">
                        <dgm:if name="Name48" axis="root des" ptType="all node" func="maxDepth" op="gt" val="1">
                          <dgm:alg type="tx">
                            <dgm:param type="parTxLTRAlign" val="l"/>
                            <dgm:param type="parTxRTLAlign" val="r"/>
                            <dgm:param type="txAnchorVertCh" val="b"/>
                            <dgm:param type="txAnchorVert" val="b"/>
                          </dgm:alg>
                        </dgm:if>
                        <dgm:else name="Name4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parTxLTRAlign" val="l"/>
                            <dgm:param type="parTxRTLAlign" val="r"/>
                            <dgm:param type="txAnchorVert" val="t"/>
                          </dgm:alg>
                        </dgm:if>
                        <dgm:else name="Name58">
                          <dgm:alg type="tx">
                            <dgm:param type="parTxLTRAlign" val="l"/>
                            <dgm:param type="parTxRTLAlign" val="l"/>
                            <dgm:param type="txAnchorVert" val="t"/>
                          </dgm:alg>
                        </dgm:else>
                      </dgm:choose>
                    </dgm:if>
                    <dgm:else name="Name59">
                      <dgm:choose name="Name60">
                        <dgm:if name="Name61" axis="root des" ptType="all node" func="maxDepth" op="gt" val="1">
                          <dgm:alg type="tx">
                            <dgm:param type="parTxLTRAlign" val="l"/>
                            <dgm:param type="parTxRTLAlign" val="r"/>
                            <dgm:param type="txAnchorVertCh" val="b"/>
                            <dgm:param type="txAnchorVert" val="b"/>
                          </dgm:alg>
                        </dgm:if>
                        <dgm:else name="Name6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parTxLTRAlign" val="l"/>
                            <dgm:param type="parTxRTLAlign" val="r"/>
                            <dgm:param type="txAnchorVert" val="t"/>
                          </dgm:alg>
                        </dgm:if>
                        <dgm:else name="Name71">
                          <dgm:alg type="tx">
                            <dgm:param type="parTxLTRAlign" val="l"/>
                            <dgm:param type="parTxRTLAlign" val="l"/>
                            <dgm:param type="txAnchorVert" val="t"/>
                          </dgm:alg>
                        </dgm:else>
                      </dgm:choose>
                    </dgm:if>
                    <dgm:else name="Name72">
                      <dgm:choose name="Name73">
                        <dgm:if name="Name74" axis="root des" ptType="all node" func="maxDepth" op="gt" val="1">
                          <dgm:alg type="tx">
                            <dgm:param type="parTxLTRAlign" val="l"/>
                            <dgm:param type="parTxRTLAlign" val="r"/>
                            <dgm:param type="txAnchorVertCh" val="b"/>
                            <dgm:param type="txAnchorVert" val="b"/>
                          </dgm:alg>
                        </dgm:if>
                        <dgm:else name="Name7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param type="txAnchorVert" val="t"/>
                          </dgm:alg>
                        </dgm:if>
                        <dgm:else name="Name88">
                          <dgm:alg type="tx">
                            <dgm:param type="parTxLTRAlign" val="l"/>
                            <dgm:param type="parTxRTLAlign" val="l"/>
                            <dgm:param type="txAnchorVert" val="t"/>
                          </dgm:alg>
                        </dgm:else>
                      </dgm:choose>
                    </dgm:if>
                    <dgm:else name="Name89">
                      <dgm:choose name="Name90">
                        <dgm:if name="Name91" axis="root des" ptType="all node" func="maxDepth" op="gt" val="1">
                          <dgm:alg type="tx">
                            <dgm:param type="parTxLTRAlign" val="l"/>
                            <dgm:param type="parTxRTLAlign" val="r"/>
                            <dgm:param type="txAnchorVertCh" val="b"/>
                            <dgm:param type="txAnchorVert" val="b"/>
                          </dgm:alg>
                        </dgm:if>
                        <dgm:else name="Name9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parTxLTRAlign" val="l"/>
                            <dgm:param type="parTxRTLAlign" val="r"/>
                            <dgm:param type="txAnchorVert" val="t"/>
                          </dgm:alg>
                        </dgm:if>
                        <dgm:else name="Name101">
                          <dgm:alg type="tx">
                            <dgm:param type="parTxLTRAlign" val="l"/>
                            <dgm:param type="parTxRTLAlign" val="l"/>
                            <dgm:param type="txAnchorVert" val="t"/>
                          </dgm:alg>
                        </dgm:else>
                      </dgm:choose>
                    </dgm:if>
                    <dgm:else name="Name102">
                      <dgm:choose name="Name103">
                        <dgm:if name="Name104" axis="root des" ptType="all node" func="maxDepth" op="gt" val="1">
                          <dgm:alg type="tx">
                            <dgm:param type="parTxLTRAlign" val="l"/>
                            <dgm:param type="parTxRTLAlign" val="r"/>
                            <dgm:param type="txAnchorVertCh" val="b"/>
                            <dgm:param type="txAnchorVert" val="b"/>
                          </dgm:alg>
                        </dgm:if>
                        <dgm:else name="Name10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parTxLTRAlign" val="l"/>
                            <dgm:param type="parTxRTLAlign" val="r"/>
                            <dgm:param type="txAnchorVert" val="t"/>
                          </dgm:alg>
                        </dgm:if>
                        <dgm:else name="Name114">
                          <dgm:alg type="tx">
                            <dgm:param type="parTxLTRAlign" val="l"/>
                            <dgm:param type="parTxRTLAlign" val="l"/>
                            <dgm:param type="txAnchorVert" val="t"/>
                          </dgm:alg>
                        </dgm:else>
                      </dgm:choose>
                    </dgm:if>
                    <dgm:else name="Name115">
                      <dgm:choose name="Name116">
                        <dgm:if name="Name117" axis="root des" ptType="all node" func="maxDepth" op="gt" val="1">
                          <dgm:alg type="tx">
                            <dgm:param type="parTxLTRAlign" val="l"/>
                            <dgm:param type="parTxRTLAlign" val="r"/>
                            <dgm:param type="txAnchorVertCh" val="b"/>
                            <dgm:param type="txAnchorVert" val="b"/>
                          </dgm:alg>
                        </dgm:if>
                        <dgm:else name="Name11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parTxLTRAlign" val="l"/>
                            <dgm:param type="parTxRTLAlign" val="r"/>
                            <dgm:param type="txAnchorVert" val="t"/>
                          </dgm:alg>
                        </dgm:if>
                        <dgm:else name="Name127">
                          <dgm:alg type="tx">
                            <dgm:param type="parTxLTRAlign" val="l"/>
                            <dgm:param type="parTxRTLAlign" val="l"/>
                            <dgm:param type="txAnchorVert" val="t"/>
                          </dgm:alg>
                        </dgm:else>
                      </dgm:choose>
                    </dgm:if>
                    <dgm:else name="Name128">
                      <dgm:choose name="Name129">
                        <dgm:if name="Name130" axis="root des" ptType="all node" func="maxDepth" op="gt" val="1">
                          <dgm:alg type="tx">
                            <dgm:param type="parTxLTRAlign" val="l"/>
                            <dgm:param type="parTxRTLAlign" val="r"/>
                            <dgm:param type="txAnchorVertCh" val="b"/>
                            <dgm:param type="txAnchorVert" val="b"/>
                          </dgm:alg>
                        </dgm:if>
                        <dgm:else name="Name13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parTxLTRAlign" val="l"/>
                            <dgm:param type="parTxRTLAlign" val="r"/>
                            <dgm:param type="txAnchorVert" val="t"/>
                          </dgm:alg>
                        </dgm:if>
                        <dgm:else name="Name144">
                          <dgm:alg type="tx">
                            <dgm:param type="parTxLTRAlign" val="l"/>
                            <dgm:param type="parTxRTLAlign" val="l"/>
                            <dgm:param type="txAnchorVert" val="t"/>
                          </dgm:alg>
                        </dgm:else>
                      </dgm:choose>
                    </dgm:if>
                    <dgm:else name="Name145">
                      <dgm:choose name="Name146">
                        <dgm:if name="Name147" axis="root des" ptType="all node" func="maxDepth" op="gt" val="1">
                          <dgm:alg type="tx">
                            <dgm:param type="parTxLTRAlign" val="l"/>
                            <dgm:param type="parTxRTLAlign" val="r"/>
                            <dgm:param type="txAnchorVertCh" val="b"/>
                            <dgm:param type="txAnchorVert" val="b"/>
                          </dgm:alg>
                        </dgm:if>
                        <dgm:else name="Name14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parTxLTRAlign" val="l"/>
                            <dgm:param type="parTxRTLAlign" val="r"/>
                            <dgm:param type="txAnchorVert" val="t"/>
                          </dgm:alg>
                        </dgm:if>
                        <dgm:else name="Name157">
                          <dgm:alg type="tx">
                            <dgm:param type="parTxLTRAlign" val="l"/>
                            <dgm:param type="parTxRTLAlign" val="l"/>
                            <dgm:param type="txAnchorVert" val="t"/>
                          </dgm:alg>
                        </dgm:else>
                      </dgm:choose>
                    </dgm:if>
                    <dgm:else name="Name158">
                      <dgm:choose name="Name159">
                        <dgm:if name="Name160" axis="root des" ptType="all node" func="maxDepth" op="gt" val="1">
                          <dgm:alg type="tx">
                            <dgm:param type="parTxLTRAlign" val="l"/>
                            <dgm:param type="parTxRTLAlign" val="r"/>
                            <dgm:param type="txAnchorVertCh" val="b"/>
                            <dgm:param type="txAnchorVert" val="b"/>
                          </dgm:alg>
                        </dgm:if>
                        <dgm:else name="Name16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parTxLTRAlign" val="l"/>
                            <dgm:param type="parTxRTLAlign" val="r"/>
                            <dgm:param type="txAnchorVert" val="t"/>
                          </dgm:alg>
                        </dgm:if>
                        <dgm:else name="Name170">
                          <dgm:alg type="tx">
                            <dgm:param type="parTxLTRAlign" val="l"/>
                            <dgm:param type="parTxRTLAlign" val="l"/>
                            <dgm:param type="txAnchorVert" val="t"/>
                          </dgm:alg>
                        </dgm:else>
                      </dgm:choose>
                    </dgm:if>
                    <dgm:else name="Name171">
                      <dgm:choose name="Name172">
                        <dgm:if name="Name173" axis="root des" ptType="all node" func="maxDepth" op="gt" val="1">
                          <dgm:alg type="tx">
                            <dgm:param type="parTxLTRAlign" val="l"/>
                            <dgm:param type="parTxRTLAlign" val="r"/>
                            <dgm:param type="txAnchorVertCh" val="b"/>
                            <dgm:param type="txAnchorVert" val="b"/>
                          </dgm:alg>
                        </dgm:if>
                        <dgm:else name="Name174">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parTxLTRAlign" val="l"/>
                            <dgm:param type="parTxRTLAlign" val="r"/>
                            <dgm:param type="txAnchorVert" val="t"/>
                          </dgm:alg>
                        </dgm:if>
                        <dgm:else name="Name183">
                          <dgm:alg type="tx">
                            <dgm:param type="parTxLTRAlign" val="l"/>
                            <dgm:param type="parTxRTLAlign" val="l"/>
                            <dgm:param type="txAnchorVert" val="t"/>
                          </dgm:alg>
                        </dgm:else>
                      </dgm:choose>
                    </dgm:if>
                    <dgm:else name="Name184">
                      <dgm:choose name="Name185">
                        <dgm:if name="Name186" axis="root des" ptType="all node" func="maxDepth" op="gt" val="1">
                          <dgm:alg type="tx">
                            <dgm:param type="parTxLTRAlign" val="l"/>
                            <dgm:param type="parTxRTLAlign" val="r"/>
                            <dgm:param type="txAnchorVertCh" val="b"/>
                            <dgm:param type="txAnchorVert" val="b"/>
                          </dgm:alg>
                        </dgm:if>
                        <dgm:else name="Name187">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parTxLTRAlign" val="l"/>
                            <dgm:param type="parTxRTLAlign" val="r"/>
                            <dgm:param type="txAnchorVert" val="t"/>
                          </dgm:alg>
                        </dgm:if>
                        <dgm:else name="Name196">
                          <dgm:alg type="tx">
                            <dgm:param type="parTxLTRAlign" val="l"/>
                            <dgm:param type="parTxRTLAlign" val="l"/>
                            <dgm:param type="txAnchorVert" val="t"/>
                          </dgm:alg>
                        </dgm:else>
                      </dgm:choose>
                    </dgm:if>
                    <dgm:else name="Name197">
                      <dgm:choose name="Name198">
                        <dgm:if name="Name199" axis="root des" ptType="all node" func="maxDepth" op="gt" val="1">
                          <dgm:alg type="tx">
                            <dgm:param type="parTxLTRAlign" val="l"/>
                            <dgm:param type="parTxRTLAlign" val="r"/>
                            <dgm:param type="txAnchorVertCh" val="b"/>
                            <dgm:param type="txAnchorVert" val="b"/>
                          </dgm:alg>
                        </dgm:if>
                        <dgm:else name="Name200">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defRPr sz="1200">
                <a:latin typeface="Arial" panose="020B0604020202020204" pitchFamily="34" charset="0"/>
                <a:ea typeface="宋体" panose="02010600030101010101" pitchFamily="2" charset="-122"/>
              </a:defRPr>
            </a:lvl1pPr>
          </a:lstStyle>
          <a:p>
            <a:pPr>
              <a:defRPr/>
            </a:pPr>
            <a:endParaRPr lang="en-US" altLang="zh-CN"/>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a:latin typeface="Arial" panose="020B0604020202020204" pitchFamily="34" charset="0"/>
                <a:ea typeface="宋体" panose="02010600030101010101" pitchFamily="2" charset="-122"/>
              </a:defRPr>
            </a:lvl1pPr>
          </a:lstStyle>
          <a:p>
            <a:pPr>
              <a:defRPr/>
            </a:pPr>
            <a:endParaRPr lang="en-US" altLang="zh-CN"/>
          </a:p>
        </p:txBody>
      </p:sp>
      <p:sp>
        <p:nvSpPr>
          <p:cNvPr id="9114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defRPr sz="1200">
                <a:latin typeface="Arial" panose="020B0604020202020204" pitchFamily="34" charset="0"/>
                <a:ea typeface="宋体" panose="02010600030101010101" pitchFamily="2" charset="-122"/>
              </a:defRPr>
            </a:lvl1pPr>
          </a:lstStyle>
          <a:p>
            <a:pPr>
              <a:defRPr/>
            </a:pPr>
            <a:endParaRPr lang="en-US" altLang="zh-CN"/>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sz="1200">
                <a:latin typeface="Arial" panose="020B0604020202020204" pitchFamily="34" charset="0"/>
                <a:ea typeface="宋体" panose="02010600030101010101" pitchFamily="2" charset="-122"/>
              </a:defRPr>
            </a:lvl1pPr>
          </a:lstStyle>
          <a:p>
            <a:pPr>
              <a:defRPr/>
            </a:pPr>
            <a:fld id="{DDBD59E7-80F1-4633-879D-C34CC28A53EB}" type="slidenum">
              <a:rPr lang="en-US" altLang="zh-CN"/>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US" altLang="zh-CN" sz="1200" kern="1200" dirty="0">
                <a:solidFill>
                  <a:schemeClr val="tx1"/>
                </a:solidFill>
                <a:effectLst/>
                <a:latin typeface="Arial" panose="020B0604020202020204" pitchFamily="34" charset="0"/>
                <a:ea typeface="宋体" panose="02010600030101010101" pitchFamily="2" charset="-122"/>
                <a:cs typeface="+mn-cs"/>
              </a:rPr>
              <a:t>The Challenges and Opportunities of China’s economic development</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a:p>
            <a:pPr lvl="1"/>
            <a:r>
              <a:rPr lang="en-US" altLang="zh-CN" sz="1200" kern="1200" dirty="0">
                <a:solidFill>
                  <a:schemeClr val="tx1"/>
                </a:solidFill>
                <a:effectLst/>
                <a:latin typeface="Arial" panose="020B0604020202020204" pitchFamily="34" charset="0"/>
                <a:ea typeface="宋体" panose="02010600030101010101" pitchFamily="2" charset="-122"/>
                <a:cs typeface="+mn-cs"/>
              </a:rPr>
              <a:t>Challenges</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a:p>
            <a:pPr lvl="2"/>
            <a:r>
              <a:rPr lang="en-US" altLang="zh-CN" sz="1200" kern="1200" dirty="0">
                <a:solidFill>
                  <a:schemeClr val="tx1"/>
                </a:solidFill>
                <a:effectLst/>
                <a:latin typeface="Arial" panose="020B0604020202020204" pitchFamily="34" charset="0"/>
                <a:ea typeface="宋体" panose="02010600030101010101" pitchFamily="2" charset="-122"/>
                <a:cs typeface="+mn-cs"/>
              </a:rPr>
              <a:t>Social tension</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a:p>
            <a:pPr lvl="2"/>
            <a:r>
              <a:rPr lang="en-US" altLang="zh-CN" sz="1200" kern="1200" dirty="0">
                <a:solidFill>
                  <a:schemeClr val="tx1"/>
                </a:solidFill>
                <a:effectLst/>
                <a:latin typeface="Arial" panose="020B0604020202020204" pitchFamily="34" charset="0"/>
                <a:ea typeface="宋体" panose="02010600030101010101" pitchFamily="2" charset="-122"/>
                <a:cs typeface="+mn-cs"/>
              </a:rPr>
              <a:t>Corruption</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a:p>
            <a:pPr lvl="2"/>
            <a:r>
              <a:rPr lang="en-US" altLang="zh-CN" sz="1200" kern="1200" dirty="0">
                <a:solidFill>
                  <a:schemeClr val="tx1"/>
                </a:solidFill>
                <a:effectLst/>
                <a:latin typeface="Arial" panose="020B0604020202020204" pitchFamily="34" charset="0"/>
                <a:ea typeface="宋体" panose="02010600030101010101" pitchFamily="2" charset="-122"/>
                <a:cs typeface="+mn-cs"/>
              </a:rPr>
              <a:t>Pollution</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a:p>
            <a:pPr lvl="2"/>
            <a:r>
              <a:rPr lang="en-US" altLang="zh-CN" sz="1200" kern="1200" dirty="0">
                <a:solidFill>
                  <a:schemeClr val="tx1"/>
                </a:solidFill>
                <a:effectLst/>
                <a:latin typeface="Arial" panose="020B0604020202020204" pitchFamily="34" charset="0"/>
                <a:ea typeface="宋体" panose="02010600030101010101" pitchFamily="2" charset="-122"/>
                <a:cs typeface="+mn-cs"/>
              </a:rPr>
              <a:t>Unsustainability of the old Economic growth pattern</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a:p>
            <a:pPr lvl="2"/>
            <a:r>
              <a:rPr lang="en-US" altLang="zh-CN" sz="1200" kern="1200" dirty="0">
                <a:solidFill>
                  <a:schemeClr val="tx1"/>
                </a:solidFill>
                <a:effectLst/>
                <a:latin typeface="Arial" panose="020B0604020202020204" pitchFamily="34" charset="0"/>
                <a:ea typeface="宋体" panose="02010600030101010101" pitchFamily="2" charset="-122"/>
                <a:cs typeface="+mn-cs"/>
              </a:rPr>
              <a:t>Stag-bubble of the US economy and the deepening of the systematic crisis of the world economy</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a:p>
            <a:pPr lvl="1"/>
            <a:r>
              <a:rPr lang="en-US" altLang="zh-CN" sz="1200" kern="1200" dirty="0">
                <a:solidFill>
                  <a:schemeClr val="tx1"/>
                </a:solidFill>
                <a:effectLst/>
                <a:latin typeface="Arial" panose="020B0604020202020204" pitchFamily="34" charset="0"/>
                <a:ea typeface="宋体" panose="02010600030101010101" pitchFamily="2" charset="-122"/>
                <a:cs typeface="+mn-cs"/>
              </a:rPr>
              <a:t>Opportunities</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a:p>
            <a:pPr lvl="2"/>
            <a:r>
              <a:rPr lang="en-US" altLang="zh-CN" sz="1200" kern="1200" dirty="0">
                <a:solidFill>
                  <a:schemeClr val="tx1"/>
                </a:solidFill>
                <a:effectLst/>
                <a:latin typeface="Arial" panose="020B0604020202020204" pitchFamily="34" charset="0"/>
                <a:ea typeface="宋体" panose="02010600030101010101" pitchFamily="2" charset="-122"/>
                <a:cs typeface="+mn-cs"/>
              </a:rPr>
              <a:t>Stable society</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a:p>
            <a:pPr lvl="2"/>
            <a:r>
              <a:rPr lang="en-US" altLang="zh-CN" sz="1200" kern="1200" dirty="0">
                <a:solidFill>
                  <a:schemeClr val="tx1"/>
                </a:solidFill>
                <a:effectLst/>
                <a:latin typeface="Arial" panose="020B0604020202020204" pitchFamily="34" charset="0"/>
                <a:ea typeface="宋体" panose="02010600030101010101" pitchFamily="2" charset="-122"/>
                <a:cs typeface="+mn-cs"/>
              </a:rPr>
              <a:t>huge market</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a:p>
            <a:pPr lvl="2"/>
            <a:r>
              <a:rPr lang="en-US" altLang="zh-CN" sz="1200" kern="1200" dirty="0">
                <a:solidFill>
                  <a:schemeClr val="tx1"/>
                </a:solidFill>
                <a:effectLst/>
                <a:latin typeface="Arial" panose="020B0604020202020204" pitchFamily="34" charset="0"/>
                <a:ea typeface="宋体" panose="02010600030101010101" pitchFamily="2" charset="-122"/>
                <a:cs typeface="+mn-cs"/>
              </a:rPr>
              <a:t>excellent Infrastructure</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a:p>
            <a:pPr lvl="2"/>
            <a:r>
              <a:rPr lang="en-US" altLang="zh-CN" sz="1200" kern="1200" dirty="0">
                <a:solidFill>
                  <a:schemeClr val="tx1"/>
                </a:solidFill>
                <a:effectLst/>
                <a:latin typeface="Arial" panose="020B0604020202020204" pitchFamily="34" charset="0"/>
                <a:ea typeface="宋体" panose="02010600030101010101" pitchFamily="2" charset="-122"/>
                <a:cs typeface="+mn-cs"/>
              </a:rPr>
              <a:t>Industry Clustering</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a:p>
            <a:pPr lvl="2"/>
            <a:r>
              <a:rPr lang="en-US" altLang="zh-CN" sz="1200" kern="1200" dirty="0">
                <a:solidFill>
                  <a:schemeClr val="tx1"/>
                </a:solidFill>
                <a:effectLst/>
                <a:latin typeface="Arial" panose="020B0604020202020204" pitchFamily="34" charset="0"/>
                <a:ea typeface="宋体" panose="02010600030101010101" pitchFamily="2" charset="-122"/>
                <a:cs typeface="+mn-cs"/>
              </a:rPr>
              <a:t>Outstanding Education System </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a:p>
            <a:pPr lvl="2"/>
            <a:r>
              <a:rPr lang="en-US" altLang="zh-CN" sz="1200" kern="1200" dirty="0">
                <a:solidFill>
                  <a:schemeClr val="tx1"/>
                </a:solidFill>
                <a:effectLst/>
                <a:latin typeface="Arial" panose="020B0604020202020204" pitchFamily="34" charset="0"/>
                <a:ea typeface="宋体" panose="02010600030101010101" pitchFamily="2" charset="-122"/>
                <a:cs typeface="+mn-cs"/>
              </a:rPr>
              <a:t>Huge R&amp;D Investment and rapid technological development</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a:p>
            <a:pPr lvl="0"/>
            <a:r>
              <a:rPr lang="en-US" altLang="zh-CN" sz="1200" kern="1200" dirty="0">
                <a:solidFill>
                  <a:schemeClr val="tx1"/>
                </a:solidFill>
                <a:effectLst/>
                <a:latin typeface="Arial" panose="020B0604020202020204" pitchFamily="34" charset="0"/>
                <a:ea typeface="宋体" panose="02010600030101010101" pitchFamily="2" charset="-122"/>
                <a:cs typeface="+mn-cs"/>
              </a:rPr>
              <a:t>Some points of Xi Jinping Thought on Socialism with Chinese Characteristics for a New Era</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a:p>
            <a:pPr lvl="1"/>
            <a:r>
              <a:rPr lang="en-US" altLang="zh-CN" sz="1200" kern="1200" dirty="0">
                <a:solidFill>
                  <a:schemeClr val="tx1"/>
                </a:solidFill>
                <a:effectLst/>
                <a:latin typeface="Arial" panose="020B0604020202020204" pitchFamily="34" charset="0"/>
                <a:ea typeface="宋体" panose="02010600030101010101" pitchFamily="2" charset="-122"/>
                <a:cs typeface="+mn-cs"/>
              </a:rPr>
              <a:t>Chinese Dream</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a:p>
            <a:pPr lvl="1"/>
            <a:r>
              <a:rPr lang="en-US" altLang="zh-CN" sz="1200" kern="1200" dirty="0">
                <a:solidFill>
                  <a:schemeClr val="tx1"/>
                </a:solidFill>
                <a:effectLst/>
                <a:latin typeface="Arial" panose="020B0604020202020204" pitchFamily="34" charset="0"/>
                <a:ea typeface="宋体" panose="02010600030101010101" pitchFamily="2" charset="-122"/>
                <a:cs typeface="+mn-cs"/>
              </a:rPr>
              <a:t>Anti-corruption</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a:p>
            <a:pPr lvl="1"/>
            <a:r>
              <a:rPr lang="en-US" altLang="zh-CN" sz="1200" kern="1200" dirty="0">
                <a:solidFill>
                  <a:schemeClr val="tx1"/>
                </a:solidFill>
                <a:effectLst/>
                <a:latin typeface="Arial" panose="020B0604020202020204" pitchFamily="34" charset="0"/>
                <a:ea typeface="宋体" panose="02010600030101010101" pitchFamily="2" charset="-122"/>
                <a:cs typeface="+mn-cs"/>
              </a:rPr>
              <a:t>new vision for development</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a:p>
            <a:pPr lvl="1"/>
            <a:r>
              <a:rPr lang="en-US" altLang="zh-CN" sz="1200" kern="1200" dirty="0">
                <a:solidFill>
                  <a:schemeClr val="tx1"/>
                </a:solidFill>
                <a:effectLst/>
                <a:latin typeface="Arial" panose="020B0604020202020204" pitchFamily="34" charset="0"/>
                <a:ea typeface="宋体" panose="02010600030101010101" pitchFamily="2" charset="-122"/>
                <a:cs typeface="+mn-cs"/>
              </a:rPr>
              <a:t>Idea of people-</a:t>
            </a:r>
            <a:r>
              <a:rPr lang="en-US" altLang="zh-CN" sz="1200" kern="1200" dirty="0" err="1">
                <a:solidFill>
                  <a:schemeClr val="tx1"/>
                </a:solidFill>
                <a:effectLst/>
                <a:latin typeface="Arial" panose="020B0604020202020204" pitchFamily="34" charset="0"/>
                <a:ea typeface="宋体" panose="02010600030101010101" pitchFamily="2" charset="-122"/>
                <a:cs typeface="+mn-cs"/>
              </a:rPr>
              <a:t>centered</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a:p>
            <a:pPr lvl="0"/>
            <a:r>
              <a:rPr lang="en-US" altLang="zh-CN" sz="1200" kern="1200" dirty="0">
                <a:solidFill>
                  <a:schemeClr val="tx1"/>
                </a:solidFill>
                <a:effectLst/>
                <a:latin typeface="Arial" panose="020B0604020202020204" pitchFamily="34" charset="0"/>
                <a:ea typeface="宋体" panose="02010600030101010101" pitchFamily="2" charset="-122"/>
                <a:cs typeface="+mn-cs"/>
              </a:rPr>
              <a:t>Possible future development</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a:p>
            <a:endParaRPr lang="zh-CN" altLang="en-US" dirty="0"/>
          </a:p>
        </p:txBody>
      </p:sp>
      <p:sp>
        <p:nvSpPr>
          <p:cNvPr id="4" name="灯片编号占位符 3"/>
          <p:cNvSpPr>
            <a:spLocks noGrp="1"/>
          </p:cNvSpPr>
          <p:nvPr>
            <p:ph type="sldNum" sz="quarter" idx="10"/>
          </p:nvPr>
        </p:nvSpPr>
        <p:spPr/>
        <p:txBody>
          <a:bodyPr/>
          <a:lstStyle/>
          <a:p>
            <a:pPr>
              <a:defRPr/>
            </a:pPr>
            <a:fld id="{DDBD59E7-80F1-4633-879D-C34CC28A53EB}" type="slidenum">
              <a:rPr lang="en-US" altLang="zh-CN" smtClean="0"/>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https://stat.unido.org/database/CIP%202019</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6A23A40-EE6B-43AC-BDEB-7BF51F4D3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130">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defTabSz="91313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defTabSz="91313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defTabSz="91313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defTabSz="91313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defTabSz="91313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defTabSz="91313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defTabSz="91313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defTabSz="91313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marL="0" marR="0" lvl="0" indent="0" algn="r" defTabSz="913130" rtl="0" eaLnBrk="1" fontAlgn="auto" latinLnBrk="0" hangingPunct="1">
              <a:lnSpc>
                <a:spcPct val="100000"/>
              </a:lnSpc>
              <a:spcBef>
                <a:spcPct val="0"/>
              </a:spcBef>
              <a:spcAft>
                <a:spcPts val="0"/>
              </a:spcAft>
              <a:buClrTx/>
              <a:buSzTx/>
              <a:buFontTx/>
              <a:buNone/>
              <a:defRPr/>
            </a:pPr>
            <a:fld id="{6456E7E7-C4C2-4085-A053-34B2CB0E2717}" type="slidenum">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92515" name="Rectangle 2"/>
          <p:cNvSpPr>
            <a:spLocks noGrp="1" noRot="1" noChangeAspect="1" noChangeArrowheads="1" noTextEdit="1"/>
          </p:cNvSpPr>
          <p:nvPr>
            <p:ph type="sldImg"/>
          </p:nvPr>
        </p:nvSpPr>
        <p:spPr/>
      </p:sp>
      <p:sp>
        <p:nvSpPr>
          <p:cNvPr id="1925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来自耶鲁大学的罗泊特．席勒教授</a:t>
            </a:r>
            <a:endParaRPr lang="zh-CN"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据彭博社</a:t>
            </a:r>
            <a:r>
              <a:rPr lang="en-US" altLang="zh-CN" sz="1200" b="0" i="0" kern="1200" dirty="0">
                <a:solidFill>
                  <a:schemeClr val="tx1"/>
                </a:solidFill>
                <a:effectLst/>
                <a:latin typeface="+mn-lt"/>
                <a:ea typeface="+mn-ea"/>
                <a:cs typeface="+mn-cs"/>
              </a:rPr>
              <a:t>2021</a:t>
            </a:r>
            <a:r>
              <a:rPr lang="zh-CN" altLang="en-US" sz="1200" b="0" i="0" kern="1200" dirty="0">
                <a:solidFill>
                  <a:schemeClr val="tx1"/>
                </a:solidFill>
                <a:effectLst/>
                <a:latin typeface="+mn-lt"/>
                <a:ea typeface="+mn-ea"/>
                <a:cs typeface="+mn-cs"/>
              </a:rPr>
              <a:t>年</a:t>
            </a:r>
            <a:r>
              <a:rPr lang="en-US" altLang="zh-CN" sz="1200" b="0" i="0" kern="1200" dirty="0">
                <a:solidFill>
                  <a:schemeClr val="tx1"/>
                </a:solidFill>
                <a:effectLst/>
                <a:latin typeface="+mn-lt"/>
                <a:ea typeface="+mn-ea"/>
                <a:cs typeface="+mn-cs"/>
              </a:rPr>
              <a:t>10</a:t>
            </a:r>
            <a:r>
              <a:rPr lang="zh-CN" altLang="en-US" sz="1200" b="0" i="0" kern="1200" dirty="0">
                <a:solidFill>
                  <a:schemeClr val="tx1"/>
                </a:solidFill>
                <a:effectLst/>
                <a:latin typeface="+mn-lt"/>
                <a:ea typeface="+mn-ea"/>
                <a:cs typeface="+mn-cs"/>
              </a:rPr>
              <a:t>月</a:t>
            </a:r>
            <a:r>
              <a:rPr lang="en-US" altLang="zh-CN" sz="1200" b="0" i="0" kern="1200" dirty="0">
                <a:solidFill>
                  <a:schemeClr val="tx1"/>
                </a:solidFill>
                <a:effectLst/>
                <a:latin typeface="+mn-lt"/>
                <a:ea typeface="+mn-ea"/>
                <a:cs typeface="+mn-cs"/>
              </a:rPr>
              <a:t>9</a:t>
            </a:r>
            <a:r>
              <a:rPr lang="zh-CN" altLang="en-US" sz="1200" b="0" i="0" kern="1200" dirty="0">
                <a:solidFill>
                  <a:schemeClr val="tx1"/>
                </a:solidFill>
                <a:effectLst/>
                <a:latin typeface="+mn-lt"/>
                <a:ea typeface="+mn-ea"/>
                <a:cs typeface="+mn-cs"/>
              </a:rPr>
              <a:t>日报道，经济学家通常将“中产阶级”定义为收入在社会整体的中间</a:t>
            </a:r>
            <a:r>
              <a:rPr lang="en-US" altLang="zh-CN" sz="1200" b="0" i="0" kern="1200" dirty="0">
                <a:solidFill>
                  <a:schemeClr val="tx1"/>
                </a:solidFill>
                <a:effectLst/>
                <a:latin typeface="+mn-lt"/>
                <a:ea typeface="+mn-ea"/>
                <a:cs typeface="+mn-cs"/>
              </a:rPr>
              <a:t>60%</a:t>
            </a:r>
            <a:r>
              <a:rPr lang="zh-CN" altLang="en-US" sz="1200" b="0" i="0" kern="1200" dirty="0">
                <a:solidFill>
                  <a:schemeClr val="tx1"/>
                </a:solidFill>
                <a:effectLst/>
                <a:latin typeface="+mn-lt"/>
                <a:ea typeface="+mn-ea"/>
                <a:cs typeface="+mn-cs"/>
              </a:rPr>
              <a:t>的家庭。根据美联储本月最新统计数据，截至今年</a:t>
            </a:r>
            <a:r>
              <a:rPr lang="en-US" altLang="zh-CN" sz="1200" b="0" i="0" kern="1200" dirty="0">
                <a:solidFill>
                  <a:schemeClr val="tx1"/>
                </a:solidFill>
                <a:effectLst/>
                <a:latin typeface="+mn-lt"/>
                <a:ea typeface="+mn-ea"/>
                <a:cs typeface="+mn-cs"/>
              </a:rPr>
              <a:t>6</a:t>
            </a:r>
            <a:r>
              <a:rPr lang="zh-CN" altLang="en-US" sz="1200" b="0" i="0" kern="1200" dirty="0">
                <a:solidFill>
                  <a:schemeClr val="tx1"/>
                </a:solidFill>
                <a:effectLst/>
                <a:latin typeface="+mn-lt"/>
                <a:ea typeface="+mn-ea"/>
                <a:cs typeface="+mn-cs"/>
              </a:rPr>
              <a:t>月，美“中产阶级”在国家总财富中的占比已经跌至</a:t>
            </a:r>
            <a:r>
              <a:rPr lang="en-US" altLang="zh-CN" sz="1200" b="0" i="0" kern="1200" dirty="0">
                <a:solidFill>
                  <a:schemeClr val="tx1"/>
                </a:solidFill>
                <a:effectLst/>
                <a:latin typeface="+mn-lt"/>
                <a:ea typeface="+mn-ea"/>
                <a:cs typeface="+mn-cs"/>
              </a:rPr>
              <a:t>26.6%</a:t>
            </a:r>
            <a:r>
              <a:rPr lang="zh-CN" altLang="en-US" sz="1200" b="0" i="0" kern="1200" dirty="0">
                <a:solidFill>
                  <a:schemeClr val="tx1"/>
                </a:solidFill>
                <a:effectLst/>
                <a:latin typeface="+mn-lt"/>
                <a:ea typeface="+mn-ea"/>
                <a:cs typeface="+mn-cs"/>
              </a:rPr>
              <a:t>，创下过去</a:t>
            </a:r>
            <a:r>
              <a:rPr lang="en-US" altLang="zh-CN" sz="1200" b="0" i="0" kern="1200" dirty="0">
                <a:solidFill>
                  <a:schemeClr val="tx1"/>
                </a:solidFill>
                <a:effectLst/>
                <a:latin typeface="+mn-lt"/>
                <a:ea typeface="+mn-ea"/>
                <a:cs typeface="+mn-cs"/>
              </a:rPr>
              <a:t>30</a:t>
            </a:r>
            <a:r>
              <a:rPr lang="zh-CN" altLang="en-US" sz="1200" b="0" i="0" kern="1200" dirty="0">
                <a:solidFill>
                  <a:schemeClr val="tx1"/>
                </a:solidFill>
                <a:effectLst/>
                <a:latin typeface="+mn-lt"/>
                <a:ea typeface="+mn-ea"/>
                <a:cs typeface="+mn-cs"/>
              </a:rPr>
              <a:t>年来的新低。同时，前</a:t>
            </a:r>
            <a:r>
              <a:rPr lang="en-US" altLang="zh-CN" sz="1200" b="0" i="0" kern="1200" dirty="0">
                <a:solidFill>
                  <a:schemeClr val="tx1"/>
                </a:solidFill>
                <a:effectLst/>
                <a:latin typeface="+mn-lt"/>
                <a:ea typeface="+mn-ea"/>
                <a:cs typeface="+mn-cs"/>
              </a:rPr>
              <a:t>1%——</a:t>
            </a:r>
            <a:r>
              <a:rPr lang="zh-CN" altLang="en-US" sz="1200" b="0" i="0" kern="1200" dirty="0">
                <a:solidFill>
                  <a:schemeClr val="tx1"/>
                </a:solidFill>
                <a:effectLst/>
                <a:latin typeface="+mn-lt"/>
                <a:ea typeface="+mn-ea"/>
                <a:cs typeface="+mn-cs"/>
              </a:rPr>
              <a:t>即“超级富人”的财富高达社会总体的</a:t>
            </a:r>
            <a:r>
              <a:rPr lang="en-US" altLang="zh-CN" sz="1200" b="0" i="0" kern="1200" dirty="0">
                <a:solidFill>
                  <a:schemeClr val="tx1"/>
                </a:solidFill>
                <a:effectLst/>
                <a:latin typeface="+mn-lt"/>
                <a:ea typeface="+mn-ea"/>
                <a:cs typeface="+mn-cs"/>
              </a:rPr>
              <a:t>27%</a:t>
            </a:r>
            <a:r>
              <a:rPr lang="zh-CN" altLang="en-US" sz="1200" b="0" i="0" kern="1200" dirty="0">
                <a:solidFill>
                  <a:schemeClr val="tx1"/>
                </a:solidFill>
                <a:effectLst/>
                <a:latin typeface="+mn-lt"/>
                <a:ea typeface="+mn-ea"/>
                <a:cs typeface="+mn-cs"/>
              </a:rPr>
              <a:t>，首次超过整个中产阶级。</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53D6AC-A51E-4283-BD27-741ADD4ECD8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Times New Roman" panose="02020603050405020304" pitchFamily="18" charset="0"/>
                <a:ea typeface="宋体" panose="02010600030101010101" pitchFamily="2" charset="-122"/>
                <a:cs typeface="+mn-cs"/>
              </a:rPr>
              <a:t>7</a:t>
            </a:r>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月</a:t>
            </a:r>
            <a:r>
              <a:rPr lang="en-US" altLang="zh-CN" sz="1200" b="0" i="0" kern="1200" dirty="0">
                <a:solidFill>
                  <a:schemeClr val="tx1"/>
                </a:solidFill>
                <a:effectLst/>
                <a:latin typeface="Times New Roman" panose="02020603050405020304" pitchFamily="18" charset="0"/>
                <a:ea typeface="宋体" panose="02010600030101010101" pitchFamily="2" charset="-122"/>
                <a:cs typeface="+mn-cs"/>
              </a:rPr>
              <a:t>23</a:t>
            </a:r>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日，年仅</a:t>
            </a:r>
            <a:r>
              <a:rPr lang="en-US" altLang="zh-CN" sz="1200" b="0" i="0" kern="1200" dirty="0">
                <a:solidFill>
                  <a:schemeClr val="tx1"/>
                </a:solidFill>
                <a:effectLst/>
                <a:latin typeface="Times New Roman" panose="02020603050405020304" pitchFamily="18" charset="0"/>
                <a:ea typeface="宋体" panose="02010600030101010101" pitchFamily="2" charset="-122"/>
                <a:cs typeface="+mn-cs"/>
              </a:rPr>
              <a:t>41</a:t>
            </a:r>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岁的哈佛大学经济学教授，曾经的法国“高考状元”</a:t>
            </a:r>
            <a:r>
              <a:rPr lang="en-US" altLang="zh-CN" sz="1200" b="0" i="0" kern="1200" dirty="0">
                <a:solidFill>
                  <a:schemeClr val="tx1"/>
                </a:solidFill>
                <a:effectLst/>
                <a:latin typeface="Times New Roman" panose="02020603050405020304" pitchFamily="18" charset="0"/>
                <a:ea typeface="宋体" panose="02010600030101010101" pitchFamily="2" charset="-122"/>
                <a:cs typeface="+mn-cs"/>
              </a:rPr>
              <a:t>Emmanuel </a:t>
            </a:r>
            <a:r>
              <a:rPr lang="en-US" altLang="zh-CN" sz="1200" b="0" i="0" kern="1200" dirty="0" err="1">
                <a:solidFill>
                  <a:schemeClr val="tx1"/>
                </a:solidFill>
                <a:effectLst/>
                <a:latin typeface="Times New Roman" panose="02020603050405020304" pitchFamily="18" charset="0"/>
                <a:ea typeface="宋体" panose="02010600030101010101" pitchFamily="2" charset="-122"/>
                <a:cs typeface="+mn-cs"/>
              </a:rPr>
              <a:t>Farhi</a:t>
            </a:r>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（埃马纽埃尔</a:t>
            </a:r>
            <a:r>
              <a:rPr lang="en-US" altLang="zh-CN" sz="1200" b="0" i="0" kern="1200" dirty="0">
                <a:solidFill>
                  <a:schemeClr val="tx1"/>
                </a:solidFill>
                <a:effectLst/>
                <a:latin typeface="Times New Roman" panose="02020603050405020304" pitchFamily="18" charset="0"/>
                <a:ea typeface="宋体" panose="02010600030101010101" pitchFamily="2" charset="-122"/>
                <a:cs typeface="+mn-cs"/>
              </a:rPr>
              <a:t>·</a:t>
            </a:r>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法希）意外身亡。</a:t>
            </a:r>
            <a:endParaRPr lang="en-US" altLang="zh-CN" sz="1200" b="0" i="0" kern="1200" dirty="0">
              <a:solidFill>
                <a:schemeClr val="tx1"/>
              </a:solidFill>
              <a:effectLst/>
              <a:latin typeface="Times New Roman" panose="02020603050405020304" pitchFamily="18" charset="0"/>
              <a:ea typeface="宋体" panose="02010600030101010101" pitchFamily="2" charset="-122"/>
              <a:cs typeface="+mn-cs"/>
            </a:endParaRPr>
          </a:p>
          <a:p>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就在不到一个月前的</a:t>
            </a:r>
            <a:r>
              <a:rPr lang="en-US" altLang="zh-CN" sz="1200" b="0" i="0" kern="1200" dirty="0">
                <a:solidFill>
                  <a:schemeClr val="tx1"/>
                </a:solidFill>
                <a:effectLst/>
                <a:latin typeface="Times New Roman" panose="02020603050405020304" pitchFamily="18" charset="0"/>
                <a:ea typeface="宋体" panose="02010600030101010101" pitchFamily="2" charset="-122"/>
                <a:cs typeface="+mn-cs"/>
              </a:rPr>
              <a:t>7</a:t>
            </a:r>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月</a:t>
            </a:r>
            <a:r>
              <a:rPr lang="en-US" altLang="zh-CN" sz="1200" b="0" i="0" kern="1200" dirty="0">
                <a:solidFill>
                  <a:schemeClr val="tx1"/>
                </a:solidFill>
                <a:effectLst/>
                <a:latin typeface="Times New Roman" panose="02020603050405020304" pitchFamily="18" charset="0"/>
                <a:ea typeface="宋体" panose="02010600030101010101" pitchFamily="2" charset="-122"/>
                <a:cs typeface="+mn-cs"/>
              </a:rPr>
              <a:t>6</a:t>
            </a:r>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日，另一位年仅</a:t>
            </a:r>
            <a:r>
              <a:rPr lang="en-US" altLang="zh-CN" sz="1200" b="0" i="0" kern="1200" dirty="0">
                <a:solidFill>
                  <a:schemeClr val="tx1"/>
                </a:solidFill>
                <a:effectLst/>
                <a:latin typeface="Times New Roman" panose="02020603050405020304" pitchFamily="18" charset="0"/>
                <a:ea typeface="宋体" panose="02010600030101010101" pitchFamily="2" charset="-122"/>
                <a:cs typeface="+mn-cs"/>
              </a:rPr>
              <a:t>49</a:t>
            </a:r>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岁的威斯康辛大学经济学教授</a:t>
            </a:r>
            <a:r>
              <a:rPr lang="en-US" altLang="zh-CN" sz="1200" b="0" i="0" kern="1200" dirty="0">
                <a:solidFill>
                  <a:schemeClr val="tx1"/>
                </a:solidFill>
                <a:effectLst/>
                <a:latin typeface="Times New Roman" panose="02020603050405020304" pitchFamily="18" charset="0"/>
                <a:ea typeface="宋体" panose="02010600030101010101" pitchFamily="2" charset="-122"/>
                <a:cs typeface="+mn-cs"/>
              </a:rPr>
              <a:t>William </a:t>
            </a:r>
            <a:r>
              <a:rPr lang="en-US" altLang="zh-CN" sz="1200" b="0" i="0" kern="1200" dirty="0" err="1">
                <a:solidFill>
                  <a:schemeClr val="tx1"/>
                </a:solidFill>
                <a:effectLst/>
                <a:latin typeface="Times New Roman" panose="02020603050405020304" pitchFamily="18" charset="0"/>
                <a:ea typeface="宋体" panose="02010600030101010101" pitchFamily="2" charset="-122"/>
                <a:cs typeface="+mn-cs"/>
              </a:rPr>
              <a:t>Sandholm</a:t>
            </a:r>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（威廉</a:t>
            </a:r>
            <a:r>
              <a:rPr lang="en-US" altLang="zh-CN" sz="1200" b="0" i="0" kern="1200" dirty="0">
                <a:solidFill>
                  <a:schemeClr val="tx1"/>
                </a:solidFill>
                <a:effectLst/>
                <a:latin typeface="Times New Roman" panose="02020603050405020304" pitchFamily="18" charset="0"/>
                <a:ea typeface="宋体" panose="02010600030101010101" pitchFamily="2" charset="-122"/>
                <a:cs typeface="+mn-cs"/>
              </a:rPr>
              <a:t>·H·</a:t>
            </a:r>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桑德霍尔姆，同事、朋友、亲人一般称他为</a:t>
            </a:r>
            <a:r>
              <a:rPr lang="en-US" altLang="zh-CN" sz="1200" b="0" i="0" kern="1200" dirty="0">
                <a:solidFill>
                  <a:schemeClr val="tx1"/>
                </a:solidFill>
                <a:effectLst/>
                <a:latin typeface="Times New Roman" panose="02020603050405020304" pitchFamily="18" charset="0"/>
                <a:ea typeface="宋体" panose="02010600030101010101" pitchFamily="2" charset="-122"/>
                <a:cs typeface="+mn-cs"/>
              </a:rPr>
              <a:t>Bill</a:t>
            </a:r>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）亦自杀身亡。</a:t>
            </a:r>
            <a:endParaRPr lang="en-US" altLang="zh-CN" sz="1200" b="0" i="0" kern="1200" dirty="0">
              <a:solidFill>
                <a:schemeClr val="tx1"/>
              </a:solidFill>
              <a:effectLst/>
              <a:latin typeface="Times New Roman" panose="02020603050405020304" pitchFamily="18" charset="0"/>
              <a:ea typeface="宋体" panose="02010600030101010101" pitchFamily="2" charset="-122"/>
              <a:cs typeface="+mn-cs"/>
            </a:endParaRPr>
          </a:p>
          <a:p>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另外两位辞世的经济学家分别是</a:t>
            </a:r>
            <a:r>
              <a:rPr lang="en-US" altLang="zh-CN" sz="1200" b="0" i="0" kern="1200" dirty="0">
                <a:solidFill>
                  <a:schemeClr val="tx1"/>
                </a:solidFill>
                <a:effectLst/>
                <a:latin typeface="Times New Roman" panose="02020603050405020304" pitchFamily="18" charset="0"/>
                <a:ea typeface="宋体" panose="02010600030101010101" pitchFamily="2" charset="-122"/>
                <a:cs typeface="+mn-cs"/>
              </a:rPr>
              <a:t>77</a:t>
            </a:r>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岁的哈佛大学经济学教授</a:t>
            </a:r>
            <a:r>
              <a:rPr lang="en-US" altLang="zh-CN" sz="1200" b="0" i="0" kern="1200" dirty="0">
                <a:solidFill>
                  <a:schemeClr val="tx1"/>
                </a:solidFill>
                <a:effectLst/>
                <a:latin typeface="Times New Roman" panose="02020603050405020304" pitchFamily="18" charset="0"/>
                <a:ea typeface="宋体" panose="02010600030101010101" pitchFamily="2" charset="-122"/>
                <a:cs typeface="+mn-cs"/>
              </a:rPr>
              <a:t>Martin Weitzman</a:t>
            </a:r>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（马丁</a:t>
            </a:r>
            <a:r>
              <a:rPr lang="en-US" altLang="zh-CN" sz="1200" b="0" i="0" kern="1200" dirty="0">
                <a:solidFill>
                  <a:schemeClr val="tx1"/>
                </a:solidFill>
                <a:effectLst/>
                <a:latin typeface="Times New Roman" panose="02020603050405020304" pitchFamily="18" charset="0"/>
                <a:ea typeface="宋体" panose="02010600030101010101" pitchFamily="2" charset="-122"/>
                <a:cs typeface="+mn-cs"/>
              </a:rPr>
              <a:t>·</a:t>
            </a:r>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魏茨曼），他于</a:t>
            </a:r>
            <a:r>
              <a:rPr lang="en-US" altLang="zh-CN" sz="1200" b="0" i="0" kern="1200" dirty="0">
                <a:solidFill>
                  <a:schemeClr val="tx1"/>
                </a:solidFill>
                <a:effectLst/>
                <a:latin typeface="Times New Roman" panose="02020603050405020304" pitchFamily="18" charset="0"/>
                <a:ea typeface="宋体" panose="02010600030101010101" pitchFamily="2" charset="-122"/>
                <a:cs typeface="+mn-cs"/>
              </a:rPr>
              <a:t>2019</a:t>
            </a:r>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年</a:t>
            </a:r>
            <a:r>
              <a:rPr lang="en-US" altLang="zh-CN" sz="1200" b="0" i="0" kern="1200" dirty="0">
                <a:solidFill>
                  <a:schemeClr val="tx1"/>
                </a:solidFill>
                <a:effectLst/>
                <a:latin typeface="Times New Roman" panose="02020603050405020304" pitchFamily="18" charset="0"/>
                <a:ea typeface="宋体" panose="02010600030101010101" pitchFamily="2" charset="-122"/>
                <a:cs typeface="+mn-cs"/>
              </a:rPr>
              <a:t>8</a:t>
            </a:r>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月</a:t>
            </a:r>
            <a:r>
              <a:rPr lang="en-US" altLang="zh-CN" sz="1200" b="0" i="0" kern="1200" dirty="0">
                <a:solidFill>
                  <a:schemeClr val="tx1"/>
                </a:solidFill>
                <a:effectLst/>
                <a:latin typeface="Times New Roman" panose="02020603050405020304" pitchFamily="18" charset="0"/>
                <a:ea typeface="宋体" panose="02010600030101010101" pitchFamily="2" charset="-122"/>
                <a:cs typeface="+mn-cs"/>
              </a:rPr>
              <a:t>27</a:t>
            </a:r>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日身亡；</a:t>
            </a:r>
            <a:r>
              <a:rPr lang="en-US" altLang="zh-CN" sz="1200" b="0" i="0" kern="1200" dirty="0">
                <a:solidFill>
                  <a:schemeClr val="tx1"/>
                </a:solidFill>
                <a:effectLst/>
                <a:latin typeface="Times New Roman" panose="02020603050405020304" pitchFamily="18" charset="0"/>
                <a:ea typeface="宋体" panose="02010600030101010101" pitchFamily="2" charset="-122"/>
                <a:cs typeface="+mn-cs"/>
              </a:rPr>
              <a:t>58</a:t>
            </a:r>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岁的普林斯顿大学经济学教授</a:t>
            </a:r>
            <a:r>
              <a:rPr lang="en-US" altLang="zh-CN" sz="1200" b="0" i="0" kern="1200" dirty="0">
                <a:solidFill>
                  <a:schemeClr val="tx1"/>
                </a:solidFill>
                <a:effectLst/>
                <a:latin typeface="Times New Roman" panose="02020603050405020304" pitchFamily="18" charset="0"/>
                <a:ea typeface="宋体" panose="02010600030101010101" pitchFamily="2" charset="-122"/>
                <a:cs typeface="+mn-cs"/>
              </a:rPr>
              <a:t>Alan Bennett Krueger</a:t>
            </a:r>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（艾伦</a:t>
            </a:r>
            <a:r>
              <a:rPr lang="en-US" altLang="zh-CN" sz="1200" b="0" i="0" kern="1200" dirty="0">
                <a:solidFill>
                  <a:schemeClr val="tx1"/>
                </a:solidFill>
                <a:effectLst/>
                <a:latin typeface="Times New Roman" panose="02020603050405020304" pitchFamily="18" charset="0"/>
                <a:ea typeface="宋体" panose="02010600030101010101" pitchFamily="2" charset="-122"/>
                <a:cs typeface="+mn-cs"/>
              </a:rPr>
              <a:t>·</a:t>
            </a:r>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贝内特</a:t>
            </a:r>
            <a:r>
              <a:rPr lang="en-US" altLang="zh-CN" sz="1200" b="0" i="0" kern="1200" dirty="0">
                <a:solidFill>
                  <a:schemeClr val="tx1"/>
                </a:solidFill>
                <a:effectLst/>
                <a:latin typeface="Times New Roman" panose="02020603050405020304" pitchFamily="18" charset="0"/>
                <a:ea typeface="宋体" panose="02010600030101010101" pitchFamily="2" charset="-122"/>
                <a:cs typeface="+mn-cs"/>
              </a:rPr>
              <a:t>·</a:t>
            </a:r>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克鲁格），他于</a:t>
            </a:r>
            <a:r>
              <a:rPr lang="en-US" altLang="zh-CN" sz="1200" b="0" i="0" kern="1200" dirty="0">
                <a:solidFill>
                  <a:schemeClr val="tx1"/>
                </a:solidFill>
                <a:effectLst/>
                <a:latin typeface="Times New Roman" panose="02020603050405020304" pitchFamily="18" charset="0"/>
                <a:ea typeface="宋体" panose="02010600030101010101" pitchFamily="2" charset="-122"/>
                <a:cs typeface="+mn-cs"/>
              </a:rPr>
              <a:t>2019</a:t>
            </a:r>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年</a:t>
            </a:r>
            <a:r>
              <a:rPr lang="en-US" altLang="zh-CN" sz="1200" b="0" i="0" kern="1200" dirty="0">
                <a:solidFill>
                  <a:schemeClr val="tx1"/>
                </a:solidFill>
                <a:effectLst/>
                <a:latin typeface="Times New Roman" panose="02020603050405020304" pitchFamily="18" charset="0"/>
                <a:ea typeface="宋体" panose="02010600030101010101" pitchFamily="2" charset="-122"/>
                <a:cs typeface="+mn-cs"/>
              </a:rPr>
              <a:t>3</a:t>
            </a:r>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月</a:t>
            </a:r>
            <a:r>
              <a:rPr lang="en-US" altLang="zh-CN" sz="1200" b="0" i="0" kern="1200" dirty="0">
                <a:solidFill>
                  <a:schemeClr val="tx1"/>
                </a:solidFill>
                <a:effectLst/>
                <a:latin typeface="Times New Roman" panose="02020603050405020304" pitchFamily="18" charset="0"/>
                <a:ea typeface="宋体" panose="02010600030101010101" pitchFamily="2" charset="-122"/>
                <a:cs typeface="+mn-cs"/>
              </a:rPr>
              <a:t>16</a:t>
            </a:r>
            <a:r>
              <a:rPr lang="zh-CN" altLang="en-US" sz="1200" b="0" i="0" kern="1200" dirty="0">
                <a:solidFill>
                  <a:schemeClr val="tx1"/>
                </a:solidFill>
                <a:effectLst/>
                <a:latin typeface="Times New Roman" panose="02020603050405020304" pitchFamily="18" charset="0"/>
                <a:ea typeface="宋体" panose="02010600030101010101" pitchFamily="2" charset="-122"/>
                <a:cs typeface="+mn-cs"/>
              </a:rPr>
              <a:t>日逝世。</a:t>
            </a:r>
            <a:endParaRPr lang="en-US" dirty="0"/>
          </a:p>
        </p:txBody>
      </p:sp>
      <p:sp>
        <p:nvSpPr>
          <p:cNvPr id="4" name="灯片编号占位符 3"/>
          <p:cNvSpPr>
            <a:spLocks noGrp="1"/>
          </p:cNvSpPr>
          <p:nvPr>
            <p:ph type="sldNum" sz="quarter" idx="5"/>
          </p:nvPr>
        </p:nvSpPr>
        <p:spPr/>
        <p:txBody>
          <a:bodyPr/>
          <a:lstStyle/>
          <a:p>
            <a:pPr marL="0" marR="0" lvl="0" indent="0" algn="r" defTabSz="942975" rtl="0" eaLnBrk="1" fontAlgn="base" latinLnBrk="0" hangingPunct="1">
              <a:lnSpc>
                <a:spcPct val="100000"/>
              </a:lnSpc>
              <a:spcBef>
                <a:spcPct val="0"/>
              </a:spcBef>
              <a:spcAft>
                <a:spcPct val="0"/>
              </a:spcAft>
              <a:buClrTx/>
              <a:buSzTx/>
              <a:buFontTx/>
              <a:buNone/>
              <a:defRPr/>
            </a:pPr>
            <a:fld id="{EF2A0C77-72E3-4864-9077-C912D5F27591}" type="slidenum">
              <a:rPr kumimoji="1" lang="en-US" altLang="zh-CN"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fld>
            <a:endParaRPr kumimoji="1"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http://factsanddetails.com/china.php?itemid=305&amp;catid=8</a:t>
            </a:r>
            <a:endParaRPr lang="zh-CN" altLang="en-US" dirty="0"/>
          </a:p>
        </p:txBody>
      </p:sp>
      <p:sp>
        <p:nvSpPr>
          <p:cNvPr id="4" name="灯片编号占位符 3"/>
          <p:cNvSpPr>
            <a:spLocks noGrp="1"/>
          </p:cNvSpPr>
          <p:nvPr>
            <p:ph type="sldNum" sz="quarter" idx="10"/>
          </p:nvPr>
        </p:nvSpPr>
        <p:spPr/>
        <p:txBody>
          <a:bodyPr/>
          <a:lstStyle/>
          <a:p>
            <a:pPr>
              <a:defRPr/>
            </a:pPr>
            <a:fld id="{DDBD59E7-80F1-4633-879D-C34CC28A53EB}" type="slidenum">
              <a:rPr lang="en-US" altLang="zh-CN" smtClean="0"/>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fld id="{0FD2D1C9-BB74-4D23-B009-820BCFF61127}" type="slidenum">
              <a:rPr lang="en-US" altLang="zh-CN" sz="1200"/>
            </a:fld>
            <a:endParaRPr lang="en-US" altLang="zh-CN" sz="1200"/>
          </a:p>
        </p:txBody>
      </p:sp>
      <p:sp>
        <p:nvSpPr>
          <p:cNvPr id="92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3130">
              <a:defRPr>
                <a:solidFill>
                  <a:schemeClr val="tx1"/>
                </a:solidFill>
                <a:latin typeface="Calibri" panose="020F0502020204030204" pitchFamily="34" charset="0"/>
                <a:ea typeface="宋体" panose="02010600030101010101" pitchFamily="2" charset="-122"/>
              </a:defRPr>
            </a:lvl1pPr>
            <a:lvl2pPr marL="742950" indent="-285750" defTabSz="913130">
              <a:defRPr>
                <a:solidFill>
                  <a:schemeClr val="tx1"/>
                </a:solidFill>
                <a:latin typeface="Calibri" panose="020F0502020204030204" pitchFamily="34" charset="0"/>
                <a:ea typeface="宋体" panose="02010600030101010101" pitchFamily="2" charset="-122"/>
              </a:defRPr>
            </a:lvl2pPr>
            <a:lvl3pPr marL="1143000" indent="-228600" defTabSz="913130">
              <a:defRPr>
                <a:solidFill>
                  <a:schemeClr val="tx1"/>
                </a:solidFill>
                <a:latin typeface="Calibri" panose="020F0502020204030204" pitchFamily="34" charset="0"/>
                <a:ea typeface="宋体" panose="02010600030101010101" pitchFamily="2" charset="-122"/>
              </a:defRPr>
            </a:lvl3pPr>
            <a:lvl4pPr marL="1600200" indent="-228600" defTabSz="913130">
              <a:defRPr>
                <a:solidFill>
                  <a:schemeClr val="tx1"/>
                </a:solidFill>
                <a:latin typeface="Calibri" panose="020F0502020204030204" pitchFamily="34" charset="0"/>
                <a:ea typeface="宋体" panose="02010600030101010101" pitchFamily="2" charset="-122"/>
              </a:defRPr>
            </a:lvl4pPr>
            <a:lvl5pPr marL="2057400" indent="-228600" defTabSz="913130">
              <a:defRPr>
                <a:solidFill>
                  <a:schemeClr val="tx1"/>
                </a:solidFill>
                <a:latin typeface="Calibri" panose="020F0502020204030204" pitchFamily="34" charset="0"/>
                <a:ea typeface="宋体" panose="02010600030101010101" pitchFamily="2" charset="-122"/>
              </a:defRPr>
            </a:lvl5pPr>
            <a:lvl6pPr marL="2514600" indent="-228600" defTabSz="91313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313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313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313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fld id="{C4FBEF09-EBD5-4F19-942E-3177A64923E2}" type="slidenum">
              <a:rPr lang="en-US" altLang="zh-CN" sz="1200"/>
            </a:fld>
            <a:endParaRPr lang="en-US" altLang="zh-CN" sz="1200"/>
          </a:p>
        </p:txBody>
      </p:sp>
      <p:sp>
        <p:nvSpPr>
          <p:cNvPr id="922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22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ko-KR"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1A0CF162-D60C-4096-B6D4-7203EAD0B847}" type="slidenum">
              <a:rPr lang="en-US" altLang="zh-TW" smtClean="0">
                <a:latin typeface="Arial" panose="020B0604020202020204" pitchFamily="34" charset="0"/>
                <a:ea typeface="宋体" panose="02010600030101010101" pitchFamily="2" charset="-122"/>
              </a:rPr>
            </a:fld>
            <a:endParaRPr lang="en-US" altLang="zh-TW">
              <a:latin typeface="Arial" panose="020B0604020202020204" pitchFamily="34" charset="0"/>
              <a:ea typeface="宋体" panose="02010600030101010101" pitchFamily="2" charset="-122"/>
            </a:endParaRPr>
          </a:p>
        </p:txBody>
      </p:sp>
      <p:sp>
        <p:nvSpPr>
          <p:cNvPr id="93187" name="Rectangle 2"/>
          <p:cNvSpPr>
            <a:spLocks noGrp="1" noRot="1" noChangeAspect="1" noChangeArrowheads="1" noTextEdit="1"/>
          </p:cNvSpPr>
          <p:nvPr>
            <p:ph type="sldImg"/>
          </p:nvPr>
        </p:nvSpPr>
        <p:spPr>
          <a:xfrm>
            <a:off x="381000" y="685800"/>
            <a:ext cx="6096000" cy="3429000"/>
          </a:xfrm>
        </p:spPr>
      </p:sp>
      <p:sp>
        <p:nvSpPr>
          <p:cNvPr id="93188" name="Rectangle 3"/>
          <p:cNvSpPr>
            <a:spLocks noGrp="1" noChangeArrowheads="1"/>
          </p:cNvSpPr>
          <p:nvPr>
            <p:ph type="body" idx="1"/>
          </p:nvPr>
        </p:nvSpPr>
        <p:spPr>
          <a:noFill/>
        </p:spPr>
        <p:txBody>
          <a:bodyPr/>
          <a:lstStyle/>
          <a:p>
            <a:pPr eaLnBrk="1" hangingPunct="1">
              <a:spcBef>
                <a:spcPct val="0"/>
              </a:spcBef>
            </a:pPr>
            <a:endParaRPr lang="zh-TW" altLang="zh-TW">
              <a:latin typeface="Arial" panose="020B0604020202020204" pitchFamily="34" charset="0"/>
              <a:ea typeface="宋体"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831B6222-A42A-4A19-94D3-C5C5EEB36A6D}" type="slidenum">
              <a:rPr lang="en-US" altLang="zh-TW" smtClean="0">
                <a:latin typeface="Arial" panose="020B0604020202020204" pitchFamily="34" charset="0"/>
                <a:ea typeface="宋体" panose="02010600030101010101" pitchFamily="2" charset="-122"/>
              </a:rPr>
            </a:fld>
            <a:endParaRPr lang="en-US" altLang="zh-TW">
              <a:latin typeface="Arial" panose="020B0604020202020204" pitchFamily="34" charset="0"/>
              <a:ea typeface="宋体" panose="02010600030101010101" pitchFamily="2" charset="-122"/>
            </a:endParaRPr>
          </a:p>
        </p:txBody>
      </p:sp>
      <p:sp>
        <p:nvSpPr>
          <p:cNvPr id="94211" name="Rectangle 2"/>
          <p:cNvSpPr>
            <a:spLocks noGrp="1" noRot="1" noChangeAspect="1" noChangeArrowheads="1" noTextEdit="1"/>
          </p:cNvSpPr>
          <p:nvPr>
            <p:ph type="sldImg"/>
          </p:nvPr>
        </p:nvSpPr>
        <p:spPr>
          <a:xfrm>
            <a:off x="381000" y="685800"/>
            <a:ext cx="6096000" cy="3429000"/>
          </a:xfrm>
        </p:spPr>
      </p:sp>
      <p:sp>
        <p:nvSpPr>
          <p:cNvPr id="94212" name="Rectangle 3"/>
          <p:cNvSpPr>
            <a:spLocks noGrp="1" noChangeArrowheads="1"/>
          </p:cNvSpPr>
          <p:nvPr>
            <p:ph type="body" idx="1"/>
          </p:nvPr>
        </p:nvSpPr>
        <p:spPr>
          <a:noFill/>
        </p:spPr>
        <p:txBody>
          <a:bodyPr/>
          <a:lstStyle/>
          <a:p>
            <a:pPr eaLnBrk="1" hangingPunct="1">
              <a:spcBef>
                <a:spcPct val="0"/>
              </a:spcBef>
            </a:pPr>
            <a:endParaRPr lang="zh-TW" altLang="zh-TW">
              <a:latin typeface="Arial" panose="020B0604020202020204" pitchFamily="34" charset="0"/>
              <a:ea typeface="宋体"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FA08EA14-E8D6-4DB0-96F2-1358569A20D3}" type="slidenum">
              <a:rPr lang="en-US" altLang="zh-TW" smtClean="0">
                <a:latin typeface="Arial" panose="020B0604020202020204" pitchFamily="34" charset="0"/>
                <a:ea typeface="宋体" panose="02010600030101010101" pitchFamily="2" charset="-122"/>
              </a:rPr>
            </a:fld>
            <a:endParaRPr lang="en-US" altLang="zh-TW">
              <a:latin typeface="Arial" panose="020B0604020202020204" pitchFamily="34" charset="0"/>
              <a:ea typeface="宋体" panose="02010600030101010101" pitchFamily="2" charset="-122"/>
            </a:endParaRPr>
          </a:p>
        </p:txBody>
      </p:sp>
      <p:sp>
        <p:nvSpPr>
          <p:cNvPr id="95235" name="Rectangle 2"/>
          <p:cNvSpPr>
            <a:spLocks noGrp="1" noRot="1" noChangeAspect="1" noChangeArrowheads="1" noTextEdit="1"/>
          </p:cNvSpPr>
          <p:nvPr>
            <p:ph type="sldImg"/>
          </p:nvPr>
        </p:nvSpPr>
        <p:spPr>
          <a:xfrm>
            <a:off x="381000" y="685800"/>
            <a:ext cx="6096000" cy="3429000"/>
          </a:xfrm>
        </p:spPr>
      </p:sp>
      <p:sp>
        <p:nvSpPr>
          <p:cNvPr id="95236" name="Rectangle 3"/>
          <p:cNvSpPr>
            <a:spLocks noGrp="1" noChangeArrowheads="1"/>
          </p:cNvSpPr>
          <p:nvPr>
            <p:ph type="body" idx="1"/>
          </p:nvPr>
        </p:nvSpPr>
        <p:spPr>
          <a:noFill/>
        </p:spPr>
        <p:txBody>
          <a:bodyPr/>
          <a:lstStyle/>
          <a:p>
            <a:pPr eaLnBrk="1" hangingPunct="1">
              <a:spcBef>
                <a:spcPct val="0"/>
              </a:spcBef>
            </a:pPr>
            <a:endParaRPr lang="zh-TW" altLang="zh-TW">
              <a:latin typeface="Arial" panose="020B0604020202020204" pitchFamily="34" charset="0"/>
              <a:ea typeface="宋体"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DB417457-2048-499A-A786-921E8769B299}" type="slidenum">
              <a:rPr lang="en-US" altLang="zh-TW" smtClean="0">
                <a:latin typeface="Arial" panose="020B0604020202020204" pitchFamily="34" charset="0"/>
                <a:ea typeface="宋体" panose="02010600030101010101" pitchFamily="2" charset="-122"/>
              </a:rPr>
            </a:fld>
            <a:endParaRPr lang="en-US" altLang="zh-TW">
              <a:latin typeface="Arial" panose="020B0604020202020204" pitchFamily="34" charset="0"/>
              <a:ea typeface="宋体" panose="02010600030101010101" pitchFamily="2" charset="-122"/>
            </a:endParaRPr>
          </a:p>
        </p:txBody>
      </p:sp>
      <p:sp>
        <p:nvSpPr>
          <p:cNvPr id="96259" name="Rectangle 2"/>
          <p:cNvSpPr>
            <a:spLocks noGrp="1" noRot="1" noChangeAspect="1" noChangeArrowheads="1" noTextEdit="1"/>
          </p:cNvSpPr>
          <p:nvPr>
            <p:ph type="sldImg"/>
          </p:nvPr>
        </p:nvSpPr>
        <p:spPr>
          <a:xfrm>
            <a:off x="381000" y="685800"/>
            <a:ext cx="6096000" cy="3429000"/>
          </a:xfrm>
        </p:spPr>
      </p:sp>
      <p:sp>
        <p:nvSpPr>
          <p:cNvPr id="96260" name="Rectangle 3"/>
          <p:cNvSpPr>
            <a:spLocks noGrp="1" noChangeArrowheads="1"/>
          </p:cNvSpPr>
          <p:nvPr>
            <p:ph type="body" idx="1"/>
          </p:nvPr>
        </p:nvSpPr>
        <p:spPr>
          <a:noFill/>
        </p:spPr>
        <p:txBody>
          <a:bodyPr/>
          <a:lstStyle/>
          <a:p>
            <a:pPr eaLnBrk="1" hangingPunct="1">
              <a:spcBef>
                <a:spcPct val="0"/>
              </a:spcBef>
            </a:pPr>
            <a:endParaRPr lang="zh-TW" altLang="zh-TW">
              <a:latin typeface="Arial" panose="020B060402020202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https://stat.unido.org/database/CIP%202019</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6A23A40-EE6B-43AC-BDEB-7BF51F4D3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130" eaLnBrk="0" hangingPunct="0">
              <a:defRPr>
                <a:solidFill>
                  <a:schemeClr val="tx1"/>
                </a:solidFill>
                <a:latin typeface="Arial" panose="020B0604020202020204" pitchFamily="34" charset="0"/>
                <a:ea typeface="宋体" panose="02010600030101010101" pitchFamily="2" charset="-122"/>
              </a:defRPr>
            </a:lvl1pPr>
            <a:lvl2pPr marL="742950" indent="-285750" defTabSz="913130" eaLnBrk="0" hangingPunct="0">
              <a:defRPr>
                <a:solidFill>
                  <a:schemeClr val="tx1"/>
                </a:solidFill>
                <a:latin typeface="Arial" panose="020B0604020202020204" pitchFamily="34" charset="0"/>
                <a:ea typeface="宋体" panose="02010600030101010101" pitchFamily="2" charset="-122"/>
              </a:defRPr>
            </a:lvl2pPr>
            <a:lvl3pPr marL="1143000" indent="-228600" defTabSz="913130" eaLnBrk="0" hangingPunct="0">
              <a:defRPr>
                <a:solidFill>
                  <a:schemeClr val="tx1"/>
                </a:solidFill>
                <a:latin typeface="Arial" panose="020B0604020202020204" pitchFamily="34" charset="0"/>
                <a:ea typeface="宋体" panose="02010600030101010101" pitchFamily="2" charset="-122"/>
              </a:defRPr>
            </a:lvl3pPr>
            <a:lvl4pPr marL="1600200" indent="-228600" defTabSz="913130" eaLnBrk="0" hangingPunct="0">
              <a:defRPr>
                <a:solidFill>
                  <a:schemeClr val="tx1"/>
                </a:solidFill>
                <a:latin typeface="Arial" panose="020B0604020202020204" pitchFamily="34" charset="0"/>
                <a:ea typeface="宋体" panose="02010600030101010101" pitchFamily="2" charset="-122"/>
              </a:defRPr>
            </a:lvl4pPr>
            <a:lvl5pPr marL="2057400" indent="-228600" defTabSz="913130" eaLnBrk="0" hangingPunct="0">
              <a:defRPr>
                <a:solidFill>
                  <a:schemeClr val="tx1"/>
                </a:solidFill>
                <a:latin typeface="Arial" panose="020B0604020202020204" pitchFamily="34" charset="0"/>
                <a:ea typeface="宋体" panose="02010600030101010101" pitchFamily="2" charset="-122"/>
              </a:defRPr>
            </a:lvl5pPr>
            <a:lvl6pPr marL="25146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313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653B117-8F3E-4E13-B450-C9D25C44CF89}" type="slidenum">
              <a:rPr lang="en-US" altLang="zh-CN" smtClean="0"/>
            </a:fld>
            <a:endParaRPr lang="en-US" altLang="zh-CN"/>
          </a:p>
        </p:txBody>
      </p:sp>
      <p:sp>
        <p:nvSpPr>
          <p:cNvPr id="289795" name="Rectangle 2"/>
          <p:cNvSpPr>
            <a:spLocks noGrp="1" noRot="1" noChangeAspect="1" noChangeArrowheads="1" noTextEdit="1"/>
          </p:cNvSpPr>
          <p:nvPr>
            <p:ph type="sldImg"/>
          </p:nvPr>
        </p:nvSpPr>
        <p:spPr>
          <a:xfrm>
            <a:off x="381000" y="685800"/>
            <a:ext cx="6096000" cy="3429000"/>
          </a:xfrm>
        </p:spPr>
      </p:sp>
      <p:sp>
        <p:nvSpPr>
          <p:cNvPr id="2897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a:ea typeface="宋体" panose="02010600030101010101"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fld id="{0FD2D1C9-BB74-4D23-B009-820BCFF61127}" type="slidenum">
              <a:rPr lang="en-US" altLang="zh-CN" sz="1200"/>
            </a:fld>
            <a:endParaRPr lang="en-US" altLang="zh-CN" sz="1200"/>
          </a:p>
        </p:txBody>
      </p:sp>
      <p:sp>
        <p:nvSpPr>
          <p:cNvPr id="92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3130">
              <a:defRPr>
                <a:solidFill>
                  <a:schemeClr val="tx1"/>
                </a:solidFill>
                <a:latin typeface="Calibri" panose="020F0502020204030204" pitchFamily="34" charset="0"/>
                <a:ea typeface="宋体" panose="02010600030101010101" pitchFamily="2" charset="-122"/>
              </a:defRPr>
            </a:lvl1pPr>
            <a:lvl2pPr marL="742950" indent="-285750" defTabSz="913130">
              <a:defRPr>
                <a:solidFill>
                  <a:schemeClr val="tx1"/>
                </a:solidFill>
                <a:latin typeface="Calibri" panose="020F0502020204030204" pitchFamily="34" charset="0"/>
                <a:ea typeface="宋体" panose="02010600030101010101" pitchFamily="2" charset="-122"/>
              </a:defRPr>
            </a:lvl2pPr>
            <a:lvl3pPr marL="1143000" indent="-228600" defTabSz="913130">
              <a:defRPr>
                <a:solidFill>
                  <a:schemeClr val="tx1"/>
                </a:solidFill>
                <a:latin typeface="Calibri" panose="020F0502020204030204" pitchFamily="34" charset="0"/>
                <a:ea typeface="宋体" panose="02010600030101010101" pitchFamily="2" charset="-122"/>
              </a:defRPr>
            </a:lvl3pPr>
            <a:lvl4pPr marL="1600200" indent="-228600" defTabSz="913130">
              <a:defRPr>
                <a:solidFill>
                  <a:schemeClr val="tx1"/>
                </a:solidFill>
                <a:latin typeface="Calibri" panose="020F0502020204030204" pitchFamily="34" charset="0"/>
                <a:ea typeface="宋体" panose="02010600030101010101" pitchFamily="2" charset="-122"/>
              </a:defRPr>
            </a:lvl4pPr>
            <a:lvl5pPr marL="2057400" indent="-228600" defTabSz="913130">
              <a:defRPr>
                <a:solidFill>
                  <a:schemeClr val="tx1"/>
                </a:solidFill>
                <a:latin typeface="Calibri" panose="020F0502020204030204" pitchFamily="34" charset="0"/>
                <a:ea typeface="宋体" panose="02010600030101010101" pitchFamily="2" charset="-122"/>
              </a:defRPr>
            </a:lvl5pPr>
            <a:lvl6pPr marL="2514600" indent="-228600" defTabSz="91313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313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313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313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fld id="{C4FBEF09-EBD5-4F19-942E-3177A64923E2}" type="slidenum">
              <a:rPr lang="en-US" altLang="zh-CN" sz="1200"/>
            </a:fld>
            <a:endParaRPr lang="en-US" altLang="zh-CN" sz="1200"/>
          </a:p>
        </p:txBody>
      </p:sp>
      <p:sp>
        <p:nvSpPr>
          <p:cNvPr id="922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22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ko-KR"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B826641D-891A-43EB-BD1C-B418B5C865F5}" type="slidenum">
              <a:rPr lang="en-US" altLang="zh-CN" smtClean="0">
                <a:latin typeface="Arial" panose="020B0604020202020204" pitchFamily="34" charset="0"/>
                <a:ea typeface="宋体" panose="02010600030101010101" pitchFamily="2" charset="-122"/>
              </a:rPr>
            </a:fld>
            <a:endParaRPr lang="en-US" altLang="zh-CN">
              <a:latin typeface="Arial" panose="020B0604020202020204" pitchFamily="34" charset="0"/>
              <a:ea typeface="宋体" panose="02010600030101010101" pitchFamily="2" charset="-122"/>
            </a:endParaRPr>
          </a:p>
        </p:txBody>
      </p:sp>
      <p:sp>
        <p:nvSpPr>
          <p:cNvPr id="100355" name="Rectangle 2"/>
          <p:cNvSpPr>
            <a:spLocks noGrp="1" noRot="1" noChangeAspect="1" noChangeArrowheads="1" noTextEdit="1"/>
          </p:cNvSpPr>
          <p:nvPr>
            <p:ph type="sldImg"/>
          </p:nvPr>
        </p:nvSpPr>
        <p:spPr>
          <a:xfrm>
            <a:off x="381000" y="685800"/>
            <a:ext cx="6096000" cy="3429000"/>
          </a:xfrm>
        </p:spPr>
      </p:sp>
      <p:sp>
        <p:nvSpPr>
          <p:cNvPr id="100356" name="Rectangle 3"/>
          <p:cNvSpPr>
            <a:spLocks noGrp="1" noChangeArrowheads="1"/>
          </p:cNvSpPr>
          <p:nvPr>
            <p:ph type="body" idx="1"/>
          </p:nvPr>
        </p:nvSpPr>
        <p:spPr>
          <a:xfrm>
            <a:off x="914400" y="4343400"/>
            <a:ext cx="5029200" cy="4114800"/>
          </a:xfrm>
          <a:noFill/>
        </p:spPr>
        <p:txBody>
          <a:bodyPr/>
          <a:lstStyle/>
          <a:p>
            <a:pPr eaLnBrk="1" hangingPunct="1"/>
            <a:endParaRPr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FC8C940D-9546-4EFA-A4C7-163FFF6446DE}" type="slidenum">
              <a:rPr lang="en-US" altLang="zh-CN" smtClean="0">
                <a:latin typeface="Arial" panose="020B0604020202020204" pitchFamily="34" charset="0"/>
                <a:ea typeface="宋体" panose="02010600030101010101" pitchFamily="2" charset="-122"/>
              </a:rPr>
            </a:fld>
            <a:endParaRPr lang="en-US" altLang="zh-CN">
              <a:latin typeface="Arial" panose="020B0604020202020204" pitchFamily="34" charset="0"/>
              <a:ea typeface="宋体" panose="02010600030101010101" pitchFamily="2" charset="-122"/>
            </a:endParaRPr>
          </a:p>
        </p:txBody>
      </p:sp>
      <p:sp>
        <p:nvSpPr>
          <p:cNvPr id="101379" name="Rectangle 2"/>
          <p:cNvSpPr>
            <a:spLocks noGrp="1" noRot="1" noChangeAspect="1" noChangeArrowheads="1" noTextEdit="1"/>
          </p:cNvSpPr>
          <p:nvPr>
            <p:ph type="sldImg"/>
          </p:nvPr>
        </p:nvSpPr>
        <p:spPr>
          <a:xfrm>
            <a:off x="381000" y="685800"/>
            <a:ext cx="6096000" cy="3429000"/>
          </a:xfrm>
        </p:spPr>
      </p:sp>
      <p:sp>
        <p:nvSpPr>
          <p:cNvPr id="101380" name="Rectangle 3"/>
          <p:cNvSpPr>
            <a:spLocks noGrp="1" noChangeArrowheads="1"/>
          </p:cNvSpPr>
          <p:nvPr>
            <p:ph type="body" idx="1"/>
          </p:nvPr>
        </p:nvSpPr>
        <p:spPr>
          <a:xfrm>
            <a:off x="914400" y="4343400"/>
            <a:ext cx="5029200" cy="4114800"/>
          </a:xfrm>
          <a:noFill/>
        </p:spPr>
        <p:txBody>
          <a:bodyPr/>
          <a:lstStyle/>
          <a:p>
            <a:pPr eaLnBrk="1" hangingPunct="1"/>
            <a:endParaRPr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381000" y="685800"/>
            <a:ext cx="6096000" cy="3429000"/>
          </a:xfrm>
        </p:spPr>
      </p:sp>
      <p:sp>
        <p:nvSpPr>
          <p:cNvPr id="102403" name="Rectangle 3"/>
          <p:cNvSpPr>
            <a:spLocks noGrp="1" noChangeArrowheads="1"/>
          </p:cNvSpPr>
          <p:nvPr>
            <p:ph type="body" idx="1"/>
          </p:nvPr>
        </p:nvSpPr>
        <p:spPr>
          <a:xfrm>
            <a:off x="914400" y="4343400"/>
            <a:ext cx="5029200" cy="4114800"/>
          </a:xfrm>
          <a:noFill/>
        </p:spPr>
        <p:txBody>
          <a:bodyPr/>
          <a:lstStyle/>
          <a:p>
            <a:pPr eaLnBrk="1" hangingPunct="1"/>
            <a:endParaRPr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381000" y="685800"/>
            <a:ext cx="6096000" cy="3429000"/>
          </a:xfrm>
        </p:spPr>
      </p:sp>
      <p:sp>
        <p:nvSpPr>
          <p:cNvPr id="104451" name="Rectangle 3"/>
          <p:cNvSpPr>
            <a:spLocks noGrp="1" noChangeArrowheads="1"/>
          </p:cNvSpPr>
          <p:nvPr>
            <p:ph type="body" idx="1"/>
          </p:nvPr>
        </p:nvSpPr>
        <p:spPr>
          <a:xfrm>
            <a:off x="914400" y="4343400"/>
            <a:ext cx="5029200" cy="4114800"/>
          </a:xfrm>
          <a:noFill/>
        </p:spPr>
        <p:txBody>
          <a:bodyPr/>
          <a:lstStyle/>
          <a:p>
            <a:pPr eaLnBrk="1" hangingPunct="1"/>
            <a:endParaRPr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84613" y="8685213"/>
            <a:ext cx="2971800" cy="457200"/>
          </a:xfrm>
          <a:prstGeom prst="rect">
            <a:avLst/>
          </a:prstGeom>
          <a:noFill/>
          <a:ln w="9525">
            <a:noFill/>
            <a:miter lim="800000"/>
          </a:ln>
        </p:spPr>
        <p:txBody>
          <a:bodyPr anchor="b"/>
          <a:lstStyle/>
          <a:p>
            <a:endParaRPr lang="zh-CN" altLang="en-US"/>
          </a:p>
        </p:txBody>
      </p:sp>
      <p:sp>
        <p:nvSpPr>
          <p:cNvPr id="74755" name="Rectangle 7"/>
          <p:cNvSpPr txBox="1">
            <a:spLocks noGrp="1" noChangeArrowheads="1"/>
          </p:cNvSpPr>
          <p:nvPr/>
        </p:nvSpPr>
        <p:spPr bwMode="auto">
          <a:xfrm>
            <a:off x="3884613" y="8685213"/>
            <a:ext cx="2971800" cy="457200"/>
          </a:xfrm>
          <a:prstGeom prst="rect">
            <a:avLst/>
          </a:prstGeom>
          <a:noFill/>
          <a:ln w="9525">
            <a:noFill/>
            <a:miter lim="800000"/>
          </a:ln>
        </p:spPr>
        <p:txBody>
          <a:bodyPr anchor="b"/>
          <a:lstStyle/>
          <a:p>
            <a:endParaRPr lang="zh-CN" altLang="en-US"/>
          </a:p>
        </p:txBody>
      </p:sp>
      <p:sp>
        <p:nvSpPr>
          <p:cNvPr id="7475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ln>
        </p:spPr>
      </p:sp>
      <p:sp>
        <p:nvSpPr>
          <p:cNvPr id="74757" name="Rectangle 3"/>
          <p:cNvSpPr>
            <a:spLocks noGrp="1" noChangeArrowheads="1"/>
          </p:cNvSpPr>
          <p:nvPr>
            <p:ph type="body" idx="1"/>
          </p:nvPr>
        </p:nvSpPr>
        <p:spPr bwMode="auto">
          <a:noFill/>
        </p:spPr>
        <p:txBody>
          <a:bodyPr wrap="square" numCol="1" anchor="t" anchorCtr="0" compatLnSpc="1"/>
          <a:lstStyle/>
          <a:p>
            <a:pPr eaLnBrk="1" hangingPunct="1"/>
            <a:endParaRPr lang="zh-CN"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fld id="{AC0980DE-63D2-461A-BD20-881FB1BC22F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fld id="{AC0980DE-63D2-461A-BD20-881FB1BC22F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fld id="{AC0980DE-63D2-461A-BD20-881FB1BC22F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fld id="{AC0980DE-63D2-461A-BD20-881FB1BC22F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C0980DE-63D2-461A-BD20-881FB1BC22F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fld id="{0FD2D1C9-BB74-4D23-B009-820BCFF61127}" type="slidenum">
              <a:rPr lang="en-US" altLang="zh-CN" sz="1200"/>
            </a:fld>
            <a:endParaRPr lang="en-US" altLang="zh-CN" sz="1200"/>
          </a:p>
        </p:txBody>
      </p:sp>
      <p:sp>
        <p:nvSpPr>
          <p:cNvPr id="92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3130">
              <a:defRPr>
                <a:solidFill>
                  <a:schemeClr val="tx1"/>
                </a:solidFill>
                <a:latin typeface="Calibri" panose="020F0502020204030204" pitchFamily="34" charset="0"/>
                <a:ea typeface="宋体" panose="02010600030101010101" pitchFamily="2" charset="-122"/>
              </a:defRPr>
            </a:lvl1pPr>
            <a:lvl2pPr marL="742950" indent="-285750" defTabSz="913130">
              <a:defRPr>
                <a:solidFill>
                  <a:schemeClr val="tx1"/>
                </a:solidFill>
                <a:latin typeface="Calibri" panose="020F0502020204030204" pitchFamily="34" charset="0"/>
                <a:ea typeface="宋体" panose="02010600030101010101" pitchFamily="2" charset="-122"/>
              </a:defRPr>
            </a:lvl2pPr>
            <a:lvl3pPr marL="1143000" indent="-228600" defTabSz="913130">
              <a:defRPr>
                <a:solidFill>
                  <a:schemeClr val="tx1"/>
                </a:solidFill>
                <a:latin typeface="Calibri" panose="020F0502020204030204" pitchFamily="34" charset="0"/>
                <a:ea typeface="宋体" panose="02010600030101010101" pitchFamily="2" charset="-122"/>
              </a:defRPr>
            </a:lvl3pPr>
            <a:lvl4pPr marL="1600200" indent="-228600" defTabSz="913130">
              <a:defRPr>
                <a:solidFill>
                  <a:schemeClr val="tx1"/>
                </a:solidFill>
                <a:latin typeface="Calibri" panose="020F0502020204030204" pitchFamily="34" charset="0"/>
                <a:ea typeface="宋体" panose="02010600030101010101" pitchFamily="2" charset="-122"/>
              </a:defRPr>
            </a:lvl4pPr>
            <a:lvl5pPr marL="2057400" indent="-228600" defTabSz="913130">
              <a:defRPr>
                <a:solidFill>
                  <a:schemeClr val="tx1"/>
                </a:solidFill>
                <a:latin typeface="Calibri" panose="020F0502020204030204" pitchFamily="34" charset="0"/>
                <a:ea typeface="宋体" panose="02010600030101010101" pitchFamily="2" charset="-122"/>
              </a:defRPr>
            </a:lvl5pPr>
            <a:lvl6pPr marL="2514600" indent="-228600" defTabSz="91313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313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313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313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fld id="{C4FBEF09-EBD5-4F19-942E-3177A64923E2}" type="slidenum">
              <a:rPr lang="en-US" altLang="zh-CN" sz="1200"/>
            </a:fld>
            <a:endParaRPr lang="en-US" altLang="zh-CN" sz="1200"/>
          </a:p>
        </p:txBody>
      </p:sp>
      <p:sp>
        <p:nvSpPr>
          <p:cNvPr id="922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22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ko-KR"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4" Type="http://schemas.openxmlformats.org/officeDocument/2006/relationships/image" Target="../media/image15.png"/><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57698" name="Rectangle 2"/>
          <p:cNvSpPr>
            <a:spLocks noGrp="1" noRot="1" noChangeArrowheads="1"/>
          </p:cNvSpPr>
          <p:nvPr>
            <p:ph type="ctrTitle"/>
          </p:nvPr>
        </p:nvSpPr>
        <p:spPr>
          <a:xfrm>
            <a:off x="406400" y="2286000"/>
            <a:ext cx="11277600" cy="1143000"/>
          </a:xfrm>
        </p:spPr>
        <p:txBody>
          <a:bodyPr/>
          <a:lstStyle>
            <a:lvl1pPr>
              <a:defRPr b="1"/>
            </a:lvl1pPr>
          </a:lstStyle>
          <a:p>
            <a:r>
              <a:rPr lang="zh-CN" altLang="en-US"/>
              <a:t>单击此处编辑母版标题样式</a:t>
            </a:r>
            <a:endParaRPr lang="zh-CN" altLang="en-US"/>
          </a:p>
        </p:txBody>
      </p:sp>
      <p:sp>
        <p:nvSpPr>
          <p:cNvPr id="157699" name="Rectangle 3"/>
          <p:cNvSpPr>
            <a:spLocks noGrp="1" noRot="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r>
              <a:rPr lang="zh-CN" altLang="en-US"/>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B2D055E0-5C74-4BE5-BD3C-35D4BFA31D66}" type="slidenum">
              <a:rPr lang="en-US" altLang="zh-CN"/>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E415124D-3BCE-45C0-A7DA-E1E25D01DC59}" type="slidenum">
              <a:rPr lang="en-US" altLang="zh-CN"/>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942918" y="228601"/>
            <a:ext cx="2846916" cy="587057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02167" y="228601"/>
            <a:ext cx="8337551" cy="587057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08E5FED1-53E4-4405-9691-25E64BF066A3}" type="slidenum">
              <a:rPr lang="en-US" altLang="zh-CN"/>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715" b="0" i="0">
                <a:solidFill>
                  <a:schemeClr val="tx1"/>
                </a:solidFill>
                <a:latin typeface="Times New Roman" panose="02020603050405020304"/>
                <a:cs typeface="Times New Roman" panose="02020603050405020304"/>
              </a:defRPr>
            </a:lvl1pPr>
          </a:lstStyle>
          <a:p>
            <a:pPr marL="6350">
              <a:lnSpc>
                <a:spcPts val="815"/>
              </a:lnSpc>
            </a:pPr>
            <a:r>
              <a:rPr lang="en-US" spc="-2"/>
              <a:t>Yardeni </a:t>
            </a:r>
            <a:r>
              <a:rPr lang="en-US"/>
              <a:t>Research,</a:t>
            </a:r>
            <a:r>
              <a:rPr lang="en-US" spc="-46"/>
              <a:t> </a:t>
            </a:r>
            <a:r>
              <a:rPr lang="en-US"/>
              <a:t>Inc.</a:t>
            </a:r>
            <a:endParaRPr lang="en-US"/>
          </a:p>
          <a:p>
            <a:pPr marL="337820">
              <a:lnSpc>
                <a:spcPts val="595"/>
              </a:lnSpc>
            </a:pPr>
            <a:r>
              <a:rPr lang="en-US" sz="510" b="1" spc="-2"/>
              <a:t>www.yardeni.com</a:t>
            </a:r>
            <a:endParaRPr lang="en-US" sz="51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defRPr sz="510" b="1" i="0">
                <a:solidFill>
                  <a:schemeClr val="tx1"/>
                </a:solidFill>
                <a:latin typeface="Times New Roman" panose="02020603050405020304"/>
                <a:cs typeface="Times New Roman" panose="02020603050405020304"/>
              </a:defRPr>
            </a:lvl1pPr>
          </a:lstStyle>
          <a:p>
            <a:pPr marL="6350">
              <a:spcBef>
                <a:spcPts val="75"/>
              </a:spcBef>
            </a:pPr>
            <a:r>
              <a:rPr lang="en-US"/>
              <a:t>Page </a:t>
            </a:r>
            <a:fld id="{81D60167-4931-47E6-BA6A-407CBD079E47}" type="slidenum">
              <a:rPr lang="en-US" smtClean="0"/>
            </a:fld>
            <a:r>
              <a:rPr lang="en-US"/>
              <a:t> / </a:t>
            </a:r>
            <a:r>
              <a:rPr lang="en-US" b="0" i="1"/>
              <a:t>November 20, 2019 </a:t>
            </a:r>
            <a:r>
              <a:rPr lang="en-US">
                <a:latin typeface="Palatino Linotype" panose="02040502050505030304"/>
                <a:cs typeface="Palatino Linotype" panose="02040502050505030304"/>
              </a:rPr>
              <a:t>/  </a:t>
            </a:r>
            <a:r>
              <a:rPr lang="en-US" spc="-2"/>
              <a:t>S&amp;P </a:t>
            </a:r>
            <a:r>
              <a:rPr lang="en-US"/>
              <a:t>500 Buybacks &amp;</a:t>
            </a:r>
            <a:r>
              <a:rPr lang="en-US" spc="-51"/>
              <a:t> </a:t>
            </a:r>
            <a:r>
              <a:rPr lang="en-US" spc="-2"/>
              <a:t>Dividends</a:t>
            </a:r>
            <a:endParaRPr lang="en-US" spc="-2"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bg>
      <p:bgPr>
        <a:solidFill>
          <a:srgbClr val="FFFFF5"/>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页">
    <p:spTree>
      <p:nvGrpSpPr>
        <p:cNvPr id="1" name=""/>
        <p:cNvGrpSpPr/>
        <p:nvPr/>
      </p:nvGrpSpPr>
      <p:grpSpPr>
        <a:xfrm>
          <a:off x="0" y="0"/>
          <a:ext cx="0" cy="0"/>
          <a:chOff x="0" y="0"/>
          <a:chExt cx="0" cy="0"/>
        </a:xfrm>
      </p:grpSpPr>
      <p:pic>
        <p:nvPicPr>
          <p:cNvPr id="4"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21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页">
    <p:spTree>
      <p:nvGrpSpPr>
        <p:cNvPr id="1" name=""/>
        <p:cNvGrpSpPr/>
        <p:nvPr/>
      </p:nvGrpSpPr>
      <p:grpSpPr>
        <a:xfrm>
          <a:off x="0" y="0"/>
          <a:ext cx="0" cy="0"/>
          <a:chOff x="0" y="0"/>
          <a:chExt cx="0" cy="0"/>
        </a:xfrm>
      </p:grpSpPr>
      <p:pic>
        <p:nvPicPr>
          <p:cNvPr id="3"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本讲内容&amp;金句">
    <p:bg>
      <p:bgPr>
        <a:solidFill>
          <a:srgbClr val="FFFFF5"/>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1415480" y="0"/>
            <a:ext cx="10776520" cy="2873196"/>
          </a:xfrm>
          <a:prstGeom prst="rect">
            <a:avLst/>
          </a:prstGeom>
        </p:spPr>
      </p:pic>
      <p:pic>
        <p:nvPicPr>
          <p:cNvPr id="9" name="图片 36"/>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47" t="-1" b="909"/>
          <a:stretch>
            <a:fillRect/>
          </a:stretch>
        </p:blipFill>
        <p:spPr bwMode="auto">
          <a:xfrm>
            <a:off x="0" y="6165850"/>
            <a:ext cx="1219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2" descr="图片包含 轮廓&#10;&#10;已生成高可信度的说明"/>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0"/>
            <a:ext cx="3287713" cy="1441450"/>
          </a:xfrm>
          <a:prstGeom prst="rect">
            <a:avLst/>
          </a:prstGeom>
          <a:noFill/>
          <a:ln>
            <a:noFill/>
          </a:ln>
        </p:spPr>
      </p:pic>
    </p:spTree>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第一章">
    <p:bg>
      <p:bgPr>
        <a:solidFill>
          <a:srgbClr val="FFFFF5"/>
        </a:solidFill>
        <a:effectLst/>
      </p:bgPr>
    </p:bg>
    <p:spTree>
      <p:nvGrpSpPr>
        <p:cNvPr id="1" name=""/>
        <p:cNvGrpSpPr/>
        <p:nvPr/>
      </p:nvGrpSpPr>
      <p:grpSpPr>
        <a:xfrm>
          <a:off x="0" y="0"/>
          <a:ext cx="0" cy="0"/>
          <a:chOff x="0" y="0"/>
          <a:chExt cx="0" cy="0"/>
        </a:xfrm>
      </p:grpSpPr>
      <p:sp>
        <p:nvSpPr>
          <p:cNvPr id="5" name="文本框 27"/>
          <p:cNvSpPr txBox="1">
            <a:spLocks noChangeArrowheads="1"/>
          </p:cNvSpPr>
          <p:nvPr userDrawn="1"/>
        </p:nvSpPr>
        <p:spPr bwMode="auto">
          <a:xfrm>
            <a:off x="7900269" y="6444476"/>
            <a:ext cx="259686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900" b="1" kern="0" spc="9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900" b="1" kern="0" spc="90" dirty="0">
              <a:solidFill>
                <a:schemeClr val="tx1">
                  <a:lumMod val="50000"/>
                  <a:lumOff val="50000"/>
                </a:schemeClr>
              </a:solidFill>
              <a:latin typeface="华文行楷" panose="02010800040101010101" pitchFamily="2" charset="-122"/>
              <a:ea typeface="华文行楷" panose="02010800040101010101" pitchFamily="2" charset="-122"/>
            </a:endParaRPr>
          </a:p>
        </p:txBody>
      </p:sp>
      <p:cxnSp>
        <p:nvCxnSpPr>
          <p:cNvPr id="7" name="直接连接符 6"/>
          <p:cNvCxnSpPr/>
          <p:nvPr userDrawn="1"/>
        </p:nvCxnSpPr>
        <p:spPr>
          <a:xfrm>
            <a:off x="331293" y="6582976"/>
            <a:ext cx="74929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2"/>
          <p:cNvSpPr txBox="1">
            <a:spLocks noChangeArrowheads="1"/>
          </p:cNvSpPr>
          <p:nvPr userDrawn="1"/>
        </p:nvSpPr>
        <p:spPr bwMode="auto">
          <a:xfrm>
            <a:off x="263352" y="142858"/>
            <a:ext cx="4736160" cy="23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050" b="1" kern="0" spc="90" dirty="0">
                <a:solidFill>
                  <a:schemeClr val="tx1">
                    <a:lumMod val="85000"/>
                    <a:lumOff val="15000"/>
                  </a:schemeClr>
                </a:solidFill>
                <a:latin typeface="微软雅黑" panose="020B0503020204020204" pitchFamily="34" charset="-122"/>
                <a:ea typeface="微软雅黑" panose="020B0503020204020204" pitchFamily="34" charset="-122"/>
              </a:rPr>
              <a:t>一、对我国发展新的历史方位作出的重大政治论断</a:t>
            </a:r>
            <a:endParaRPr lang="zh-CN" altLang="en-US" sz="1050" b="1" kern="0" spc="9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9" name="直接箭头连接符 79"/>
          <p:cNvCxnSpPr/>
          <p:nvPr userDrawn="1"/>
        </p:nvCxnSpPr>
        <p:spPr bwMode="auto">
          <a:xfrm>
            <a:off x="4727848" y="260648"/>
            <a:ext cx="7128792"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矩形 9"/>
          <p:cNvSpPr>
            <a:spLocks noChangeArrowheads="1"/>
          </p:cNvSpPr>
          <p:nvPr userDrawn="1"/>
        </p:nvSpPr>
        <p:spPr bwMode="auto">
          <a:xfrm>
            <a:off x="11053584" y="6446382"/>
            <a:ext cx="100811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050" dirty="0">
                <a:solidFill>
                  <a:srgbClr val="C00000"/>
                </a:solidFill>
                <a:latin typeface="华文行楷" panose="02010800040101010101" pitchFamily="2" charset="-122"/>
                <a:ea typeface="华文行楷" panose="02010800040101010101" pitchFamily="2" charset="-122"/>
              </a:rPr>
              <a:t>第五讲</a:t>
            </a:r>
            <a:endParaRPr lang="zh-CN" altLang="en-US" sz="1050" dirty="0">
              <a:solidFill>
                <a:srgbClr val="C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第二章">
    <p:bg>
      <p:bgPr>
        <a:solidFill>
          <a:srgbClr val="FFFFF5"/>
        </a:solidFill>
        <a:effectLst/>
      </p:bgPr>
    </p:bg>
    <p:spTree>
      <p:nvGrpSpPr>
        <p:cNvPr id="1" name=""/>
        <p:cNvGrpSpPr/>
        <p:nvPr/>
      </p:nvGrpSpPr>
      <p:grpSpPr>
        <a:xfrm>
          <a:off x="0" y="0"/>
          <a:ext cx="0" cy="0"/>
          <a:chOff x="0" y="0"/>
          <a:chExt cx="0" cy="0"/>
        </a:xfrm>
      </p:grpSpPr>
      <p:sp>
        <p:nvSpPr>
          <p:cNvPr id="5" name="文本框 27"/>
          <p:cNvSpPr txBox="1">
            <a:spLocks noChangeArrowheads="1"/>
          </p:cNvSpPr>
          <p:nvPr userDrawn="1"/>
        </p:nvSpPr>
        <p:spPr bwMode="auto">
          <a:xfrm>
            <a:off x="7900269" y="6444476"/>
            <a:ext cx="259686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900" b="1" kern="0" spc="9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900" b="1" kern="0" spc="90" dirty="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8" name="TextBox 2"/>
          <p:cNvSpPr txBox="1">
            <a:spLocks noChangeArrowheads="1"/>
          </p:cNvSpPr>
          <p:nvPr userDrawn="1"/>
        </p:nvSpPr>
        <p:spPr bwMode="auto">
          <a:xfrm>
            <a:off x="263352" y="142858"/>
            <a:ext cx="2515475" cy="23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050" b="1" kern="0" spc="90" dirty="0">
                <a:solidFill>
                  <a:schemeClr val="tx1">
                    <a:lumMod val="85000"/>
                    <a:lumOff val="15000"/>
                  </a:schemeClr>
                </a:solidFill>
                <a:latin typeface="微软雅黑" panose="020B0503020204020204" pitchFamily="34" charset="-122"/>
                <a:ea typeface="微软雅黑" panose="020B0503020204020204" pitchFamily="34" charset="-122"/>
              </a:rPr>
              <a:t>二、新时代的丰富内涵</a:t>
            </a:r>
            <a:endParaRPr lang="zh-CN" altLang="en-US" sz="1050" b="1" kern="0" spc="9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9" name="直接箭头连接符 79"/>
          <p:cNvCxnSpPr/>
          <p:nvPr userDrawn="1"/>
        </p:nvCxnSpPr>
        <p:spPr bwMode="auto">
          <a:xfrm>
            <a:off x="2423593" y="260648"/>
            <a:ext cx="9496548"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331293" y="6582976"/>
            <a:ext cx="74929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矩形 6"/>
          <p:cNvSpPr>
            <a:spLocks noChangeArrowheads="1"/>
          </p:cNvSpPr>
          <p:nvPr userDrawn="1"/>
        </p:nvSpPr>
        <p:spPr bwMode="auto">
          <a:xfrm>
            <a:off x="11053584" y="6446382"/>
            <a:ext cx="100811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050" dirty="0">
                <a:solidFill>
                  <a:srgbClr val="C00000"/>
                </a:solidFill>
                <a:latin typeface="华文行楷" panose="02010800040101010101" pitchFamily="2" charset="-122"/>
                <a:ea typeface="华文行楷" panose="02010800040101010101" pitchFamily="2" charset="-122"/>
              </a:rPr>
              <a:t>第五讲</a:t>
            </a:r>
            <a:endParaRPr lang="zh-CN" altLang="en-US" sz="1050" dirty="0">
              <a:solidFill>
                <a:srgbClr val="C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6FCEB986-3252-4D14-B414-4DC1568FD747}" type="slidenum">
              <a:rPr lang="en-US" altLang="zh-CN"/>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第三章">
    <p:bg>
      <p:bgPr>
        <a:solidFill>
          <a:srgbClr val="FFFFF5"/>
        </a:solidFill>
        <a:effectLst/>
      </p:bgPr>
    </p:bg>
    <p:spTree>
      <p:nvGrpSpPr>
        <p:cNvPr id="1" name=""/>
        <p:cNvGrpSpPr/>
        <p:nvPr/>
      </p:nvGrpSpPr>
      <p:grpSpPr>
        <a:xfrm>
          <a:off x="0" y="0"/>
          <a:ext cx="0" cy="0"/>
          <a:chOff x="0" y="0"/>
          <a:chExt cx="0" cy="0"/>
        </a:xfrm>
      </p:grpSpPr>
      <p:sp>
        <p:nvSpPr>
          <p:cNvPr id="5" name="文本框 27"/>
          <p:cNvSpPr txBox="1">
            <a:spLocks noChangeArrowheads="1"/>
          </p:cNvSpPr>
          <p:nvPr userDrawn="1"/>
        </p:nvSpPr>
        <p:spPr bwMode="auto">
          <a:xfrm>
            <a:off x="7900269" y="6444476"/>
            <a:ext cx="259686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900" b="1" kern="0" spc="9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900" b="1" kern="0" spc="90" dirty="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8" name="TextBox 2"/>
          <p:cNvSpPr txBox="1">
            <a:spLocks noChangeArrowheads="1"/>
          </p:cNvSpPr>
          <p:nvPr userDrawn="1"/>
        </p:nvSpPr>
        <p:spPr bwMode="auto">
          <a:xfrm>
            <a:off x="263353" y="142858"/>
            <a:ext cx="2444223" cy="23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050" b="1" kern="0" spc="90" dirty="0">
                <a:solidFill>
                  <a:schemeClr val="tx1">
                    <a:lumMod val="85000"/>
                    <a:lumOff val="15000"/>
                  </a:schemeClr>
                </a:solidFill>
                <a:latin typeface="微软雅黑" panose="020B0503020204020204" pitchFamily="34" charset="-122"/>
                <a:ea typeface="微软雅黑" panose="020B0503020204020204" pitchFamily="34" charset="-122"/>
              </a:rPr>
              <a:t>三、新时代的重大意义</a:t>
            </a:r>
            <a:endParaRPr lang="zh-CN" altLang="en-US" sz="1050" b="1" kern="0" spc="9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9" name="直接箭头连接符 79"/>
          <p:cNvCxnSpPr/>
          <p:nvPr userDrawn="1"/>
        </p:nvCxnSpPr>
        <p:spPr bwMode="auto">
          <a:xfrm>
            <a:off x="2423593" y="260648"/>
            <a:ext cx="9496548" cy="0"/>
          </a:xfrm>
          <a:prstGeom prst="straightConnector1">
            <a:avLst/>
          </a:prstGeom>
          <a:ln w="6350">
            <a:solidFill>
              <a:srgbClr val="C00000">
                <a:alpha val="99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331293" y="6582976"/>
            <a:ext cx="74929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矩形 6"/>
          <p:cNvSpPr>
            <a:spLocks noChangeArrowheads="1"/>
          </p:cNvSpPr>
          <p:nvPr userDrawn="1"/>
        </p:nvSpPr>
        <p:spPr bwMode="auto">
          <a:xfrm>
            <a:off x="11053584" y="6446382"/>
            <a:ext cx="100811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050" dirty="0">
                <a:solidFill>
                  <a:srgbClr val="C00000"/>
                </a:solidFill>
                <a:latin typeface="华文行楷" panose="02010800040101010101" pitchFamily="2" charset="-122"/>
                <a:ea typeface="华文行楷" panose="02010800040101010101" pitchFamily="2" charset="-122"/>
              </a:rPr>
              <a:t>第五讲</a:t>
            </a:r>
            <a:endParaRPr lang="zh-CN" altLang="en-US" sz="1050" dirty="0">
              <a:solidFill>
                <a:srgbClr val="C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第四章">
    <p:bg>
      <p:bgPr>
        <a:solidFill>
          <a:srgbClr val="FFFFF5"/>
        </a:solidFill>
        <a:effectLst/>
      </p:bgPr>
    </p:bg>
    <p:spTree>
      <p:nvGrpSpPr>
        <p:cNvPr id="1" name=""/>
        <p:cNvGrpSpPr/>
        <p:nvPr/>
      </p:nvGrpSpPr>
      <p:grpSpPr>
        <a:xfrm>
          <a:off x="0" y="0"/>
          <a:ext cx="0" cy="0"/>
          <a:chOff x="0" y="0"/>
          <a:chExt cx="0" cy="0"/>
        </a:xfrm>
      </p:grpSpPr>
      <p:sp>
        <p:nvSpPr>
          <p:cNvPr id="5" name="文本框 27"/>
          <p:cNvSpPr txBox="1">
            <a:spLocks noChangeArrowheads="1"/>
          </p:cNvSpPr>
          <p:nvPr userDrawn="1"/>
        </p:nvSpPr>
        <p:spPr bwMode="auto">
          <a:xfrm>
            <a:off x="7900269" y="6444476"/>
            <a:ext cx="259686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900" b="1" kern="0" spc="9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900" b="1" kern="0" spc="90" dirty="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6" name="矩形 5"/>
          <p:cNvSpPr>
            <a:spLocks noChangeArrowheads="1"/>
          </p:cNvSpPr>
          <p:nvPr userDrawn="1"/>
        </p:nvSpPr>
        <p:spPr bwMode="auto">
          <a:xfrm>
            <a:off x="11053584" y="6446382"/>
            <a:ext cx="100811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050" dirty="0">
                <a:solidFill>
                  <a:srgbClr val="C00000"/>
                </a:solidFill>
                <a:latin typeface="华文行楷" panose="02010800040101010101" pitchFamily="2" charset="-122"/>
                <a:ea typeface="华文行楷" panose="02010800040101010101" pitchFamily="2" charset="-122"/>
              </a:rPr>
              <a:t>第五讲</a:t>
            </a:r>
            <a:endParaRPr lang="zh-CN" altLang="en-US" sz="1050" dirty="0">
              <a:solidFill>
                <a:srgbClr val="C00000"/>
              </a:solidFill>
            </a:endParaRPr>
          </a:p>
        </p:txBody>
      </p:sp>
      <p:sp>
        <p:nvSpPr>
          <p:cNvPr id="8" name="TextBox 2"/>
          <p:cNvSpPr txBox="1">
            <a:spLocks noChangeArrowheads="1"/>
          </p:cNvSpPr>
          <p:nvPr userDrawn="1"/>
        </p:nvSpPr>
        <p:spPr bwMode="auto">
          <a:xfrm>
            <a:off x="263353" y="142858"/>
            <a:ext cx="2919235" cy="23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050" b="1" kern="0" spc="90" dirty="0">
                <a:solidFill>
                  <a:schemeClr val="tx1">
                    <a:lumMod val="85000"/>
                    <a:lumOff val="15000"/>
                  </a:schemeClr>
                </a:solidFill>
                <a:latin typeface="微软雅黑" panose="020B0503020204020204" pitchFamily="34" charset="-122"/>
                <a:ea typeface="微软雅黑" panose="020B0503020204020204" pitchFamily="34" charset="-122"/>
              </a:rPr>
              <a:t>四、新时代要有新气象新作为</a:t>
            </a:r>
            <a:endParaRPr lang="zh-CN" altLang="en-US" sz="1050" b="1" kern="0" spc="9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9" name="直接箭头连接符 79"/>
          <p:cNvCxnSpPr/>
          <p:nvPr userDrawn="1"/>
        </p:nvCxnSpPr>
        <p:spPr bwMode="auto">
          <a:xfrm>
            <a:off x="2927649" y="260648"/>
            <a:ext cx="8992492"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331293" y="6582976"/>
            <a:ext cx="74929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小结">
    <p:bg>
      <p:bgPr>
        <a:solidFill>
          <a:srgbClr val="FDFFF5"/>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1415480" y="0"/>
            <a:ext cx="10776520" cy="2873196"/>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5"/>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页">
    <p:bg>
      <p:bgPr>
        <a:solidFill>
          <a:srgbClr val="FFFFF5"/>
        </a:solidFill>
        <a:effectLst/>
      </p:bgPr>
    </p:bg>
    <p:spTree>
      <p:nvGrpSpPr>
        <p:cNvPr id="1" name=""/>
        <p:cNvGrpSpPr/>
        <p:nvPr/>
      </p:nvGrpSpPr>
      <p:grpSpPr>
        <a:xfrm>
          <a:off x="0" y="0"/>
          <a:ext cx="0" cy="0"/>
          <a:chOff x="0" y="0"/>
          <a:chExt cx="0" cy="0"/>
        </a:xfrm>
      </p:grpSpPr>
      <p:pic>
        <p:nvPicPr>
          <p:cNvPr id="4"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1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页">
    <p:bg>
      <p:bgPr>
        <a:solidFill>
          <a:srgbClr val="FFFFF5"/>
        </a:solidFill>
        <a:effectLst/>
      </p:bgPr>
    </p:bg>
    <p:spTree>
      <p:nvGrpSpPr>
        <p:cNvPr id="1" name=""/>
        <p:cNvGrpSpPr/>
        <p:nvPr/>
      </p:nvGrpSpPr>
      <p:grpSpPr>
        <a:xfrm>
          <a:off x="0" y="0"/>
          <a:ext cx="0" cy="0"/>
          <a:chOff x="0" y="0"/>
          <a:chExt cx="0" cy="0"/>
        </a:xfrm>
      </p:grpSpPr>
      <p:pic>
        <p:nvPicPr>
          <p:cNvPr id="3"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本讲内容&amp;金句">
    <p:bg>
      <p:bgPr>
        <a:solidFill>
          <a:srgbClr val="FFFFF5"/>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1415480" y="0"/>
            <a:ext cx="10776520" cy="2873196"/>
          </a:xfrm>
          <a:prstGeom prst="rect">
            <a:avLst/>
          </a:prstGeom>
        </p:spPr>
      </p:pic>
      <p:pic>
        <p:nvPicPr>
          <p:cNvPr id="9" name="图片 36"/>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47" t="-1" b="909"/>
          <a:stretch>
            <a:fillRect/>
          </a:stretch>
        </p:blipFill>
        <p:spPr bwMode="auto">
          <a:xfrm>
            <a:off x="0" y="6165850"/>
            <a:ext cx="1219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2" descr="图片包含 轮廓&#10;&#10;已生成高可信度的说明"/>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0"/>
            <a:ext cx="3287713" cy="14414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第一章">
    <p:bg>
      <p:bgPr>
        <a:solidFill>
          <a:srgbClr val="FFFFF5"/>
        </a:solidFill>
        <a:effectLst/>
      </p:bgPr>
    </p:bg>
    <p:spTree>
      <p:nvGrpSpPr>
        <p:cNvPr id="1" name=""/>
        <p:cNvGrpSpPr/>
        <p:nvPr/>
      </p:nvGrpSpPr>
      <p:grpSpPr>
        <a:xfrm>
          <a:off x="0" y="0"/>
          <a:ext cx="0" cy="0"/>
          <a:chOff x="0" y="0"/>
          <a:chExt cx="0" cy="0"/>
        </a:xfrm>
      </p:grpSpPr>
      <p:sp>
        <p:nvSpPr>
          <p:cNvPr id="3" name="文本框 27"/>
          <p:cNvSpPr txBox="1">
            <a:spLocks noChangeArrowheads="1"/>
          </p:cNvSpPr>
          <p:nvPr userDrawn="1"/>
        </p:nvSpPr>
        <p:spPr bwMode="auto">
          <a:xfrm>
            <a:off x="7900269" y="6444476"/>
            <a:ext cx="259686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900" b="1" kern="0" spc="9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900" b="1" kern="0" spc="90" dirty="0">
              <a:solidFill>
                <a:schemeClr val="tx1">
                  <a:lumMod val="50000"/>
                  <a:lumOff val="50000"/>
                </a:schemeClr>
              </a:solidFill>
              <a:latin typeface="华文行楷" panose="02010800040101010101" pitchFamily="2" charset="-122"/>
              <a:ea typeface="华文行楷" panose="02010800040101010101" pitchFamily="2" charset="-122"/>
            </a:endParaRPr>
          </a:p>
        </p:txBody>
      </p:sp>
      <p:cxnSp>
        <p:nvCxnSpPr>
          <p:cNvPr id="5" name="直接连接符 4"/>
          <p:cNvCxnSpPr/>
          <p:nvPr userDrawn="1"/>
        </p:nvCxnSpPr>
        <p:spPr>
          <a:xfrm>
            <a:off x="335229" y="6564122"/>
            <a:ext cx="74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2"/>
          <p:cNvSpPr txBox="1">
            <a:spLocks noChangeArrowheads="1"/>
          </p:cNvSpPr>
          <p:nvPr userDrawn="1"/>
        </p:nvSpPr>
        <p:spPr bwMode="auto">
          <a:xfrm>
            <a:off x="263352" y="142858"/>
            <a:ext cx="4736160" cy="23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050" b="1" kern="0" spc="90" dirty="0">
                <a:solidFill>
                  <a:schemeClr val="tx1">
                    <a:lumMod val="85000"/>
                    <a:lumOff val="15000"/>
                  </a:schemeClr>
                </a:solidFill>
                <a:latin typeface="微软雅黑" panose="020B0503020204020204" pitchFamily="34" charset="-122"/>
                <a:ea typeface="微软雅黑" panose="020B0503020204020204" pitchFamily="34" charset="-122"/>
              </a:rPr>
              <a:t>一、我国社会主要矛盾的变化反映了时代和实践要求</a:t>
            </a:r>
            <a:endParaRPr lang="zh-CN" altLang="en-US" sz="1050" b="1" kern="0" spc="9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8" name="直接箭头连接符 79"/>
          <p:cNvCxnSpPr/>
          <p:nvPr userDrawn="1"/>
        </p:nvCxnSpPr>
        <p:spPr bwMode="auto">
          <a:xfrm>
            <a:off x="4990085" y="258274"/>
            <a:ext cx="6876000"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矩形 8"/>
          <p:cNvSpPr>
            <a:spLocks noChangeArrowheads="1"/>
          </p:cNvSpPr>
          <p:nvPr userDrawn="1"/>
        </p:nvSpPr>
        <p:spPr bwMode="auto">
          <a:xfrm>
            <a:off x="11053584" y="6450754"/>
            <a:ext cx="100811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050" dirty="0">
                <a:solidFill>
                  <a:srgbClr val="C00000"/>
                </a:solidFill>
                <a:latin typeface="华文行楷" panose="02010800040101010101" pitchFamily="2" charset="-122"/>
                <a:ea typeface="华文行楷" panose="02010800040101010101" pitchFamily="2" charset="-122"/>
              </a:rPr>
              <a:t>第六讲</a:t>
            </a:r>
            <a:endParaRPr lang="zh-CN" altLang="en-US" sz="1050"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第二章">
    <p:bg>
      <p:bgPr>
        <a:solidFill>
          <a:srgbClr val="FFFFF5"/>
        </a:solidFill>
        <a:effectLst/>
      </p:bgPr>
    </p:bg>
    <p:spTree>
      <p:nvGrpSpPr>
        <p:cNvPr id="1" name=""/>
        <p:cNvGrpSpPr/>
        <p:nvPr/>
      </p:nvGrpSpPr>
      <p:grpSpPr>
        <a:xfrm>
          <a:off x="0" y="0"/>
          <a:ext cx="0" cy="0"/>
          <a:chOff x="0" y="0"/>
          <a:chExt cx="0" cy="0"/>
        </a:xfrm>
      </p:grpSpPr>
      <p:sp>
        <p:nvSpPr>
          <p:cNvPr id="7" name="TextBox 2"/>
          <p:cNvSpPr txBox="1">
            <a:spLocks noChangeArrowheads="1"/>
          </p:cNvSpPr>
          <p:nvPr userDrawn="1"/>
        </p:nvSpPr>
        <p:spPr bwMode="auto">
          <a:xfrm>
            <a:off x="263352" y="142858"/>
            <a:ext cx="3554504" cy="23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050" b="1" kern="0" spc="90" dirty="0">
                <a:solidFill>
                  <a:schemeClr val="tx1">
                    <a:lumMod val="85000"/>
                    <a:lumOff val="15000"/>
                  </a:schemeClr>
                </a:solidFill>
                <a:latin typeface="微软雅黑" panose="020B0503020204020204" pitchFamily="34" charset="-122"/>
                <a:ea typeface="微软雅黑" panose="020B0503020204020204" pitchFamily="34" charset="-122"/>
              </a:rPr>
              <a:t>二、我国社会主要矛盾变化的主要依据</a:t>
            </a:r>
            <a:endParaRPr lang="zh-CN" altLang="en-US" sz="1050" b="1" kern="0" spc="9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文本框 27"/>
          <p:cNvSpPr txBox="1">
            <a:spLocks noChangeArrowheads="1"/>
          </p:cNvSpPr>
          <p:nvPr userDrawn="1"/>
        </p:nvSpPr>
        <p:spPr bwMode="auto">
          <a:xfrm>
            <a:off x="7900269" y="6444476"/>
            <a:ext cx="259686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900" b="1" kern="0" spc="9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900" b="1" kern="0" spc="90" dirty="0">
              <a:solidFill>
                <a:schemeClr val="tx1">
                  <a:lumMod val="50000"/>
                  <a:lumOff val="50000"/>
                </a:schemeClr>
              </a:solidFill>
              <a:latin typeface="华文行楷" panose="02010800040101010101" pitchFamily="2" charset="-122"/>
              <a:ea typeface="华文行楷" panose="02010800040101010101" pitchFamily="2" charset="-122"/>
            </a:endParaRPr>
          </a:p>
        </p:txBody>
      </p:sp>
      <p:cxnSp>
        <p:nvCxnSpPr>
          <p:cNvPr id="12" name="直接连接符 11"/>
          <p:cNvCxnSpPr/>
          <p:nvPr userDrawn="1"/>
        </p:nvCxnSpPr>
        <p:spPr>
          <a:xfrm>
            <a:off x="335229" y="6564122"/>
            <a:ext cx="74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箭头连接符 79"/>
          <p:cNvCxnSpPr/>
          <p:nvPr userDrawn="1"/>
        </p:nvCxnSpPr>
        <p:spPr bwMode="auto">
          <a:xfrm>
            <a:off x="3849445" y="258274"/>
            <a:ext cx="8028000"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矩形 7"/>
          <p:cNvSpPr>
            <a:spLocks noChangeArrowheads="1"/>
          </p:cNvSpPr>
          <p:nvPr userDrawn="1"/>
        </p:nvSpPr>
        <p:spPr bwMode="auto">
          <a:xfrm>
            <a:off x="11053584" y="6450754"/>
            <a:ext cx="100811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050" dirty="0">
                <a:solidFill>
                  <a:srgbClr val="C00000"/>
                </a:solidFill>
                <a:latin typeface="华文行楷" panose="02010800040101010101" pitchFamily="2" charset="-122"/>
                <a:ea typeface="华文行楷" panose="02010800040101010101" pitchFamily="2" charset="-122"/>
              </a:rPr>
              <a:t>第六讲</a:t>
            </a:r>
            <a:endParaRPr lang="zh-CN" altLang="en-US" sz="1050"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C437E42E-B12D-4083-8098-2BB1E5F78727}" type="slidenum">
              <a:rPr lang="en-US" altLang="zh-CN"/>
            </a:fld>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第三章">
    <p:bg>
      <p:bgPr>
        <a:solidFill>
          <a:srgbClr val="FFFFF5"/>
        </a:solidFill>
        <a:effectLst/>
      </p:bgPr>
    </p:bg>
    <p:spTree>
      <p:nvGrpSpPr>
        <p:cNvPr id="1" name=""/>
        <p:cNvGrpSpPr/>
        <p:nvPr/>
      </p:nvGrpSpPr>
      <p:grpSpPr>
        <a:xfrm>
          <a:off x="0" y="0"/>
          <a:ext cx="0" cy="0"/>
          <a:chOff x="0" y="0"/>
          <a:chExt cx="0" cy="0"/>
        </a:xfrm>
      </p:grpSpPr>
      <p:sp>
        <p:nvSpPr>
          <p:cNvPr id="7" name="TextBox 2"/>
          <p:cNvSpPr txBox="1">
            <a:spLocks noChangeArrowheads="1"/>
          </p:cNvSpPr>
          <p:nvPr userDrawn="1"/>
        </p:nvSpPr>
        <p:spPr bwMode="auto">
          <a:xfrm>
            <a:off x="263353" y="142858"/>
            <a:ext cx="3469663" cy="23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050" b="1" kern="0" spc="90" dirty="0">
                <a:solidFill>
                  <a:schemeClr val="tx1">
                    <a:lumMod val="85000"/>
                    <a:lumOff val="15000"/>
                  </a:schemeClr>
                </a:solidFill>
                <a:latin typeface="微软雅黑" panose="020B0503020204020204" pitchFamily="34" charset="-122"/>
                <a:ea typeface="微软雅黑" panose="020B0503020204020204" pitchFamily="34" charset="-122"/>
              </a:rPr>
              <a:t>三、我国社会主要矛盾变化的实践要求</a:t>
            </a:r>
            <a:endParaRPr lang="zh-CN" altLang="en-US" sz="1050" b="1" kern="0" spc="9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文本框 27"/>
          <p:cNvSpPr txBox="1">
            <a:spLocks noChangeArrowheads="1"/>
          </p:cNvSpPr>
          <p:nvPr userDrawn="1"/>
        </p:nvSpPr>
        <p:spPr bwMode="auto">
          <a:xfrm>
            <a:off x="7900269" y="6444476"/>
            <a:ext cx="259686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900" b="1" kern="0" spc="9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900" b="1" kern="0" spc="90" dirty="0">
              <a:solidFill>
                <a:schemeClr val="tx1">
                  <a:lumMod val="50000"/>
                  <a:lumOff val="50000"/>
                </a:schemeClr>
              </a:solidFill>
              <a:latin typeface="华文行楷" panose="02010800040101010101" pitchFamily="2" charset="-122"/>
              <a:ea typeface="华文行楷" panose="02010800040101010101" pitchFamily="2" charset="-122"/>
            </a:endParaRPr>
          </a:p>
        </p:txBody>
      </p:sp>
      <p:cxnSp>
        <p:nvCxnSpPr>
          <p:cNvPr id="12" name="直接连接符 11"/>
          <p:cNvCxnSpPr/>
          <p:nvPr userDrawn="1"/>
        </p:nvCxnSpPr>
        <p:spPr>
          <a:xfrm>
            <a:off x="335229" y="6564122"/>
            <a:ext cx="74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箭头连接符 79"/>
          <p:cNvCxnSpPr>
            <a:stCxn id="7" idx="3"/>
          </p:cNvCxnSpPr>
          <p:nvPr userDrawn="1"/>
        </p:nvCxnSpPr>
        <p:spPr bwMode="auto">
          <a:xfrm>
            <a:off x="3733015" y="258274"/>
            <a:ext cx="8127276"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矩形 7"/>
          <p:cNvSpPr>
            <a:spLocks noChangeArrowheads="1"/>
          </p:cNvSpPr>
          <p:nvPr userDrawn="1"/>
        </p:nvSpPr>
        <p:spPr bwMode="auto">
          <a:xfrm>
            <a:off x="11053584" y="6450754"/>
            <a:ext cx="100811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050" dirty="0">
                <a:solidFill>
                  <a:srgbClr val="C00000"/>
                </a:solidFill>
                <a:latin typeface="华文行楷" panose="02010800040101010101" pitchFamily="2" charset="-122"/>
                <a:ea typeface="华文行楷" panose="02010800040101010101" pitchFamily="2" charset="-122"/>
              </a:rPr>
              <a:t>第六讲</a:t>
            </a:r>
            <a:endParaRPr lang="zh-CN" altLang="en-US" sz="1050"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第四章">
    <p:bg>
      <p:bgPr>
        <a:solidFill>
          <a:srgbClr val="FFFFF5"/>
        </a:solidFill>
        <a:effectLst/>
      </p:bgPr>
    </p:bg>
    <p:spTree>
      <p:nvGrpSpPr>
        <p:cNvPr id="1" name=""/>
        <p:cNvGrpSpPr/>
        <p:nvPr/>
      </p:nvGrpSpPr>
      <p:grpSpPr>
        <a:xfrm>
          <a:off x="0" y="0"/>
          <a:ext cx="0" cy="0"/>
          <a:chOff x="0" y="0"/>
          <a:chExt cx="0" cy="0"/>
        </a:xfrm>
      </p:grpSpPr>
      <p:sp>
        <p:nvSpPr>
          <p:cNvPr id="7" name="TextBox 2"/>
          <p:cNvSpPr txBox="1">
            <a:spLocks noChangeArrowheads="1"/>
          </p:cNvSpPr>
          <p:nvPr userDrawn="1"/>
        </p:nvSpPr>
        <p:spPr bwMode="auto">
          <a:xfrm>
            <a:off x="263353" y="142858"/>
            <a:ext cx="6580508" cy="23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7" tIns="34289" rIns="68577" bIns="3428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050" b="1" kern="0" spc="90" dirty="0">
                <a:solidFill>
                  <a:srgbClr val="262626"/>
                </a:solidFill>
                <a:latin typeface="微软雅黑" panose="020B0503020204020204" pitchFamily="34" charset="-122"/>
                <a:ea typeface="微软雅黑" panose="020B0503020204020204" pitchFamily="34" charset="-122"/>
              </a:rPr>
              <a:t>四、我国社会主要矛盾的变化没有改变对我国社会主义所处历史阶段的判断</a:t>
            </a:r>
            <a:endParaRPr lang="zh-CN" altLang="en-US" sz="1050" b="1" kern="0" spc="90" dirty="0">
              <a:solidFill>
                <a:srgbClr val="262626"/>
              </a:solidFill>
              <a:latin typeface="微软雅黑" panose="020B0503020204020204" pitchFamily="34" charset="-122"/>
              <a:ea typeface="微软雅黑" panose="020B0503020204020204" pitchFamily="34" charset="-122"/>
            </a:endParaRPr>
          </a:p>
        </p:txBody>
      </p:sp>
      <p:sp>
        <p:nvSpPr>
          <p:cNvPr id="9" name="文本框 27"/>
          <p:cNvSpPr txBox="1">
            <a:spLocks noChangeArrowheads="1"/>
          </p:cNvSpPr>
          <p:nvPr userDrawn="1"/>
        </p:nvSpPr>
        <p:spPr bwMode="auto">
          <a:xfrm>
            <a:off x="7900269" y="6444476"/>
            <a:ext cx="259686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900" b="1" kern="0" spc="9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900" b="1" kern="0" spc="90" dirty="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11" name="矩形 10"/>
          <p:cNvSpPr>
            <a:spLocks noChangeArrowheads="1"/>
          </p:cNvSpPr>
          <p:nvPr userDrawn="1"/>
        </p:nvSpPr>
        <p:spPr bwMode="auto">
          <a:xfrm>
            <a:off x="11053584" y="6450754"/>
            <a:ext cx="100811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050" dirty="0">
                <a:solidFill>
                  <a:srgbClr val="C00000"/>
                </a:solidFill>
                <a:latin typeface="华文行楷" panose="02010800040101010101" pitchFamily="2" charset="-122"/>
                <a:ea typeface="华文行楷" panose="02010800040101010101" pitchFamily="2" charset="-122"/>
              </a:rPr>
              <a:t>第六讲</a:t>
            </a:r>
            <a:endParaRPr lang="zh-CN" altLang="en-US" sz="1050" dirty="0">
              <a:solidFill>
                <a:srgbClr val="C00000"/>
              </a:solidFill>
            </a:endParaRPr>
          </a:p>
        </p:txBody>
      </p:sp>
      <p:cxnSp>
        <p:nvCxnSpPr>
          <p:cNvPr id="12" name="直接连接符 11"/>
          <p:cNvCxnSpPr/>
          <p:nvPr userDrawn="1"/>
        </p:nvCxnSpPr>
        <p:spPr>
          <a:xfrm>
            <a:off x="335229" y="6564122"/>
            <a:ext cx="74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箭头连接符 79"/>
          <p:cNvCxnSpPr>
            <a:stCxn id="7" idx="3"/>
          </p:cNvCxnSpPr>
          <p:nvPr userDrawn="1"/>
        </p:nvCxnSpPr>
        <p:spPr bwMode="auto">
          <a:xfrm>
            <a:off x="6843861" y="258274"/>
            <a:ext cx="5022225"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小结">
    <p:bg>
      <p:bgPr>
        <a:solidFill>
          <a:srgbClr val="FFFFF5"/>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1415480" y="-27384"/>
            <a:ext cx="10776520" cy="28731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a:defRPr/>
            </a:pPr>
            <a:fld id="{79B9315F-DF7D-4EEE-A50F-62148F6F9388}"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E1EBB84C-2F88-469E-8D59-10DA3A2E27F1}" type="slidenum">
              <a:rPr lang="zh-CN" altLang="en-US" smtClean="0"/>
            </a:fld>
            <a:endParaRPr lang="zh-CN" altLang="en-US"/>
          </a:p>
        </p:txBody>
      </p:sp>
      <p:pic>
        <p:nvPicPr>
          <p:cNvPr id="7" name="图片 6" descr="图片2"/>
          <p:cNvPicPr>
            <a:picLocks noChangeAspect="1"/>
          </p:cNvPicPr>
          <p:nvPr/>
        </p:nvPicPr>
        <p:blipFill>
          <a:blip r:embed="rId2"/>
          <a:srcRect l="7468" r="24645" b="9852"/>
          <a:stretch>
            <a:fillRect/>
          </a:stretch>
        </p:blipFill>
        <p:spPr>
          <a:xfrm>
            <a:off x="-57573" y="0"/>
            <a:ext cx="12236873" cy="6861810"/>
          </a:xfrm>
          <a:prstGeom prst="rect">
            <a:avLst/>
          </a:prstGeom>
        </p:spPr>
      </p:pic>
      <p:sp>
        <p:nvSpPr>
          <p:cNvPr id="8" name="矩形 7"/>
          <p:cNvSpPr/>
          <p:nvPr/>
        </p:nvSpPr>
        <p:spPr>
          <a:xfrm>
            <a:off x="-12700" y="0"/>
            <a:ext cx="12192000" cy="6858000"/>
          </a:xfrm>
          <a:prstGeom prst="rect">
            <a:avLst/>
          </a:prstGeom>
          <a:solidFill>
            <a:schemeClr val="tx1">
              <a:alpha val="49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pic>
        <p:nvPicPr>
          <p:cNvPr id="9" name="图片 8" descr="未标题-2"/>
          <p:cNvPicPr>
            <a:picLocks noChangeAspect="1"/>
          </p:cNvPicPr>
          <p:nvPr/>
        </p:nvPicPr>
        <p:blipFill>
          <a:blip r:embed="rId3"/>
          <a:stretch>
            <a:fillRect/>
          </a:stretch>
        </p:blipFill>
        <p:spPr>
          <a:xfrm flipH="1">
            <a:off x="-60960" y="-33655"/>
            <a:ext cx="12273280" cy="6925945"/>
          </a:xfrm>
          <a:prstGeom prst="rect">
            <a:avLst/>
          </a:prstGeom>
        </p:spPr>
      </p:pic>
      <p:cxnSp>
        <p:nvCxnSpPr>
          <p:cNvPr id="10" name="直接连接符 9"/>
          <p:cNvCxnSpPr/>
          <p:nvPr/>
        </p:nvCxnSpPr>
        <p:spPr bwMode="auto">
          <a:xfrm>
            <a:off x="900431" y="3698875"/>
            <a:ext cx="69926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bwMode="auto">
          <a:xfrm>
            <a:off x="654053" y="3711575"/>
            <a:ext cx="2238375" cy="0"/>
          </a:xfrm>
          <a:prstGeom prst="line">
            <a:avLst/>
          </a:prstGeom>
          <a:ln w="38100">
            <a:solidFill>
              <a:srgbClr val="CC00CC"/>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8191502" y="2478487"/>
            <a:ext cx="4000500" cy="1108075"/>
          </a:xfrm>
          <a:prstGeom prst="rect">
            <a:avLst/>
          </a:prstGeom>
          <a:solidFill>
            <a:srgbClr val="CC00CC">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015"/>
          </a:p>
        </p:txBody>
      </p:sp>
      <p:sp>
        <p:nvSpPr>
          <p:cNvPr id="13" name="矩形 12"/>
          <p:cNvSpPr/>
          <p:nvPr/>
        </p:nvSpPr>
        <p:spPr>
          <a:xfrm>
            <a:off x="-12698" y="2824956"/>
            <a:ext cx="382588" cy="514350"/>
          </a:xfrm>
          <a:prstGeom prst="rect">
            <a:avLst/>
          </a:prstGeom>
          <a:solidFill>
            <a:srgbClr val="CC00CC">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endParaRPr lang="zh-CN" altLang="en-US" sz="1015">
              <a:sym typeface="+mn-ea"/>
            </a:endParaRPr>
          </a:p>
        </p:txBody>
      </p:sp>
      <p:pic>
        <p:nvPicPr>
          <p:cNvPr id="14" name="图片 13" descr="校门"/>
          <p:cNvPicPr>
            <a:picLocks noChangeAspect="1"/>
          </p:cNvPicPr>
          <p:nvPr/>
        </p:nvPicPr>
        <p:blipFill>
          <a:blip r:embed="rId4"/>
          <a:stretch>
            <a:fillRect/>
          </a:stretch>
        </p:blipFill>
        <p:spPr>
          <a:xfrm>
            <a:off x="7462521" y="-177165"/>
            <a:ext cx="5545667" cy="2774315"/>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D52154F7-D1B8-4609-A56C-0099247CB599}"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9050029E-796F-4368-88C4-D253B31B8676}"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p:txBody>
          <a:bodyPr/>
          <a:lstStyle/>
          <a:p>
            <a:pPr>
              <a:defRPr/>
            </a:pPr>
            <a:fld id="{CEBDA467-B841-4D16-BA0B-140B2FABE572}"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29F1357D-09F1-4107-AEA3-2C7C5CC99861}"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pPr>
              <a:defRPr/>
            </a:pPr>
            <a:fld id="{8B0B40A3-4EE8-4EC3-B6EB-D1460C10A754}"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5152E899-0CA0-49FC-8653-D0D73E1CF732}"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839789"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6172201"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pPr>
              <a:defRPr/>
            </a:pPr>
            <a:fld id="{51AF068C-DF56-4CDA-88A0-12F4A9A3D718}" type="datetimeFigureOut">
              <a:rPr lang="zh-CN" altLang="en-US" smtClean="0"/>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A8CC876F-2210-41B9-8319-B9B3B1B0D5BD}"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B46BDAF4-5710-458B-B799-5093F5FA355C}" type="datetimeFigureOut">
              <a:rPr lang="zh-CN" altLang="en-US" smtClean="0"/>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236E3582-261C-4870-93EF-F2FED696334F}" type="slidenum">
              <a:rPr lang="zh-CN" altLang="en-US" smtClean="0"/>
            </a:fld>
            <a:endParaRPr lang="zh-CN" altLang="en-US"/>
          </a:p>
        </p:txBody>
      </p:sp>
      <p:pic>
        <p:nvPicPr>
          <p:cNvPr id="6" name="图片 5" descr="view1"/>
          <p:cNvPicPr>
            <a:picLocks noChangeAspect="1"/>
          </p:cNvPicPr>
          <p:nvPr/>
        </p:nvPicPr>
        <p:blipFill>
          <a:blip r:embed="rId2"/>
          <a:srcRect l="3111" r="17201"/>
          <a:stretch>
            <a:fillRect/>
          </a:stretch>
        </p:blipFill>
        <p:spPr>
          <a:xfrm>
            <a:off x="-12698" y="0"/>
            <a:ext cx="12204700" cy="6858000"/>
          </a:xfrm>
          <a:prstGeom prst="rect">
            <a:avLst/>
          </a:prstGeom>
        </p:spPr>
      </p:pic>
      <p:sp>
        <p:nvSpPr>
          <p:cNvPr id="7" name="矩形 6"/>
          <p:cNvSpPr/>
          <p:nvPr/>
        </p:nvSpPr>
        <p:spPr>
          <a:xfrm>
            <a:off x="-12700" y="0"/>
            <a:ext cx="12192000" cy="6858000"/>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8" name="矩形 7"/>
          <p:cNvSpPr/>
          <p:nvPr/>
        </p:nvSpPr>
        <p:spPr>
          <a:xfrm>
            <a:off x="11822112" y="2478487"/>
            <a:ext cx="369888" cy="1108075"/>
          </a:xfrm>
          <a:prstGeom prst="rect">
            <a:avLst/>
          </a:prstGeom>
          <a:solidFill>
            <a:srgbClr val="CC00CC">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endParaRPr lang="zh-CN" altLang="en-US" sz="1015">
              <a:sym typeface="+mn-ea"/>
            </a:endParaRPr>
          </a:p>
        </p:txBody>
      </p:sp>
      <p:sp>
        <p:nvSpPr>
          <p:cNvPr id="9" name="矩形 8"/>
          <p:cNvSpPr/>
          <p:nvPr/>
        </p:nvSpPr>
        <p:spPr>
          <a:xfrm>
            <a:off x="-12698" y="2824956"/>
            <a:ext cx="382588" cy="514350"/>
          </a:xfrm>
          <a:prstGeom prst="rect">
            <a:avLst/>
          </a:prstGeom>
          <a:solidFill>
            <a:srgbClr val="CC00CC">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endParaRPr lang="zh-CN" altLang="en-US" sz="1015">
              <a:sym typeface="+mn-ea"/>
            </a:endParaRPr>
          </a:p>
        </p:txBody>
      </p:sp>
      <p:grpSp>
        <p:nvGrpSpPr>
          <p:cNvPr id="10" name="组合 44"/>
          <p:cNvGrpSpPr/>
          <p:nvPr/>
        </p:nvGrpSpPr>
        <p:grpSpPr bwMode="auto">
          <a:xfrm>
            <a:off x="2497140" y="1423988"/>
            <a:ext cx="1260475" cy="787400"/>
            <a:chOff x="2980319" y="1622787"/>
            <a:chExt cx="1260484" cy="786963"/>
          </a:xfrm>
        </p:grpSpPr>
        <p:sp>
          <p:nvSpPr>
            <p:cNvPr id="11" name="等腰三角形 10"/>
            <p:cNvSpPr/>
            <p:nvPr/>
          </p:nvSpPr>
          <p:spPr>
            <a:xfrm rot="2700000">
              <a:off x="3440781" y="1657629"/>
              <a:ext cx="296697" cy="227014"/>
            </a:xfrm>
            <a:prstGeom prst="triangle">
              <a:avLst/>
            </a:prstGeom>
            <a:solidFill>
              <a:srgbClr val="CC66FF">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2" name="等腰三角形 11"/>
            <p:cNvSpPr/>
            <p:nvPr/>
          </p:nvSpPr>
          <p:spPr>
            <a:xfrm rot="13500000">
              <a:off x="3430438" y="2223276"/>
              <a:ext cx="211021" cy="161926"/>
            </a:xfrm>
            <a:prstGeom prst="triangle">
              <a:avLst/>
            </a:prstGeom>
            <a:solidFill>
              <a:srgbClr val="CC66FF">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3" name="等腰三角形 12"/>
            <p:cNvSpPr/>
            <p:nvPr/>
          </p:nvSpPr>
          <p:spPr>
            <a:xfrm rot="3783418">
              <a:off x="3778983" y="1840040"/>
              <a:ext cx="521998" cy="401641"/>
            </a:xfrm>
            <a:prstGeom prst="triangle">
              <a:avLst/>
            </a:prstGeom>
            <a:solidFill>
              <a:srgbClr val="CC66FF">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4" name="等腰三角形 13"/>
            <p:cNvSpPr/>
            <p:nvPr/>
          </p:nvSpPr>
          <p:spPr>
            <a:xfrm rot="13500000">
              <a:off x="2920140" y="1843214"/>
              <a:ext cx="521998" cy="401640"/>
            </a:xfrm>
            <a:prstGeom prst="triangle">
              <a:avLst/>
            </a:prstGeom>
            <a:solidFill>
              <a:srgbClr val="CC66FF">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grpSp>
      <p:grpSp>
        <p:nvGrpSpPr>
          <p:cNvPr id="15" name="组合 49"/>
          <p:cNvGrpSpPr/>
          <p:nvPr/>
        </p:nvGrpSpPr>
        <p:grpSpPr bwMode="auto">
          <a:xfrm>
            <a:off x="9440864" y="4897438"/>
            <a:ext cx="1260475" cy="785812"/>
            <a:chOff x="2980319" y="1622787"/>
            <a:chExt cx="1260484" cy="786963"/>
          </a:xfrm>
        </p:grpSpPr>
        <p:sp>
          <p:nvSpPr>
            <p:cNvPr id="16" name="等腰三角形 15"/>
            <p:cNvSpPr/>
            <p:nvPr/>
          </p:nvSpPr>
          <p:spPr>
            <a:xfrm rot="2700000">
              <a:off x="3440481" y="1657929"/>
              <a:ext cx="297297" cy="227014"/>
            </a:xfrm>
            <a:prstGeom prst="triangle">
              <a:avLst/>
            </a:prstGeom>
            <a:solidFill>
              <a:srgbClr val="CC66FF">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7" name="等腰三角形 16"/>
            <p:cNvSpPr/>
            <p:nvPr/>
          </p:nvSpPr>
          <p:spPr>
            <a:xfrm rot="13500000">
              <a:off x="3430224" y="2223064"/>
              <a:ext cx="211446" cy="161926"/>
            </a:xfrm>
            <a:prstGeom prst="triangle">
              <a:avLst/>
            </a:prstGeom>
            <a:solidFill>
              <a:srgbClr val="CC66FF">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8" name="等腰三角形 17"/>
            <p:cNvSpPr/>
            <p:nvPr/>
          </p:nvSpPr>
          <p:spPr>
            <a:xfrm rot="3783418">
              <a:off x="3778456" y="1840885"/>
              <a:ext cx="523053" cy="401641"/>
            </a:xfrm>
            <a:prstGeom prst="triangle">
              <a:avLst/>
            </a:prstGeom>
            <a:solidFill>
              <a:srgbClr val="CC66FF">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9" name="等腰三角形 18"/>
            <p:cNvSpPr/>
            <p:nvPr/>
          </p:nvSpPr>
          <p:spPr>
            <a:xfrm rot="13500000">
              <a:off x="2920408" y="1843270"/>
              <a:ext cx="521463" cy="401640"/>
            </a:xfrm>
            <a:prstGeom prst="triangle">
              <a:avLst/>
            </a:prstGeom>
            <a:solidFill>
              <a:srgbClr val="CC66FF">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grpSp>
      <p:sp>
        <p:nvSpPr>
          <p:cNvPr id="20" name="任意多边形 19"/>
          <p:cNvSpPr/>
          <p:nvPr/>
        </p:nvSpPr>
        <p:spPr>
          <a:xfrm>
            <a:off x="3683000" y="2752725"/>
            <a:ext cx="4826000" cy="1354138"/>
          </a:xfrm>
          <a:custGeom>
            <a:avLst/>
            <a:gdLst>
              <a:gd name="connsiteX0" fmla="*/ 4419600 w 4826000"/>
              <a:gd name="connsiteY0" fmla="*/ 0 h 1354666"/>
              <a:gd name="connsiteX1" fmla="*/ 4826000 w 4826000"/>
              <a:gd name="connsiteY1" fmla="*/ 0 h 1354666"/>
              <a:gd name="connsiteX2" fmla="*/ 4826000 w 4826000"/>
              <a:gd name="connsiteY2" fmla="*/ 1354666 h 1354666"/>
              <a:gd name="connsiteX3" fmla="*/ 4419600 w 4826000"/>
              <a:gd name="connsiteY3" fmla="*/ 1354666 h 1354666"/>
              <a:gd name="connsiteX4" fmla="*/ 4419600 w 4826000"/>
              <a:gd name="connsiteY4" fmla="*/ 1236580 h 1354666"/>
              <a:gd name="connsiteX5" fmla="*/ 4707914 w 4826000"/>
              <a:gd name="connsiteY5" fmla="*/ 1236580 h 1354666"/>
              <a:gd name="connsiteX6" fmla="*/ 4707914 w 4826000"/>
              <a:gd name="connsiteY6" fmla="*/ 118086 h 1354666"/>
              <a:gd name="connsiteX7" fmla="*/ 4419600 w 4826000"/>
              <a:gd name="connsiteY7" fmla="*/ 118086 h 1354666"/>
              <a:gd name="connsiteX8" fmla="*/ 0 w 4826000"/>
              <a:gd name="connsiteY8" fmla="*/ 0 h 1354666"/>
              <a:gd name="connsiteX9" fmla="*/ 406400 w 4826000"/>
              <a:gd name="connsiteY9" fmla="*/ 0 h 1354666"/>
              <a:gd name="connsiteX10" fmla="*/ 406400 w 4826000"/>
              <a:gd name="connsiteY10" fmla="*/ 118086 h 1354666"/>
              <a:gd name="connsiteX11" fmla="*/ 118086 w 4826000"/>
              <a:gd name="connsiteY11" fmla="*/ 118086 h 1354666"/>
              <a:gd name="connsiteX12" fmla="*/ 118086 w 4826000"/>
              <a:gd name="connsiteY12" fmla="*/ 1236580 h 1354666"/>
              <a:gd name="connsiteX13" fmla="*/ 406400 w 4826000"/>
              <a:gd name="connsiteY13" fmla="*/ 1236580 h 1354666"/>
              <a:gd name="connsiteX14" fmla="*/ 406400 w 4826000"/>
              <a:gd name="connsiteY14" fmla="*/ 1354666 h 1354666"/>
              <a:gd name="connsiteX15" fmla="*/ 0 w 4826000"/>
              <a:gd name="connsiteY15" fmla="*/ 1354666 h 135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26000" h="1354666">
                <a:moveTo>
                  <a:pt x="4419600" y="0"/>
                </a:moveTo>
                <a:lnTo>
                  <a:pt x="4826000" y="0"/>
                </a:lnTo>
                <a:lnTo>
                  <a:pt x="4826000" y="1354666"/>
                </a:lnTo>
                <a:lnTo>
                  <a:pt x="4419600" y="1354666"/>
                </a:lnTo>
                <a:lnTo>
                  <a:pt x="4419600" y="1236580"/>
                </a:lnTo>
                <a:lnTo>
                  <a:pt x="4707914" y="1236580"/>
                </a:lnTo>
                <a:lnTo>
                  <a:pt x="4707914" y="118086"/>
                </a:lnTo>
                <a:lnTo>
                  <a:pt x="4419600" y="118086"/>
                </a:lnTo>
                <a:close/>
                <a:moveTo>
                  <a:pt x="0" y="0"/>
                </a:moveTo>
                <a:lnTo>
                  <a:pt x="406400" y="0"/>
                </a:lnTo>
                <a:lnTo>
                  <a:pt x="406400" y="118086"/>
                </a:lnTo>
                <a:lnTo>
                  <a:pt x="118086" y="118086"/>
                </a:lnTo>
                <a:lnTo>
                  <a:pt x="118086" y="1236580"/>
                </a:lnTo>
                <a:lnTo>
                  <a:pt x="406400" y="1236580"/>
                </a:lnTo>
                <a:lnTo>
                  <a:pt x="406400" y="1354666"/>
                </a:lnTo>
                <a:lnTo>
                  <a:pt x="0" y="1354666"/>
                </a:lnTo>
                <a:close/>
              </a:path>
            </a:pathLst>
          </a:custGeom>
          <a:solidFill>
            <a:srgbClr val="CC66FF">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02168" y="1600200"/>
            <a:ext cx="5592233"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1" y="1600200"/>
            <a:ext cx="5592233"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3915025A-55FA-4DCB-9C32-BA8A01AB7715}" type="slidenum">
              <a:rPr lang="en-US" altLang="zh-CN"/>
            </a:fld>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EBDA467-B841-4D16-BA0B-140B2FABE572}"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29F1357D-09F1-4107-AEA3-2C7C5CC99861}"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pPr>
              <a:defRPr/>
            </a:pPr>
            <a:fld id="{CEBDA467-B841-4D16-BA0B-140B2FABE572}"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29F1357D-09F1-4107-AEA3-2C7C5CC99861}"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pPr>
              <a:defRPr/>
            </a:pPr>
            <a:fld id="{62425269-070F-4CF4-9521-DFEFD1248FA2}"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A57D1042-EDAC-4C45-BBE6-F7BDF7CD9353}"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CEBDA467-B841-4D16-BA0B-140B2FABE572}"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29F1357D-09F1-4107-AEA3-2C7C5CC99861}"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CEBDA467-B841-4D16-BA0B-140B2FABE572}"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29F1357D-09F1-4107-AEA3-2C7C5CC99861}" type="slidenum">
              <a:rPr lang="zh-CN" altLang="en-US" smtClean="0"/>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节标题">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 name="矩形 19"/>
          <p:cNvSpPr/>
          <p:nvPr/>
        </p:nvSpPr>
        <p:spPr>
          <a:xfrm>
            <a:off x="-12700" y="0"/>
            <a:ext cx="12192000" cy="6858000"/>
          </a:xfrm>
          <a:prstGeom prst="rect">
            <a:avLst/>
          </a:prstGeom>
          <a:solidFill>
            <a:schemeClr val="tx1">
              <a:alpha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21" name="矩形 20"/>
          <p:cNvSpPr/>
          <p:nvPr/>
        </p:nvSpPr>
        <p:spPr>
          <a:xfrm>
            <a:off x="11822112" y="2478487"/>
            <a:ext cx="369888" cy="1108075"/>
          </a:xfrm>
          <a:prstGeom prst="rect">
            <a:avLst/>
          </a:prstGeom>
          <a:solidFill>
            <a:srgbClr val="CC00CC">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endParaRPr lang="zh-CN" altLang="en-US" sz="1015">
              <a:sym typeface="+mn-ea"/>
            </a:endParaRPr>
          </a:p>
        </p:txBody>
      </p:sp>
      <p:sp>
        <p:nvSpPr>
          <p:cNvPr id="22" name="矩形 21"/>
          <p:cNvSpPr/>
          <p:nvPr/>
        </p:nvSpPr>
        <p:spPr>
          <a:xfrm>
            <a:off x="-12698" y="2824956"/>
            <a:ext cx="382588" cy="514350"/>
          </a:xfrm>
          <a:prstGeom prst="rect">
            <a:avLst/>
          </a:prstGeom>
          <a:solidFill>
            <a:srgbClr val="CC00CC">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endParaRPr lang="zh-CN" altLang="en-US" sz="1015">
              <a:sym typeface="+mn-ea"/>
            </a:endParaRPr>
          </a:p>
        </p:txBody>
      </p:sp>
      <p:grpSp>
        <p:nvGrpSpPr>
          <p:cNvPr id="3" name="组合 44"/>
          <p:cNvGrpSpPr/>
          <p:nvPr/>
        </p:nvGrpSpPr>
        <p:grpSpPr bwMode="auto">
          <a:xfrm>
            <a:off x="2497140" y="1423988"/>
            <a:ext cx="1260475" cy="787400"/>
            <a:chOff x="2980319" y="1622787"/>
            <a:chExt cx="1260484" cy="786963"/>
          </a:xfrm>
        </p:grpSpPr>
        <p:sp>
          <p:nvSpPr>
            <p:cNvPr id="4" name="等腰三角形 3"/>
            <p:cNvSpPr/>
            <p:nvPr/>
          </p:nvSpPr>
          <p:spPr>
            <a:xfrm rot="2700000">
              <a:off x="3440781" y="1657629"/>
              <a:ext cx="296697" cy="227014"/>
            </a:xfrm>
            <a:prstGeom prst="triangle">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5" name="等腰三角形 4"/>
            <p:cNvSpPr/>
            <p:nvPr/>
          </p:nvSpPr>
          <p:spPr>
            <a:xfrm rot="13500000">
              <a:off x="3430438" y="2223276"/>
              <a:ext cx="211021" cy="161926"/>
            </a:xfrm>
            <a:prstGeom prst="triangle">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6" name="等腰三角形 5"/>
            <p:cNvSpPr/>
            <p:nvPr/>
          </p:nvSpPr>
          <p:spPr>
            <a:xfrm rot="3783418">
              <a:off x="3778983" y="1840040"/>
              <a:ext cx="521998" cy="401641"/>
            </a:xfrm>
            <a:prstGeom prst="triangle">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7" name="等腰三角形 6"/>
            <p:cNvSpPr/>
            <p:nvPr/>
          </p:nvSpPr>
          <p:spPr>
            <a:xfrm rot="13500000">
              <a:off x="2920140" y="1843214"/>
              <a:ext cx="521998" cy="401640"/>
            </a:xfrm>
            <a:prstGeom prst="triangle">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grpSp>
      <p:grpSp>
        <p:nvGrpSpPr>
          <p:cNvPr id="8" name="组合 49"/>
          <p:cNvGrpSpPr/>
          <p:nvPr/>
        </p:nvGrpSpPr>
        <p:grpSpPr bwMode="auto">
          <a:xfrm>
            <a:off x="9440864" y="4897438"/>
            <a:ext cx="1260475" cy="785812"/>
            <a:chOff x="2980319" y="1622787"/>
            <a:chExt cx="1260484" cy="786963"/>
          </a:xfrm>
        </p:grpSpPr>
        <p:sp>
          <p:nvSpPr>
            <p:cNvPr id="9" name="等腰三角形 8"/>
            <p:cNvSpPr/>
            <p:nvPr/>
          </p:nvSpPr>
          <p:spPr>
            <a:xfrm rot="2700000">
              <a:off x="3440481" y="1657929"/>
              <a:ext cx="297297" cy="227014"/>
            </a:xfrm>
            <a:prstGeom prst="triangle">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0" name="等腰三角形 9"/>
            <p:cNvSpPr/>
            <p:nvPr/>
          </p:nvSpPr>
          <p:spPr>
            <a:xfrm rot="13500000">
              <a:off x="3430224" y="2223064"/>
              <a:ext cx="211446" cy="161926"/>
            </a:xfrm>
            <a:prstGeom prst="triangle">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1" name="等腰三角形 10"/>
            <p:cNvSpPr/>
            <p:nvPr/>
          </p:nvSpPr>
          <p:spPr>
            <a:xfrm rot="3783418">
              <a:off x="3778456" y="1840885"/>
              <a:ext cx="523053" cy="401641"/>
            </a:xfrm>
            <a:prstGeom prst="triangle">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2" name="等腰三角形 11"/>
            <p:cNvSpPr/>
            <p:nvPr/>
          </p:nvSpPr>
          <p:spPr>
            <a:xfrm rot="13500000">
              <a:off x="2920408" y="1843270"/>
              <a:ext cx="521463" cy="401640"/>
            </a:xfrm>
            <a:prstGeom prst="triangle">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grpSp>
      <p:sp>
        <p:nvSpPr>
          <p:cNvPr id="13" name="任意多边形 12"/>
          <p:cNvSpPr/>
          <p:nvPr/>
        </p:nvSpPr>
        <p:spPr>
          <a:xfrm>
            <a:off x="3683000" y="2752725"/>
            <a:ext cx="4826000" cy="1354138"/>
          </a:xfrm>
          <a:custGeom>
            <a:avLst/>
            <a:gdLst>
              <a:gd name="connsiteX0" fmla="*/ 4419600 w 4826000"/>
              <a:gd name="connsiteY0" fmla="*/ 0 h 1354666"/>
              <a:gd name="connsiteX1" fmla="*/ 4826000 w 4826000"/>
              <a:gd name="connsiteY1" fmla="*/ 0 h 1354666"/>
              <a:gd name="connsiteX2" fmla="*/ 4826000 w 4826000"/>
              <a:gd name="connsiteY2" fmla="*/ 1354666 h 1354666"/>
              <a:gd name="connsiteX3" fmla="*/ 4419600 w 4826000"/>
              <a:gd name="connsiteY3" fmla="*/ 1354666 h 1354666"/>
              <a:gd name="connsiteX4" fmla="*/ 4419600 w 4826000"/>
              <a:gd name="connsiteY4" fmla="*/ 1236580 h 1354666"/>
              <a:gd name="connsiteX5" fmla="*/ 4707914 w 4826000"/>
              <a:gd name="connsiteY5" fmla="*/ 1236580 h 1354666"/>
              <a:gd name="connsiteX6" fmla="*/ 4707914 w 4826000"/>
              <a:gd name="connsiteY6" fmla="*/ 118086 h 1354666"/>
              <a:gd name="connsiteX7" fmla="*/ 4419600 w 4826000"/>
              <a:gd name="connsiteY7" fmla="*/ 118086 h 1354666"/>
              <a:gd name="connsiteX8" fmla="*/ 0 w 4826000"/>
              <a:gd name="connsiteY8" fmla="*/ 0 h 1354666"/>
              <a:gd name="connsiteX9" fmla="*/ 406400 w 4826000"/>
              <a:gd name="connsiteY9" fmla="*/ 0 h 1354666"/>
              <a:gd name="connsiteX10" fmla="*/ 406400 w 4826000"/>
              <a:gd name="connsiteY10" fmla="*/ 118086 h 1354666"/>
              <a:gd name="connsiteX11" fmla="*/ 118086 w 4826000"/>
              <a:gd name="connsiteY11" fmla="*/ 118086 h 1354666"/>
              <a:gd name="connsiteX12" fmla="*/ 118086 w 4826000"/>
              <a:gd name="connsiteY12" fmla="*/ 1236580 h 1354666"/>
              <a:gd name="connsiteX13" fmla="*/ 406400 w 4826000"/>
              <a:gd name="connsiteY13" fmla="*/ 1236580 h 1354666"/>
              <a:gd name="connsiteX14" fmla="*/ 406400 w 4826000"/>
              <a:gd name="connsiteY14" fmla="*/ 1354666 h 1354666"/>
              <a:gd name="connsiteX15" fmla="*/ 0 w 4826000"/>
              <a:gd name="connsiteY15" fmla="*/ 1354666 h 135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26000" h="1354666">
                <a:moveTo>
                  <a:pt x="4419600" y="0"/>
                </a:moveTo>
                <a:lnTo>
                  <a:pt x="4826000" y="0"/>
                </a:lnTo>
                <a:lnTo>
                  <a:pt x="4826000" y="1354666"/>
                </a:lnTo>
                <a:lnTo>
                  <a:pt x="4419600" y="1354666"/>
                </a:lnTo>
                <a:lnTo>
                  <a:pt x="4419600" y="1236580"/>
                </a:lnTo>
                <a:lnTo>
                  <a:pt x="4707914" y="1236580"/>
                </a:lnTo>
                <a:lnTo>
                  <a:pt x="4707914" y="118086"/>
                </a:lnTo>
                <a:lnTo>
                  <a:pt x="4419600" y="118086"/>
                </a:lnTo>
                <a:close/>
                <a:moveTo>
                  <a:pt x="0" y="0"/>
                </a:moveTo>
                <a:lnTo>
                  <a:pt x="406400" y="0"/>
                </a:lnTo>
                <a:lnTo>
                  <a:pt x="406400" y="118086"/>
                </a:lnTo>
                <a:lnTo>
                  <a:pt x="118086" y="118086"/>
                </a:lnTo>
                <a:lnTo>
                  <a:pt x="118086" y="1236580"/>
                </a:lnTo>
                <a:lnTo>
                  <a:pt x="406400" y="1236580"/>
                </a:lnTo>
                <a:lnTo>
                  <a:pt x="406400" y="1354666"/>
                </a:lnTo>
                <a:lnTo>
                  <a:pt x="0" y="1354666"/>
                </a:lnTo>
                <a:close/>
              </a:path>
            </a:pathLst>
          </a:cu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cxnSp>
        <p:nvCxnSpPr>
          <p:cNvPr id="14" name="直接连接符 13"/>
          <p:cNvCxnSpPr/>
          <p:nvPr/>
        </p:nvCxnSpPr>
        <p:spPr>
          <a:xfrm>
            <a:off x="4608515" y="3477760"/>
            <a:ext cx="2935287" cy="0"/>
          </a:xfrm>
          <a:prstGeom prst="line">
            <a:avLst/>
          </a:prstGeom>
          <a:ln w="12700" cap="rnd">
            <a:solidFill>
              <a:schemeClr val="bg1"/>
            </a:solidFill>
            <a:prstDash val="sysDash"/>
            <a:headEnd type="none"/>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nvPr>
        </p:nvSpPr>
        <p:spPr>
          <a:xfrm>
            <a:off x="4140200" y="3549653"/>
            <a:ext cx="3911600" cy="544513"/>
          </a:xfrm>
        </p:spPr>
        <p:txBody>
          <a:bodyPr anchor="t"/>
          <a:lstStyle>
            <a:lvl1pPr algn="ctr">
              <a:defRPr sz="2100"/>
            </a:lvl1pPr>
          </a:lstStyle>
          <a:p>
            <a:r>
              <a:rPr lang="zh-CN" altLang="en-US" dirty="0"/>
              <a:t>编辑标题</a:t>
            </a:r>
            <a:endParaRPr lang="zh-CN" altLang="en-US" dirty="0"/>
          </a:p>
        </p:txBody>
      </p:sp>
      <p:sp>
        <p:nvSpPr>
          <p:cNvPr id="17" name="日期占位符 3"/>
          <p:cNvSpPr>
            <a:spLocks noGrp="1"/>
          </p:cNvSpPr>
          <p:nvPr>
            <p:ph type="dt" sz="half" idx="10"/>
          </p:nvPr>
        </p:nvSpPr>
        <p:spPr/>
        <p:txBody>
          <a:bodyPr/>
          <a:lstStyle>
            <a:lvl1pPr>
              <a:defRPr/>
            </a:lvl1pPr>
          </a:lstStyle>
          <a:p>
            <a:pPr>
              <a:defRPr/>
            </a:pPr>
            <a:fld id="{B999D4F0-7C50-42AD-8224-6514CB4ED3F6}" type="datetimeFigureOut">
              <a:rPr lang="zh-CN" altLang="en-US"/>
            </a:fld>
            <a:endParaRPr lang="zh-CN" altLang="en-US"/>
          </a:p>
        </p:txBody>
      </p:sp>
      <p:sp>
        <p:nvSpPr>
          <p:cNvPr id="18" name="页脚占位符 4"/>
          <p:cNvSpPr>
            <a:spLocks noGrp="1"/>
          </p:cNvSpPr>
          <p:nvPr>
            <p:ph type="ftr" sz="quarter" idx="11"/>
          </p:nvPr>
        </p:nvSpPr>
        <p:spPr/>
        <p:txBody>
          <a:bodyPr/>
          <a:lstStyle>
            <a:lvl1pPr>
              <a:defRPr/>
            </a:lvl1pPr>
          </a:lstStyle>
          <a:p>
            <a:pPr>
              <a:defRPr/>
            </a:pPr>
            <a:endParaRPr lang="zh-CN" altLang="en-US"/>
          </a:p>
        </p:txBody>
      </p:sp>
      <p:sp>
        <p:nvSpPr>
          <p:cNvPr id="19" name="灯片编号占位符 5"/>
          <p:cNvSpPr>
            <a:spLocks noGrp="1"/>
          </p:cNvSpPr>
          <p:nvPr>
            <p:ph type="sldNum" sz="quarter" idx="12"/>
          </p:nvPr>
        </p:nvSpPr>
        <p:spPr/>
        <p:txBody>
          <a:bodyPr/>
          <a:lstStyle>
            <a:lvl1pPr>
              <a:defRPr/>
            </a:lvl1pPr>
          </a:lstStyle>
          <a:p>
            <a:pPr>
              <a:defRPr/>
            </a:pPr>
            <a:fld id="{83D825DC-0B36-4BCB-86BF-FCFC45867792}" type="slidenum">
              <a:rPr lang="zh-CN" altLang="en-US"/>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仅标题">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4" name="图片 13" descr="view1"/>
          <p:cNvPicPr>
            <a:picLocks noChangeAspect="1"/>
          </p:cNvPicPr>
          <p:nvPr/>
        </p:nvPicPr>
        <p:blipFill>
          <a:blip r:embed="rId3"/>
          <a:srcRect l="3111" r="17201"/>
          <a:stretch>
            <a:fillRect/>
          </a:stretch>
        </p:blipFill>
        <p:spPr>
          <a:xfrm>
            <a:off x="-12698" y="0"/>
            <a:ext cx="12204700" cy="6858000"/>
          </a:xfrm>
          <a:prstGeom prst="rect">
            <a:avLst/>
          </a:prstGeom>
        </p:spPr>
      </p:pic>
      <p:sp>
        <p:nvSpPr>
          <p:cNvPr id="20" name="矩形 19"/>
          <p:cNvSpPr/>
          <p:nvPr/>
        </p:nvSpPr>
        <p:spPr>
          <a:xfrm>
            <a:off x="-12700" y="0"/>
            <a:ext cx="12192000" cy="6858000"/>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21" name="矩形 20"/>
          <p:cNvSpPr/>
          <p:nvPr/>
        </p:nvSpPr>
        <p:spPr>
          <a:xfrm>
            <a:off x="11822112" y="2478487"/>
            <a:ext cx="369888" cy="1108075"/>
          </a:xfrm>
          <a:prstGeom prst="rect">
            <a:avLst/>
          </a:prstGeom>
          <a:solidFill>
            <a:srgbClr val="CC00CC">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endParaRPr lang="zh-CN" altLang="en-US" sz="1015">
              <a:sym typeface="+mn-ea"/>
            </a:endParaRPr>
          </a:p>
        </p:txBody>
      </p:sp>
      <p:sp>
        <p:nvSpPr>
          <p:cNvPr id="22" name="矩形 21"/>
          <p:cNvSpPr/>
          <p:nvPr/>
        </p:nvSpPr>
        <p:spPr>
          <a:xfrm>
            <a:off x="-12698" y="2824956"/>
            <a:ext cx="382588" cy="514350"/>
          </a:xfrm>
          <a:prstGeom prst="rect">
            <a:avLst/>
          </a:prstGeom>
          <a:solidFill>
            <a:srgbClr val="CC00CC">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endParaRPr lang="zh-CN" altLang="en-US" sz="1015">
              <a:sym typeface="+mn-ea"/>
            </a:endParaRPr>
          </a:p>
        </p:txBody>
      </p:sp>
      <p:grpSp>
        <p:nvGrpSpPr>
          <p:cNvPr id="3" name="组合 44"/>
          <p:cNvGrpSpPr/>
          <p:nvPr/>
        </p:nvGrpSpPr>
        <p:grpSpPr bwMode="auto">
          <a:xfrm>
            <a:off x="2497140" y="1423988"/>
            <a:ext cx="1260475" cy="787400"/>
            <a:chOff x="2980319" y="1622787"/>
            <a:chExt cx="1260484" cy="786963"/>
          </a:xfrm>
        </p:grpSpPr>
        <p:sp>
          <p:nvSpPr>
            <p:cNvPr id="4" name="等腰三角形 3"/>
            <p:cNvSpPr/>
            <p:nvPr/>
          </p:nvSpPr>
          <p:spPr>
            <a:xfrm rot="2700000">
              <a:off x="3440781" y="1657629"/>
              <a:ext cx="296697" cy="227014"/>
            </a:xfrm>
            <a:prstGeom prst="triangle">
              <a:avLst/>
            </a:prstGeom>
            <a:solidFill>
              <a:srgbClr val="CC66FF">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5" name="等腰三角形 4"/>
            <p:cNvSpPr/>
            <p:nvPr/>
          </p:nvSpPr>
          <p:spPr>
            <a:xfrm rot="13500000">
              <a:off x="3430438" y="2223276"/>
              <a:ext cx="211021" cy="161926"/>
            </a:xfrm>
            <a:prstGeom prst="triangle">
              <a:avLst/>
            </a:prstGeom>
            <a:solidFill>
              <a:srgbClr val="CC66FF">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6" name="等腰三角形 5"/>
            <p:cNvSpPr/>
            <p:nvPr/>
          </p:nvSpPr>
          <p:spPr>
            <a:xfrm rot="3783418">
              <a:off x="3778983" y="1840040"/>
              <a:ext cx="521998" cy="401641"/>
            </a:xfrm>
            <a:prstGeom prst="triangle">
              <a:avLst/>
            </a:prstGeom>
            <a:solidFill>
              <a:srgbClr val="CC66FF">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7" name="等腰三角形 6"/>
            <p:cNvSpPr/>
            <p:nvPr/>
          </p:nvSpPr>
          <p:spPr>
            <a:xfrm rot="13500000">
              <a:off x="2920140" y="1843214"/>
              <a:ext cx="521998" cy="401640"/>
            </a:xfrm>
            <a:prstGeom prst="triangle">
              <a:avLst/>
            </a:prstGeom>
            <a:solidFill>
              <a:srgbClr val="CC66FF">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grpSp>
      <p:grpSp>
        <p:nvGrpSpPr>
          <p:cNvPr id="8" name="组合 49"/>
          <p:cNvGrpSpPr/>
          <p:nvPr/>
        </p:nvGrpSpPr>
        <p:grpSpPr bwMode="auto">
          <a:xfrm>
            <a:off x="9440864" y="4897438"/>
            <a:ext cx="1260475" cy="785812"/>
            <a:chOff x="2980319" y="1622787"/>
            <a:chExt cx="1260484" cy="786963"/>
          </a:xfrm>
        </p:grpSpPr>
        <p:sp>
          <p:nvSpPr>
            <p:cNvPr id="9" name="等腰三角形 8"/>
            <p:cNvSpPr/>
            <p:nvPr/>
          </p:nvSpPr>
          <p:spPr>
            <a:xfrm rot="2700000">
              <a:off x="3440481" y="1657929"/>
              <a:ext cx="297297" cy="227014"/>
            </a:xfrm>
            <a:prstGeom prst="triangle">
              <a:avLst/>
            </a:prstGeom>
            <a:solidFill>
              <a:srgbClr val="CC66FF">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0" name="等腰三角形 9"/>
            <p:cNvSpPr/>
            <p:nvPr/>
          </p:nvSpPr>
          <p:spPr>
            <a:xfrm rot="13500000">
              <a:off x="3430224" y="2223064"/>
              <a:ext cx="211446" cy="161926"/>
            </a:xfrm>
            <a:prstGeom prst="triangle">
              <a:avLst/>
            </a:prstGeom>
            <a:solidFill>
              <a:srgbClr val="CC66FF">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1" name="等腰三角形 10"/>
            <p:cNvSpPr/>
            <p:nvPr/>
          </p:nvSpPr>
          <p:spPr>
            <a:xfrm rot="3783418">
              <a:off x="3778456" y="1840885"/>
              <a:ext cx="523053" cy="401641"/>
            </a:xfrm>
            <a:prstGeom prst="triangle">
              <a:avLst/>
            </a:prstGeom>
            <a:solidFill>
              <a:srgbClr val="CC66FF">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2" name="等腰三角形 11"/>
            <p:cNvSpPr/>
            <p:nvPr/>
          </p:nvSpPr>
          <p:spPr>
            <a:xfrm rot="13500000">
              <a:off x="2920408" y="1843270"/>
              <a:ext cx="521463" cy="401640"/>
            </a:xfrm>
            <a:prstGeom prst="triangle">
              <a:avLst/>
            </a:prstGeom>
            <a:solidFill>
              <a:srgbClr val="CC66FF">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grpSp>
      <p:sp>
        <p:nvSpPr>
          <p:cNvPr id="13" name="任意多边形 12"/>
          <p:cNvSpPr/>
          <p:nvPr/>
        </p:nvSpPr>
        <p:spPr>
          <a:xfrm>
            <a:off x="3683000" y="2752725"/>
            <a:ext cx="4826000" cy="1354138"/>
          </a:xfrm>
          <a:custGeom>
            <a:avLst/>
            <a:gdLst>
              <a:gd name="connsiteX0" fmla="*/ 4419600 w 4826000"/>
              <a:gd name="connsiteY0" fmla="*/ 0 h 1354666"/>
              <a:gd name="connsiteX1" fmla="*/ 4826000 w 4826000"/>
              <a:gd name="connsiteY1" fmla="*/ 0 h 1354666"/>
              <a:gd name="connsiteX2" fmla="*/ 4826000 w 4826000"/>
              <a:gd name="connsiteY2" fmla="*/ 1354666 h 1354666"/>
              <a:gd name="connsiteX3" fmla="*/ 4419600 w 4826000"/>
              <a:gd name="connsiteY3" fmla="*/ 1354666 h 1354666"/>
              <a:gd name="connsiteX4" fmla="*/ 4419600 w 4826000"/>
              <a:gd name="connsiteY4" fmla="*/ 1236580 h 1354666"/>
              <a:gd name="connsiteX5" fmla="*/ 4707914 w 4826000"/>
              <a:gd name="connsiteY5" fmla="*/ 1236580 h 1354666"/>
              <a:gd name="connsiteX6" fmla="*/ 4707914 w 4826000"/>
              <a:gd name="connsiteY6" fmla="*/ 118086 h 1354666"/>
              <a:gd name="connsiteX7" fmla="*/ 4419600 w 4826000"/>
              <a:gd name="connsiteY7" fmla="*/ 118086 h 1354666"/>
              <a:gd name="connsiteX8" fmla="*/ 0 w 4826000"/>
              <a:gd name="connsiteY8" fmla="*/ 0 h 1354666"/>
              <a:gd name="connsiteX9" fmla="*/ 406400 w 4826000"/>
              <a:gd name="connsiteY9" fmla="*/ 0 h 1354666"/>
              <a:gd name="connsiteX10" fmla="*/ 406400 w 4826000"/>
              <a:gd name="connsiteY10" fmla="*/ 118086 h 1354666"/>
              <a:gd name="connsiteX11" fmla="*/ 118086 w 4826000"/>
              <a:gd name="connsiteY11" fmla="*/ 118086 h 1354666"/>
              <a:gd name="connsiteX12" fmla="*/ 118086 w 4826000"/>
              <a:gd name="connsiteY12" fmla="*/ 1236580 h 1354666"/>
              <a:gd name="connsiteX13" fmla="*/ 406400 w 4826000"/>
              <a:gd name="connsiteY13" fmla="*/ 1236580 h 1354666"/>
              <a:gd name="connsiteX14" fmla="*/ 406400 w 4826000"/>
              <a:gd name="connsiteY14" fmla="*/ 1354666 h 1354666"/>
              <a:gd name="connsiteX15" fmla="*/ 0 w 4826000"/>
              <a:gd name="connsiteY15" fmla="*/ 1354666 h 135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26000" h="1354666">
                <a:moveTo>
                  <a:pt x="4419600" y="0"/>
                </a:moveTo>
                <a:lnTo>
                  <a:pt x="4826000" y="0"/>
                </a:lnTo>
                <a:lnTo>
                  <a:pt x="4826000" y="1354666"/>
                </a:lnTo>
                <a:lnTo>
                  <a:pt x="4419600" y="1354666"/>
                </a:lnTo>
                <a:lnTo>
                  <a:pt x="4419600" y="1236580"/>
                </a:lnTo>
                <a:lnTo>
                  <a:pt x="4707914" y="1236580"/>
                </a:lnTo>
                <a:lnTo>
                  <a:pt x="4707914" y="118086"/>
                </a:lnTo>
                <a:lnTo>
                  <a:pt x="4419600" y="118086"/>
                </a:lnTo>
                <a:close/>
                <a:moveTo>
                  <a:pt x="0" y="0"/>
                </a:moveTo>
                <a:lnTo>
                  <a:pt x="406400" y="0"/>
                </a:lnTo>
                <a:lnTo>
                  <a:pt x="406400" y="118086"/>
                </a:lnTo>
                <a:lnTo>
                  <a:pt x="118086" y="118086"/>
                </a:lnTo>
                <a:lnTo>
                  <a:pt x="118086" y="1236580"/>
                </a:lnTo>
                <a:lnTo>
                  <a:pt x="406400" y="1236580"/>
                </a:lnTo>
                <a:lnTo>
                  <a:pt x="406400" y="1354666"/>
                </a:lnTo>
                <a:lnTo>
                  <a:pt x="0" y="1354666"/>
                </a:lnTo>
                <a:close/>
              </a:path>
            </a:pathLst>
          </a:custGeom>
          <a:solidFill>
            <a:srgbClr val="CC66FF">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9" name="标题 18"/>
          <p:cNvSpPr>
            <a:spLocks noGrp="1"/>
          </p:cNvSpPr>
          <p:nvPr>
            <p:ph type="title" hasCustomPrompt="1"/>
          </p:nvPr>
        </p:nvSpPr>
        <p:spPr>
          <a:xfrm>
            <a:off x="4094956" y="2784475"/>
            <a:ext cx="4002088" cy="1325563"/>
          </a:xfrm>
        </p:spPr>
        <p:txBody>
          <a:bodyPr/>
          <a:lstStyle>
            <a:lvl1pPr algn="ctr">
              <a:defRPr sz="3600">
                <a:solidFill>
                  <a:schemeClr val="bg1"/>
                </a:solidFill>
              </a:defRPr>
            </a:lvl1pPr>
          </a:lstStyle>
          <a:p>
            <a:r>
              <a:rPr lang="zh-CN" altLang="en-US" dirty="0"/>
              <a:t>编辑标题</a:t>
            </a:r>
            <a:endParaRPr lang="zh-CN" altLang="en-US" dirty="0"/>
          </a:p>
        </p:txBody>
      </p:sp>
      <p:sp>
        <p:nvSpPr>
          <p:cNvPr id="16" name="日期占位符 3"/>
          <p:cNvSpPr>
            <a:spLocks noGrp="1"/>
          </p:cNvSpPr>
          <p:nvPr>
            <p:ph type="dt" sz="half" idx="10"/>
          </p:nvPr>
        </p:nvSpPr>
        <p:spPr/>
        <p:txBody>
          <a:bodyPr/>
          <a:lstStyle>
            <a:lvl1pPr>
              <a:defRPr/>
            </a:lvl1pPr>
          </a:lstStyle>
          <a:p>
            <a:pPr>
              <a:defRPr/>
            </a:pPr>
            <a:fld id="{B46BDAF4-5710-458B-B799-5093F5FA355C}" type="datetimeFigureOut">
              <a:rPr lang="zh-CN" altLang="en-US"/>
            </a:fld>
            <a:endParaRPr lang="zh-CN" altLang="en-US"/>
          </a:p>
        </p:txBody>
      </p:sp>
      <p:sp>
        <p:nvSpPr>
          <p:cNvPr id="17" name="页脚占位符 4"/>
          <p:cNvSpPr>
            <a:spLocks noGrp="1"/>
          </p:cNvSpPr>
          <p:nvPr>
            <p:ph type="ftr" sz="quarter" idx="11"/>
          </p:nvPr>
        </p:nvSpPr>
        <p:spPr/>
        <p:txBody>
          <a:bodyPr/>
          <a:lstStyle>
            <a:lvl1pPr>
              <a:defRPr/>
            </a:lvl1pPr>
          </a:lstStyle>
          <a:p>
            <a:pPr>
              <a:defRPr/>
            </a:pPr>
            <a:endParaRPr lang="zh-CN" altLang="en-US"/>
          </a:p>
        </p:txBody>
      </p:sp>
      <p:sp>
        <p:nvSpPr>
          <p:cNvPr id="18" name="灯片编号占位符 5"/>
          <p:cNvSpPr>
            <a:spLocks noGrp="1"/>
          </p:cNvSpPr>
          <p:nvPr>
            <p:ph type="sldNum" sz="quarter" idx="12"/>
          </p:nvPr>
        </p:nvSpPr>
        <p:spPr/>
        <p:txBody>
          <a:bodyPr/>
          <a:lstStyle>
            <a:lvl1pPr>
              <a:defRPr/>
            </a:lvl1pPr>
          </a:lstStyle>
          <a:p>
            <a:pPr>
              <a:defRPr/>
            </a:pPr>
            <a:fld id="{236E3582-261C-4870-93EF-F2FED696334F}" type="slidenum">
              <a:rPr lang="zh-CN" altLang="en-US"/>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1" y="682625"/>
            <a:ext cx="10515600" cy="554355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3"/>
          <p:cNvSpPr>
            <a:spLocks noGrp="1"/>
          </p:cNvSpPr>
          <p:nvPr>
            <p:ph type="dt" sz="half" idx="14"/>
          </p:nvPr>
        </p:nvSpPr>
        <p:spPr/>
        <p:txBody>
          <a:bodyPr/>
          <a:lstStyle>
            <a:lvl1pPr>
              <a:defRPr/>
            </a:lvl1pPr>
          </a:lstStyle>
          <a:p>
            <a:pPr>
              <a:defRPr/>
            </a:pPr>
            <a:fld id="{23926FC9-4F88-440A-A282-1BF822ACA599}" type="datetimeFigureOut">
              <a:rPr lang="zh-CN" altLang="en-US"/>
            </a:fld>
            <a:endParaRPr lang="zh-CN" altLang="en-US"/>
          </a:p>
        </p:txBody>
      </p:sp>
      <p:sp>
        <p:nvSpPr>
          <p:cNvPr id="4" name="页脚占位符 4"/>
          <p:cNvSpPr>
            <a:spLocks noGrp="1"/>
          </p:cNvSpPr>
          <p:nvPr>
            <p:ph type="ftr" sz="quarter" idx="15"/>
          </p:nvPr>
        </p:nvSpPr>
        <p:spPr/>
        <p:txBody>
          <a:bodyPr/>
          <a:lstStyle>
            <a:lvl1pPr>
              <a:defRPr/>
            </a:lvl1pPr>
          </a:lstStyle>
          <a:p>
            <a:pPr>
              <a:defRPr/>
            </a:pPr>
            <a:endParaRPr lang="zh-CN" altLang="en-US"/>
          </a:p>
        </p:txBody>
      </p:sp>
      <p:sp>
        <p:nvSpPr>
          <p:cNvPr id="5" name="灯片编号占位符 5"/>
          <p:cNvSpPr>
            <a:spLocks noGrp="1"/>
          </p:cNvSpPr>
          <p:nvPr>
            <p:ph type="sldNum" sz="quarter" idx="16"/>
          </p:nvPr>
        </p:nvSpPr>
        <p:spPr/>
        <p:txBody>
          <a:bodyPr/>
          <a:lstStyle>
            <a:lvl1pPr>
              <a:defRPr/>
            </a:lvl1pPr>
          </a:lstStyle>
          <a:p>
            <a:pPr>
              <a:defRPr/>
            </a:pPr>
            <a:fld id="{9A16E3AB-9E4C-4E88-81E0-8F91DB30D6C0}" type="slidenum">
              <a:rPr lang="zh-CN" altLang="en-US"/>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正文】一部分">
    <p:bg>
      <p:bgPr>
        <a:solidFill>
          <a:srgbClr val="FFFFF5"/>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正文】二部分">
    <p:bg>
      <p:bgPr>
        <a:solidFill>
          <a:srgbClr val="FFFFF5"/>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D3D7E18C-7230-475B-854B-8E13B115FAFE}" type="slidenum">
              <a:rPr lang="en-US" altLang="zh-CN"/>
            </a:fld>
            <a:endParaRPr lang="en-US" altLang="zh-C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背景02">
    <p:bg>
      <p:bgPr>
        <a:solidFill>
          <a:srgbClr val="FFFFF5"/>
        </a:solidFill>
        <a:effectLst/>
      </p:bgPr>
    </p:bg>
    <p:spTree>
      <p:nvGrpSpPr>
        <p:cNvPr id="1" name=""/>
        <p:cNvGrpSpPr/>
        <p:nvPr/>
      </p:nvGrpSpPr>
      <p:grpSpPr>
        <a:xfrm>
          <a:off x="0" y="0"/>
          <a:ext cx="0" cy="0"/>
          <a:chOff x="0" y="0"/>
          <a:chExt cx="0" cy="0"/>
        </a:xfrm>
      </p:grpSpPr>
      <p:sp>
        <p:nvSpPr>
          <p:cNvPr id="3" name="矩形 2"/>
          <p:cNvSpPr/>
          <p:nvPr/>
        </p:nvSpPr>
        <p:spPr>
          <a:xfrm flipH="1">
            <a:off x="0" y="0"/>
            <a:ext cx="12192000" cy="6858000"/>
          </a:xfrm>
          <a:prstGeom prst="rect">
            <a:avLst/>
          </a:prstGeom>
          <a:gradFill>
            <a:gsLst>
              <a:gs pos="40000">
                <a:srgbClr val="E1250F"/>
              </a:gs>
              <a:gs pos="0">
                <a:srgbClr val="E10813"/>
              </a:gs>
              <a:gs pos="100000">
                <a:srgbClr val="FFC000"/>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5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15" b="0" i="0" u="none" strike="noStrike" kern="1200" cap="none" spc="0" normalizeH="0" baseline="0" noProof="0">
              <a:ln>
                <a:noFill/>
              </a:ln>
              <a:solidFill>
                <a:srgbClr val="FFFFFF"/>
              </a:solidFill>
              <a:effectLst/>
              <a:uLnTx/>
              <a:uFillTx/>
              <a:latin typeface="Arial" panose="020B0604020202020204"/>
              <a:ea typeface="宋体" panose="02010600030101010101" pitchFamily="2" charset="-122"/>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第一章">
    <p:bg>
      <p:bgPr>
        <a:solidFill>
          <a:srgbClr val="FFFFF5"/>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2_自定义版式">
    <p:spTree>
      <p:nvGrpSpPr>
        <p:cNvPr id="1" name=""/>
        <p:cNvGrpSpPr/>
        <p:nvPr/>
      </p:nvGrpSpPr>
      <p:grpSpPr>
        <a:xfrm>
          <a:off x="0" y="0"/>
          <a:ext cx="0" cy="0"/>
          <a:chOff x="0" y="0"/>
          <a:chExt cx="0" cy="0"/>
        </a:xfrm>
      </p:grpSpPr>
      <p:pic>
        <p:nvPicPr>
          <p:cNvPr id="3"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二">
    <p:bg>
      <p:bgPr>
        <a:solidFill>
          <a:srgbClr val="FFFFF5"/>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一">
    <p:bg>
      <p:bgPr>
        <a:solidFill>
          <a:srgbClr val="FFFFF5"/>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三">
    <p:bg>
      <p:bgPr>
        <a:solidFill>
          <a:srgbClr val="FFFFF5"/>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四">
    <p:bg>
      <p:bgPr>
        <a:solidFill>
          <a:srgbClr val="FFFFF5"/>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五">
    <p:bg>
      <p:bgPr>
        <a:solidFill>
          <a:srgbClr val="FFFFF5"/>
        </a:solidFill>
        <a:effectLst/>
      </p:bgPr>
    </p:bg>
    <p:spTree>
      <p:nvGrpSpPr>
        <p:cNvPr id="1" name=""/>
        <p:cNvGrpSpPr/>
        <p:nvPr/>
      </p:nvGrpSpPr>
      <p:grpSpPr>
        <a:xfrm>
          <a:off x="0" y="0"/>
          <a:ext cx="0" cy="0"/>
          <a:chOff x="0" y="0"/>
          <a:chExt cx="0" cy="0"/>
        </a:xfrm>
      </p:grpSpPr>
      <p:cxnSp>
        <p:nvCxnSpPr>
          <p:cNvPr id="17" name="直接箭头连接符 79"/>
          <p:cNvCxnSpPr/>
          <p:nvPr/>
        </p:nvCxnSpPr>
        <p:spPr bwMode="auto">
          <a:xfrm>
            <a:off x="5595320" y="260648"/>
            <a:ext cx="6264000"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3页">
    <p:spTree>
      <p:nvGrpSpPr>
        <p:cNvPr id="1" name=""/>
        <p:cNvGrpSpPr/>
        <p:nvPr/>
      </p:nvGrpSpPr>
      <p:grpSpPr>
        <a:xfrm>
          <a:off x="0" y="0"/>
          <a:ext cx="0" cy="0"/>
          <a:chOff x="0" y="0"/>
          <a:chExt cx="0" cy="0"/>
        </a:xfrm>
      </p:grpSpPr>
      <p:pic>
        <p:nvPicPr>
          <p:cNvPr id="3"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_11">
    <p:bg>
      <p:bgPr>
        <a:solidFill>
          <a:srgbClr val="F4F8F2"/>
        </a:solidFill>
        <a:effectLst/>
      </p:bgPr>
    </p:bg>
    <p:spTree>
      <p:nvGrpSpPr>
        <p:cNvPr id="1" name=""/>
        <p:cNvGrpSpPr/>
        <p:nvPr/>
      </p:nvGrpSpPr>
      <p:grpSpPr>
        <a:xfrm>
          <a:off x="0" y="0"/>
          <a:ext cx="0" cy="0"/>
          <a:chOff x="0" y="0"/>
          <a:chExt cx="0" cy="0"/>
        </a:xfrm>
      </p:grpSpPr>
      <p:cxnSp>
        <p:nvCxnSpPr>
          <p:cNvPr id="9" name="直接连接符 8"/>
          <p:cNvCxnSpPr/>
          <p:nvPr/>
        </p:nvCxnSpPr>
        <p:spPr>
          <a:xfrm>
            <a:off x="309564" y="6572250"/>
            <a:ext cx="11763101" cy="25102"/>
          </a:xfrm>
          <a:prstGeom prst="line">
            <a:avLst/>
          </a:prstGeom>
          <a:ln w="63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箭头连接符 79"/>
          <p:cNvCxnSpPr/>
          <p:nvPr/>
        </p:nvCxnSpPr>
        <p:spPr bwMode="auto">
          <a:xfrm flipV="1">
            <a:off x="-168696" y="260350"/>
            <a:ext cx="12025735" cy="298"/>
          </a:xfrm>
          <a:prstGeom prst="straightConnector1">
            <a:avLst/>
          </a:prstGeom>
          <a:ln w="6350">
            <a:solidFill>
              <a:schemeClr val="accent6">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F6D3B4DF-784F-48F9-8EFB-618E97D367E2}" type="slidenum">
              <a:rPr lang="en-US" altLang="zh-CN"/>
            </a:fld>
            <a:endParaRPr lang="en-US" altLang="zh-C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1">
    <p:bg>
      <p:bgPr>
        <a:solidFill>
          <a:srgbClr val="FFFFF5"/>
        </a:solidFill>
        <a:effectLst/>
      </p:bgPr>
    </p:bg>
    <p:spTree>
      <p:nvGrpSpPr>
        <p:cNvPr id="1" name=""/>
        <p:cNvGrpSpPr/>
        <p:nvPr/>
      </p:nvGrpSpPr>
      <p:grpSpPr>
        <a:xfrm>
          <a:off x="0" y="0"/>
          <a:ext cx="0" cy="0"/>
          <a:chOff x="0" y="0"/>
          <a:chExt cx="0" cy="0"/>
        </a:xfrm>
      </p:grpSpPr>
      <p:sp>
        <p:nvSpPr>
          <p:cNvPr id="13" name="TextBox 2"/>
          <p:cNvSpPr txBox="1">
            <a:spLocks noChangeArrowheads="1"/>
          </p:cNvSpPr>
          <p:nvPr/>
        </p:nvSpPr>
        <p:spPr bwMode="auto">
          <a:xfrm>
            <a:off x="263353" y="171679"/>
            <a:ext cx="2903691" cy="1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3" tIns="25717" rIns="51433" bIns="25717"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marR="0" lvl="0" indent="0" algn="l" defTabSz="10287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790" b="1" i="0" u="none" strike="noStrike" kern="0" cap="none" spc="68" normalizeH="0" baseline="0" noProof="0" dirty="0">
                <a:ln>
                  <a:noFill/>
                </a:ln>
                <a:solidFill>
                  <a:srgbClr val="C8480E"/>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人类生活在同一个地球村里</a:t>
            </a:r>
            <a:endParaRPr kumimoji="0" lang="zh-CN" altLang="en-US" sz="790" b="1" i="0" u="none" strike="noStrike" kern="0" cap="none" spc="68" normalizeH="0" baseline="0" noProof="0" dirty="0">
              <a:ln>
                <a:noFill/>
              </a:ln>
              <a:solidFill>
                <a:srgbClr val="C8480E"/>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endParaRPr>
          </a:p>
        </p:txBody>
      </p:sp>
      <p:cxnSp>
        <p:nvCxnSpPr>
          <p:cNvPr id="14" name="直接箭头连接符 79"/>
          <p:cNvCxnSpPr>
            <a:stCxn id="13" idx="3"/>
          </p:cNvCxnSpPr>
          <p:nvPr/>
        </p:nvCxnSpPr>
        <p:spPr bwMode="auto">
          <a:xfrm>
            <a:off x="3167044" y="258273"/>
            <a:ext cx="8689597" cy="2"/>
          </a:xfrm>
          <a:prstGeom prst="straightConnector1">
            <a:avLst/>
          </a:prstGeom>
          <a:ln w="6350">
            <a:solidFill>
              <a:srgbClr val="C8480E"/>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335902" y="6597352"/>
            <a:ext cx="11376724" cy="298"/>
          </a:xfrm>
          <a:prstGeom prst="line">
            <a:avLst/>
          </a:prstGeom>
          <a:ln>
            <a:solidFill>
              <a:srgbClr val="C8480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527051" y="96842"/>
            <a:ext cx="10972800" cy="541337"/>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624417" y="1125539"/>
            <a:ext cx="5384800" cy="37719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212417" y="1125539"/>
            <a:ext cx="5384800" cy="37719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noChangeArrowheads="1"/>
          </p:cNvSpPr>
          <p:nvPr>
            <p:ph type="dt" sz="half" idx="10"/>
          </p:nvPr>
        </p:nvSpPr>
        <p:spPr/>
        <p:txBody>
          <a:bodyPr/>
          <a:lstStyle>
            <a:lvl1pPr>
              <a:defRPr/>
            </a:lvl1pPr>
          </a:lstStyle>
          <a:p>
            <a:pPr defTabSz="514350">
              <a:defRPr/>
            </a:pPr>
            <a:fld id="{028AEBAD-1C5A-45B1-9E1C-0BCABB5800A8}" type="datetimeFigureOut">
              <a:rPr lang="zh-CN" altLang="en-US" smtClean="0"/>
            </a:fld>
            <a:endParaRPr lang="zh-CN" altLang="en-US"/>
          </a:p>
        </p:txBody>
      </p:sp>
      <p:sp>
        <p:nvSpPr>
          <p:cNvPr id="6" name="页脚占位符 4"/>
          <p:cNvSpPr>
            <a:spLocks noGrp="1" noChangeArrowheads="1"/>
          </p:cNvSpPr>
          <p:nvPr>
            <p:ph type="ftr" sz="quarter" idx="11"/>
          </p:nvPr>
        </p:nvSpPr>
        <p:spPr/>
        <p:txBody>
          <a:bodyPr/>
          <a:lstStyle>
            <a:lvl1pPr>
              <a:defRPr/>
            </a:lvl1pPr>
          </a:lstStyle>
          <a:p>
            <a:pPr defTabSz="514350">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defTabSz="514350">
              <a:defRPr/>
            </a:pPr>
            <a:fld id="{D23359B4-0E3A-4CC6-8E76-61D4AE3FDEA2}" type="slidenum">
              <a:rPr lang="zh-CN" altLang="en-US" smtClean="0"/>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cSld name="1_内容">
    <p:spTree>
      <p:nvGrpSpPr>
        <p:cNvPr id="1" name=""/>
        <p:cNvGrpSpPr/>
        <p:nvPr/>
      </p:nvGrpSpPr>
      <p:grpSpPr>
        <a:xfrm>
          <a:off x="0" y="0"/>
          <a:ext cx="0" cy="0"/>
          <a:chOff x="0" y="0"/>
          <a:chExt cx="0" cy="0"/>
        </a:xfrm>
      </p:grpSpPr>
      <p:sp>
        <p:nvSpPr>
          <p:cNvPr id="2" name="内容占位符 1"/>
          <p:cNvSpPr>
            <a:spLocks noGrp="1"/>
          </p:cNvSpPr>
          <p:nvPr>
            <p:ph/>
          </p:nvPr>
        </p:nvSpPr>
        <p:spPr>
          <a:xfrm>
            <a:off x="402167" y="228601"/>
            <a:ext cx="11387667" cy="587057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Rectangle 154"/>
          <p:cNvSpPr>
            <a:spLocks noGrp="1" noChangeArrowheads="1"/>
          </p:cNvSpPr>
          <p:nvPr>
            <p:ph type="dt" sz="half" idx="10"/>
          </p:nvPr>
        </p:nvSpPr>
        <p:spPr/>
        <p:txBody>
          <a:bodyPr/>
          <a:lstStyle>
            <a:lvl1pPr>
              <a:defRPr/>
            </a:lvl1pPr>
          </a:lstStyle>
          <a:p>
            <a:pPr>
              <a:defRPr/>
            </a:pPr>
            <a:endParaRPr lang="en-US" altLang="zh-CN"/>
          </a:p>
        </p:txBody>
      </p:sp>
      <p:sp>
        <p:nvSpPr>
          <p:cNvPr id="4" name="Rectangle 155"/>
          <p:cNvSpPr>
            <a:spLocks noGrp="1" noChangeArrowheads="1"/>
          </p:cNvSpPr>
          <p:nvPr>
            <p:ph type="ftr" sz="quarter" idx="11"/>
          </p:nvPr>
        </p:nvSpPr>
        <p:spPr>
          <a:xfrm>
            <a:off x="3695733" y="6388101"/>
            <a:ext cx="5067267" cy="365125"/>
          </a:xfrm>
          <a:prstGeom prst="rect">
            <a:avLst/>
          </a:prstGeom>
        </p:spPr>
        <p:txBody>
          <a:bodyPr/>
          <a:lstStyle>
            <a:lvl1pPr>
              <a:defRPr/>
            </a:lvl1pPr>
          </a:lstStyle>
          <a:p>
            <a:pPr>
              <a:defRPr/>
            </a:pPr>
            <a:endParaRPr lang="en-US" altLang="zh-CN"/>
          </a:p>
        </p:txBody>
      </p:sp>
      <p:sp>
        <p:nvSpPr>
          <p:cNvPr id="5" name="Rectangle 156"/>
          <p:cNvSpPr>
            <a:spLocks noGrp="1" noChangeArrowheads="1"/>
          </p:cNvSpPr>
          <p:nvPr>
            <p:ph type="sldNum" sz="quarter" idx="12"/>
          </p:nvPr>
        </p:nvSpPr>
        <p:spPr/>
        <p:txBody>
          <a:bodyPr/>
          <a:lstStyle>
            <a:lvl1pPr>
              <a:defRPr/>
            </a:lvl1pPr>
          </a:lstStyle>
          <a:p>
            <a:pPr>
              <a:defRPr/>
            </a:pPr>
            <a:fld id="{D395B53D-2BA1-4310-BEC6-F9A8F22C1B21}" type="slidenum">
              <a:rPr lang="en-US" altLang="zh-CN"/>
            </a:fld>
            <a:endParaRPr lang="en-US" altLang="zh-CN"/>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本讲内容&amp;金句">
    <p:bg>
      <p:bgPr>
        <a:solidFill>
          <a:srgbClr val="FFFFF5"/>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1415480" y="1"/>
            <a:ext cx="10776520" cy="2873196"/>
          </a:xfrm>
          <a:prstGeom prst="rect">
            <a:avLst/>
          </a:prstGeom>
        </p:spPr>
      </p:pic>
      <p:pic>
        <p:nvPicPr>
          <p:cNvPr id="9" name="图片 3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7" t="-1" b="909"/>
          <a:stretch>
            <a:fillRect/>
          </a:stretch>
        </p:blipFill>
        <p:spPr bwMode="auto">
          <a:xfrm>
            <a:off x="0" y="6165851"/>
            <a:ext cx="12192000" cy="69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2" descr="图片包含 轮廓&#10;&#10;已生成高可信度的说明"/>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1"/>
            <a:ext cx="3287713" cy="1441451"/>
          </a:xfrm>
          <a:prstGeom prst="rect">
            <a:avLst/>
          </a:prstGeom>
          <a:noFill/>
          <a:ln>
            <a:noFill/>
          </a:ln>
        </p:spPr>
      </p:pic>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BED8DBE0-5C2B-447A-A1C4-E65946A157E4}" type="slidenum">
              <a:rPr lang="en-US" altLang="zh-CN"/>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3E7BCD0D-4B96-4C78-8774-E83381068EC5}" type="slidenum">
              <a:rPr lang="en-US" altLang="zh-CN"/>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D5FF8DC6-6183-411C-A8D4-2BFE3AF2976E}" type="slidenum">
              <a:rPr lang="en-US" altLang="zh-CN"/>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2.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1" Type="http://schemas.openxmlformats.org/officeDocument/2006/relationships/theme" Target="../theme/theme2.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1" Type="http://schemas.openxmlformats.org/officeDocument/2006/relationships/theme" Target="../theme/theme3.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1" Type="http://schemas.openxmlformats.org/officeDocument/2006/relationships/theme" Target="../theme/theme4.xml"/><Relationship Id="rId30" Type="http://schemas.openxmlformats.org/officeDocument/2006/relationships/slideLayout" Target="../slideLayouts/slideLayout63.xml"/><Relationship Id="rId3" Type="http://schemas.openxmlformats.org/officeDocument/2006/relationships/slideLayout" Target="../slideLayouts/slideLayout36.xml"/><Relationship Id="rId29" Type="http://schemas.openxmlformats.org/officeDocument/2006/relationships/slideLayout" Target="../slideLayouts/slideLayout62.xml"/><Relationship Id="rId28" Type="http://schemas.openxmlformats.org/officeDocument/2006/relationships/slideLayout" Target="../slideLayouts/slideLayout61.xml"/><Relationship Id="rId27" Type="http://schemas.openxmlformats.org/officeDocument/2006/relationships/slideLayout" Target="../slideLayouts/slideLayout60.xml"/><Relationship Id="rId26" Type="http://schemas.openxmlformats.org/officeDocument/2006/relationships/slideLayout" Target="../slideLayouts/slideLayout59.xml"/><Relationship Id="rId25" Type="http://schemas.openxmlformats.org/officeDocument/2006/relationships/slideLayout" Target="../slideLayouts/slideLayout58.xml"/><Relationship Id="rId24" Type="http://schemas.openxmlformats.org/officeDocument/2006/relationships/slideLayout" Target="../slideLayouts/slideLayout57.xml"/><Relationship Id="rId23" Type="http://schemas.openxmlformats.org/officeDocument/2006/relationships/slideLayout" Target="../slideLayouts/slideLayout56.xml"/><Relationship Id="rId22" Type="http://schemas.openxmlformats.org/officeDocument/2006/relationships/slideLayout" Target="../slideLayouts/slideLayout55.xml"/><Relationship Id="rId21" Type="http://schemas.openxmlformats.org/officeDocument/2006/relationships/slideLayout" Target="../slideLayouts/slideLayout54.xml"/><Relationship Id="rId20" Type="http://schemas.openxmlformats.org/officeDocument/2006/relationships/slideLayout" Target="../slideLayouts/slideLayout53.xml"/><Relationship Id="rId2" Type="http://schemas.openxmlformats.org/officeDocument/2006/relationships/slideLayout" Target="../slideLayouts/slideLayout35.xml"/><Relationship Id="rId19" Type="http://schemas.openxmlformats.org/officeDocument/2006/relationships/slideLayout" Target="../slideLayouts/slideLayout52.xml"/><Relationship Id="rId18" Type="http://schemas.openxmlformats.org/officeDocument/2006/relationships/slideLayout" Target="../slideLayouts/slideLayout51.xml"/><Relationship Id="rId17" Type="http://schemas.openxmlformats.org/officeDocument/2006/relationships/slideLayout" Target="../slideLayouts/slideLayout50.xml"/><Relationship Id="rId16" Type="http://schemas.openxmlformats.org/officeDocument/2006/relationships/slideLayout" Target="../slideLayouts/slideLayout49.xml"/><Relationship Id="rId15" Type="http://schemas.openxmlformats.org/officeDocument/2006/relationships/slideLayout" Target="../slideLayouts/slideLayout48.xml"/><Relationship Id="rId14" Type="http://schemas.openxmlformats.org/officeDocument/2006/relationships/slideLayout" Target="../slideLayouts/slideLayout47.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bwMode="auto">
          <a:xfrm>
            <a:off x="402167" y="228600"/>
            <a:ext cx="11387667" cy="11430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9459" name="Rectangle 3"/>
          <p:cNvSpPr>
            <a:spLocks noGrp="1" noRot="1" noChangeArrowheads="1"/>
          </p:cNvSpPr>
          <p:nvPr>
            <p:ph type="body" idx="1"/>
          </p:nvPr>
        </p:nvSpPr>
        <p:spPr bwMode="auto">
          <a:xfrm>
            <a:off x="402167" y="1600200"/>
            <a:ext cx="11387667" cy="4498975"/>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56676" name="Rectangle 4"/>
          <p:cNvSpPr>
            <a:spLocks noGrp="1" noChangeArrowheads="1"/>
          </p:cNvSpPr>
          <p:nvPr>
            <p:ph type="dt" sz="half" idx="2"/>
          </p:nvPr>
        </p:nvSpPr>
        <p:spPr bwMode="auto">
          <a:xfrm>
            <a:off x="402167" y="6245225"/>
            <a:ext cx="3052233"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ea typeface="宋体" panose="02010600030101010101" pitchFamily="2" charset="-122"/>
              </a:defRPr>
            </a:lvl1pPr>
          </a:lstStyle>
          <a:p>
            <a:pPr>
              <a:defRPr/>
            </a:pPr>
            <a:endParaRPr lang="en-US" altLang="zh-CN"/>
          </a:p>
        </p:txBody>
      </p:sp>
      <p:sp>
        <p:nvSpPr>
          <p:cNvPr id="156677"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ea typeface="宋体" panose="02010600030101010101" pitchFamily="2" charset="-122"/>
              </a:defRPr>
            </a:lvl1pPr>
          </a:lstStyle>
          <a:p>
            <a:pPr>
              <a:defRPr/>
            </a:pPr>
            <a:endParaRPr lang="en-US" altLang="zh-CN"/>
          </a:p>
        </p:txBody>
      </p:sp>
      <p:sp>
        <p:nvSpPr>
          <p:cNvPr id="156678" name="Rectangle 6"/>
          <p:cNvSpPr>
            <a:spLocks noGrp="1" noChangeArrowheads="1"/>
          </p:cNvSpPr>
          <p:nvPr>
            <p:ph type="sldNum" sz="quarter" idx="4"/>
          </p:nvPr>
        </p:nvSpPr>
        <p:spPr bwMode="auto">
          <a:xfrm>
            <a:off x="8737601" y="6245225"/>
            <a:ext cx="3052233" cy="4762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Arial" panose="020B0604020202020204" pitchFamily="34" charset="0"/>
                <a:ea typeface="宋体" panose="02010600030101010101" pitchFamily="2" charset="-122"/>
              </a:defRPr>
            </a:lvl1pPr>
          </a:lstStyle>
          <a:p>
            <a:pPr>
              <a:defRPr/>
            </a:pPr>
            <a:fld id="{99585206-8A71-4CEF-91A5-A8FEC4B6F51B}" type="slidenum">
              <a:rPr lang="en-US" altLang="zh-CN"/>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folHlink"/>
        </a:buClr>
        <a:buSzPct val="95000"/>
        <a:buFont typeface="Wingdings" panose="05000000000000000000"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80000"/>
        <a:buFont typeface="Wingdings" panose="05000000000000000000" pitchFamily="2" charset="2"/>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Font typeface="Wingdings" panose="05000000000000000000" pitchFamily="2" charset="2"/>
        <a:buChar char="w"/>
        <a:defRPr sz="2400">
          <a:solidFill>
            <a:schemeClr val="tx1"/>
          </a:solidFill>
          <a:latin typeface="+mn-lt"/>
          <a:ea typeface="+mn-ea"/>
        </a:defRPr>
      </a:lvl3pPr>
      <a:lvl4pPr marL="1600200" indent="-228600" algn="l" rtl="0" eaLnBrk="0" fontAlgn="base" hangingPunct="0">
        <a:spcBef>
          <a:spcPct val="20000"/>
        </a:spcBef>
        <a:spcAft>
          <a:spcPct val="0"/>
        </a:spcAft>
        <a:buClr>
          <a:schemeClr val="hlink"/>
        </a:buClr>
        <a:buSzPct val="80000"/>
        <a:buFont typeface="Wingdings" panose="05000000000000000000"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85000"/>
        <a:buFont typeface="Wingdings" panose="05000000000000000000" pitchFamily="2" charset="2"/>
        <a:buChar char="w"/>
        <a:defRPr sz="2000">
          <a:solidFill>
            <a:schemeClr val="tx1"/>
          </a:solidFill>
          <a:latin typeface="+mn-lt"/>
          <a:ea typeface="+mn-ea"/>
        </a:defRPr>
      </a:lvl5pPr>
      <a:lvl6pPr marL="2514600" indent="-228600" algn="l" rtl="0" fontAlgn="base">
        <a:spcBef>
          <a:spcPct val="20000"/>
        </a:spcBef>
        <a:spcAft>
          <a:spcPct val="0"/>
        </a:spcAft>
        <a:buClr>
          <a:schemeClr val="folHlink"/>
        </a:buClr>
        <a:buSzPct val="85000"/>
        <a:buFont typeface="Wingdings" panose="05000000000000000000" pitchFamily="2" charset="2"/>
        <a:buChar char="w"/>
        <a:defRPr sz="2000">
          <a:solidFill>
            <a:schemeClr val="tx1"/>
          </a:solidFill>
          <a:latin typeface="+mn-lt"/>
          <a:ea typeface="+mn-ea"/>
        </a:defRPr>
      </a:lvl6pPr>
      <a:lvl7pPr marL="2971800" indent="-228600" algn="l" rtl="0" fontAlgn="base">
        <a:spcBef>
          <a:spcPct val="20000"/>
        </a:spcBef>
        <a:spcAft>
          <a:spcPct val="0"/>
        </a:spcAft>
        <a:buClr>
          <a:schemeClr val="folHlink"/>
        </a:buClr>
        <a:buSzPct val="85000"/>
        <a:buFont typeface="Wingdings" panose="05000000000000000000" pitchFamily="2" charset="2"/>
        <a:buChar char="w"/>
        <a:defRPr sz="2000">
          <a:solidFill>
            <a:schemeClr val="tx1"/>
          </a:solidFill>
          <a:latin typeface="+mn-lt"/>
          <a:ea typeface="+mn-ea"/>
        </a:defRPr>
      </a:lvl7pPr>
      <a:lvl8pPr marL="3429000" indent="-228600" algn="l" rtl="0" fontAlgn="base">
        <a:spcBef>
          <a:spcPct val="20000"/>
        </a:spcBef>
        <a:spcAft>
          <a:spcPct val="0"/>
        </a:spcAft>
        <a:buClr>
          <a:schemeClr val="folHlink"/>
        </a:buClr>
        <a:buSzPct val="85000"/>
        <a:buFont typeface="Wingdings" panose="05000000000000000000" pitchFamily="2" charset="2"/>
        <a:buChar char="w"/>
        <a:defRPr sz="2000">
          <a:solidFill>
            <a:schemeClr val="tx1"/>
          </a:solidFill>
          <a:latin typeface="+mn-lt"/>
          <a:ea typeface="+mn-ea"/>
        </a:defRPr>
      </a:lvl8pPr>
      <a:lvl9pPr marL="3886200" indent="-228600" algn="l" rtl="0" fontAlgn="base">
        <a:spcBef>
          <a:spcPct val="20000"/>
        </a:spcBef>
        <a:spcAft>
          <a:spcPct val="0"/>
        </a:spcAft>
        <a:buClr>
          <a:schemeClr val="folHlink"/>
        </a:buClr>
        <a:buSzPct val="85000"/>
        <a:buFont typeface="Wingdings" panose="05000000000000000000" pitchFamily="2" charset="2"/>
        <a:buChar char="w"/>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5"/>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5"/>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宋体" panose="02010600030101010101" pitchFamily="2" charset="-122"/>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cs typeface="宋体" panose="02010600030101010101" pitchFamily="2" charset="-122"/>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cs typeface="宋体" panose="02010600030101010101" pitchFamily="2" charset="-122"/>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cs typeface="宋体" panose="02010600030101010101" pitchFamily="2" charset="-122"/>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cs typeface="宋体" panose="02010600030101010101" pitchFamily="2" charset="-122"/>
        </a:defRPr>
      </a:lvl5pPr>
      <a:lvl6pPr marL="171450" algn="l" rtl="0" fontAlgn="base">
        <a:lnSpc>
          <a:spcPct val="90000"/>
        </a:lnSpc>
        <a:spcBef>
          <a:spcPct val="0"/>
        </a:spcBef>
        <a:spcAft>
          <a:spcPct val="0"/>
        </a:spcAft>
        <a:defRPr sz="1650">
          <a:solidFill>
            <a:schemeClr val="tx1"/>
          </a:solidFill>
          <a:latin typeface="Calibri Light" panose="020F0302020204030204" pitchFamily="34" charset="0"/>
          <a:ea typeface="宋体" panose="02010600030101010101" pitchFamily="2" charset="-122"/>
        </a:defRPr>
      </a:lvl6pPr>
      <a:lvl7pPr marL="342900" algn="l" rtl="0" fontAlgn="base">
        <a:lnSpc>
          <a:spcPct val="90000"/>
        </a:lnSpc>
        <a:spcBef>
          <a:spcPct val="0"/>
        </a:spcBef>
        <a:spcAft>
          <a:spcPct val="0"/>
        </a:spcAft>
        <a:defRPr sz="1650">
          <a:solidFill>
            <a:schemeClr val="tx1"/>
          </a:solidFill>
          <a:latin typeface="Calibri Light" panose="020F0302020204030204" pitchFamily="34" charset="0"/>
          <a:ea typeface="宋体" panose="02010600030101010101" pitchFamily="2" charset="-122"/>
        </a:defRPr>
      </a:lvl7pPr>
      <a:lvl8pPr marL="514350" algn="l" rtl="0" fontAlgn="base">
        <a:lnSpc>
          <a:spcPct val="90000"/>
        </a:lnSpc>
        <a:spcBef>
          <a:spcPct val="0"/>
        </a:spcBef>
        <a:spcAft>
          <a:spcPct val="0"/>
        </a:spcAft>
        <a:defRPr sz="1650">
          <a:solidFill>
            <a:schemeClr val="tx1"/>
          </a:solidFill>
          <a:latin typeface="Calibri Light" panose="020F0302020204030204" pitchFamily="34" charset="0"/>
          <a:ea typeface="宋体" panose="02010600030101010101" pitchFamily="2" charset="-122"/>
        </a:defRPr>
      </a:lvl8pPr>
      <a:lvl9pPr marL="685800" algn="l" rtl="0" fontAlgn="base">
        <a:lnSpc>
          <a:spcPct val="90000"/>
        </a:lnSpc>
        <a:spcBef>
          <a:spcPct val="0"/>
        </a:spcBef>
        <a:spcAft>
          <a:spcPct val="0"/>
        </a:spcAft>
        <a:defRPr sz="1650">
          <a:solidFill>
            <a:schemeClr val="tx1"/>
          </a:solidFill>
          <a:latin typeface="Calibri Light" panose="020F0302020204030204" pitchFamily="34" charset="0"/>
          <a:ea typeface="宋体" panose="02010600030101010101" pitchFamily="2" charset="-122"/>
        </a:defRPr>
      </a:lvl9pPr>
    </p:titleStyle>
    <p:bodyStyle>
      <a:lvl1pPr marL="168910" indent="-168910" algn="l" rtl="0" eaLnBrk="0" fontAlgn="base" hangingPunct="0">
        <a:lnSpc>
          <a:spcPct val="90000"/>
        </a:lnSpc>
        <a:spcBef>
          <a:spcPct val="401000"/>
        </a:spcBef>
        <a:spcAft>
          <a:spcPct val="0"/>
        </a:spcAft>
        <a:buFont typeface="Arial" panose="020B0604020202020204" pitchFamily="34" charset="0"/>
        <a:buChar char="•"/>
        <a:defRPr sz="2100" kern="1200">
          <a:solidFill>
            <a:schemeClr val="tx1"/>
          </a:solidFill>
          <a:latin typeface="+mn-lt"/>
          <a:ea typeface="+mn-ea"/>
          <a:cs typeface="宋体" panose="02010600030101010101" pitchFamily="2" charset="-122"/>
        </a:defRPr>
      </a:lvl1pPr>
      <a:lvl2pPr marL="511810" indent="-168910" algn="l" rtl="0" eaLnBrk="0" fontAlgn="base" hangingPunct="0">
        <a:lnSpc>
          <a:spcPct val="90000"/>
        </a:lnSpc>
        <a:spcBef>
          <a:spcPct val="201000"/>
        </a:spcBef>
        <a:spcAft>
          <a:spcPct val="0"/>
        </a:spcAft>
        <a:buFont typeface="Arial" panose="020B0604020202020204" pitchFamily="34" charset="0"/>
        <a:buChar char="•"/>
        <a:defRPr sz="1800" kern="1200">
          <a:solidFill>
            <a:schemeClr val="tx1"/>
          </a:solidFill>
          <a:latin typeface="+mn-lt"/>
          <a:ea typeface="+mn-ea"/>
          <a:cs typeface="+mn-cs"/>
        </a:defRPr>
      </a:lvl2pPr>
      <a:lvl3pPr marL="854710" indent="-168910" algn="l" rtl="0" eaLnBrk="0" fontAlgn="base" hangingPunct="0">
        <a:lnSpc>
          <a:spcPct val="90000"/>
        </a:lnSpc>
        <a:spcBef>
          <a:spcPct val="201000"/>
        </a:spcBef>
        <a:spcAft>
          <a:spcPct val="0"/>
        </a:spcAft>
        <a:buFont typeface="Arial" panose="020B0604020202020204" pitchFamily="34" charset="0"/>
        <a:buChar char="•"/>
        <a:defRPr sz="1575" kern="1200">
          <a:solidFill>
            <a:schemeClr val="tx1"/>
          </a:solidFill>
          <a:latin typeface="+mn-lt"/>
          <a:ea typeface="+mn-ea"/>
          <a:cs typeface="+mn-cs"/>
        </a:defRPr>
      </a:lvl3pPr>
      <a:lvl4pPr marL="1197610" indent="-168910" algn="l" rtl="0" eaLnBrk="0" fontAlgn="base" hangingPunct="0">
        <a:lnSpc>
          <a:spcPct val="90000"/>
        </a:lnSpc>
        <a:spcBef>
          <a:spcPct val="201000"/>
        </a:spcBef>
        <a:spcAft>
          <a:spcPct val="0"/>
        </a:spcAft>
        <a:buFont typeface="Arial" panose="020B0604020202020204" pitchFamily="34" charset="0"/>
        <a:buChar char="•"/>
        <a:defRPr sz="1500" kern="1200">
          <a:solidFill>
            <a:schemeClr val="tx1"/>
          </a:solidFill>
          <a:latin typeface="+mn-lt"/>
          <a:ea typeface="+mn-ea"/>
          <a:cs typeface="+mn-cs"/>
        </a:defRPr>
      </a:lvl4pPr>
      <a:lvl5pPr marL="1540510" indent="-168910" algn="l" rtl="0" eaLnBrk="0" fontAlgn="base" hangingPunct="0">
        <a:lnSpc>
          <a:spcPct val="90000"/>
        </a:lnSpc>
        <a:spcBef>
          <a:spcPct val="201000"/>
        </a:spcBef>
        <a:spcAft>
          <a:spcPct val="0"/>
        </a:spcAft>
        <a:buFont typeface="Arial" panose="020B0604020202020204" pitchFamily="34" charset="0"/>
        <a:buChar char="•"/>
        <a:defRPr sz="1500" kern="1200">
          <a:solidFill>
            <a:schemeClr val="tx1"/>
          </a:solidFill>
          <a:latin typeface="+mn-lt"/>
          <a:ea typeface="+mn-ea"/>
          <a:cs typeface="+mn-cs"/>
        </a:defRPr>
      </a:lvl5pPr>
      <a:lvl6pPr marL="1885315" indent="-171450" algn="l" defTabSz="685165" rtl="0" eaLnBrk="1" latinLnBrk="0" hangingPunct="1">
        <a:lnSpc>
          <a:spcPct val="90000"/>
        </a:lnSpc>
        <a:spcBef>
          <a:spcPct val="201000"/>
        </a:spcBef>
        <a:buFont typeface="Arial" panose="020B0604020202020204" pitchFamily="34" charset="0"/>
        <a:buChar char="•"/>
        <a:defRPr sz="1350" kern="1200">
          <a:solidFill>
            <a:schemeClr val="tx1"/>
          </a:solidFill>
          <a:latin typeface="+mn-lt"/>
          <a:ea typeface="+mn-ea"/>
          <a:cs typeface="+mn-cs"/>
        </a:defRPr>
      </a:lvl6pPr>
      <a:lvl7pPr marL="2228215" indent="-171450" algn="l" defTabSz="685165" rtl="0" eaLnBrk="1" latinLnBrk="0" hangingPunct="1">
        <a:lnSpc>
          <a:spcPct val="90000"/>
        </a:lnSpc>
        <a:spcBef>
          <a:spcPct val="201000"/>
        </a:spcBef>
        <a:buFont typeface="Arial" panose="020B0604020202020204" pitchFamily="34" charset="0"/>
        <a:buChar char="•"/>
        <a:defRPr sz="1350" kern="1200">
          <a:solidFill>
            <a:schemeClr val="tx1"/>
          </a:solidFill>
          <a:latin typeface="+mn-lt"/>
          <a:ea typeface="+mn-ea"/>
          <a:cs typeface="+mn-cs"/>
        </a:defRPr>
      </a:lvl7pPr>
      <a:lvl8pPr marL="2571115" indent="-171450" algn="l" defTabSz="685165" rtl="0" eaLnBrk="1" latinLnBrk="0" hangingPunct="1">
        <a:lnSpc>
          <a:spcPct val="90000"/>
        </a:lnSpc>
        <a:spcBef>
          <a:spcPct val="201000"/>
        </a:spcBef>
        <a:buFont typeface="Arial" panose="020B0604020202020204" pitchFamily="34" charset="0"/>
        <a:buChar char="•"/>
        <a:defRPr sz="1350" kern="1200">
          <a:solidFill>
            <a:schemeClr val="tx1"/>
          </a:solidFill>
          <a:latin typeface="+mn-lt"/>
          <a:ea typeface="+mn-ea"/>
          <a:cs typeface="+mn-cs"/>
        </a:defRPr>
      </a:lvl8pPr>
      <a:lvl9pPr marL="2914015" indent="-171450" algn="l" defTabSz="685165" rtl="0" eaLnBrk="1" latinLnBrk="0" hangingPunct="1">
        <a:lnSpc>
          <a:spcPct val="90000"/>
        </a:lnSpc>
        <a:spcBef>
          <a:spcPct val="201000"/>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1600" algn="l" defTabSz="685165" rtl="0" eaLnBrk="1" latinLnBrk="0" hangingPunct="1">
        <a:defRPr sz="1350" kern="1200">
          <a:solidFill>
            <a:schemeClr val="tx1"/>
          </a:solidFill>
          <a:latin typeface="+mn-lt"/>
          <a:ea typeface="+mn-ea"/>
          <a:cs typeface="+mn-cs"/>
        </a:defRPr>
      </a:lvl5pPr>
      <a:lvl6pPr marL="1713865" algn="l" defTabSz="685165" rtl="0" eaLnBrk="1" latinLnBrk="0" hangingPunct="1">
        <a:defRPr sz="1350" kern="1200">
          <a:solidFill>
            <a:schemeClr val="tx1"/>
          </a:solidFill>
          <a:latin typeface="+mn-lt"/>
          <a:ea typeface="+mn-ea"/>
          <a:cs typeface="+mn-cs"/>
        </a:defRPr>
      </a:lvl6pPr>
      <a:lvl7pPr marL="2056765" algn="l" defTabSz="685165" rtl="0" eaLnBrk="1" latinLnBrk="0" hangingPunct="1">
        <a:defRPr sz="1350" kern="1200">
          <a:solidFill>
            <a:schemeClr val="tx1"/>
          </a:solidFill>
          <a:latin typeface="+mn-lt"/>
          <a:ea typeface="+mn-ea"/>
          <a:cs typeface="+mn-cs"/>
        </a:defRPr>
      </a:lvl7pPr>
      <a:lvl8pPr marL="2399665" algn="l" defTabSz="685165" rtl="0" eaLnBrk="1" latinLnBrk="0" hangingPunct="1">
        <a:defRPr sz="1350" kern="1200">
          <a:solidFill>
            <a:schemeClr val="tx1"/>
          </a:solidFill>
          <a:latin typeface="+mn-lt"/>
          <a:ea typeface="+mn-ea"/>
          <a:cs typeface="+mn-cs"/>
        </a:defRPr>
      </a:lvl8pPr>
      <a:lvl9pPr marL="2742565" algn="l" defTabSz="685165"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CEBDA467-B841-4D16-BA0B-140B2FABE572}" type="datetimeFigureOut">
              <a:rPr lang="zh-CN" altLang="en-US" smtClean="0"/>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29F1357D-09F1-4107-AEA3-2C7C5CC9986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chart" Target="../charts/chart2.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chart" Target="../charts/chart4.xml"/><Relationship Id="rId1" Type="http://schemas.openxmlformats.org/officeDocument/2006/relationships/chart" Target="../charts/chart3.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chart" Target="../charts/chart6.xml"/><Relationship Id="rId1" Type="http://schemas.openxmlformats.org/officeDocument/2006/relationships/chart" Target="../charts/chart5.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chart" Target="../charts/chart8.xml"/><Relationship Id="rId1" Type="http://schemas.openxmlformats.org/officeDocument/2006/relationships/chart" Target="../charts/chart7.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chart" Target="../charts/chart10.xml"/><Relationship Id="rId1" Type="http://schemas.openxmlformats.org/officeDocument/2006/relationships/chart" Target="../charts/chart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chart" Target="../charts/chart11.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vmlDrawing" Target="../drawings/vmlDrawing3.vml"/><Relationship Id="rId3" Type="http://schemas.openxmlformats.org/officeDocument/2006/relationships/slideLayout" Target="../slideLayouts/slideLayout7.xml"/><Relationship Id="rId2" Type="http://schemas.openxmlformats.org/officeDocument/2006/relationships/image" Target="../media/image28.emf"/><Relationship Id="rId1" Type="http://schemas.openxmlformats.org/officeDocument/2006/relationships/oleObject" Target="file:///E:\360&#20113;&#30424;\data\china data\&#20013;&#22269;&#22522;&#23612;&#31995;&#25968;.xlsx" TargetMode="Externa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8.png"/><Relationship Id="rId1" Type="http://schemas.openxmlformats.org/officeDocument/2006/relationships/hyperlink" Target="https://data.worldbank.org/indicator/NV.IND.TOTL.KD"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chart" Target="../charts/chart1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hart" Target="../charts/chart14.xml"/><Relationship Id="rId1" Type="http://schemas.openxmlformats.org/officeDocument/2006/relationships/chart" Target="../charts/chart13.xml"/></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vmlDrawing" Target="../drawings/vmlDrawing4.vml"/><Relationship Id="rId3" Type="http://schemas.openxmlformats.org/officeDocument/2006/relationships/slideLayout" Target="../slideLayouts/slideLayout4.xml"/><Relationship Id="rId2" Type="http://schemas.openxmlformats.org/officeDocument/2006/relationships/image" Target="../media/image32.emf"/><Relationship Id="rId1" Type="http://schemas.openxmlformats.org/officeDocument/2006/relationships/oleObject" Target="file:///E:\360&#20113;&#30424;\data\Shiller\ie_data.xls" TargetMode="External"/></Relationships>
</file>

<file path=ppt/slides/_rels/slide28.xml.rels><?xml version="1.0" encoding="UTF-8" standalone="yes"?>
<Relationships xmlns="http://schemas.openxmlformats.org/package/2006/relationships"><Relationship Id="rId4" Type="http://schemas.openxmlformats.org/officeDocument/2006/relationships/vmlDrawing" Target="../drawings/vmlDrawing5.vml"/><Relationship Id="rId3" Type="http://schemas.openxmlformats.org/officeDocument/2006/relationships/slideLayout" Target="../slideLayouts/slideLayout2.xml"/><Relationship Id="rId2" Type="http://schemas.openxmlformats.org/officeDocument/2006/relationships/image" Target="../media/image33.emf"/><Relationship Id="rId1" Type="http://schemas.openxmlformats.org/officeDocument/2006/relationships/oleObject" Target="file:///E:\360&#20113;&#30424;\data\IMF\fig3_1.xlsx" TargetMode="External"/></Relationships>
</file>

<file path=ppt/slides/_rels/slide29.xml.rels><?xml version="1.0" encoding="UTF-8" standalone="yes"?>
<Relationships xmlns="http://schemas.openxmlformats.org/package/2006/relationships"><Relationship Id="rId4" Type="http://schemas.openxmlformats.org/officeDocument/2006/relationships/vmlDrawing" Target="../drawings/vmlDrawing6.vml"/><Relationship Id="rId3" Type="http://schemas.openxmlformats.org/officeDocument/2006/relationships/slideLayout" Target="../slideLayouts/slideLayout2.xml"/><Relationship Id="rId2" Type="http://schemas.openxmlformats.org/officeDocument/2006/relationships/image" Target="../media/image34.emf"/><Relationship Id="rId1" Type="http://schemas.openxmlformats.org/officeDocument/2006/relationships/oleObject" Target="file:///E:\360&#20113;&#30424;\data\US data\&#32654;&#22269;&#32852;&#37030;&#25919;&#24220;&#25903;&#20184;&#30340;&#21033;&#30410;.xls" TargetMode="External"/></Relationships>
</file>

<file path=ppt/slides/_rels/slide3.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16.emf"/><Relationship Id="rId1" Type="http://schemas.openxmlformats.org/officeDocument/2006/relationships/oleObject" Target="file:///E:\360&#20113;&#30424;\data\china data\2-4 Indices of Gross Domestic Product.xls" TargetMode="Externa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3.xml"/><Relationship Id="rId2" Type="http://schemas.openxmlformats.org/officeDocument/2006/relationships/image" Target="../media/image39.png"/><Relationship Id="rId1"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47.png"/></Relationships>
</file>

<file path=ppt/slides/_rels/slide4.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2.xml"/><Relationship Id="rId2" Type="http://schemas.openxmlformats.org/officeDocument/2006/relationships/image" Target="../media/image17.emf"/><Relationship Id="rId1" Type="http://schemas.openxmlformats.org/officeDocument/2006/relationships/oleObject" Target="file:///E:\360&#20113;&#30424;\data\china data\&#20013;&#22269;&#32479;&#35745;&#25688;&#35201;2018\144&#183;&#40644;&#37329;&#21644;&#22806;&#27719;&#20648;&#22791;.xls" TargetMode="External"/></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vmlDrawing" Target="../drawings/vmlDrawing7.vml"/><Relationship Id="rId3" Type="http://schemas.openxmlformats.org/officeDocument/2006/relationships/slideLayout" Target="../slideLayouts/slideLayout7.xml"/><Relationship Id="rId2" Type="http://schemas.openxmlformats.org/officeDocument/2006/relationships/image" Target="../media/image28.emf"/><Relationship Id="rId1" Type="http://schemas.openxmlformats.org/officeDocument/2006/relationships/oleObject" Target="file:///E:\360&#20113;&#30424;\data\china data\&#20013;&#22269;&#22522;&#23612;&#31995;&#25968;.xlsx"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image" Target="../media/image49.jpe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image" Target="../media/image54.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56.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8.png"/><Relationship Id="rId1" Type="http://schemas.openxmlformats.org/officeDocument/2006/relationships/hyperlink" Target="https://data.worldbank.org/indicator/NV.IND.TOTL.KD"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4" Type="http://schemas.openxmlformats.org/officeDocument/2006/relationships/vmlDrawing" Target="../drawings/vmlDrawing8.vml"/><Relationship Id="rId3" Type="http://schemas.openxmlformats.org/officeDocument/2006/relationships/slideLayout" Target="../slideLayouts/slideLayout2.xml"/><Relationship Id="rId2" Type="http://schemas.openxmlformats.org/officeDocument/2006/relationships/image" Target="../media/image59.emf"/><Relationship Id="rId1" Type="http://schemas.openxmlformats.org/officeDocument/2006/relationships/oleObject" Target="file:///E:\360&#20113;&#30424;\data\china data\&#20013;&#22269;&#25237;&#36164;&#29575;.xls" TargetMode="External"/></Relationships>
</file>

<file path=ppt/slides/_rels/slide52.xml.rels><?xml version="1.0" encoding="UTF-8" standalone="yes"?>
<Relationships xmlns="http://schemas.openxmlformats.org/package/2006/relationships"><Relationship Id="rId4" Type="http://schemas.openxmlformats.org/officeDocument/2006/relationships/vmlDrawing" Target="../drawings/vmlDrawing9.vml"/><Relationship Id="rId3" Type="http://schemas.openxmlformats.org/officeDocument/2006/relationships/slideLayout" Target="../slideLayouts/slideLayout2.xml"/><Relationship Id="rId2" Type="http://schemas.openxmlformats.org/officeDocument/2006/relationships/image" Target="../media/image60.emf"/><Relationship Id="rId1" Type="http://schemas.openxmlformats.org/officeDocument/2006/relationships/oleObject" Target="file:///E:\360&#20113;&#30424;\data\&#20013;&#32654;&#26085;&#23545;&#22806;&#36152;&#26131;&#20381;&#23384;&#24230;.xls" TargetMode="External"/></Relationships>
</file>

<file path=ppt/slides/_rels/slide53.xml.rels><?xml version="1.0" encoding="UTF-8" standalone="yes"?>
<Relationships xmlns="http://schemas.openxmlformats.org/package/2006/relationships"><Relationship Id="rId4" Type="http://schemas.openxmlformats.org/officeDocument/2006/relationships/vmlDrawing" Target="../drawings/vmlDrawing10.vml"/><Relationship Id="rId3" Type="http://schemas.openxmlformats.org/officeDocument/2006/relationships/slideLayout" Target="../slideLayouts/slideLayout2.xml"/><Relationship Id="rId2" Type="http://schemas.openxmlformats.org/officeDocument/2006/relationships/image" Target="../media/image61.emf"/><Relationship Id="rId1" Type="http://schemas.openxmlformats.org/officeDocument/2006/relationships/oleObject" Target="file:///E:\360&#20113;&#30424;\data\china data\&#20013;&#22269;&#28040;&#36153;&#29575;.xlsx" TargetMode="External"/></Relationships>
</file>

<file path=ppt/slides/_rels/slide54.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vmlDrawing" Target="../drawings/vmlDrawing11.vml"/><Relationship Id="rId3" Type="http://schemas.openxmlformats.org/officeDocument/2006/relationships/slideLayout" Target="../slideLayouts/slideLayout7.xml"/><Relationship Id="rId2" Type="http://schemas.openxmlformats.org/officeDocument/2006/relationships/image" Target="../media/image28.emf"/><Relationship Id="rId1" Type="http://schemas.openxmlformats.org/officeDocument/2006/relationships/oleObject" Target="file:///E:\360&#20113;&#30424;\data\china data\&#20013;&#22269;&#22522;&#23612;&#31995;&#25968;.xlsx"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62.jpeg"/></Relationships>
</file>

<file path=ppt/slides/_rels/slide5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63.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6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chart" Target="../charts/chart1.xml"/></Relationships>
</file>

<file path=ppt/slides/_rels/slide60.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vmlDrawing" Target="../drawings/vmlDrawing12.vml"/><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oleObject" Target="../embeddings/Workbook8.xls"/></Relationships>
</file>

<file path=ppt/slides/_rels/slide61.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vmlDrawing" Target="../drawings/vmlDrawing13.vml"/><Relationship Id="rId3" Type="http://schemas.openxmlformats.org/officeDocument/2006/relationships/slideLayout" Target="../slideLayouts/slideLayout7.xml"/><Relationship Id="rId2" Type="http://schemas.openxmlformats.org/officeDocument/2006/relationships/image" Target="../media/image70.emf"/><Relationship Id="rId1" Type="http://schemas.openxmlformats.org/officeDocument/2006/relationships/oleObject" Target="../embeddings/oleObject1.bin"/></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vmlDrawing" Target="../drawings/vmlDrawing14.vml"/><Relationship Id="rId3" Type="http://schemas.openxmlformats.org/officeDocument/2006/relationships/slideLayout" Target="../slideLayouts/slideLayout7.xml"/><Relationship Id="rId2" Type="http://schemas.openxmlformats.org/officeDocument/2006/relationships/image" Target="../media/image71.emf"/><Relationship Id="rId1" Type="http://schemas.openxmlformats.org/officeDocument/2006/relationships/oleObject" Target="file:///E:\data\china data\1-34  &#20840;&#22269;&#24037;&#19994;&#20225;&#19994;&#21333;&#20301;&#25968;&#21644;&#24037;&#19994;&#24635;&#20135;&#20540; &#22269;&#26377;&#32463;&#27982;.xls"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4" Type="http://schemas.openxmlformats.org/officeDocument/2006/relationships/vmlDrawing" Target="../drawings/vmlDrawing15.vml"/><Relationship Id="rId3" Type="http://schemas.openxmlformats.org/officeDocument/2006/relationships/slideLayout" Target="../slideLayouts/slideLayout2.xml"/><Relationship Id="rId2" Type="http://schemas.openxmlformats.org/officeDocument/2006/relationships/image" Target="../media/image72.emf"/><Relationship Id="rId1" Type="http://schemas.openxmlformats.org/officeDocument/2006/relationships/oleObject" Target="file:///F:\360&#20113;&#30424;\data\china data\government Revenue and Expenditure.xlsx"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40.xml"/><Relationship Id="rId7" Type="http://schemas.openxmlformats.org/officeDocument/2006/relationships/themeOverride" Target="../theme/themeOverride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2.xml"/><Relationship Id="rId2" Type="http://schemas.openxmlformats.org/officeDocument/2006/relationships/image" Target="../media/image27.jpeg"/><Relationship Id="rId1"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767408" y="1268760"/>
            <a:ext cx="10801200" cy="1728192"/>
          </a:xfrm>
        </p:spPr>
        <p:txBody>
          <a:bodyPr/>
          <a:lstStyle/>
          <a:p>
            <a:pPr algn="ctr"/>
            <a:r>
              <a:rPr lang="en-US" altLang="zh-CN" sz="4800" dirty="0">
                <a:solidFill>
                  <a:schemeClr val="tx2">
                    <a:lumMod val="60000"/>
                    <a:lumOff val="40000"/>
                  </a:schemeClr>
                </a:solidFill>
                <a:latin typeface="Times New Roman" panose="02020603050405020304" pitchFamily="18" charset="0"/>
                <a:cs typeface="Times New Roman" panose="02020603050405020304" pitchFamily="18" charset="0"/>
              </a:rPr>
              <a:t>Growth, Employment and Inequality in Contemporary Chinese Development</a:t>
            </a:r>
            <a:endParaRPr lang="zh-CN" altLang="en-US" sz="480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3" name="副标题 2"/>
          <p:cNvSpPr>
            <a:spLocks noGrp="1"/>
          </p:cNvSpPr>
          <p:nvPr>
            <p:ph type="subTitle" idx="1"/>
          </p:nvPr>
        </p:nvSpPr>
        <p:spPr>
          <a:xfrm>
            <a:off x="2567608" y="3761656"/>
            <a:ext cx="6400800" cy="3096344"/>
          </a:xfrm>
        </p:spPr>
        <p:txBody>
          <a:bodyPr/>
          <a:lstStyle/>
          <a:p>
            <a:r>
              <a:rPr lang="en-US" altLang="zh-CN" sz="3600" dirty="0" err="1">
                <a:solidFill>
                  <a:schemeClr val="tx2">
                    <a:lumMod val="60000"/>
                    <a:lumOff val="40000"/>
                  </a:schemeClr>
                </a:solidFill>
              </a:rPr>
              <a:t>Andong</a:t>
            </a:r>
            <a:r>
              <a:rPr lang="en-US" altLang="zh-CN" sz="3600" dirty="0">
                <a:solidFill>
                  <a:schemeClr val="tx2">
                    <a:lumMod val="60000"/>
                    <a:lumOff val="40000"/>
                  </a:schemeClr>
                </a:solidFill>
              </a:rPr>
              <a:t> Zhu</a:t>
            </a:r>
            <a:endParaRPr lang="en-US" altLang="zh-CN" sz="3600" dirty="0">
              <a:solidFill>
                <a:schemeClr val="tx2">
                  <a:lumMod val="60000"/>
                  <a:lumOff val="40000"/>
                </a:schemeClr>
              </a:solidFill>
            </a:endParaRPr>
          </a:p>
          <a:p>
            <a:endParaRPr lang="en-US" altLang="zh-CN" sz="3600" dirty="0">
              <a:solidFill>
                <a:srgbClr val="FFFF00"/>
              </a:solidFill>
            </a:endParaRPr>
          </a:p>
          <a:p>
            <a:r>
              <a:rPr lang="en-US" altLang="zh-CN" sz="3600" dirty="0">
                <a:solidFill>
                  <a:schemeClr val="tx2">
                    <a:lumMod val="60000"/>
                    <a:lumOff val="40000"/>
                  </a:schemeClr>
                </a:solidFill>
              </a:rPr>
              <a:t>2024.12.14    </a:t>
            </a:r>
            <a:r>
              <a:rPr lang="en-US" altLang="zh-CN" sz="3600" dirty="0" err="1">
                <a:solidFill>
                  <a:schemeClr val="tx2">
                    <a:lumMod val="60000"/>
                    <a:lumOff val="40000"/>
                  </a:schemeClr>
                </a:solidFill>
              </a:rPr>
              <a:t>Bankok</a:t>
            </a:r>
            <a:endParaRPr lang="zh-CN" altLang="en-US" sz="3600" dirty="0">
              <a:solidFill>
                <a:schemeClr val="tx2">
                  <a:lumMod val="60000"/>
                  <a:lumOff val="4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Challengs</a:t>
            </a:r>
            <a:endParaRPr lang="zh-CN" altLang="en-US" dirty="0"/>
          </a:p>
        </p:txBody>
      </p:sp>
      <p:sp>
        <p:nvSpPr>
          <p:cNvPr id="3" name="内容占位符 2"/>
          <p:cNvSpPr>
            <a:spLocks noGrp="1"/>
          </p:cNvSpPr>
          <p:nvPr>
            <p:ph idx="1"/>
          </p:nvPr>
        </p:nvSpPr>
        <p:spPr/>
        <p:txBody>
          <a:bodyPr/>
          <a:lstStyle/>
          <a:p>
            <a:r>
              <a:rPr lang="en-US" altLang="zh-CN" dirty="0"/>
              <a:t>Economic slowdown</a:t>
            </a:r>
            <a:endParaRPr lang="en-US" altLang="zh-CN" dirty="0"/>
          </a:p>
          <a:p>
            <a:r>
              <a:rPr lang="en-US" altLang="zh-CN" dirty="0"/>
              <a:t>Employment: quantity and quality</a:t>
            </a:r>
            <a:endParaRPr lang="en-US" altLang="zh-CN" dirty="0"/>
          </a:p>
          <a:p>
            <a:r>
              <a:rPr lang="en-US" altLang="zh-CN" dirty="0"/>
              <a:t>Inequality</a:t>
            </a:r>
            <a:endParaRPr lang="en-US" altLang="zh-CN" dirty="0"/>
          </a:p>
          <a:p>
            <a:r>
              <a:rPr lang="en-US" altLang="zh-CN" dirty="0"/>
              <a:t>Systematic crisis in the world capitalist economy</a:t>
            </a:r>
            <a:endParaRPr lang="zh-CN"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5 year moving average of China’s GDP growth rate</a:t>
            </a:r>
            <a:endParaRPr lang="zh-CN" altLang="en-US" dirty="0"/>
          </a:p>
        </p:txBody>
      </p:sp>
      <p:sp>
        <p:nvSpPr>
          <p:cNvPr id="3" name="内容占位符 2"/>
          <p:cNvSpPr>
            <a:spLocks noGrp="1"/>
          </p:cNvSpPr>
          <p:nvPr>
            <p:ph idx="1"/>
          </p:nvPr>
        </p:nvSpPr>
        <p:spPr/>
        <p:txBody>
          <a:bodyPr/>
          <a:lstStyle/>
          <a:p>
            <a:endParaRPr lang="zh-CN" altLang="en-US" dirty="0"/>
          </a:p>
        </p:txBody>
      </p:sp>
      <p:graphicFrame>
        <p:nvGraphicFramePr>
          <p:cNvPr id="4" name="图表 3"/>
          <p:cNvGraphicFramePr/>
          <p:nvPr/>
        </p:nvGraphicFramePr>
        <p:xfrm>
          <a:off x="1055440" y="1484784"/>
          <a:ext cx="9217024" cy="4968552"/>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1849" y="0"/>
            <a:ext cx="12050151" cy="970671"/>
          </a:xfrm>
        </p:spPr>
        <p:txBody>
          <a:bodyPr>
            <a:normAutofit/>
          </a:bodyPr>
          <a:lstStyle/>
          <a:p>
            <a:r>
              <a:rPr lang="en-US" sz="3200" dirty="0">
                <a:latin typeface="华文楷体" panose="02010600040101010101" pitchFamily="2" charset="-122"/>
                <a:ea typeface="华文楷体" panose="02010600040101010101" pitchFamily="2" charset="-122"/>
                <a:cs typeface="华文楷体" panose="02010600040101010101" pitchFamily="2" charset="-122"/>
              </a:rPr>
              <a:t>CPI</a:t>
            </a:r>
            <a:endParaRPr lang="zh-CN" altLang="en-US" sz="3200" dirty="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3" name="内容占位符 2"/>
          <p:cNvSpPr>
            <a:spLocks noGrp="1"/>
          </p:cNvSpPr>
          <p:nvPr>
            <p:ph idx="1"/>
          </p:nvPr>
        </p:nvSpPr>
        <p:spPr>
          <a:xfrm>
            <a:off x="271122" y="1029006"/>
            <a:ext cx="11456590" cy="640948"/>
          </a:xfrm>
        </p:spPr>
        <p:txBody>
          <a:bodyPr>
            <a:normAutofit lnSpcReduction="10000"/>
          </a:bodyPr>
          <a:lstStyle/>
          <a:p>
            <a:pPr marL="0" indent="0">
              <a:lnSpc>
                <a:spcPct val="120000"/>
              </a:lnSpc>
              <a:buFont typeface="+mj-lt"/>
              <a:buNone/>
            </a:pPr>
            <a:endParaRPr lang="en-US" altLang="zh-CN" sz="3265" dirty="0"/>
          </a:p>
          <a:p>
            <a:pPr marL="971550" lvl="1" indent="-514350">
              <a:lnSpc>
                <a:spcPct val="120000"/>
              </a:lnSpc>
              <a:buFont typeface="+mj-lt"/>
              <a:buAutoNum type="arabicPeriod"/>
            </a:pPr>
            <a:endParaRPr lang="zh-CN" altLang="en-US" sz="2800" dirty="0"/>
          </a:p>
        </p:txBody>
      </p:sp>
      <p:sp>
        <p:nvSpPr>
          <p:cNvPr id="5" name="内容占位符 2"/>
          <p:cNvSpPr txBox="1"/>
          <p:nvPr/>
        </p:nvSpPr>
        <p:spPr>
          <a:xfrm>
            <a:off x="0" y="1029004"/>
            <a:ext cx="12192000" cy="167065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eaLnBrk="0" fontAlgn="base" hangingPunct="0">
              <a:spcBef>
                <a:spcPts val="1000"/>
              </a:spcBef>
              <a:spcAft>
                <a:spcPct val="0"/>
              </a:spcAft>
              <a:buFont typeface="Arial" panose="020B0604020202020204" pitchFamily="34" charset="0"/>
              <a:buChar char="•"/>
            </a:pPr>
            <a:r>
              <a:rPr lang="en-US" altLang="zh-CN" dirty="0"/>
              <a:t>Since 2023, the year-to-year growth rate of CPI has continuously declined from 2.1% in January to -0.2% and -0.5% in October and November respectively; the month-on-month growth rate of CPI has also been negative in October and November, with the decline increasing.</a:t>
            </a:r>
            <a:endParaRPr lang="en-US" altLang="zh-CN" dirty="0"/>
          </a:p>
          <a:p>
            <a:pPr marL="228600" lvl="1" eaLnBrk="0" fontAlgn="base" hangingPunct="0">
              <a:spcBef>
                <a:spcPts val="1000"/>
              </a:spcBef>
              <a:spcAft>
                <a:spcPct val="0"/>
              </a:spcAft>
              <a:buFont typeface="Arial" panose="020B0604020202020204" pitchFamily="34" charset="0"/>
              <a:buChar char="•"/>
            </a:pPr>
            <a:r>
              <a:rPr lang="en-US" altLang="zh-CN" dirty="0"/>
              <a:t>Since 2023, the core CPI has been in a low growth range of (0, 1%) year-on-year; the month-on-month growth rate of core CPI was 0 in October and -0.3% in </a:t>
            </a:r>
            <a:r>
              <a:rPr lang="en-US" altLang="zh-CN" dirty="0" err="1"/>
              <a:t>November.CPI</a:t>
            </a:r>
            <a:r>
              <a:rPr lang="en-US" altLang="zh-CN" dirty="0"/>
              <a:t> is a thermometer that measures the level of activity in the consumption sector, reflecting the supply-demand relationship in this sector. A continuous decline in CPI indicates insufficient current consumer demand.</a:t>
            </a:r>
            <a:endParaRPr lang="zh-CN" altLang="en-US" b="1" dirty="0"/>
          </a:p>
        </p:txBody>
      </p:sp>
      <p:sp>
        <p:nvSpPr>
          <p:cNvPr id="6" name="内容占位符 2"/>
          <p:cNvSpPr txBox="1"/>
          <p:nvPr/>
        </p:nvSpPr>
        <p:spPr>
          <a:xfrm>
            <a:off x="271122" y="6018027"/>
            <a:ext cx="11796831" cy="4146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zh-CN" altLang="en-US" sz="2000" dirty="0"/>
              <a:t>             图表   </a:t>
            </a:r>
            <a:r>
              <a:rPr lang="en-US" altLang="zh-CN" sz="2000" dirty="0"/>
              <a:t>CPI</a:t>
            </a:r>
            <a:r>
              <a:rPr lang="zh-CN" altLang="en-US" sz="2000" dirty="0"/>
              <a:t>同比和环比增速                                      图表   核心</a:t>
            </a:r>
            <a:r>
              <a:rPr lang="en-US" altLang="zh-CN" sz="2000" dirty="0"/>
              <a:t>CPI</a:t>
            </a:r>
            <a:r>
              <a:rPr lang="zh-CN" altLang="en-US" sz="2000" dirty="0"/>
              <a:t>同比和环比增速  </a:t>
            </a:r>
            <a:endParaRPr lang="en-US" altLang="zh-CN" sz="2000" dirty="0"/>
          </a:p>
          <a:p>
            <a:pPr marL="0" indent="0">
              <a:lnSpc>
                <a:spcPct val="120000"/>
              </a:lnSpc>
              <a:buFont typeface="Arial" panose="020B0604020202020204" pitchFamily="34" charset="0"/>
              <a:buNone/>
            </a:pPr>
            <a:r>
              <a:rPr lang="zh-CN" altLang="en-US" sz="2000" dirty="0"/>
              <a:t>                                                                                                                                                                                                                         </a:t>
            </a:r>
            <a:endParaRPr lang="en-US" altLang="zh-CN" sz="2000" dirty="0"/>
          </a:p>
        </p:txBody>
      </p:sp>
      <p:sp>
        <p:nvSpPr>
          <p:cNvPr id="9" name="文本框 8"/>
          <p:cNvSpPr txBox="1"/>
          <p:nvPr/>
        </p:nvSpPr>
        <p:spPr>
          <a:xfrm>
            <a:off x="648587" y="6432698"/>
            <a:ext cx="11302408" cy="318976"/>
          </a:xfrm>
          <a:prstGeom prst="rect">
            <a:avLst/>
          </a:prstGeom>
          <a:noFill/>
        </p:spPr>
        <p:txBody>
          <a:bodyPr wrap="square">
            <a:spAutoFit/>
          </a:bodyPr>
          <a:lstStyle/>
          <a:p>
            <a:r>
              <a:rPr lang="zh-CN" altLang="en-US" sz="1400" dirty="0"/>
              <a:t>                                                    数据来源：国家统计局                                                                                              数据来源：国家统计局</a:t>
            </a:r>
            <a:endParaRPr lang="zh-CN" altLang="en-US" sz="1400" dirty="0"/>
          </a:p>
        </p:txBody>
      </p:sp>
      <p:graphicFrame>
        <p:nvGraphicFramePr>
          <p:cNvPr id="7" name="图表 6"/>
          <p:cNvGraphicFramePr/>
          <p:nvPr/>
        </p:nvGraphicFramePr>
        <p:xfrm>
          <a:off x="124047" y="2806992"/>
          <a:ext cx="5824878" cy="3211033"/>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8" name="图表 7"/>
          <p:cNvGraphicFramePr/>
          <p:nvPr/>
        </p:nvGraphicFramePr>
        <p:xfrm>
          <a:off x="6022462" y="2806992"/>
          <a:ext cx="5971953" cy="321103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1849" y="0"/>
            <a:ext cx="12050151" cy="970671"/>
          </a:xfrm>
        </p:spPr>
        <p:txBody>
          <a:bodyPr>
            <a:normAutofit/>
          </a:bodyPr>
          <a:lstStyle/>
          <a:p>
            <a:r>
              <a:rPr lang="en-US" sz="3200" dirty="0">
                <a:latin typeface="华文楷体" panose="02010600040101010101" pitchFamily="2" charset="-122"/>
                <a:ea typeface="华文楷体" panose="02010600040101010101" pitchFamily="2" charset="-122"/>
                <a:cs typeface="华文楷体" panose="02010600040101010101" pitchFamily="2" charset="-122"/>
              </a:rPr>
              <a:t>PPI</a:t>
            </a:r>
            <a:endParaRPr lang="zh-CN" altLang="en-US" sz="3200" dirty="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3" name="内容占位符 2"/>
          <p:cNvSpPr>
            <a:spLocks noGrp="1"/>
          </p:cNvSpPr>
          <p:nvPr>
            <p:ph idx="1"/>
          </p:nvPr>
        </p:nvSpPr>
        <p:spPr>
          <a:xfrm>
            <a:off x="271122" y="1029006"/>
            <a:ext cx="11456590" cy="640948"/>
          </a:xfrm>
        </p:spPr>
        <p:txBody>
          <a:bodyPr>
            <a:normAutofit lnSpcReduction="10000"/>
          </a:bodyPr>
          <a:lstStyle/>
          <a:p>
            <a:pPr marL="0" indent="0">
              <a:lnSpc>
                <a:spcPct val="120000"/>
              </a:lnSpc>
              <a:buFont typeface="+mj-lt"/>
              <a:buNone/>
            </a:pPr>
            <a:endParaRPr lang="en-US" altLang="zh-CN" sz="3265" dirty="0"/>
          </a:p>
          <a:p>
            <a:pPr marL="971550" lvl="1" indent="-514350">
              <a:lnSpc>
                <a:spcPct val="120000"/>
              </a:lnSpc>
              <a:buFont typeface="+mj-lt"/>
              <a:buAutoNum type="arabicPeriod"/>
            </a:pPr>
            <a:endParaRPr lang="zh-CN" altLang="en-US" sz="2800" dirty="0"/>
          </a:p>
        </p:txBody>
      </p:sp>
      <p:sp>
        <p:nvSpPr>
          <p:cNvPr id="5" name="内容占位符 2"/>
          <p:cNvSpPr txBox="1"/>
          <p:nvPr/>
        </p:nvSpPr>
        <p:spPr>
          <a:xfrm>
            <a:off x="0" y="1029004"/>
            <a:ext cx="12191999" cy="1523413"/>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ltLang="zh-CN" b="0" i="0" dirty="0">
                <a:solidFill>
                  <a:srgbClr val="000000"/>
                </a:solidFill>
                <a:effectLst/>
                <a:latin typeface="微软雅黑" panose="020B0503020204020204" pitchFamily="34" charset="-122"/>
                <a:ea typeface="微软雅黑" panose="020B0503020204020204" pitchFamily="34" charset="-122"/>
              </a:rPr>
              <a:t>Since October 2022, the year-to-year growth rate of PPI and PPI means of production has been negative for 14 consecutive months. Since May 2023, the year-on-year growth rate of PPI consumer goods has also been negative continuously, and the decline is continuing to expand. I</a:t>
            </a:r>
            <a:endParaRPr lang="en-US" altLang="zh-CN" b="0" i="0" dirty="0">
              <a:solidFill>
                <a:srgbClr val="000000"/>
              </a:solidFill>
              <a:effectLst/>
              <a:latin typeface="微软雅黑" panose="020B0503020204020204" pitchFamily="34" charset="-122"/>
              <a:ea typeface="微软雅黑" panose="020B0503020204020204" pitchFamily="34" charset="-122"/>
            </a:endParaRPr>
          </a:p>
          <a:p>
            <a:pPr algn="l"/>
            <a:r>
              <a:rPr lang="en-US" altLang="zh-CN" b="0" i="0" dirty="0">
                <a:solidFill>
                  <a:srgbClr val="000000"/>
                </a:solidFill>
                <a:effectLst/>
                <a:latin typeface="微软雅黑" panose="020B0503020204020204" pitchFamily="34" charset="-122"/>
                <a:ea typeface="微软雅黑" panose="020B0503020204020204" pitchFamily="34" charset="-122"/>
              </a:rPr>
              <a:t>n the past 12 months, the month-on-month growth rates of PPI, PPI means of production, and PPI means of production have experienced intermittent negative growth for 7 months, 7 months, and 8 months respectively. </a:t>
            </a:r>
            <a:endParaRPr lang="en-US" altLang="zh-CN" b="0" i="0" dirty="0">
              <a:solidFill>
                <a:srgbClr val="000000"/>
              </a:solidFill>
              <a:effectLst/>
              <a:latin typeface="微软雅黑" panose="020B0503020204020204" pitchFamily="34" charset="-122"/>
              <a:ea typeface="微软雅黑" panose="020B0503020204020204" pitchFamily="34" charset="-122"/>
            </a:endParaRPr>
          </a:p>
          <a:p>
            <a:pPr algn="l"/>
            <a:r>
              <a:rPr lang="en-US" altLang="zh-CN" b="0" i="0" dirty="0">
                <a:solidFill>
                  <a:srgbClr val="000000"/>
                </a:solidFill>
                <a:effectLst/>
                <a:latin typeface="微软雅黑" panose="020B0503020204020204" pitchFamily="34" charset="-122"/>
                <a:ea typeface="微软雅黑" panose="020B0503020204020204" pitchFamily="34" charset="-122"/>
              </a:rPr>
              <a:t>PPI reflects the supply and demand relationship in the production process. The continuous sluggishness of PPI largely reflects the relatively insufficient investment demand of current production enterprises.</a:t>
            </a:r>
            <a:endParaRPr lang="zh-CN" altLang="en-US" dirty="0"/>
          </a:p>
        </p:txBody>
      </p:sp>
      <p:sp>
        <p:nvSpPr>
          <p:cNvPr id="6" name="内容占位符 2"/>
          <p:cNvSpPr txBox="1"/>
          <p:nvPr/>
        </p:nvSpPr>
        <p:spPr>
          <a:xfrm>
            <a:off x="253320" y="5987750"/>
            <a:ext cx="11796831" cy="4146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zh-CN" altLang="en-US" sz="2000" dirty="0"/>
              <a:t> 图表   </a:t>
            </a:r>
            <a:r>
              <a:rPr lang="en-US" altLang="zh-CN" sz="2000" dirty="0"/>
              <a:t>PPI</a:t>
            </a:r>
            <a:r>
              <a:rPr lang="zh-CN" altLang="en-US" sz="2000" dirty="0"/>
              <a:t>、</a:t>
            </a:r>
            <a:r>
              <a:rPr lang="en-US" altLang="zh-CN" sz="2000" dirty="0"/>
              <a:t>PPI</a:t>
            </a:r>
            <a:r>
              <a:rPr lang="zh-CN" altLang="en-US" sz="2000" dirty="0"/>
              <a:t>生产资料、</a:t>
            </a:r>
            <a:r>
              <a:rPr lang="en-US" altLang="zh-CN" sz="2000" dirty="0"/>
              <a:t>PPI</a:t>
            </a:r>
            <a:r>
              <a:rPr lang="zh-CN" altLang="en-US" sz="2000" dirty="0"/>
              <a:t>生活资料同比增速         图表   </a:t>
            </a:r>
            <a:r>
              <a:rPr lang="en-US" altLang="zh-CN" sz="2000" dirty="0"/>
              <a:t>PPI</a:t>
            </a:r>
            <a:r>
              <a:rPr lang="zh-CN" altLang="en-US" sz="2000" dirty="0"/>
              <a:t>、</a:t>
            </a:r>
            <a:r>
              <a:rPr lang="en-US" altLang="zh-CN" sz="2000" dirty="0"/>
              <a:t>PPI</a:t>
            </a:r>
            <a:r>
              <a:rPr lang="zh-CN" altLang="en-US" sz="2000" dirty="0"/>
              <a:t>生产资料、</a:t>
            </a:r>
            <a:r>
              <a:rPr lang="en-US" altLang="zh-CN" sz="2000" dirty="0"/>
              <a:t>PPI</a:t>
            </a:r>
            <a:r>
              <a:rPr lang="zh-CN" altLang="en-US" sz="2000" dirty="0"/>
              <a:t>生活资料环比增速  </a:t>
            </a:r>
            <a:endParaRPr lang="en-US" altLang="zh-CN" sz="2000" dirty="0"/>
          </a:p>
          <a:p>
            <a:pPr marL="0" indent="0">
              <a:lnSpc>
                <a:spcPct val="120000"/>
              </a:lnSpc>
              <a:buFont typeface="Arial" panose="020B0604020202020204" pitchFamily="34" charset="0"/>
              <a:buNone/>
            </a:pPr>
            <a:r>
              <a:rPr lang="zh-CN" altLang="en-US" sz="2000" dirty="0"/>
              <a:t>                                                                                                                                                                                                                         </a:t>
            </a:r>
            <a:endParaRPr lang="en-US" altLang="zh-CN" sz="2000" dirty="0"/>
          </a:p>
        </p:txBody>
      </p:sp>
      <p:sp>
        <p:nvSpPr>
          <p:cNvPr id="9" name="文本框 8"/>
          <p:cNvSpPr txBox="1"/>
          <p:nvPr/>
        </p:nvSpPr>
        <p:spPr>
          <a:xfrm>
            <a:off x="648587" y="6432698"/>
            <a:ext cx="11302408" cy="318976"/>
          </a:xfrm>
          <a:prstGeom prst="rect">
            <a:avLst/>
          </a:prstGeom>
          <a:noFill/>
        </p:spPr>
        <p:txBody>
          <a:bodyPr wrap="square">
            <a:spAutoFit/>
          </a:bodyPr>
          <a:lstStyle/>
          <a:p>
            <a:r>
              <a:rPr lang="zh-CN" altLang="en-US" sz="1400" dirty="0"/>
              <a:t>                                                    数据来源：国家统计局                                                                                              数据来源：国家统计局</a:t>
            </a:r>
            <a:endParaRPr lang="zh-CN" altLang="en-US" sz="1400" dirty="0"/>
          </a:p>
        </p:txBody>
      </p:sp>
      <p:graphicFrame>
        <p:nvGraphicFramePr>
          <p:cNvPr id="4" name="图表 3"/>
          <p:cNvGraphicFramePr/>
          <p:nvPr/>
        </p:nvGraphicFramePr>
        <p:xfrm>
          <a:off x="141849" y="2597837"/>
          <a:ext cx="5727324" cy="3374774"/>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0" name="图表 9"/>
          <p:cNvGraphicFramePr/>
          <p:nvPr/>
        </p:nvGraphicFramePr>
        <p:xfrm>
          <a:off x="5900260" y="2582697"/>
          <a:ext cx="6050735" cy="337477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1849" y="0"/>
            <a:ext cx="12146634" cy="970671"/>
          </a:xfrm>
        </p:spPr>
        <p:txBody>
          <a:bodyPr>
            <a:noAutofit/>
          </a:bodyPr>
          <a:lstStyle/>
          <a:p>
            <a:r>
              <a:rPr lang="en-US" altLang="zh-CN" sz="3200" dirty="0">
                <a:latin typeface="华文楷体" panose="02010600040101010101" pitchFamily="2" charset="-122"/>
                <a:ea typeface="华文楷体" panose="02010600040101010101" pitchFamily="2" charset="-122"/>
                <a:cs typeface="华文楷体" panose="02010600040101010101" pitchFamily="2" charset="-122"/>
              </a:rPr>
              <a:t>Confidence Index </a:t>
            </a:r>
            <a:endParaRPr lang="zh-CN" altLang="en-US" sz="3200" dirty="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3" name="内容占位符 2"/>
          <p:cNvSpPr>
            <a:spLocks noGrp="1"/>
          </p:cNvSpPr>
          <p:nvPr>
            <p:ph idx="1"/>
          </p:nvPr>
        </p:nvSpPr>
        <p:spPr>
          <a:xfrm>
            <a:off x="271122" y="1029006"/>
            <a:ext cx="11456590" cy="640948"/>
          </a:xfrm>
        </p:spPr>
        <p:txBody>
          <a:bodyPr>
            <a:normAutofit lnSpcReduction="10000"/>
          </a:bodyPr>
          <a:lstStyle/>
          <a:p>
            <a:pPr marL="0" indent="0">
              <a:lnSpc>
                <a:spcPct val="120000"/>
              </a:lnSpc>
              <a:buFont typeface="+mj-lt"/>
              <a:buNone/>
            </a:pPr>
            <a:endParaRPr lang="en-US" altLang="zh-CN" sz="3265" dirty="0"/>
          </a:p>
          <a:p>
            <a:pPr marL="971550" lvl="1" indent="-514350">
              <a:lnSpc>
                <a:spcPct val="120000"/>
              </a:lnSpc>
              <a:buFont typeface="+mj-lt"/>
              <a:buAutoNum type="arabicPeriod"/>
            </a:pPr>
            <a:endParaRPr lang="zh-CN" altLang="en-US" sz="2800" dirty="0"/>
          </a:p>
        </p:txBody>
      </p:sp>
      <p:sp>
        <p:nvSpPr>
          <p:cNvPr id="5" name="内容占位符 2"/>
          <p:cNvSpPr txBox="1"/>
          <p:nvPr/>
        </p:nvSpPr>
        <p:spPr>
          <a:xfrm>
            <a:off x="141848" y="1029004"/>
            <a:ext cx="12050151" cy="152170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eaLnBrk="0" fontAlgn="base" hangingPunct="0">
              <a:spcBef>
                <a:spcPts val="1000"/>
              </a:spcBef>
              <a:spcAft>
                <a:spcPct val="0"/>
              </a:spcAft>
              <a:buFont typeface="Arial" panose="020B0604020202020204" pitchFamily="34" charset="0"/>
              <a:buChar char="•"/>
            </a:pPr>
            <a:r>
              <a:rPr lang="en-US" altLang="zh-CN" dirty="0"/>
              <a:t>2022</a:t>
            </a:r>
            <a:r>
              <a:rPr lang="zh-CN" altLang="en-US" dirty="0"/>
              <a:t>年</a:t>
            </a:r>
            <a:r>
              <a:rPr lang="en-US" altLang="zh-CN" dirty="0"/>
              <a:t>4</a:t>
            </a:r>
            <a:r>
              <a:rPr lang="zh-CN" altLang="en-US" dirty="0"/>
              <a:t>月以来，衡量消费者景气程度的预期、满意、信心指数，持续处于低于</a:t>
            </a:r>
            <a:r>
              <a:rPr lang="en-US" altLang="zh-CN" dirty="0"/>
              <a:t>100</a:t>
            </a:r>
            <a:r>
              <a:rPr lang="zh-CN" altLang="en-US" dirty="0"/>
              <a:t>的低位，说明居民消费意愿不足。</a:t>
            </a:r>
            <a:endParaRPr lang="en-US" altLang="zh-CN" dirty="0"/>
          </a:p>
          <a:p>
            <a:pPr marL="228600" lvl="1" eaLnBrk="0" fontAlgn="base" hangingPunct="0">
              <a:spcBef>
                <a:spcPts val="1000"/>
              </a:spcBef>
              <a:spcAft>
                <a:spcPct val="0"/>
              </a:spcAft>
              <a:buFont typeface="Arial" panose="020B0604020202020204" pitchFamily="34" charset="0"/>
              <a:buChar char="•"/>
            </a:pPr>
            <a:r>
              <a:rPr lang="en-US" altLang="zh-CN" dirty="0"/>
              <a:t>2022</a:t>
            </a:r>
            <a:r>
              <a:rPr lang="zh-CN" altLang="en-US" dirty="0"/>
              <a:t>年初以来，企业景气指数持续下跌，明显低于疫情前两年（</a:t>
            </a:r>
            <a:r>
              <a:rPr lang="en-US" altLang="zh-CN" dirty="0"/>
              <a:t>2018-2019</a:t>
            </a:r>
            <a:r>
              <a:rPr lang="zh-CN" altLang="en-US" dirty="0"/>
              <a:t>）的</a:t>
            </a:r>
            <a:r>
              <a:rPr lang="en-US" altLang="zh-CN" dirty="0"/>
              <a:t>120-130</a:t>
            </a:r>
            <a:r>
              <a:rPr lang="zh-CN" altLang="en-US" dirty="0"/>
              <a:t>水平，说明当前企业的投资意愿不足。</a:t>
            </a:r>
            <a:endParaRPr lang="zh-CN" altLang="en-US" dirty="0"/>
          </a:p>
        </p:txBody>
      </p:sp>
      <p:sp>
        <p:nvSpPr>
          <p:cNvPr id="6" name="内容占位符 2"/>
          <p:cNvSpPr txBox="1"/>
          <p:nvPr/>
        </p:nvSpPr>
        <p:spPr>
          <a:xfrm>
            <a:off x="605524" y="5988088"/>
            <a:ext cx="10980952" cy="5984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zh-CN" altLang="en-US" sz="2000" dirty="0"/>
              <a:t>       图表  中国消费者景气指数                                                  图表  中国企业景气指数                                                     </a:t>
            </a:r>
            <a:endParaRPr lang="en-US" altLang="zh-CN" sz="2000" dirty="0"/>
          </a:p>
          <a:p>
            <a:pPr marL="0" indent="0">
              <a:lnSpc>
                <a:spcPct val="120000"/>
              </a:lnSpc>
              <a:buFont typeface="Arial" panose="020B0604020202020204" pitchFamily="34" charset="0"/>
              <a:buNone/>
            </a:pPr>
            <a:r>
              <a:rPr lang="zh-CN" altLang="en-US" sz="2000" dirty="0"/>
              <a:t>                                                                                                                                                                                                                         </a:t>
            </a:r>
            <a:endParaRPr lang="en-US" altLang="zh-CN" sz="2000" dirty="0"/>
          </a:p>
        </p:txBody>
      </p:sp>
      <p:sp>
        <p:nvSpPr>
          <p:cNvPr id="9" name="文本框 8"/>
          <p:cNvSpPr txBox="1"/>
          <p:nvPr/>
        </p:nvSpPr>
        <p:spPr>
          <a:xfrm>
            <a:off x="9356748" y="6586586"/>
            <a:ext cx="2835251" cy="307777"/>
          </a:xfrm>
          <a:prstGeom prst="rect">
            <a:avLst/>
          </a:prstGeom>
          <a:noFill/>
        </p:spPr>
        <p:txBody>
          <a:bodyPr wrap="square">
            <a:spAutoFit/>
          </a:bodyPr>
          <a:lstStyle/>
          <a:p>
            <a:r>
              <a:rPr lang="zh-CN" altLang="en-US" sz="1400" dirty="0"/>
              <a:t>数据来源：国家统计局</a:t>
            </a:r>
            <a:endParaRPr lang="zh-CN" altLang="en-US" sz="1400" dirty="0"/>
          </a:p>
        </p:txBody>
      </p:sp>
      <p:graphicFrame>
        <p:nvGraphicFramePr>
          <p:cNvPr id="7" name="图表 6"/>
          <p:cNvGraphicFramePr/>
          <p:nvPr/>
        </p:nvGraphicFramePr>
        <p:xfrm>
          <a:off x="308190" y="2609044"/>
          <a:ext cx="5372032" cy="3278281"/>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8" name="图表 7"/>
          <p:cNvGraphicFramePr/>
          <p:nvPr/>
        </p:nvGraphicFramePr>
        <p:xfrm>
          <a:off x="5852160" y="2550712"/>
          <a:ext cx="5875552" cy="3278281"/>
        </p:xfrm>
        <a:graphic>
          <a:graphicData uri="http://schemas.openxmlformats.org/drawingml/2006/chart">
            <c:chart xmlns:c="http://schemas.openxmlformats.org/drawingml/2006/chart" xmlns:r="http://schemas.openxmlformats.org/officeDocument/2006/relationships" r:id="rId2"/>
          </a:graphicData>
        </a:graphic>
      </p:graphicFrame>
      <p:sp>
        <p:nvSpPr>
          <p:cNvPr id="10" name="文本框 9"/>
          <p:cNvSpPr txBox="1"/>
          <p:nvPr/>
        </p:nvSpPr>
        <p:spPr>
          <a:xfrm>
            <a:off x="3753999" y="6586586"/>
            <a:ext cx="2835251" cy="307777"/>
          </a:xfrm>
          <a:prstGeom prst="rect">
            <a:avLst/>
          </a:prstGeom>
          <a:noFill/>
        </p:spPr>
        <p:txBody>
          <a:bodyPr wrap="square">
            <a:spAutoFit/>
          </a:bodyPr>
          <a:lstStyle/>
          <a:p>
            <a:r>
              <a:rPr lang="zh-CN" altLang="en-US" sz="1400" dirty="0"/>
              <a:t>数据来源：国家统计局</a:t>
            </a:r>
            <a:endParaRPr lang="zh-CN" altLang="en-US" sz="1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1849" y="0"/>
            <a:ext cx="12050151" cy="970671"/>
          </a:xfrm>
        </p:spPr>
        <p:txBody>
          <a:bodyPr>
            <a:normAutofit/>
          </a:bodyPr>
          <a:lstStyle/>
          <a:p>
            <a:r>
              <a:rPr lang="en-US" sz="3200" dirty="0">
                <a:latin typeface="华文楷体" panose="02010600040101010101" pitchFamily="2" charset="-122"/>
                <a:ea typeface="华文楷体" panose="02010600040101010101" pitchFamily="2" charset="-122"/>
                <a:cs typeface="华文楷体" panose="02010600040101010101" pitchFamily="2" charset="-122"/>
                <a:sym typeface="+mn-ea"/>
              </a:rPr>
              <a:t>Real Estate Market</a:t>
            </a:r>
            <a:endParaRPr lang="zh-CN" altLang="en-US" sz="3200" dirty="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3" name="内容占位符 2"/>
          <p:cNvSpPr>
            <a:spLocks noGrp="1"/>
          </p:cNvSpPr>
          <p:nvPr>
            <p:ph idx="1"/>
          </p:nvPr>
        </p:nvSpPr>
        <p:spPr>
          <a:xfrm>
            <a:off x="257320" y="1218956"/>
            <a:ext cx="11649757" cy="2434285"/>
          </a:xfrm>
        </p:spPr>
        <p:txBody>
          <a:bodyPr>
            <a:normAutofit fontScale="92500"/>
          </a:bodyPr>
          <a:lstStyle/>
          <a:p>
            <a:pPr>
              <a:lnSpc>
                <a:spcPct val="120000"/>
              </a:lnSpc>
            </a:pPr>
            <a:r>
              <a:rPr lang="en-US" altLang="zh-CN" sz="2400" b="0" i="0" dirty="0">
                <a:solidFill>
                  <a:srgbClr val="060607"/>
                </a:solidFill>
                <a:effectLst/>
                <a:latin typeface="-apple-system"/>
              </a:rPr>
              <a:t>The current real estate market situation is very severe. </a:t>
            </a:r>
            <a:endParaRPr lang="en-US" altLang="zh-CN" sz="2400" b="0" i="0" dirty="0">
              <a:solidFill>
                <a:srgbClr val="060607"/>
              </a:solidFill>
              <a:effectLst/>
              <a:latin typeface="-apple-system"/>
            </a:endParaRPr>
          </a:p>
          <a:p>
            <a:pPr>
              <a:lnSpc>
                <a:spcPct val="120000"/>
              </a:lnSpc>
            </a:pPr>
            <a:r>
              <a:rPr lang="en-US" altLang="zh-CN" sz="2400" b="0" i="0" dirty="0">
                <a:solidFill>
                  <a:srgbClr val="060607"/>
                </a:solidFill>
                <a:effectLst/>
                <a:latin typeface="-apple-system"/>
              </a:rPr>
              <a:t>The apartment available for sale stands at 650 million square meters, which is at a historical high. Sales area has decreased by 40%, equivalent to the sales level of 2009. The area of new construction has dropped by more than 50%, equivalent to the construction level of 2008. </a:t>
            </a:r>
            <a:endParaRPr lang="en-US" altLang="zh-CN" sz="2400" b="0" i="0" dirty="0">
              <a:solidFill>
                <a:srgbClr val="060607"/>
              </a:solidFill>
              <a:effectLst/>
              <a:latin typeface="-apple-system"/>
            </a:endParaRPr>
          </a:p>
          <a:p>
            <a:pPr>
              <a:lnSpc>
                <a:spcPct val="120000"/>
              </a:lnSpc>
            </a:pPr>
            <a:r>
              <a:rPr lang="en-US" altLang="zh-CN" sz="2400" b="0" i="0" dirty="0">
                <a:solidFill>
                  <a:srgbClr val="060607"/>
                </a:solidFill>
                <a:effectLst/>
                <a:latin typeface="-apple-system"/>
              </a:rPr>
              <a:t>The balance of mortgage loans experienced a historically negative growth in the 3rd quarter.</a:t>
            </a:r>
            <a:endParaRPr lang="en-US" altLang="zh-CN" sz="4800" dirty="0"/>
          </a:p>
        </p:txBody>
      </p:sp>
      <p:graphicFrame>
        <p:nvGraphicFramePr>
          <p:cNvPr id="4" name="图表 3"/>
          <p:cNvGraphicFramePr/>
          <p:nvPr/>
        </p:nvGraphicFramePr>
        <p:xfrm>
          <a:off x="875308" y="3865642"/>
          <a:ext cx="4607560" cy="2745740"/>
        </p:xfrm>
        <a:graphic>
          <a:graphicData uri="http://schemas.openxmlformats.org/drawingml/2006/chart">
            <c:chart xmlns:c="http://schemas.openxmlformats.org/drawingml/2006/chart" xmlns:r="http://schemas.openxmlformats.org/officeDocument/2006/relationships" r:id="rId1"/>
          </a:graphicData>
        </a:graphic>
      </p:graphicFrame>
      <p:sp>
        <p:nvSpPr>
          <p:cNvPr id="5" name="内容占位符 2"/>
          <p:cNvSpPr txBox="1"/>
          <p:nvPr/>
        </p:nvSpPr>
        <p:spPr>
          <a:xfrm>
            <a:off x="796133" y="3598170"/>
            <a:ext cx="4988628" cy="424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altLang="zh-CN" sz="1400" b="0" i="0" u="none" strike="noStrike" kern="1200" baseline="0" dirty="0">
                <a:solidFill>
                  <a:srgbClr val="000000"/>
                </a:solidFill>
                <a:latin typeface="微软雅黑" panose="020B0503020204020204" pitchFamily="34" charset="-122"/>
                <a:ea typeface="微软雅黑" panose="020B0503020204020204" pitchFamily="34" charset="-122"/>
              </a:rPr>
              <a:t>70</a:t>
            </a:r>
            <a:r>
              <a:rPr lang="zh-CN" altLang="en-US" sz="1400" b="0" i="0" u="none" strike="noStrike" kern="1200" baseline="0" dirty="0">
                <a:solidFill>
                  <a:srgbClr val="000000"/>
                </a:solidFill>
                <a:latin typeface="微软雅黑" panose="020B0503020204020204" pitchFamily="34" charset="-122"/>
                <a:ea typeface="微软雅黑" panose="020B0503020204020204" pitchFamily="34" charset="-122"/>
              </a:rPr>
              <a:t>个大中城市新建商品住宅价格指数同比变化（</a:t>
            </a:r>
            <a:r>
              <a:rPr lang="en-US" altLang="zh-CN" sz="1400" b="0" i="0" u="none" strike="noStrike" kern="1200" baseline="0" dirty="0">
                <a:solidFill>
                  <a:srgbClr val="000000"/>
                </a:solidFill>
                <a:latin typeface="微软雅黑" panose="020B0503020204020204" pitchFamily="34" charset="-122"/>
                <a:ea typeface="微软雅黑" panose="020B0503020204020204" pitchFamily="34" charset="-122"/>
              </a:rPr>
              <a:t>%</a:t>
            </a:r>
            <a:r>
              <a:rPr lang="zh-CN" altLang="en-US" sz="1400" b="0" i="0" u="none" strike="noStrike" kern="1200" baseline="0" dirty="0">
                <a:solidFill>
                  <a:srgbClr val="000000"/>
                </a:solidFill>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cs typeface="Arial" panose="020B0604020202020204" pitchFamily="34" charset="0"/>
            </a:endParaRPr>
          </a:p>
        </p:txBody>
      </p:sp>
      <p:graphicFrame>
        <p:nvGraphicFramePr>
          <p:cNvPr id="7" name="图表 6"/>
          <p:cNvGraphicFramePr/>
          <p:nvPr/>
        </p:nvGraphicFramePr>
        <p:xfrm>
          <a:off x="6407241" y="3901526"/>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9" name="内容占位符 2"/>
          <p:cNvSpPr txBox="1"/>
          <p:nvPr/>
        </p:nvSpPr>
        <p:spPr>
          <a:xfrm>
            <a:off x="6323574" y="3581508"/>
            <a:ext cx="4988628" cy="424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altLang="zh-CN" sz="1400" b="0" i="0" u="none" strike="noStrike" kern="1200" baseline="0" dirty="0">
                <a:solidFill>
                  <a:srgbClr val="000000"/>
                </a:solidFill>
                <a:latin typeface="微软雅黑" panose="020B0503020204020204" pitchFamily="34" charset="-122"/>
                <a:ea typeface="微软雅黑" panose="020B0503020204020204" pitchFamily="34" charset="-122"/>
              </a:rPr>
              <a:t>100</a:t>
            </a:r>
            <a:r>
              <a:rPr lang="zh-CN" altLang="en-US" sz="1400" b="0" i="0" u="none" strike="noStrike" kern="1200" baseline="0" dirty="0">
                <a:solidFill>
                  <a:srgbClr val="000000"/>
                </a:solidFill>
                <a:latin typeface="微软雅黑" panose="020B0503020204020204" pitchFamily="34" charset="-122"/>
                <a:ea typeface="微软雅黑" panose="020B0503020204020204" pitchFamily="34" charset="-122"/>
              </a:rPr>
              <a:t>个大中城市土地成交面积同比变化（</a:t>
            </a:r>
            <a:r>
              <a:rPr lang="en-US" altLang="zh-CN" sz="1400" b="0" i="0" u="none" strike="noStrike" kern="1200" baseline="0" dirty="0">
                <a:solidFill>
                  <a:srgbClr val="000000"/>
                </a:solidFill>
                <a:latin typeface="微软雅黑" panose="020B0503020204020204" pitchFamily="34" charset="-122"/>
                <a:ea typeface="微软雅黑" panose="020B0503020204020204" pitchFamily="34" charset="-122"/>
              </a:rPr>
              <a:t>%</a:t>
            </a:r>
            <a:r>
              <a:rPr lang="zh-CN" altLang="en-US" sz="1400" b="0" i="0" u="none" strike="noStrike" kern="1200" baseline="0" dirty="0">
                <a:solidFill>
                  <a:srgbClr val="000000"/>
                </a:solidFill>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8147" y="-18631"/>
            <a:ext cx="12111492" cy="970671"/>
          </a:xfrm>
        </p:spPr>
        <p:txBody>
          <a:bodyPr>
            <a:normAutofit/>
          </a:bodyPr>
          <a:lstStyle/>
          <a:p>
            <a:r>
              <a:rPr lang="en-US" altLang="zh-CN" sz="3200" dirty="0">
                <a:latin typeface="华文楷体" panose="02010600040101010101" pitchFamily="2" charset="-122"/>
                <a:ea typeface="华文楷体" panose="02010600040101010101" pitchFamily="2" charset="-122"/>
                <a:cs typeface="华文楷体" panose="02010600040101010101" pitchFamily="2" charset="-122"/>
              </a:rPr>
              <a:t>Employment</a:t>
            </a:r>
            <a:endParaRPr lang="zh-CN" altLang="en-US" sz="3200" dirty="0"/>
          </a:p>
        </p:txBody>
      </p:sp>
      <p:sp>
        <p:nvSpPr>
          <p:cNvPr id="7" name="内容占位符 2"/>
          <p:cNvSpPr txBox="1"/>
          <p:nvPr/>
        </p:nvSpPr>
        <p:spPr>
          <a:xfrm>
            <a:off x="78105" y="1112520"/>
            <a:ext cx="11972290" cy="243268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eaLnBrk="0" fontAlgn="base" hangingPunct="0">
              <a:spcBef>
                <a:spcPts val="1000"/>
              </a:spcBef>
              <a:spcAft>
                <a:spcPct val="0"/>
              </a:spcAft>
              <a:buFont typeface="Arial" panose="020B0604020202020204" pitchFamily="34" charset="0"/>
              <a:buChar char="•"/>
            </a:pPr>
            <a:r>
              <a:rPr lang="en-US" altLang="zh-CN" dirty="0"/>
              <a:t>From January to November 2023, the national urban surveyed unemployment rate averaged at 5.2%; in June 2023, the urban surveyed unemployment rate for those aged 16-24 reached 21.3%. </a:t>
            </a:r>
            <a:endParaRPr lang="en-US" altLang="zh-CN" dirty="0"/>
          </a:p>
          <a:p>
            <a:pPr marL="228600" lvl="1" eaLnBrk="0" fontAlgn="base" hangingPunct="0">
              <a:spcBef>
                <a:spcPts val="1000"/>
              </a:spcBef>
              <a:spcAft>
                <a:spcPct val="0"/>
              </a:spcAft>
              <a:buFont typeface="Arial" panose="020B0604020202020204" pitchFamily="34" charset="0"/>
              <a:buChar char="•"/>
            </a:pPr>
            <a:r>
              <a:rPr lang="en-US" altLang="zh-CN" dirty="0"/>
              <a:t>The economy's capacity to absorb employment is showing signs of fatigue. For instance, ride-hailing and food delivery, as two major industries for employment absorption, have reached a state of saturation in 2023. The number of ride-hailing drivers nationwide quickly grew from 2.891 million at the end of 2020 to 5.09 million in December 2022, and to 6.334 million in October 2023. From January to October 2023, there was a net increase of 1.244 million drivers. Compared to January 2022, the monthly number of orders taken by ride-hailing drivers in October 2023 decreased from 176 to 128.</a:t>
            </a:r>
            <a:endParaRPr lang="en-US" altLang="zh-CN" dirty="0"/>
          </a:p>
          <a:p>
            <a:pPr marL="228600" lvl="1" eaLnBrk="0" fontAlgn="base" hangingPunct="0">
              <a:spcBef>
                <a:spcPts val="1000"/>
              </a:spcBef>
              <a:spcAft>
                <a:spcPct val="0"/>
              </a:spcAft>
              <a:buFont typeface="Arial" panose="020B0604020202020204" pitchFamily="34" charset="0"/>
              <a:buChar char="•"/>
            </a:pPr>
            <a:r>
              <a:rPr lang="en-US" altLang="zh-CN" dirty="0"/>
              <a:t> In 2023, transportation departments in cities such as Shanghai, Chongqing, Guangzhou, Jinan, Zhuhai, and Dongguan have issued warnings of transportation capacity saturation, while cities like </a:t>
            </a:r>
            <a:r>
              <a:rPr lang="en-US" altLang="zh-CN" dirty="0" err="1"/>
              <a:t>Sanya</a:t>
            </a:r>
            <a:r>
              <a:rPr lang="en-US" altLang="zh-CN" dirty="0"/>
              <a:t>, Changsha, Shanghai, and Guiyang have suspended the acceptance of ride-hailing business licenses and the issuance of transportation permits. According to the "Ninth National Survey on the Status of the Employee Team" in 2023, the number of food delivery riders has reached 13 million, approaching a state of saturation. The number of </a:t>
            </a:r>
            <a:r>
              <a:rPr lang="en-US" altLang="zh-CN" dirty="0" err="1"/>
              <a:t>Meituan</a:t>
            </a:r>
            <a:r>
              <a:rPr lang="en-US" altLang="zh-CN" dirty="0"/>
              <a:t> delivery riders increased from 5.27 million in 2021 to 6.24 million in 2022, with an annual increase of 970,000.</a:t>
            </a:r>
            <a:endParaRPr lang="zh-CN" altLang="en-US" dirty="0"/>
          </a:p>
        </p:txBody>
      </p:sp>
      <p:sp>
        <p:nvSpPr>
          <p:cNvPr id="10" name="文本框 9"/>
          <p:cNvSpPr txBox="1"/>
          <p:nvPr/>
        </p:nvSpPr>
        <p:spPr>
          <a:xfrm>
            <a:off x="8709177" y="6578057"/>
            <a:ext cx="2835251" cy="307777"/>
          </a:xfrm>
          <a:prstGeom prst="rect">
            <a:avLst/>
          </a:prstGeom>
          <a:noFill/>
        </p:spPr>
        <p:txBody>
          <a:bodyPr wrap="square">
            <a:spAutoFit/>
          </a:bodyPr>
          <a:lstStyle/>
          <a:p>
            <a:r>
              <a:rPr lang="zh-CN" altLang="en-US" sz="1400" dirty="0"/>
              <a:t>数据来源：交通运输部</a:t>
            </a:r>
            <a:endParaRPr lang="zh-CN" altLang="en-US" sz="1400" dirty="0"/>
          </a:p>
        </p:txBody>
      </p:sp>
      <p:graphicFrame>
        <p:nvGraphicFramePr>
          <p:cNvPr id="3" name="图表 2"/>
          <p:cNvGraphicFramePr/>
          <p:nvPr/>
        </p:nvGraphicFramePr>
        <p:xfrm>
          <a:off x="1271905" y="3545840"/>
          <a:ext cx="9033510" cy="2856865"/>
        </p:xfrm>
        <a:graphic>
          <a:graphicData uri="http://schemas.openxmlformats.org/drawingml/2006/chart">
            <c:chart xmlns:c="http://schemas.openxmlformats.org/drawingml/2006/chart" xmlns:r="http://schemas.openxmlformats.org/officeDocument/2006/relationships" r:id="rId1"/>
          </a:graphicData>
        </a:graphic>
      </p:graphicFrame>
      <p:sp>
        <p:nvSpPr>
          <p:cNvPr id="4" name="内容占位符 2"/>
          <p:cNvSpPr txBox="1"/>
          <p:nvPr/>
        </p:nvSpPr>
        <p:spPr>
          <a:xfrm>
            <a:off x="1772195" y="6287336"/>
            <a:ext cx="7451651" cy="2907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zh-CN" altLang="en-US" sz="2000" dirty="0"/>
              <a:t>                          图表 全国累计发放网约车驾驶员证（万本）</a:t>
            </a:r>
            <a:endParaRPr lang="en-US" altLang="zh-CN" sz="2000" dirty="0"/>
          </a:p>
          <a:p>
            <a:pPr marL="0" indent="0">
              <a:lnSpc>
                <a:spcPct val="120000"/>
              </a:lnSpc>
              <a:buFont typeface="Arial" panose="020B0604020202020204" pitchFamily="34" charset="0"/>
              <a:buNone/>
            </a:pPr>
            <a:r>
              <a:rPr lang="zh-CN" altLang="en-US" sz="2000" dirty="0"/>
              <a:t>                                                                                                                                                                                                                         </a:t>
            </a:r>
            <a:endParaRPr lang="en-US" altLang="zh-CN"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ChangeArrowheads="1"/>
          </p:cNvSpPr>
          <p:nvPr/>
        </p:nvSpPr>
        <p:spPr bwMode="auto">
          <a:xfrm>
            <a:off x="2667000" y="626419"/>
            <a:ext cx="3529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913130">
              <a:defRPr>
                <a:solidFill>
                  <a:schemeClr val="tx1"/>
                </a:solidFill>
                <a:latin typeface="Calibri" panose="020F0502020204030204" pitchFamily="34" charset="0"/>
                <a:ea typeface="宋体" panose="02010600030101010101" pitchFamily="2" charset="-122"/>
              </a:defRPr>
            </a:lvl1pPr>
            <a:lvl2pPr marL="742950" indent="-285750" defTabSz="913130">
              <a:defRPr>
                <a:solidFill>
                  <a:schemeClr val="tx1"/>
                </a:solidFill>
                <a:latin typeface="Calibri" panose="020F0502020204030204" pitchFamily="34" charset="0"/>
                <a:ea typeface="宋体" panose="02010600030101010101" pitchFamily="2" charset="-122"/>
              </a:defRPr>
            </a:lvl2pPr>
            <a:lvl3pPr marL="1143000" indent="-228600" defTabSz="913130">
              <a:defRPr>
                <a:solidFill>
                  <a:schemeClr val="tx1"/>
                </a:solidFill>
                <a:latin typeface="Calibri" panose="020F0502020204030204" pitchFamily="34" charset="0"/>
                <a:ea typeface="宋体" panose="02010600030101010101" pitchFamily="2" charset="-122"/>
              </a:defRPr>
            </a:lvl3pPr>
            <a:lvl4pPr marL="1600200" indent="-228600" defTabSz="913130">
              <a:defRPr>
                <a:solidFill>
                  <a:schemeClr val="tx1"/>
                </a:solidFill>
                <a:latin typeface="Calibri" panose="020F0502020204030204" pitchFamily="34" charset="0"/>
                <a:ea typeface="宋体" panose="02010600030101010101" pitchFamily="2" charset="-122"/>
              </a:defRPr>
            </a:lvl4pPr>
            <a:lvl5pPr marL="2057400" indent="-228600" defTabSz="913130">
              <a:defRPr>
                <a:solidFill>
                  <a:schemeClr val="tx1"/>
                </a:solidFill>
                <a:latin typeface="Calibri" panose="020F0502020204030204" pitchFamily="34" charset="0"/>
                <a:ea typeface="宋体" panose="02010600030101010101" pitchFamily="2" charset="-122"/>
              </a:defRPr>
            </a:lvl5pPr>
            <a:lvl6pPr marL="2514600" indent="-228600" defTabSz="91313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313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313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313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Clr>
                <a:schemeClr val="folHlink"/>
              </a:buClr>
              <a:buSzPct val="95000"/>
              <a:buFont typeface="Wingdings" panose="05000000000000000000" pitchFamily="2" charset="2"/>
              <a:buChar char="w"/>
            </a:pPr>
            <a:endParaRPr lang="zh-CN" altLang="zh-CN" sz="2400"/>
          </a:p>
        </p:txBody>
      </p:sp>
      <p:sp>
        <p:nvSpPr>
          <p:cNvPr id="8196" name="Text Box 9"/>
          <p:cNvSpPr txBox="1">
            <a:spLocks noChangeArrowheads="1"/>
          </p:cNvSpPr>
          <p:nvPr/>
        </p:nvSpPr>
        <p:spPr bwMode="auto">
          <a:xfrm>
            <a:off x="2135560" y="260648"/>
            <a:ext cx="7416824" cy="584775"/>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200" dirty="0">
                <a:solidFill>
                  <a:schemeClr val="tx2">
                    <a:lumMod val="60000"/>
                    <a:lumOff val="40000"/>
                  </a:schemeClr>
                </a:solidFill>
              </a:rPr>
              <a:t>贫富差距过大    </a:t>
            </a:r>
            <a:r>
              <a:rPr lang="en-US" altLang="zh-CN" sz="3200" dirty="0">
                <a:solidFill>
                  <a:schemeClr val="tx2">
                    <a:lumMod val="60000"/>
                    <a:lumOff val="40000"/>
                  </a:schemeClr>
                </a:solidFill>
              </a:rPr>
              <a:t>High Income Inequality</a:t>
            </a:r>
            <a:endParaRPr lang="en-US" altLang="zh-CN" sz="3200" dirty="0">
              <a:solidFill>
                <a:schemeClr val="tx2">
                  <a:lumMod val="60000"/>
                  <a:lumOff val="40000"/>
                </a:schemeClr>
              </a:solidFill>
            </a:endParaRPr>
          </a:p>
        </p:txBody>
      </p:sp>
      <p:graphicFrame>
        <p:nvGraphicFramePr>
          <p:cNvPr id="3" name="对象 2"/>
          <p:cNvGraphicFramePr>
            <a:graphicFrameLocks noChangeAspect="1"/>
          </p:cNvGraphicFramePr>
          <p:nvPr/>
        </p:nvGraphicFramePr>
        <p:xfrm>
          <a:off x="930344" y="116632"/>
          <a:ext cx="10513198" cy="6741367"/>
        </p:xfrm>
        <a:graphic>
          <a:graphicData uri="http://schemas.openxmlformats.org/presentationml/2006/ole">
            <mc:AlternateContent xmlns:mc="http://schemas.openxmlformats.org/markup-compatibility/2006">
              <mc:Choice xmlns:v="urn:schemas-microsoft-com:vml" Requires="v">
                <p:oleObj spid="_x0000_s124931" name="Worksheet" r:id="rId1" imgW="11262995" imgH="7226300" progId="Excel.Sheet.12">
                  <p:link updateAutomatic="1"/>
                </p:oleObj>
              </mc:Choice>
              <mc:Fallback>
                <p:oleObj name="Worksheet" r:id="rId1" imgW="11262995" imgH="7226300" progId="Excel.Sheet.12">
                  <p:link updateAutomatic="1"/>
                  <p:pic>
                    <p:nvPicPr>
                      <p:cNvPr id="0" name="对象 2"/>
                      <p:cNvPicPr/>
                      <p:nvPr/>
                    </p:nvPicPr>
                    <p:blipFill>
                      <a:blip r:embed="rId2"/>
                      <a:stretch>
                        <a:fillRect/>
                      </a:stretch>
                    </p:blipFill>
                    <p:spPr>
                      <a:xfrm>
                        <a:off x="930344" y="116632"/>
                        <a:ext cx="10513198" cy="6741367"/>
                      </a:xfrm>
                      <a:prstGeom prst="rect">
                        <a:avLst/>
                      </a:prstGeom>
                    </p:spPr>
                  </p:pic>
                </p:oleObj>
              </mc:Fallback>
            </mc:AlternateContent>
          </a:graphicData>
        </a:graphic>
      </p:graphicFrame>
      <p:sp>
        <p:nvSpPr>
          <p:cNvPr id="2" name="文本框 1"/>
          <p:cNvSpPr txBox="1"/>
          <p:nvPr/>
        </p:nvSpPr>
        <p:spPr>
          <a:xfrm>
            <a:off x="3935760" y="185242"/>
            <a:ext cx="4752528" cy="369332"/>
          </a:xfrm>
          <a:prstGeom prst="rect">
            <a:avLst/>
          </a:prstGeom>
          <a:solidFill>
            <a:schemeClr val="bg1"/>
          </a:solidFill>
        </p:spPr>
        <p:txBody>
          <a:bodyPr wrap="square" rtlCol="0">
            <a:spAutoFit/>
          </a:bodyPr>
          <a:lstStyle/>
          <a:p>
            <a:r>
              <a:rPr lang="en-US" altLang="zh-CN" dirty="0"/>
              <a:t>Income Gini Coefficient in China: 1978-2023</a:t>
            </a:r>
            <a:endParaRPr lang="zh-CN"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9376" y="476672"/>
            <a:ext cx="11593288" cy="642938"/>
          </a:xfrm>
        </p:spPr>
        <p:txBody>
          <a:bodyPr>
            <a:noAutofit/>
          </a:bodyPr>
          <a:lstStyle/>
          <a:p>
            <a:r>
              <a:rPr lang="en-US" altLang="zh-CN" sz="4800" b="1" dirty="0">
                <a:solidFill>
                  <a:schemeClr val="accent4"/>
                </a:solidFill>
                <a:latin typeface="Times New Roman" panose="02020603050405020304" pitchFamily="18" charset="0"/>
                <a:ea typeface="黑体" panose="02010609060101010101" pitchFamily="49" charset="-122"/>
                <a:cs typeface="Times New Roman" panose="02020603050405020304" pitchFamily="18" charset="0"/>
              </a:rPr>
              <a:t>Systematic Crisis of the World Capitalism</a:t>
            </a:r>
            <a:endParaRPr lang="zh-CN" altLang="en-US" sz="4800" b="1" dirty="0">
              <a:solidFill>
                <a:schemeClr val="accent4"/>
              </a:solidFill>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4" name="内容占位符 3"/>
          <p:cNvGraphicFramePr>
            <a:graphicFrameLocks noGrp="1"/>
          </p:cNvGraphicFramePr>
          <p:nvPr>
            <p:ph idx="1"/>
          </p:nvPr>
        </p:nvGraphicFramePr>
        <p:xfrm>
          <a:off x="2711625" y="2492896"/>
          <a:ext cx="7454775" cy="378491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TextBox 4"/>
          <p:cNvSpPr txBox="1"/>
          <p:nvPr/>
        </p:nvSpPr>
        <p:spPr>
          <a:xfrm>
            <a:off x="767408" y="2276872"/>
            <a:ext cx="4104456" cy="2800767"/>
          </a:xfrm>
          <a:prstGeom prst="rect">
            <a:avLst/>
          </a:prstGeom>
          <a:noFill/>
        </p:spPr>
        <p:txBody>
          <a:bodyPr wrap="square" rtlCol="0">
            <a:spAutoFit/>
          </a:bodyPr>
          <a:lstStyle/>
          <a:p>
            <a:r>
              <a:rPr lang="en-US" altLang="zh-CN" sz="4400" b="1" dirty="0">
                <a:solidFill>
                  <a:schemeClr val="accent4"/>
                </a:solidFill>
              </a:rPr>
              <a:t>The ruling of the Financial Monopoly </a:t>
            </a:r>
            <a:r>
              <a:rPr lang="en-US" altLang="zh-CN" sz="4400" b="1" dirty="0" err="1">
                <a:solidFill>
                  <a:schemeClr val="accent4"/>
                </a:solidFill>
              </a:rPr>
              <a:t>Catpical</a:t>
            </a:r>
            <a:endParaRPr lang="zh-CN" altLang="en-US" sz="4400" b="1" dirty="0">
              <a:solidFill>
                <a:schemeClr val="accent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Content Placeholder 2"/>
          <p:cNvSpPr>
            <a:spLocks noGrp="1"/>
          </p:cNvSpPr>
          <p:nvPr>
            <p:ph idx="1"/>
          </p:nvPr>
        </p:nvSpPr>
        <p:spPr>
          <a:xfrm>
            <a:off x="402167" y="1196752"/>
            <a:ext cx="11387667" cy="4902423"/>
          </a:xfrm>
        </p:spPr>
        <p:txBody>
          <a:bodyPr>
            <a:normAutofit fontScale="97500"/>
          </a:bodyPr>
          <a:lstStyle/>
          <a:p>
            <a:pPr marL="0" indent="0" algn="just">
              <a:buNone/>
            </a:pPr>
            <a:r>
              <a:rPr lang="zh-CN" altLang="en-US" sz="4100" dirty="0">
                <a:latin typeface="Times New Roman" panose="02020603050405020304" pitchFamily="18" charset="0"/>
                <a:cs typeface="Times New Roman" panose="02020603050405020304" pitchFamily="18" charset="0"/>
              </a:rPr>
              <a:t>The process of production appears merely as an unavoidable intermediate link, as a necessary evil for the sake of money-making. All nations with a capitalist mode of production are therefore seized periodically by a feverish attempt to make money without the intervention of the process of production.</a:t>
            </a:r>
            <a:endParaRPr lang="zh-CN" altLang="en-US" sz="4100" dirty="0">
              <a:latin typeface="Times New Roman" panose="02020603050405020304" pitchFamily="18" charset="0"/>
              <a:cs typeface="Times New Roman" panose="02020603050405020304" pitchFamily="18" charset="0"/>
            </a:endParaRPr>
          </a:p>
          <a:p>
            <a:pPr marL="0" indent="457200" algn="r">
              <a:buNone/>
            </a:pPr>
            <a:r>
              <a:rPr lang="en-US" altLang="zh-CN" dirty="0">
                <a:latin typeface="Times New Roman" panose="02020603050405020304" pitchFamily="18" charset="0"/>
                <a:cs typeface="Times New Roman" panose="02020603050405020304" pitchFamily="18" charset="0"/>
              </a:rPr>
              <a:t>----Chapter 1, Vollume II, Das Capital</a:t>
            </a:r>
            <a:endParaRPr lang="en-US" altLang="zh-CN"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p:txBody>
          <a:bodyPr/>
          <a:lstStyle/>
          <a:p>
            <a:pPr eaLnBrk="1" hangingPunct="1"/>
            <a:r>
              <a:rPr lang="en-US" altLang="zh-CN" dirty="0"/>
              <a:t>Outline</a:t>
            </a:r>
            <a:endParaRPr lang="en-US" altLang="zh-CN" dirty="0"/>
          </a:p>
        </p:txBody>
      </p:sp>
      <p:sp>
        <p:nvSpPr>
          <p:cNvPr id="22531" name="Rectangle 3"/>
          <p:cNvSpPr>
            <a:spLocks noGrp="1" noRot="1" noChangeArrowheads="1"/>
          </p:cNvSpPr>
          <p:nvPr>
            <p:ph type="body" idx="1"/>
          </p:nvPr>
        </p:nvSpPr>
        <p:spPr/>
        <p:txBody>
          <a:bodyPr/>
          <a:lstStyle/>
          <a:p>
            <a:pPr eaLnBrk="1" hangingPunct="1"/>
            <a:r>
              <a:rPr lang="en-US" altLang="zh-CN" b="1" dirty="0">
                <a:latin typeface="Times New Roman" panose="02020603050405020304" pitchFamily="18" charset="0"/>
                <a:cs typeface="Times New Roman" panose="02020603050405020304" pitchFamily="18" charset="0"/>
              </a:rPr>
              <a:t>1.	The economic development of contemporary China</a:t>
            </a:r>
            <a:endParaRPr lang="en-US" altLang="zh-CN" b="1" dirty="0">
              <a:latin typeface="Times New Roman" panose="02020603050405020304" pitchFamily="18" charset="0"/>
              <a:cs typeface="Times New Roman" panose="02020603050405020304" pitchFamily="18" charset="0"/>
            </a:endParaRPr>
          </a:p>
          <a:p>
            <a:pPr eaLnBrk="1" hangingPunct="1"/>
            <a:r>
              <a:rPr lang="en-US" altLang="zh-CN" b="1" dirty="0">
                <a:latin typeface="Times New Roman" panose="02020603050405020304" pitchFamily="18" charset="0"/>
                <a:cs typeface="Times New Roman" panose="02020603050405020304" pitchFamily="18" charset="0"/>
              </a:rPr>
              <a:t>      </a:t>
            </a:r>
            <a:endParaRPr lang="en-US" altLang="zh-CN" b="1" dirty="0">
              <a:latin typeface="Times New Roman" panose="02020603050405020304" pitchFamily="18" charset="0"/>
              <a:cs typeface="Times New Roman" panose="02020603050405020304" pitchFamily="18" charset="0"/>
            </a:endParaRPr>
          </a:p>
          <a:p>
            <a:pPr eaLnBrk="1" hangingPunct="1"/>
            <a:r>
              <a:rPr lang="en-US" altLang="zh-CN" b="1" dirty="0">
                <a:latin typeface="Times New Roman" panose="02020603050405020304" pitchFamily="18" charset="0"/>
                <a:cs typeface="Times New Roman" panose="02020603050405020304" pitchFamily="18" charset="0"/>
              </a:rPr>
              <a:t>2.	The Challenges and Opportunities of China’s economic development</a:t>
            </a:r>
            <a:endParaRPr lang="en-US" altLang="zh-CN" b="1" dirty="0">
              <a:latin typeface="Times New Roman" panose="02020603050405020304" pitchFamily="18" charset="0"/>
              <a:cs typeface="Times New Roman" panose="02020603050405020304" pitchFamily="18" charset="0"/>
            </a:endParaRPr>
          </a:p>
          <a:p>
            <a:pPr eaLnBrk="1" hangingPunct="1"/>
            <a:r>
              <a:rPr lang="en-US" altLang="zh-CN" b="1" dirty="0">
                <a:latin typeface="Times New Roman" panose="02020603050405020304" pitchFamily="18" charset="0"/>
                <a:cs typeface="Times New Roman" panose="02020603050405020304" pitchFamily="18" charset="0"/>
              </a:rPr>
              <a:t>3.	Possible future development</a:t>
            </a:r>
            <a:endParaRPr lang="en-US" altLang="zh-CN" b="1" dirty="0">
              <a:latin typeface="Times New Roman" panose="02020603050405020304" pitchFamily="18" charset="0"/>
              <a:cs typeface="Times New Roman" panose="02020603050405020304" pitchFamily="18" charset="0"/>
            </a:endParaRPr>
          </a:p>
          <a:p>
            <a:pPr eaLnBrk="1" hangingPunct="1"/>
            <a:endParaRPr lang="en-US" altLang="zh-CN"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en-US" altLang="zh-CN" sz="4400" dirty="0">
                <a:latin typeface="Times New Roman" panose="02020603050405020304" pitchFamily="18" charset="0"/>
                <a:ea typeface="方正粗黑宋简体" panose="02000000000000000000" pitchFamily="2" charset="-122"/>
                <a:cs typeface="Times New Roman" panose="02020603050405020304" pitchFamily="18" charset="0"/>
              </a:rPr>
              <a:t>The Biggest Shareholders of the S&amp;P500 Companies </a:t>
            </a:r>
            <a:endParaRPr lang="en-US" sz="4400" dirty="0">
              <a:latin typeface="Times New Roman" panose="02020603050405020304" pitchFamily="18" charset="0"/>
              <a:ea typeface="方正粗黑宋简体" panose="02000000000000000000" pitchFamily="2" charset="-122"/>
              <a:cs typeface="Times New Roman" panose="02020603050405020304" pitchFamily="18" charset="0"/>
            </a:endParaRPr>
          </a:p>
        </p:txBody>
      </p:sp>
      <p:graphicFrame>
        <p:nvGraphicFramePr>
          <p:cNvPr id="4" name="内容占位符 3"/>
          <p:cNvGraphicFramePr>
            <a:graphicFrameLocks noGrp="1"/>
          </p:cNvGraphicFramePr>
          <p:nvPr>
            <p:ph idx="1"/>
          </p:nvPr>
        </p:nvGraphicFramePr>
        <p:xfrm>
          <a:off x="243840" y="2389295"/>
          <a:ext cx="11480800" cy="1554480"/>
        </p:xfrm>
        <a:graphic>
          <a:graphicData uri="http://schemas.openxmlformats.org/drawingml/2006/table">
            <a:tbl>
              <a:tblPr firstRow="1" bandRow="1">
                <a:tableStyleId>{5C22544A-7EE6-4342-B048-85BDC9FD1C3A}</a:tableStyleId>
              </a:tblPr>
              <a:tblGrid>
                <a:gridCol w="3332480"/>
                <a:gridCol w="1513840"/>
                <a:gridCol w="1615440"/>
                <a:gridCol w="1615440"/>
                <a:gridCol w="1717040"/>
                <a:gridCol w="1686560"/>
              </a:tblGrid>
              <a:tr h="370840">
                <a:tc>
                  <a:txBody>
                    <a:bodyPr/>
                    <a:lstStyle/>
                    <a:p>
                      <a:pPr algn="ctr"/>
                      <a:endParaRPr lang="en-US" sz="2800" dirty="0">
                        <a:solidFill>
                          <a:schemeClr val="accent4"/>
                        </a:solidFill>
                        <a:latin typeface="华文仿宋" panose="02010600040101010101" pitchFamily="2" charset="-122"/>
                        <a:ea typeface="华文仿宋" panose="02010600040101010101" pitchFamily="2" charset="-122"/>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2800" dirty="0">
                          <a:solidFill>
                            <a:schemeClr val="accent4"/>
                          </a:solidFill>
                          <a:latin typeface="华文仿宋" panose="02010600040101010101" pitchFamily="2" charset="-122"/>
                          <a:ea typeface="华文仿宋" panose="02010600040101010101" pitchFamily="2" charset="-122"/>
                        </a:rPr>
                        <a:t>1</a:t>
                      </a:r>
                      <a:endParaRPr lang="en-US" sz="2800" dirty="0">
                        <a:solidFill>
                          <a:schemeClr val="accent4"/>
                        </a:solidFill>
                        <a:latin typeface="华文仿宋" panose="02010600040101010101" pitchFamily="2" charset="-122"/>
                        <a:ea typeface="华文仿宋" panose="02010600040101010101" pitchFamily="2" charset="-122"/>
                      </a:endParaRPr>
                    </a:p>
                  </a:txBody>
                  <a:tcPr/>
                </a:tc>
                <a:tc>
                  <a:txBody>
                    <a:bodyPr/>
                    <a:lstStyle/>
                    <a:p>
                      <a:pPr algn="ctr"/>
                      <a:r>
                        <a:rPr lang="en-US" altLang="zh-CN" sz="2800" dirty="0">
                          <a:solidFill>
                            <a:schemeClr val="accent4"/>
                          </a:solidFill>
                          <a:latin typeface="华文仿宋" panose="02010600040101010101" pitchFamily="2" charset="-122"/>
                          <a:ea typeface="华文仿宋" panose="02010600040101010101" pitchFamily="2" charset="-122"/>
                        </a:rPr>
                        <a:t>2</a:t>
                      </a:r>
                      <a:endParaRPr lang="en-US" sz="2800" dirty="0">
                        <a:solidFill>
                          <a:schemeClr val="accent4"/>
                        </a:solidFill>
                        <a:latin typeface="华文仿宋" panose="02010600040101010101" pitchFamily="2" charset="-122"/>
                        <a:ea typeface="华文仿宋" panose="02010600040101010101" pitchFamily="2" charset="-122"/>
                      </a:endParaRPr>
                    </a:p>
                  </a:txBody>
                  <a:tcPr/>
                </a:tc>
                <a:tc>
                  <a:txBody>
                    <a:bodyPr/>
                    <a:lstStyle/>
                    <a:p>
                      <a:pPr algn="ctr"/>
                      <a:r>
                        <a:rPr lang="en-US" altLang="zh-CN" sz="2800" dirty="0">
                          <a:solidFill>
                            <a:schemeClr val="accent4"/>
                          </a:solidFill>
                          <a:latin typeface="华文仿宋" panose="02010600040101010101" pitchFamily="2" charset="-122"/>
                          <a:ea typeface="华文仿宋" panose="02010600040101010101" pitchFamily="2" charset="-122"/>
                        </a:rPr>
                        <a:t>3</a:t>
                      </a:r>
                      <a:endParaRPr lang="en-US" sz="2800" dirty="0">
                        <a:solidFill>
                          <a:schemeClr val="accent4"/>
                        </a:solidFill>
                        <a:latin typeface="华文仿宋" panose="02010600040101010101" pitchFamily="2" charset="-122"/>
                        <a:ea typeface="华文仿宋" panose="02010600040101010101" pitchFamily="2" charset="-122"/>
                      </a:endParaRPr>
                    </a:p>
                  </a:txBody>
                  <a:tcPr/>
                </a:tc>
                <a:tc>
                  <a:txBody>
                    <a:bodyPr/>
                    <a:lstStyle/>
                    <a:p>
                      <a:pPr algn="ctr"/>
                      <a:r>
                        <a:rPr lang="en-US" altLang="zh-CN" sz="2800" dirty="0">
                          <a:solidFill>
                            <a:schemeClr val="accent4"/>
                          </a:solidFill>
                          <a:latin typeface="华文仿宋" panose="02010600040101010101" pitchFamily="2" charset="-122"/>
                          <a:ea typeface="华文仿宋" panose="02010600040101010101" pitchFamily="2" charset="-122"/>
                        </a:rPr>
                        <a:t>4</a:t>
                      </a:r>
                      <a:endParaRPr lang="en-US" sz="2800" dirty="0">
                        <a:solidFill>
                          <a:schemeClr val="accent4"/>
                        </a:solidFill>
                        <a:latin typeface="华文仿宋" panose="02010600040101010101" pitchFamily="2" charset="-122"/>
                        <a:ea typeface="华文仿宋" panose="02010600040101010101" pitchFamily="2" charset="-122"/>
                      </a:endParaRPr>
                    </a:p>
                  </a:txBody>
                  <a:tcPr/>
                </a:tc>
                <a:tc>
                  <a:txBody>
                    <a:bodyPr/>
                    <a:lstStyle/>
                    <a:p>
                      <a:pPr algn="ctr"/>
                      <a:r>
                        <a:rPr lang="en-US" altLang="zh-CN" sz="2800" dirty="0">
                          <a:solidFill>
                            <a:schemeClr val="accent4"/>
                          </a:solidFill>
                          <a:latin typeface="华文仿宋" panose="02010600040101010101" pitchFamily="2" charset="-122"/>
                          <a:ea typeface="华文仿宋" panose="02010600040101010101" pitchFamily="2" charset="-122"/>
                        </a:rPr>
                        <a:t>5</a:t>
                      </a:r>
                      <a:endParaRPr lang="en-US" sz="2800" dirty="0">
                        <a:solidFill>
                          <a:schemeClr val="accent4"/>
                        </a:solidFill>
                        <a:latin typeface="华文仿宋" panose="02010600040101010101" pitchFamily="2" charset="-122"/>
                        <a:ea typeface="华文仿宋" panose="02010600040101010101" pitchFamily="2" charset="-122"/>
                      </a:endParaRPr>
                    </a:p>
                  </a:txBody>
                  <a:tcPr/>
                </a:tc>
              </a:tr>
              <a:tr h="370840">
                <a:tc>
                  <a:txBody>
                    <a:bodyPr/>
                    <a:lstStyle/>
                    <a:p>
                      <a:pPr algn="ctr"/>
                      <a:r>
                        <a:rPr lang="en-US" sz="2800" dirty="0">
                          <a:solidFill>
                            <a:schemeClr val="accent4"/>
                          </a:solidFill>
                          <a:latin typeface="华文仿宋" panose="02010600040101010101" pitchFamily="2" charset="-122"/>
                          <a:ea typeface="华文仿宋" panose="02010600040101010101" pitchFamily="2" charset="-122"/>
                        </a:rPr>
                        <a:t>The Vanguard Group</a:t>
                      </a:r>
                      <a:endParaRPr lang="en-US" sz="2800" dirty="0">
                        <a:solidFill>
                          <a:schemeClr val="accent4"/>
                        </a:solidFill>
                        <a:latin typeface="华文仿宋" panose="02010600040101010101" pitchFamily="2" charset="-122"/>
                        <a:ea typeface="华文仿宋" panose="02010600040101010101" pitchFamily="2" charset="-122"/>
                      </a:endParaRPr>
                    </a:p>
                  </a:txBody>
                  <a:tcPr/>
                </a:tc>
                <a:tc>
                  <a:txBody>
                    <a:bodyPr/>
                    <a:lstStyle/>
                    <a:p>
                      <a:pPr algn="ctr"/>
                      <a:r>
                        <a:rPr lang="en-US" sz="2800" dirty="0">
                          <a:solidFill>
                            <a:schemeClr val="accent4"/>
                          </a:solidFill>
                          <a:latin typeface="华文仿宋" panose="02010600040101010101" pitchFamily="2" charset="-122"/>
                          <a:ea typeface="华文仿宋" panose="02010600040101010101" pitchFamily="2" charset="-122"/>
                        </a:rPr>
                        <a:t>354</a:t>
                      </a:r>
                      <a:endParaRPr lang="en-US" sz="2800" dirty="0">
                        <a:solidFill>
                          <a:schemeClr val="accent4"/>
                        </a:solidFill>
                        <a:latin typeface="华文仿宋" panose="02010600040101010101" pitchFamily="2" charset="-122"/>
                        <a:ea typeface="华文仿宋" panose="02010600040101010101" pitchFamily="2" charset="-122"/>
                      </a:endParaRPr>
                    </a:p>
                  </a:txBody>
                  <a:tcPr/>
                </a:tc>
                <a:tc>
                  <a:txBody>
                    <a:bodyPr/>
                    <a:lstStyle/>
                    <a:p>
                      <a:pPr algn="ctr"/>
                      <a:r>
                        <a:rPr lang="en-US" sz="2800" dirty="0">
                          <a:solidFill>
                            <a:schemeClr val="accent4"/>
                          </a:solidFill>
                          <a:latin typeface="华文仿宋" panose="02010600040101010101" pitchFamily="2" charset="-122"/>
                          <a:ea typeface="华文仿宋" panose="02010600040101010101" pitchFamily="2" charset="-122"/>
                        </a:rPr>
                        <a:t>103</a:t>
                      </a:r>
                      <a:endParaRPr lang="en-US" sz="2800" dirty="0">
                        <a:solidFill>
                          <a:schemeClr val="accent4"/>
                        </a:solidFill>
                        <a:latin typeface="华文仿宋" panose="02010600040101010101" pitchFamily="2" charset="-122"/>
                        <a:ea typeface="华文仿宋" panose="02010600040101010101" pitchFamily="2" charset="-122"/>
                      </a:endParaRPr>
                    </a:p>
                  </a:txBody>
                  <a:tcPr/>
                </a:tc>
                <a:tc>
                  <a:txBody>
                    <a:bodyPr/>
                    <a:lstStyle/>
                    <a:p>
                      <a:pPr algn="ctr"/>
                      <a:r>
                        <a:rPr lang="en-US" sz="2800" dirty="0">
                          <a:solidFill>
                            <a:schemeClr val="accent4"/>
                          </a:solidFill>
                          <a:latin typeface="华文仿宋" panose="02010600040101010101" pitchFamily="2" charset="-122"/>
                          <a:ea typeface="华文仿宋" panose="02010600040101010101" pitchFamily="2" charset="-122"/>
                        </a:rPr>
                        <a:t>26</a:t>
                      </a:r>
                      <a:endParaRPr lang="en-US" sz="2800" dirty="0">
                        <a:solidFill>
                          <a:schemeClr val="accent4"/>
                        </a:solidFill>
                        <a:latin typeface="华文仿宋" panose="02010600040101010101" pitchFamily="2" charset="-122"/>
                        <a:ea typeface="华文仿宋" panose="02010600040101010101" pitchFamily="2" charset="-122"/>
                      </a:endParaRPr>
                    </a:p>
                  </a:txBody>
                  <a:tcPr/>
                </a:tc>
                <a:tc>
                  <a:txBody>
                    <a:bodyPr/>
                    <a:lstStyle/>
                    <a:p>
                      <a:pPr algn="ctr"/>
                      <a:r>
                        <a:rPr lang="en-US" sz="2800" dirty="0">
                          <a:solidFill>
                            <a:schemeClr val="accent4"/>
                          </a:solidFill>
                          <a:latin typeface="华文仿宋" panose="02010600040101010101" pitchFamily="2" charset="-122"/>
                          <a:ea typeface="华文仿宋" panose="02010600040101010101" pitchFamily="2" charset="-122"/>
                        </a:rPr>
                        <a:t>6</a:t>
                      </a:r>
                      <a:endParaRPr lang="en-US" sz="2800" dirty="0">
                        <a:solidFill>
                          <a:schemeClr val="accent4"/>
                        </a:solidFill>
                        <a:latin typeface="华文仿宋" panose="02010600040101010101" pitchFamily="2" charset="-122"/>
                        <a:ea typeface="华文仿宋" panose="02010600040101010101" pitchFamily="2" charset="-122"/>
                      </a:endParaRPr>
                    </a:p>
                  </a:txBody>
                  <a:tcPr/>
                </a:tc>
                <a:tc>
                  <a:txBody>
                    <a:bodyPr/>
                    <a:lstStyle/>
                    <a:p>
                      <a:pPr algn="ctr"/>
                      <a:r>
                        <a:rPr lang="en-US" sz="2800" dirty="0">
                          <a:solidFill>
                            <a:schemeClr val="accent4"/>
                          </a:solidFill>
                          <a:latin typeface="华文仿宋" panose="02010600040101010101" pitchFamily="2" charset="-122"/>
                          <a:ea typeface="华文仿宋" panose="02010600040101010101" pitchFamily="2" charset="-122"/>
                        </a:rPr>
                        <a:t>1</a:t>
                      </a:r>
                      <a:endParaRPr lang="en-US" sz="2800" dirty="0">
                        <a:solidFill>
                          <a:schemeClr val="accent4"/>
                        </a:solidFill>
                        <a:latin typeface="华文仿宋" panose="02010600040101010101" pitchFamily="2" charset="-122"/>
                        <a:ea typeface="华文仿宋" panose="02010600040101010101" pitchFamily="2" charset="-122"/>
                      </a:endParaRPr>
                    </a:p>
                  </a:txBody>
                  <a:tcPr/>
                </a:tc>
              </a:tr>
              <a:tr h="370840">
                <a:tc>
                  <a:txBody>
                    <a:bodyPr/>
                    <a:lstStyle/>
                    <a:p>
                      <a:pPr algn="ctr"/>
                      <a:r>
                        <a:rPr lang="en-US" sz="2800" dirty="0">
                          <a:solidFill>
                            <a:schemeClr val="accent4"/>
                          </a:solidFill>
                          <a:latin typeface="华文仿宋" panose="02010600040101010101" pitchFamily="2" charset="-122"/>
                          <a:ea typeface="华文仿宋" panose="02010600040101010101" pitchFamily="2" charset="-122"/>
                        </a:rPr>
                        <a:t>BlackRock, Inc.</a:t>
                      </a:r>
                      <a:endParaRPr lang="en-US" sz="2800" dirty="0">
                        <a:solidFill>
                          <a:schemeClr val="accent4"/>
                        </a:solidFill>
                        <a:latin typeface="华文仿宋" panose="02010600040101010101" pitchFamily="2" charset="-122"/>
                        <a:ea typeface="华文仿宋" panose="02010600040101010101" pitchFamily="2" charset="-122"/>
                      </a:endParaRPr>
                    </a:p>
                  </a:txBody>
                  <a:tcPr/>
                </a:tc>
                <a:tc>
                  <a:txBody>
                    <a:bodyPr/>
                    <a:lstStyle/>
                    <a:p>
                      <a:pPr algn="ctr"/>
                      <a:r>
                        <a:rPr lang="en-US" sz="2800" dirty="0">
                          <a:solidFill>
                            <a:schemeClr val="accent4"/>
                          </a:solidFill>
                          <a:latin typeface="华文仿宋" panose="02010600040101010101" pitchFamily="2" charset="-122"/>
                          <a:ea typeface="华文仿宋" panose="02010600040101010101" pitchFamily="2" charset="-122"/>
                        </a:rPr>
                        <a:t>45</a:t>
                      </a:r>
                      <a:endParaRPr lang="en-US" sz="2800" dirty="0">
                        <a:solidFill>
                          <a:schemeClr val="accent4"/>
                        </a:solidFill>
                        <a:latin typeface="华文仿宋" panose="02010600040101010101" pitchFamily="2" charset="-122"/>
                        <a:ea typeface="华文仿宋" panose="02010600040101010101" pitchFamily="2" charset="-122"/>
                      </a:endParaRPr>
                    </a:p>
                  </a:txBody>
                  <a:tcPr/>
                </a:tc>
                <a:tc>
                  <a:txBody>
                    <a:bodyPr/>
                    <a:lstStyle/>
                    <a:p>
                      <a:pPr algn="ctr"/>
                      <a:r>
                        <a:rPr lang="en-US" sz="2800" dirty="0">
                          <a:solidFill>
                            <a:schemeClr val="accent4"/>
                          </a:solidFill>
                          <a:latin typeface="华文仿宋" panose="02010600040101010101" pitchFamily="2" charset="-122"/>
                          <a:ea typeface="华文仿宋" panose="02010600040101010101" pitchFamily="2" charset="-122"/>
                        </a:rPr>
                        <a:t>288</a:t>
                      </a:r>
                      <a:endParaRPr lang="en-US" sz="2800" dirty="0">
                        <a:solidFill>
                          <a:schemeClr val="accent4"/>
                        </a:solidFill>
                        <a:latin typeface="华文仿宋" panose="02010600040101010101" pitchFamily="2" charset="-122"/>
                        <a:ea typeface="华文仿宋" panose="02010600040101010101" pitchFamily="2" charset="-122"/>
                      </a:endParaRPr>
                    </a:p>
                  </a:txBody>
                  <a:tcPr/>
                </a:tc>
                <a:tc>
                  <a:txBody>
                    <a:bodyPr/>
                    <a:lstStyle/>
                    <a:p>
                      <a:pPr algn="ctr"/>
                      <a:r>
                        <a:rPr lang="en-US" sz="2800" dirty="0">
                          <a:solidFill>
                            <a:schemeClr val="accent4"/>
                          </a:solidFill>
                          <a:latin typeface="华文仿宋" panose="02010600040101010101" pitchFamily="2" charset="-122"/>
                          <a:ea typeface="华文仿宋" panose="02010600040101010101" pitchFamily="2" charset="-122"/>
                        </a:rPr>
                        <a:t>105</a:t>
                      </a:r>
                      <a:endParaRPr lang="en-US" sz="2800" dirty="0">
                        <a:solidFill>
                          <a:schemeClr val="accent4"/>
                        </a:solidFill>
                        <a:latin typeface="华文仿宋" panose="02010600040101010101" pitchFamily="2" charset="-122"/>
                        <a:ea typeface="华文仿宋" panose="02010600040101010101" pitchFamily="2" charset="-122"/>
                      </a:endParaRPr>
                    </a:p>
                  </a:txBody>
                  <a:tcPr/>
                </a:tc>
                <a:tc>
                  <a:txBody>
                    <a:bodyPr/>
                    <a:lstStyle/>
                    <a:p>
                      <a:pPr algn="ctr"/>
                      <a:r>
                        <a:rPr lang="en-US" sz="2800" dirty="0">
                          <a:solidFill>
                            <a:schemeClr val="accent4"/>
                          </a:solidFill>
                          <a:latin typeface="华文仿宋" panose="02010600040101010101" pitchFamily="2" charset="-122"/>
                          <a:ea typeface="华文仿宋" panose="02010600040101010101" pitchFamily="2" charset="-122"/>
                        </a:rPr>
                        <a:t>33</a:t>
                      </a:r>
                      <a:endParaRPr lang="en-US" sz="2800" dirty="0">
                        <a:solidFill>
                          <a:schemeClr val="accent4"/>
                        </a:solidFill>
                        <a:latin typeface="华文仿宋" panose="02010600040101010101" pitchFamily="2" charset="-122"/>
                        <a:ea typeface="华文仿宋" panose="02010600040101010101" pitchFamily="2" charset="-122"/>
                      </a:endParaRPr>
                    </a:p>
                  </a:txBody>
                  <a:tcPr/>
                </a:tc>
                <a:tc>
                  <a:txBody>
                    <a:bodyPr/>
                    <a:lstStyle/>
                    <a:p>
                      <a:pPr algn="ctr"/>
                      <a:r>
                        <a:rPr lang="en-US" sz="2800" dirty="0">
                          <a:solidFill>
                            <a:schemeClr val="accent4"/>
                          </a:solidFill>
                          <a:latin typeface="华文仿宋" panose="02010600040101010101" pitchFamily="2" charset="-122"/>
                          <a:ea typeface="华文仿宋" panose="02010600040101010101" pitchFamily="2" charset="-122"/>
                        </a:rPr>
                        <a:t>11</a:t>
                      </a:r>
                      <a:endParaRPr lang="en-US" sz="2800" dirty="0">
                        <a:solidFill>
                          <a:schemeClr val="accent4"/>
                        </a:solidFill>
                        <a:latin typeface="华文仿宋" panose="02010600040101010101" pitchFamily="2" charset="-122"/>
                        <a:ea typeface="华文仿宋" panose="02010600040101010101" pitchFamily="2" charset="-122"/>
                      </a:endParaRPr>
                    </a:p>
                  </a:txBody>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hould Stock Buybacks Be Banned? | Investing.co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9376" y="364042"/>
            <a:ext cx="11900360" cy="64939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200" dirty="0">
                <a:hlinkClick r:id="rId1"/>
              </a:rPr>
              <a:t>Value-added of Industry </a:t>
            </a:r>
            <a:r>
              <a:rPr lang="en-US" sz="3200" dirty="0">
                <a:hlinkClick r:id="rId1"/>
              </a:rPr>
              <a:t>(2015 US$)</a:t>
            </a:r>
            <a:br>
              <a:rPr lang="en-US" sz="2000" dirty="0"/>
            </a:br>
            <a:endParaRPr lang="en-US" sz="2000" dirty="0"/>
          </a:p>
        </p:txBody>
      </p:sp>
      <p:pic>
        <p:nvPicPr>
          <p:cNvPr id="3" name="图片 2"/>
          <p:cNvPicPr>
            <a:picLocks noChangeAspect="1"/>
          </p:cNvPicPr>
          <p:nvPr/>
        </p:nvPicPr>
        <p:blipFill>
          <a:blip r:embed="rId2"/>
          <a:stretch>
            <a:fillRect/>
          </a:stretch>
        </p:blipFill>
        <p:spPr>
          <a:xfrm>
            <a:off x="1552106" y="1164139"/>
            <a:ext cx="9337568" cy="5693861"/>
          </a:xfrm>
          <a:prstGeom prst="rect">
            <a:avLst/>
          </a:prstGeom>
        </p:spPr>
      </p:pic>
      <p:sp>
        <p:nvSpPr>
          <p:cNvPr id="4" name="文本框 3"/>
          <p:cNvSpPr txBox="1"/>
          <p:nvPr/>
        </p:nvSpPr>
        <p:spPr>
          <a:xfrm>
            <a:off x="10663645" y="2101932"/>
            <a:ext cx="9262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rPr>
              <a:t>China</a:t>
            </a:r>
            <a:endParaRPr kumimoji="0" lang="en-US" sz="1800" b="1" i="0" u="none" strike="noStrike" kern="1200" cap="none" spc="0" normalizeH="0" baseline="0" noProof="0" dirty="0">
              <a:ln>
                <a:noFill/>
              </a:ln>
              <a:solidFill>
                <a:srgbClr val="FF0000"/>
              </a:solidFill>
              <a:effectLst/>
              <a:uLnTx/>
              <a:uFillTx/>
              <a:latin typeface="等线" panose="02010600030101010101" charset="-122"/>
              <a:ea typeface="+mn-ea"/>
              <a:cs typeface="+mn-cs"/>
            </a:endParaRPr>
          </a:p>
        </p:txBody>
      </p:sp>
      <p:sp>
        <p:nvSpPr>
          <p:cNvPr id="5" name="文本框 4"/>
          <p:cNvSpPr txBox="1"/>
          <p:nvPr/>
        </p:nvSpPr>
        <p:spPr>
          <a:xfrm>
            <a:off x="10663644" y="4977932"/>
            <a:ext cx="1126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rPr>
              <a:t>Germany</a:t>
            </a:r>
            <a:endParaRPr kumimoji="0" lang="en-US" sz="1800" b="1" i="0" u="none" strike="noStrike" kern="1200" cap="none" spc="0" normalizeH="0" baseline="0" noProof="0" dirty="0">
              <a:ln>
                <a:noFill/>
              </a:ln>
              <a:solidFill>
                <a:srgbClr val="FF0000"/>
              </a:solidFill>
              <a:effectLst/>
              <a:uLnTx/>
              <a:uFillTx/>
              <a:latin typeface="等线" panose="02010600030101010101" charset="-122"/>
              <a:ea typeface="+mn-ea"/>
              <a:cs typeface="+mn-cs"/>
            </a:endParaRPr>
          </a:p>
        </p:txBody>
      </p:sp>
      <p:sp>
        <p:nvSpPr>
          <p:cNvPr id="6" name="文本框 5"/>
          <p:cNvSpPr txBox="1"/>
          <p:nvPr/>
        </p:nvSpPr>
        <p:spPr>
          <a:xfrm>
            <a:off x="10426537" y="4630219"/>
            <a:ext cx="9262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rPr>
              <a:t>Japan</a:t>
            </a:r>
            <a:endParaRPr kumimoji="0" lang="en-US" sz="1800" b="1" i="0" u="none" strike="noStrike" kern="1200" cap="none" spc="0" normalizeH="0" baseline="0" noProof="0" dirty="0">
              <a:ln>
                <a:noFill/>
              </a:ln>
              <a:solidFill>
                <a:srgbClr val="FF0000"/>
              </a:solidFill>
              <a:effectLst/>
              <a:uLnTx/>
              <a:uFillTx/>
              <a:latin typeface="等线" panose="02010600030101010101" charset="-122"/>
              <a:ea typeface="+mn-ea"/>
              <a:cs typeface="+mn-cs"/>
            </a:endParaRPr>
          </a:p>
        </p:txBody>
      </p:sp>
      <p:sp>
        <p:nvSpPr>
          <p:cNvPr id="7" name="文本框 6"/>
          <p:cNvSpPr txBox="1"/>
          <p:nvPr/>
        </p:nvSpPr>
        <p:spPr>
          <a:xfrm>
            <a:off x="10529457" y="3467196"/>
            <a:ext cx="9262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rPr>
              <a:t>USA</a:t>
            </a:r>
            <a:endParaRPr kumimoji="0" lang="en-US" sz="1800" b="1" i="0" u="none" strike="noStrike" kern="1200" cap="none" spc="0" normalizeH="0" baseline="0" noProof="0" dirty="0">
              <a:ln>
                <a:noFill/>
              </a:ln>
              <a:solidFill>
                <a:srgbClr val="FF0000"/>
              </a:solidFill>
              <a:effectLst/>
              <a:uLnTx/>
              <a:uFillTx/>
              <a:latin typeface="等线" panose="02010600030101010101" charset="-122"/>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lstStyle/>
          <a:p>
            <a:endParaRPr lang="zh-CN" altLang="en-US" dirty="0"/>
          </a:p>
        </p:txBody>
      </p:sp>
      <p:sp>
        <p:nvSpPr>
          <p:cNvPr id="5" name="矩形 4"/>
          <p:cNvSpPr/>
          <p:nvPr/>
        </p:nvSpPr>
        <p:spPr>
          <a:xfrm>
            <a:off x="9613361" y="6573314"/>
            <a:ext cx="1479892" cy="307777"/>
          </a:xfrm>
          <a:prstGeom prst="rect">
            <a:avLst/>
          </a:prstGeom>
          <a:solidFill>
            <a:schemeClr val="bg1"/>
          </a:solid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err="1">
                <a:ln>
                  <a:noFill/>
                </a:ln>
                <a:solidFill>
                  <a:srgbClr val="767676"/>
                </a:solidFill>
                <a:effectLst/>
                <a:uLnTx/>
                <a:uFillTx/>
                <a:latin typeface="Roboto" panose="02000000000000000000"/>
                <a:ea typeface="宋体" panose="02010600030101010101" pitchFamily="2" charset="-122"/>
                <a:cs typeface="+mn-cs"/>
              </a:rPr>
              <a:t>Souce</a:t>
            </a:r>
            <a:r>
              <a:rPr kumimoji="0" lang="zh-CN" altLang="en-US" sz="1400" b="1" i="0" u="none" strike="noStrike" kern="1200" cap="none" spc="0" normalizeH="0" baseline="0" noProof="0" dirty="0">
                <a:ln>
                  <a:noFill/>
                </a:ln>
                <a:solidFill>
                  <a:srgbClr val="767676"/>
                </a:solidFill>
                <a:effectLst/>
                <a:uLnTx/>
                <a:uFillTx/>
                <a:latin typeface="Roboto" panose="02000000000000000000"/>
                <a:ea typeface="宋体" panose="02010600030101010101" pitchFamily="2" charset="-122"/>
                <a:cs typeface="+mn-cs"/>
              </a:rPr>
              <a:t>：</a:t>
            </a:r>
            <a:r>
              <a:rPr kumimoji="0" lang="en-US" altLang="zh-CN" sz="1400" b="1" i="0" u="none" strike="noStrike" kern="1200" cap="none" spc="0" normalizeH="0" baseline="0" noProof="0" dirty="0">
                <a:ln>
                  <a:noFill/>
                </a:ln>
                <a:solidFill>
                  <a:srgbClr val="767676"/>
                </a:solidFill>
                <a:effectLst/>
                <a:uLnTx/>
                <a:uFillTx/>
                <a:latin typeface="Roboto" panose="02000000000000000000"/>
                <a:ea typeface="宋体" panose="02010600030101010101" pitchFamily="2" charset="-122"/>
                <a:cs typeface="+mn-cs"/>
              </a:rPr>
              <a:t>UNIDO</a:t>
            </a:r>
            <a:endParaRPr kumimoji="0" lang="zh-CN" altLang="en-US" sz="14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graphicFrame>
        <p:nvGraphicFramePr>
          <p:cNvPr id="6" name="图表 5"/>
          <p:cNvGraphicFramePr>
            <a:graphicFrameLocks noGrp="1"/>
          </p:cNvGraphicFramePr>
          <p:nvPr/>
        </p:nvGraphicFramePr>
        <p:xfrm>
          <a:off x="838200" y="188641"/>
          <a:ext cx="10226352" cy="6304232"/>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983432" y="29383"/>
            <a:ext cx="8312785" cy="10744200"/>
          </a:xfrm>
          <a:prstGeom prst="rect">
            <a:avLst/>
          </a:prstGeom>
        </p:spPr>
      </p:pic>
      <p:sp>
        <p:nvSpPr>
          <p:cNvPr id="3" name="文本框 2"/>
          <p:cNvSpPr txBox="1"/>
          <p:nvPr/>
        </p:nvSpPr>
        <p:spPr>
          <a:xfrm>
            <a:off x="9840416" y="1052736"/>
            <a:ext cx="2088232" cy="923330"/>
          </a:xfrm>
          <a:prstGeom prst="rect">
            <a:avLst/>
          </a:prstGeom>
          <a:noFill/>
        </p:spPr>
        <p:txBody>
          <a:bodyPr wrap="square" rtlCol="0">
            <a:spAutoFit/>
          </a:bodyPr>
          <a:lstStyle/>
          <a:p>
            <a:r>
              <a:rPr lang="en-US" altLang="zh-CN" dirty="0"/>
              <a:t>Re-Industrialization of the USA</a:t>
            </a:r>
            <a:endParaRPr lang="zh-CN"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13" name="图片 112"/>
          <p:cNvPicPr/>
          <p:nvPr/>
        </p:nvPicPr>
        <p:blipFill>
          <a:blip r:embed="rId1"/>
          <a:stretch>
            <a:fillRect/>
          </a:stretch>
        </p:blipFill>
        <p:spPr>
          <a:xfrm>
            <a:off x="3935731" y="0"/>
            <a:ext cx="4000500" cy="6858000"/>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sz="2700" dirty="0"/>
          </a:p>
        </p:txBody>
      </p:sp>
      <p:graphicFrame>
        <p:nvGraphicFramePr>
          <p:cNvPr id="5" name="图表 4"/>
          <p:cNvGraphicFramePr>
            <a:graphicFrameLocks noGrp="1"/>
          </p:cNvGraphicFramePr>
          <p:nvPr/>
        </p:nvGraphicFramePr>
        <p:xfrm>
          <a:off x="5377622" y="836712"/>
          <a:ext cx="4966850" cy="5184576"/>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8" name="图表 7"/>
          <p:cNvGraphicFramePr>
            <a:graphicFrameLocks noGrp="1"/>
          </p:cNvGraphicFramePr>
          <p:nvPr/>
        </p:nvGraphicFramePr>
        <p:xfrm>
          <a:off x="597162" y="836712"/>
          <a:ext cx="4144812" cy="518457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rrowheads="1"/>
          </p:cNvSpPr>
          <p:nvPr>
            <p:ph type="title"/>
          </p:nvPr>
        </p:nvSpPr>
        <p:spPr>
          <a:xfrm>
            <a:off x="2127981" y="143223"/>
            <a:ext cx="8335838" cy="615602"/>
          </a:xfrm>
        </p:spPr>
        <p:txBody>
          <a:bodyPr>
            <a:normAutofit fontScale="90000"/>
          </a:bodyPr>
          <a:lstStyle/>
          <a:p>
            <a:pPr eaLnBrk="1" hangingPunct="1">
              <a:defRPr/>
            </a:pPr>
            <a:r>
              <a:rPr lang="en-US" altLang="zh-CN" sz="4000" dirty="0"/>
              <a:t>Real PE Ratio of S&amp;P 500 Companies (1881.1~2022.4)</a:t>
            </a:r>
            <a:endParaRPr lang="en-US" altLang="zh-CN" sz="4000" dirty="0"/>
          </a:p>
        </p:txBody>
      </p:sp>
      <p:sp>
        <p:nvSpPr>
          <p:cNvPr id="422915" name="Rectangle 3"/>
          <p:cNvSpPr>
            <a:spLocks noGrp="1" noRot="1" noChangeArrowheads="1"/>
          </p:cNvSpPr>
          <p:nvPr>
            <p:ph sz="half" idx="1"/>
          </p:nvPr>
        </p:nvSpPr>
        <p:spPr>
          <a:xfrm>
            <a:off x="1825625" y="1600201"/>
            <a:ext cx="4192588" cy="4498975"/>
          </a:xfrm>
        </p:spPr>
        <p:txBody>
          <a:bodyPr/>
          <a:lstStyle/>
          <a:p>
            <a:pPr marL="342900" indent="-342900">
              <a:buFont typeface="Arial" panose="020B0604020202020204" pitchFamily="34" charset="0"/>
              <a:buChar char="►"/>
              <a:defRPr/>
            </a:pPr>
            <a:endParaRPr lang="en-US" altLang="zh-CN"/>
          </a:p>
          <a:p>
            <a:pPr marL="342900" indent="-342900">
              <a:buFont typeface="Arial" panose="020B0604020202020204" pitchFamily="34" charset="0"/>
              <a:buChar char="►"/>
              <a:defRPr/>
            </a:pPr>
            <a:endParaRPr lang="en-US" altLang="zh-CN"/>
          </a:p>
        </p:txBody>
      </p:sp>
      <p:sp>
        <p:nvSpPr>
          <p:cNvPr id="807936" name="Text Box 0"/>
          <p:cNvSpPr txBox="1">
            <a:spLocks noChangeArrowheads="1"/>
          </p:cNvSpPr>
          <p:nvPr/>
        </p:nvSpPr>
        <p:spPr bwMode="auto">
          <a:xfrm>
            <a:off x="4151314" y="6453189"/>
            <a:ext cx="6192837" cy="369332"/>
          </a:xfrm>
          <a:prstGeom prst="rect">
            <a:avLst/>
          </a:prstGeom>
          <a:noFill/>
          <a:ln w="9525" algn="ctr">
            <a:noFill/>
            <a:miter lim="800000"/>
          </a:ln>
          <a:effectLst/>
        </p:spPr>
        <p:txBody>
          <a:bodyPr>
            <a:spAutoFit/>
          </a:bodyPr>
          <a:lstStyle/>
          <a:p>
            <a:pPr algn="ctr" eaLnBrk="1" fontAlgn="auto" hangingPunct="1">
              <a:spcBef>
                <a:spcPct val="50000"/>
              </a:spcBef>
              <a:spcAft>
                <a:spcPts val="0"/>
              </a:spcAft>
              <a:defRPr/>
            </a:pPr>
            <a:r>
              <a:rPr lang="en-US" altLang="zh-CN" dirty="0">
                <a:solidFill>
                  <a:srgbClr val="44546A"/>
                </a:solidFill>
                <a:effectLst>
                  <a:outerShdw blurRad="38100" dist="38100" dir="2700000" algn="tl">
                    <a:srgbClr val="000000"/>
                  </a:outerShdw>
                </a:effectLst>
                <a:latin typeface="Tahoma" panose="020B0604030504040204" pitchFamily="34" charset="0"/>
                <a:ea typeface="等线" panose="02010600030101010101" charset="-122"/>
              </a:rPr>
              <a:t>Source: website of Prof. Robert Shiller</a:t>
            </a:r>
            <a:endParaRPr lang="zh-CN" altLang="en-US" dirty="0">
              <a:solidFill>
                <a:srgbClr val="44546A"/>
              </a:solidFill>
              <a:effectLst>
                <a:outerShdw blurRad="38100" dist="38100" dir="2700000" algn="tl">
                  <a:srgbClr val="000000"/>
                </a:outerShdw>
              </a:effectLst>
              <a:latin typeface="Tahoma" panose="020B0604030504040204" pitchFamily="34" charset="0"/>
              <a:ea typeface="等线" panose="02010600030101010101" charset="-122"/>
            </a:endParaRPr>
          </a:p>
        </p:txBody>
      </p:sp>
      <p:graphicFrame>
        <p:nvGraphicFramePr>
          <p:cNvPr id="4" name="内容占位符 3"/>
          <p:cNvGraphicFramePr>
            <a:graphicFrameLocks noGrp="1" noChangeAspect="1"/>
          </p:cNvGraphicFramePr>
          <p:nvPr>
            <p:ph sz="half" idx="2"/>
          </p:nvPr>
        </p:nvGraphicFramePr>
        <p:xfrm>
          <a:off x="1733550" y="1126968"/>
          <a:ext cx="8724900" cy="4989830"/>
        </p:xfrm>
        <a:graphic>
          <a:graphicData uri="http://schemas.openxmlformats.org/presentationml/2006/ole">
            <mc:AlternateContent xmlns:mc="http://schemas.openxmlformats.org/markup-compatibility/2006">
              <mc:Choice xmlns:v="urn:schemas-microsoft-com:vml" Requires="v">
                <p:oleObj spid="_x0000_s128003" name="Worksheet" r:id="rId1" imgW="11262995" imgH="6445250" progId="Excel.Sheet.8">
                  <p:link updateAutomatic="1"/>
                </p:oleObj>
              </mc:Choice>
              <mc:Fallback>
                <p:oleObj name="Worksheet" r:id="rId1" imgW="11262995" imgH="6445250" progId="Excel.Sheet.8">
                  <p:link updateAutomatic="1"/>
                  <p:pic>
                    <p:nvPicPr>
                      <p:cNvPr id="0" name="内容占位符 3"/>
                      <p:cNvPicPr/>
                      <p:nvPr/>
                    </p:nvPicPr>
                    <p:blipFill>
                      <a:blip r:embed="rId2"/>
                      <a:stretch>
                        <a:fillRect/>
                      </a:stretch>
                    </p:blipFill>
                    <p:spPr>
                      <a:xfrm>
                        <a:off x="1733550" y="1126968"/>
                        <a:ext cx="8724900" cy="4989830"/>
                      </a:xfrm>
                      <a:prstGeom prst="rect">
                        <a:avLst/>
                      </a:prstGeom>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59496" y="248598"/>
            <a:ext cx="8496944" cy="654372"/>
          </a:xfrm>
        </p:spPr>
        <p:txBody>
          <a:bodyPr>
            <a:normAutofit fontScale="90000"/>
          </a:bodyPr>
          <a:lstStyle/>
          <a:p>
            <a:r>
              <a:rPr lang="en-US" altLang="zh-CN" sz="2700" b="1" dirty="0">
                <a:solidFill>
                  <a:srgbClr val="FFFF00"/>
                </a:solidFill>
                <a:latin typeface="黑体" panose="02010609060101010101" pitchFamily="49" charset="-122"/>
                <a:ea typeface="黑体" panose="02010609060101010101" pitchFamily="49" charset="-122"/>
              </a:rPr>
              <a:t>Public Debt of Advanced Economies(% GDP): 1880-2020</a:t>
            </a:r>
            <a:endParaRPr lang="zh-CN" altLang="en-US" sz="2700" b="1" dirty="0">
              <a:solidFill>
                <a:srgbClr val="FFFF00"/>
              </a:solidFill>
              <a:latin typeface="黑体" panose="02010609060101010101" pitchFamily="49" charset="-122"/>
              <a:ea typeface="黑体" panose="02010609060101010101" pitchFamily="49" charset="-122"/>
            </a:endParaRPr>
          </a:p>
        </p:txBody>
      </p:sp>
      <p:sp>
        <p:nvSpPr>
          <p:cNvPr id="4" name="矩形 3"/>
          <p:cNvSpPr/>
          <p:nvPr/>
        </p:nvSpPr>
        <p:spPr>
          <a:xfrm>
            <a:off x="7464152" y="6557918"/>
            <a:ext cx="5367867" cy="300082"/>
          </a:xfrm>
          <a:prstGeom prst="rect">
            <a:avLst/>
          </a:prstGeom>
        </p:spPr>
        <p:txBody>
          <a:bodyPr wrap="square">
            <a:spAutoFit/>
          </a:bodyPr>
          <a:lstStyle/>
          <a:p>
            <a:pPr defTabSz="685800" eaLnBrk="1" fontAlgn="auto" hangingPunct="1">
              <a:spcBef>
                <a:spcPts val="0"/>
              </a:spcBef>
              <a:spcAft>
                <a:spcPts val="0"/>
              </a:spcAft>
            </a:pPr>
            <a:r>
              <a:rPr lang="zh-CN" altLang="zh-CN" sz="1350" kern="100" dirty="0">
                <a:solidFill>
                  <a:srgbClr val="FFFF00"/>
                </a:solidFill>
                <a:latin typeface="Calibri" panose="020F0502020204030204"/>
                <a:cs typeface="Times New Roman" panose="02020603050405020304" pitchFamily="18" charset="0"/>
              </a:rPr>
              <a:t>数据来源</a:t>
            </a:r>
            <a:r>
              <a:rPr lang="en-US" altLang="zh-CN" sz="1350" kern="100" dirty="0">
                <a:solidFill>
                  <a:srgbClr val="FFFF00"/>
                </a:solidFill>
                <a:latin typeface="Calibri" panose="020F0502020204030204"/>
                <a:cs typeface="Times New Roman" panose="02020603050405020304" pitchFamily="18" charset="0"/>
              </a:rPr>
              <a:t>:</a:t>
            </a:r>
            <a:r>
              <a:rPr lang="zh-CN" altLang="zh-CN" sz="1350" kern="100" dirty="0">
                <a:solidFill>
                  <a:srgbClr val="FFFF00"/>
                </a:solidFill>
                <a:latin typeface="Calibri" panose="020F0502020204030204"/>
                <a:cs typeface="Times New Roman" panose="02020603050405020304" pitchFamily="18" charset="0"/>
              </a:rPr>
              <a:t>国际货币基金组织《世界经济展望》（</a:t>
            </a:r>
            <a:r>
              <a:rPr lang="en-US" altLang="zh-CN" sz="1350" kern="100" dirty="0">
                <a:solidFill>
                  <a:srgbClr val="FFFF00"/>
                </a:solidFill>
                <a:latin typeface="Calibri" panose="020F0502020204030204"/>
                <a:cs typeface="Times New Roman" panose="02020603050405020304" pitchFamily="18" charset="0"/>
              </a:rPr>
              <a:t>2021</a:t>
            </a:r>
            <a:r>
              <a:rPr lang="zh-CN" altLang="zh-CN" sz="1350" kern="100" dirty="0">
                <a:solidFill>
                  <a:srgbClr val="FFFF00"/>
                </a:solidFill>
                <a:latin typeface="Calibri" panose="020F0502020204030204"/>
                <a:cs typeface="Times New Roman" panose="02020603050405020304" pitchFamily="18" charset="0"/>
              </a:rPr>
              <a:t>年</a:t>
            </a:r>
            <a:r>
              <a:rPr lang="en-US" altLang="zh-CN" sz="1350" kern="100" dirty="0">
                <a:solidFill>
                  <a:srgbClr val="FFFF00"/>
                </a:solidFill>
                <a:latin typeface="Calibri" panose="020F0502020204030204"/>
                <a:cs typeface="Times New Roman" panose="02020603050405020304" pitchFamily="18" charset="0"/>
              </a:rPr>
              <a:t>4</a:t>
            </a:r>
            <a:r>
              <a:rPr lang="zh-CN" altLang="zh-CN" sz="1350" kern="100" dirty="0">
                <a:solidFill>
                  <a:srgbClr val="FFFF00"/>
                </a:solidFill>
                <a:latin typeface="Calibri" panose="020F0502020204030204"/>
                <a:cs typeface="Times New Roman" panose="02020603050405020304" pitchFamily="18" charset="0"/>
              </a:rPr>
              <a:t>月）</a:t>
            </a:r>
            <a:endParaRPr lang="zh-CN" altLang="en-US" sz="1350" dirty="0">
              <a:solidFill>
                <a:srgbClr val="FFFF00"/>
              </a:solidFill>
              <a:latin typeface="Calibri" panose="020F0502020204030204"/>
            </a:endParaRPr>
          </a:p>
        </p:txBody>
      </p:sp>
      <p:graphicFrame>
        <p:nvGraphicFramePr>
          <p:cNvPr id="3" name="对象 2"/>
          <p:cNvGraphicFramePr>
            <a:graphicFrameLocks noChangeAspect="1"/>
          </p:cNvGraphicFramePr>
          <p:nvPr/>
        </p:nvGraphicFramePr>
        <p:xfrm>
          <a:off x="1559496" y="980728"/>
          <a:ext cx="8595896" cy="5628674"/>
        </p:xfrm>
        <a:graphic>
          <a:graphicData uri="http://schemas.openxmlformats.org/presentationml/2006/ole">
            <mc:AlternateContent xmlns:mc="http://schemas.openxmlformats.org/markup-compatibility/2006">
              <mc:Choice xmlns:v="urn:schemas-microsoft-com:vml" Requires="v">
                <p:oleObj spid="_x0000_s129027" name="Worksheet" r:id="rId1" imgW="9391650" imgH="6153150" progId="Excel.Sheet.12">
                  <p:link updateAutomatic="1"/>
                </p:oleObj>
              </mc:Choice>
              <mc:Fallback>
                <p:oleObj name="Worksheet" r:id="rId1" imgW="9391650" imgH="6153150" progId="Excel.Sheet.12">
                  <p:link updateAutomatic="1"/>
                  <p:pic>
                    <p:nvPicPr>
                      <p:cNvPr id="0" name="对象 2"/>
                      <p:cNvPicPr/>
                      <p:nvPr/>
                    </p:nvPicPr>
                    <p:blipFill>
                      <a:blip r:embed="rId2"/>
                      <a:stretch>
                        <a:fillRect/>
                      </a:stretch>
                    </p:blipFill>
                    <p:spPr>
                      <a:xfrm>
                        <a:off x="1559496" y="980728"/>
                        <a:ext cx="8595896" cy="5628674"/>
                      </a:xfrm>
                      <a:prstGeom prst="rect">
                        <a:avLst/>
                      </a:prstGeom>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en-US"/>
          </a:p>
        </p:txBody>
      </p:sp>
      <p:graphicFrame>
        <p:nvGraphicFramePr>
          <p:cNvPr id="6" name="内容占位符 5"/>
          <p:cNvGraphicFramePr>
            <a:graphicFrameLocks noGrp="1" noChangeAspect="1"/>
          </p:cNvGraphicFramePr>
          <p:nvPr>
            <p:ph idx="1"/>
          </p:nvPr>
        </p:nvGraphicFramePr>
        <p:xfrm>
          <a:off x="947804" y="139265"/>
          <a:ext cx="9792335" cy="6442075"/>
        </p:xfrm>
        <a:graphic>
          <a:graphicData uri="http://schemas.openxmlformats.org/presentationml/2006/ole">
            <mc:AlternateContent xmlns:mc="http://schemas.openxmlformats.org/markup-compatibility/2006">
              <mc:Choice xmlns:v="urn:schemas-microsoft-com:vml" Requires="v">
                <p:oleObj spid="_x0000_s130051" name="Worksheet" r:id="rId1" imgW="9467850" imgH="6229350" progId="Excel.Sheet.8">
                  <p:link updateAutomatic="1"/>
                </p:oleObj>
              </mc:Choice>
              <mc:Fallback>
                <p:oleObj name="Worksheet" r:id="rId1" imgW="9467850" imgH="6229350" progId="Excel.Sheet.8">
                  <p:link updateAutomatic="1"/>
                  <p:pic>
                    <p:nvPicPr>
                      <p:cNvPr id="0" name="内容占位符 5"/>
                      <p:cNvPicPr/>
                      <p:nvPr/>
                    </p:nvPicPr>
                    <p:blipFill>
                      <a:blip r:embed="rId2"/>
                      <a:stretch>
                        <a:fillRect/>
                      </a:stretch>
                    </p:blipFill>
                    <p:spPr>
                      <a:xfrm>
                        <a:off x="947804" y="139265"/>
                        <a:ext cx="9792335" cy="6442075"/>
                      </a:xfrm>
                      <a:prstGeom prst="rect">
                        <a:avLst/>
                      </a:prstGeom>
                    </p:spPr>
                  </p:pic>
                </p:oleObj>
              </mc:Fallback>
            </mc:AlternateContent>
          </a:graphicData>
        </a:graphic>
      </p:graphicFrame>
      <p:sp>
        <p:nvSpPr>
          <p:cNvPr id="3" name="文本框 2"/>
          <p:cNvSpPr txBox="1"/>
          <p:nvPr/>
        </p:nvSpPr>
        <p:spPr>
          <a:xfrm>
            <a:off x="1919536" y="276660"/>
            <a:ext cx="8136903" cy="646331"/>
          </a:xfrm>
          <a:prstGeom prst="rect">
            <a:avLst/>
          </a:prstGeom>
          <a:solidFill>
            <a:schemeClr val="bg1"/>
          </a:solidFill>
        </p:spPr>
        <p:txBody>
          <a:bodyPr wrap="square" rtlCol="0">
            <a:spAutoFit/>
          </a:bodyPr>
          <a:lstStyle/>
          <a:p>
            <a:r>
              <a:rPr lang="en-US" altLang="zh-CN" dirty="0"/>
              <a:t>Interest Payment and Defense expenditure of the US Federal Government (</a:t>
            </a:r>
            <a:r>
              <a:rPr lang="en-US" altLang="zh-CN" dirty="0" err="1"/>
              <a:t>Bil</a:t>
            </a:r>
            <a:r>
              <a:rPr lang="en-US" altLang="zh-CN" dirty="0"/>
              <a:t>.$):1947-2024</a:t>
            </a:r>
            <a:endParaRPr lang="zh-CN"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Rot="1" noChangeArrowheads="1"/>
          </p:cNvSpPr>
          <p:nvPr>
            <p:ph type="title"/>
          </p:nvPr>
        </p:nvSpPr>
        <p:spPr/>
        <p:txBody>
          <a:bodyPr/>
          <a:lstStyle/>
          <a:p>
            <a:pPr eaLnBrk="1" hangingPunct="1"/>
            <a:r>
              <a:rPr lang="en-US" altLang="zh-CN" dirty="0"/>
              <a:t>52.3 times Increase in GDP</a:t>
            </a:r>
            <a:endParaRPr lang="en-US" altLang="zh-CN" dirty="0"/>
          </a:p>
        </p:txBody>
      </p:sp>
      <p:sp>
        <p:nvSpPr>
          <p:cNvPr id="7" name="TextBox 6"/>
          <p:cNvSpPr txBox="1"/>
          <p:nvPr/>
        </p:nvSpPr>
        <p:spPr>
          <a:xfrm>
            <a:off x="1995843" y="6469196"/>
            <a:ext cx="4104456" cy="369332"/>
          </a:xfrm>
          <a:prstGeom prst="rect">
            <a:avLst/>
          </a:prstGeom>
          <a:noFill/>
        </p:spPr>
        <p:txBody>
          <a:bodyPr wrap="square" rtlCol="0">
            <a:spAutoFit/>
          </a:bodyPr>
          <a:lstStyle/>
          <a:p>
            <a:r>
              <a:rPr lang="en-US" altLang="zh-CN" dirty="0"/>
              <a:t>Source: CSY</a:t>
            </a:r>
            <a:endParaRPr lang="zh-CN" altLang="en-US" dirty="0"/>
          </a:p>
        </p:txBody>
      </p:sp>
      <p:sp>
        <p:nvSpPr>
          <p:cNvPr id="8" name="TextBox 7"/>
          <p:cNvSpPr txBox="1"/>
          <p:nvPr/>
        </p:nvSpPr>
        <p:spPr>
          <a:xfrm>
            <a:off x="6096000" y="6488668"/>
            <a:ext cx="4176464" cy="369332"/>
          </a:xfrm>
          <a:prstGeom prst="rect">
            <a:avLst/>
          </a:prstGeom>
          <a:noFill/>
        </p:spPr>
        <p:txBody>
          <a:bodyPr wrap="square" rtlCol="0">
            <a:spAutoFit/>
          </a:bodyPr>
          <a:lstStyle/>
          <a:p>
            <a:r>
              <a:rPr lang="en-US" altLang="zh-CN" dirty="0"/>
              <a:t>35.4 times Growth with per capita GDP</a:t>
            </a:r>
            <a:endParaRPr lang="zh-CN" altLang="en-US" dirty="0"/>
          </a:p>
        </p:txBody>
      </p:sp>
      <p:graphicFrame>
        <p:nvGraphicFramePr>
          <p:cNvPr id="5" name="内容占位符 4"/>
          <p:cNvGraphicFramePr>
            <a:graphicFrameLocks noGrp="1" noChangeAspect="1"/>
          </p:cNvGraphicFramePr>
          <p:nvPr>
            <p:ph idx="1"/>
          </p:nvPr>
        </p:nvGraphicFramePr>
        <p:xfrm>
          <a:off x="1848650" y="1124744"/>
          <a:ext cx="8304873" cy="5324980"/>
        </p:xfrm>
        <a:graphic>
          <a:graphicData uri="http://schemas.openxmlformats.org/presentationml/2006/ole">
            <mc:AlternateContent xmlns:mc="http://schemas.openxmlformats.org/markup-compatibility/2006">
              <mc:Choice xmlns:v="urn:schemas-microsoft-com:vml" Requires="v">
                <p:oleObj spid="_x0000_s121858" name="WPS表格 工作簿" r:id="rId1" imgW="11262995" imgH="7226300" progId="Excel.Sheet.8">
                  <p:link updateAutomatic="1"/>
                </p:oleObj>
              </mc:Choice>
              <mc:Fallback>
                <p:oleObj name="WPS表格 工作簿" r:id="rId1" imgW="11262995" imgH="7226300" progId="Excel.Sheet.8">
                  <p:link updateAutomatic="1"/>
                  <p:pic>
                    <p:nvPicPr>
                      <p:cNvPr id="0" name="内容占位符 4"/>
                      <p:cNvPicPr/>
                      <p:nvPr/>
                    </p:nvPicPr>
                    <p:blipFill>
                      <a:blip r:embed="rId2"/>
                      <a:stretch>
                        <a:fillRect/>
                      </a:stretch>
                    </p:blipFill>
                    <p:spPr>
                      <a:xfrm>
                        <a:off x="1848650" y="1124744"/>
                        <a:ext cx="8304873" cy="5324980"/>
                      </a:xfrm>
                      <a:prstGeom prst="rect">
                        <a:avLst/>
                      </a:prstGeom>
                    </p:spPr>
                  </p:pic>
                </p:oleObj>
              </mc:Fallback>
            </mc:AlternateContent>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491468" y="15238"/>
            <a:ext cx="11700531" cy="936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p:nvPr>
        </p:nvSpPr>
        <p:spPr/>
        <p:txBody>
          <a:bodyPr/>
          <a:lstStyle/>
          <a:p>
            <a:r>
              <a:rPr lang="zh-CN" altLang="en-US" dirty="0"/>
              <a:t>社会动荡</a:t>
            </a:r>
            <a:endParaRPr lang="en-US" altLang="zh-CN" dirty="0"/>
          </a:p>
        </p:txBody>
      </p:sp>
      <p:sp>
        <p:nvSpPr>
          <p:cNvPr id="3" name="内容占位符 2"/>
          <p:cNvSpPr>
            <a:spLocks noGrp="1"/>
          </p:cNvSpPr>
          <p:nvPr>
            <p:ph idx="1"/>
          </p:nvPr>
        </p:nvSpPr>
        <p:spPr>
          <a:xfrm>
            <a:off x="767080" y="1628775"/>
            <a:ext cx="10539730" cy="4759325"/>
          </a:xfrm>
        </p:spPr>
        <p:txBody>
          <a:bodyPr>
            <a:normAutofit/>
          </a:bodyPr>
          <a:lstStyle/>
          <a:p>
            <a:pPr marL="0" indent="0">
              <a:buNone/>
            </a:pPr>
            <a:endParaRPr lang="zh-CN" altLang="en-US" b="1" dirty="0">
              <a:solidFill>
                <a:schemeClr val="tx1"/>
              </a:solidFill>
            </a:endParaRPr>
          </a:p>
        </p:txBody>
      </p:sp>
      <p:sp>
        <p:nvSpPr>
          <p:cNvPr id="10" name="矩形 9"/>
          <p:cNvSpPr/>
          <p:nvPr/>
        </p:nvSpPr>
        <p:spPr>
          <a:xfrm>
            <a:off x="2" y="-2"/>
            <a:ext cx="432000" cy="936000"/>
          </a:xfrm>
          <a:prstGeom prst="rect">
            <a:avLst/>
          </a:prstGeom>
          <a:solidFill>
            <a:srgbClr val="7F2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矩形 11"/>
          <p:cNvSpPr/>
          <p:nvPr/>
        </p:nvSpPr>
        <p:spPr>
          <a:xfrm>
            <a:off x="455469" y="-1"/>
            <a:ext cx="72000" cy="936000"/>
          </a:xfrm>
          <a:prstGeom prst="rect">
            <a:avLst/>
          </a:prstGeom>
          <a:solidFill>
            <a:srgbClr val="7F2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6" name="Picture 5"/>
          <p:cNvPicPr>
            <a:picLocks noChangeAspect="1"/>
          </p:cNvPicPr>
          <p:nvPr/>
        </p:nvPicPr>
        <p:blipFill>
          <a:blip r:embed="rId1"/>
          <a:stretch>
            <a:fillRect/>
          </a:stretch>
        </p:blipFill>
        <p:spPr>
          <a:xfrm>
            <a:off x="0" y="1520559"/>
            <a:ext cx="5390359" cy="3607134"/>
          </a:xfrm>
          <a:prstGeom prst="rect">
            <a:avLst/>
          </a:prstGeom>
        </p:spPr>
      </p:pic>
      <p:pic>
        <p:nvPicPr>
          <p:cNvPr id="8" name="Picture 7"/>
          <p:cNvPicPr>
            <a:picLocks noChangeAspect="1"/>
          </p:cNvPicPr>
          <p:nvPr/>
        </p:nvPicPr>
        <p:blipFill>
          <a:blip r:embed="rId2"/>
          <a:stretch>
            <a:fillRect/>
          </a:stretch>
        </p:blipFill>
        <p:spPr>
          <a:xfrm>
            <a:off x="5374766" y="895908"/>
            <a:ext cx="6299524" cy="4115011"/>
          </a:xfrm>
          <a:prstGeom prst="rect">
            <a:avLst/>
          </a:prstGeom>
        </p:spPr>
      </p:pic>
      <p:pic>
        <p:nvPicPr>
          <p:cNvPr id="11" name="Picture 10"/>
          <p:cNvPicPr>
            <a:picLocks noChangeAspect="1"/>
          </p:cNvPicPr>
          <p:nvPr/>
        </p:nvPicPr>
        <p:blipFill>
          <a:blip r:embed="rId3"/>
          <a:stretch>
            <a:fillRect/>
          </a:stretch>
        </p:blipFill>
        <p:spPr>
          <a:xfrm>
            <a:off x="5391150" y="681990"/>
            <a:ext cx="6223000" cy="46355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000" y="381000"/>
            <a:ext cx="9144000" cy="6096000"/>
          </a:xfrm>
          <a:prstGeom prst="rect">
            <a:avLst/>
          </a:prstGeom>
        </p:spPr>
      </p:pic>
      <p:pic>
        <p:nvPicPr>
          <p:cNvPr id="7170" name="Picture 2" descr="https://i.guancha.cn/news/hmt/2021/10/09/202110091334239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571" y="476672"/>
            <a:ext cx="9056857" cy="5256583"/>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704057" y="33165"/>
            <a:ext cx="6696744" cy="369332"/>
          </a:xfrm>
          <a:prstGeom prst="rect">
            <a:avLst/>
          </a:prstGeom>
        </p:spPr>
        <p:txBody>
          <a:bodyPr wrap="square">
            <a:spAutoFit/>
          </a:bodyPr>
          <a:lstStyle/>
          <a:p>
            <a:pPr eaLnBrk="1" fontAlgn="auto" hangingPunct="1">
              <a:spcBef>
                <a:spcPts val="0"/>
              </a:spcBef>
              <a:spcAft>
                <a:spcPts val="0"/>
              </a:spcAft>
            </a:pPr>
            <a:r>
              <a:rPr lang="zh-CN" altLang="en-US" sz="1800" b="1" dirty="0">
                <a:solidFill>
                  <a:srgbClr val="CC00CC"/>
                </a:solidFill>
                <a:latin typeface="华文新魏" panose="02010800040101010101" pitchFamily="2" charset="-122"/>
                <a:ea typeface="华文新魏" panose="02010800040101010101" pitchFamily="2" charset="-122"/>
              </a:rPr>
              <a:t>美国历史首次！前</a:t>
            </a:r>
            <a:r>
              <a:rPr lang="en-US" altLang="zh-CN" sz="1800" b="1" dirty="0">
                <a:solidFill>
                  <a:srgbClr val="CC00CC"/>
                </a:solidFill>
                <a:latin typeface="华文新魏" panose="02010800040101010101" pitchFamily="2" charset="-122"/>
                <a:ea typeface="华文新魏" panose="02010800040101010101" pitchFamily="2" charset="-122"/>
              </a:rPr>
              <a:t>1%</a:t>
            </a:r>
            <a:r>
              <a:rPr lang="zh-CN" altLang="en-US" sz="1800" b="1" dirty="0">
                <a:solidFill>
                  <a:srgbClr val="CC00CC"/>
                </a:solidFill>
                <a:latin typeface="华文新魏" panose="02010800040101010101" pitchFamily="2" charset="-122"/>
                <a:ea typeface="华文新魏" panose="02010800040101010101" pitchFamily="2" charset="-122"/>
              </a:rPr>
              <a:t>的超级富人拥有财富超过中产阶级总和</a:t>
            </a:r>
            <a:endParaRPr lang="zh-CN" altLang="en-US" sz="1800" b="1" dirty="0">
              <a:solidFill>
                <a:srgbClr val="CC00CC"/>
              </a:solidFill>
              <a:latin typeface="华文新魏" panose="02010800040101010101" pitchFamily="2" charset="-122"/>
              <a:ea typeface="华文新魏"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Political Crisis</a:t>
            </a:r>
            <a:endParaRPr lang="en-US" dirty="0"/>
          </a:p>
        </p:txBody>
      </p:sp>
      <p:sp>
        <p:nvSpPr>
          <p:cNvPr id="3" name="内容占位符 2"/>
          <p:cNvSpPr>
            <a:spLocks noGrp="1"/>
          </p:cNvSpPr>
          <p:nvPr>
            <p:ph idx="1"/>
          </p:nvPr>
        </p:nvSpPr>
        <p:spPr/>
        <p:txBody>
          <a:bodyPr/>
          <a:lstStyle/>
          <a:p>
            <a:endParaRPr lang="en-US"/>
          </a:p>
        </p:txBody>
      </p:sp>
      <p:pic>
        <p:nvPicPr>
          <p:cNvPr id="4" name="图片 3"/>
          <p:cNvPicPr>
            <a:picLocks noChangeAspect="1"/>
          </p:cNvPicPr>
          <p:nvPr/>
        </p:nvPicPr>
        <p:blipFill>
          <a:blip r:embed="rId1"/>
          <a:stretch>
            <a:fillRect/>
          </a:stretch>
        </p:blipFill>
        <p:spPr>
          <a:xfrm>
            <a:off x="839416" y="1484784"/>
            <a:ext cx="9756576" cy="549489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892602" y="868679"/>
            <a:ext cx="8775398" cy="702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zh-CN" altLang="en-US" sz="1350">
              <a:solidFill>
                <a:srgbClr val="FFFFFF"/>
              </a:solidFill>
              <a:latin typeface="Arial" panose="020B0604020202020204"/>
              <a:ea typeface="微软雅黑" panose="020B0503020204020204" pitchFamily="34" charset="-122"/>
            </a:endParaRPr>
          </a:p>
        </p:txBody>
      </p:sp>
      <p:sp>
        <p:nvSpPr>
          <p:cNvPr id="2" name="标题 1"/>
          <p:cNvSpPr>
            <a:spLocks noGrp="1"/>
          </p:cNvSpPr>
          <p:nvPr>
            <p:ph type="title"/>
          </p:nvPr>
        </p:nvSpPr>
        <p:spPr>
          <a:xfrm>
            <a:off x="371570" y="43103"/>
            <a:ext cx="11387667" cy="1143000"/>
          </a:xfrm>
        </p:spPr>
        <p:txBody>
          <a:bodyPr/>
          <a:lstStyle/>
          <a:p>
            <a:r>
              <a:rPr lang="en-US" altLang="zh-CN" dirty="0" err="1"/>
              <a:t>Isaril</a:t>
            </a:r>
            <a:endParaRPr lang="en-US" altLang="zh-CN" dirty="0"/>
          </a:p>
        </p:txBody>
      </p:sp>
      <p:sp>
        <p:nvSpPr>
          <p:cNvPr id="3" name="内容占位符 2"/>
          <p:cNvSpPr>
            <a:spLocks noGrp="1"/>
          </p:cNvSpPr>
          <p:nvPr>
            <p:ph idx="1"/>
          </p:nvPr>
        </p:nvSpPr>
        <p:spPr>
          <a:xfrm>
            <a:off x="2099310" y="2078832"/>
            <a:ext cx="7904798" cy="3569494"/>
          </a:xfrm>
        </p:spPr>
        <p:txBody>
          <a:bodyPr>
            <a:normAutofit/>
          </a:bodyPr>
          <a:lstStyle/>
          <a:p>
            <a:pPr marL="0" indent="0">
              <a:buNone/>
            </a:pPr>
            <a:endParaRPr lang="zh-CN" altLang="en-US" b="1" dirty="0">
              <a:solidFill>
                <a:schemeClr val="tx1"/>
              </a:solidFill>
            </a:endParaRPr>
          </a:p>
        </p:txBody>
      </p:sp>
      <p:sp>
        <p:nvSpPr>
          <p:cNvPr id="10" name="矩形 9"/>
          <p:cNvSpPr/>
          <p:nvPr/>
        </p:nvSpPr>
        <p:spPr>
          <a:xfrm>
            <a:off x="1524002" y="857249"/>
            <a:ext cx="324000" cy="702000"/>
          </a:xfrm>
          <a:prstGeom prst="rect">
            <a:avLst/>
          </a:prstGeom>
          <a:solidFill>
            <a:srgbClr val="7F2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zh-CN" altLang="en-US" sz="1350">
              <a:solidFill>
                <a:srgbClr val="FFFFFF"/>
              </a:solidFill>
              <a:latin typeface="Arial" panose="020B0604020202020204"/>
              <a:ea typeface="微软雅黑" panose="020B0503020204020204" pitchFamily="34" charset="-122"/>
            </a:endParaRPr>
          </a:p>
        </p:txBody>
      </p:sp>
      <p:sp>
        <p:nvSpPr>
          <p:cNvPr id="12" name="矩形 11"/>
          <p:cNvSpPr/>
          <p:nvPr/>
        </p:nvSpPr>
        <p:spPr>
          <a:xfrm>
            <a:off x="1865602" y="857249"/>
            <a:ext cx="54000" cy="702000"/>
          </a:xfrm>
          <a:prstGeom prst="rect">
            <a:avLst/>
          </a:prstGeom>
          <a:solidFill>
            <a:srgbClr val="7F2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zh-CN" altLang="en-US" sz="1350">
              <a:solidFill>
                <a:srgbClr val="FFFFFF"/>
              </a:solidFill>
              <a:latin typeface="Arial" panose="020B0604020202020204"/>
              <a:ea typeface="微软雅黑" panose="020B0503020204020204" pitchFamily="34" charset="-122"/>
            </a:endParaRPr>
          </a:p>
        </p:txBody>
      </p:sp>
      <p:sp>
        <p:nvSpPr>
          <p:cNvPr id="4" name="AutoShape 2" descr="北溪管道被炸的深层危机，三步流程走完，俄罗斯会如何反击？__财经头条"/>
          <p:cNvSpPr>
            <a:spLocks noChangeAspect="1" noChangeArrowheads="1"/>
          </p:cNvSpPr>
          <p:nvPr/>
        </p:nvSpPr>
        <p:spPr bwMode="auto">
          <a:xfrm>
            <a:off x="5981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pPr defTabSz="685800" eaLnBrk="0" fontAlgn="base" hangingPunct="0">
              <a:spcBef>
                <a:spcPct val="0"/>
              </a:spcBef>
              <a:spcAft>
                <a:spcPct val="0"/>
              </a:spcAft>
            </a:pPr>
            <a:endParaRPr lang="zh-CN" altLang="en-US" sz="1500">
              <a:solidFill>
                <a:srgbClr val="000000"/>
              </a:solidFill>
              <a:latin typeface="Times New Roman" panose="02020603050405020304" pitchFamily="18" charset="0"/>
              <a:ea typeface="宋体" panose="02010600030101010101" pitchFamily="2" charset="-122"/>
            </a:endParaRPr>
          </a:p>
        </p:txBody>
      </p:sp>
      <p:pic>
        <p:nvPicPr>
          <p:cNvPr id="30722" name="Picture 2" descr="巴以冲突持续 以色列安全官员称21日前不会停火"/>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97104" y="1177245"/>
            <a:ext cx="8336600" cy="55577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Russia-Ukraine Conflict</a:t>
            </a:r>
            <a:endParaRPr lang="en-US" altLang="zh-CN" dirty="0"/>
          </a:p>
        </p:txBody>
      </p:sp>
      <p:sp>
        <p:nvSpPr>
          <p:cNvPr id="3" name="内容占位符 2"/>
          <p:cNvSpPr>
            <a:spLocks noGrp="1"/>
          </p:cNvSpPr>
          <p:nvPr>
            <p:ph idx="1"/>
          </p:nvPr>
        </p:nvSpPr>
        <p:spPr>
          <a:xfrm>
            <a:off x="2099310" y="2078832"/>
            <a:ext cx="7904798" cy="3569494"/>
          </a:xfrm>
        </p:spPr>
        <p:txBody>
          <a:bodyPr>
            <a:normAutofit/>
          </a:bodyPr>
          <a:lstStyle/>
          <a:p>
            <a:pPr marL="0" indent="0">
              <a:buNone/>
            </a:pPr>
            <a:endParaRPr lang="zh-CN" altLang="en-US" b="1" dirty="0">
              <a:solidFill>
                <a:schemeClr val="tx1"/>
              </a:solidFill>
            </a:endParaRPr>
          </a:p>
        </p:txBody>
      </p:sp>
      <p:sp>
        <p:nvSpPr>
          <p:cNvPr id="4" name="AutoShape 2" descr="北溪管道被炸的深层危机，三步流程走完，俄罗斯会如何反击？__财经头条"/>
          <p:cNvSpPr>
            <a:spLocks noChangeAspect="1" noChangeArrowheads="1"/>
          </p:cNvSpPr>
          <p:nvPr/>
        </p:nvSpPr>
        <p:spPr bwMode="auto">
          <a:xfrm>
            <a:off x="5981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pPr defTabSz="685800" eaLnBrk="0" fontAlgn="base" hangingPunct="0">
              <a:spcBef>
                <a:spcPct val="0"/>
              </a:spcBef>
              <a:spcAft>
                <a:spcPct val="0"/>
              </a:spcAft>
            </a:pPr>
            <a:endParaRPr lang="zh-CN" altLang="en-US" sz="1500">
              <a:solidFill>
                <a:srgbClr val="000000"/>
              </a:solidFill>
              <a:latin typeface="Times New Roman" panose="02020603050405020304" pitchFamily="18" charset="0"/>
              <a:ea typeface="宋体" panose="02010600030101010101" pitchFamily="2" charset="-122"/>
            </a:endParaRPr>
          </a:p>
        </p:txBody>
      </p:sp>
      <p:pic>
        <p:nvPicPr>
          <p:cNvPr id="6" name="Picture 5"/>
          <p:cNvPicPr>
            <a:picLocks noChangeAspect="1"/>
          </p:cNvPicPr>
          <p:nvPr/>
        </p:nvPicPr>
        <p:blipFill>
          <a:blip r:embed="rId1"/>
          <a:stretch>
            <a:fillRect/>
          </a:stretch>
        </p:blipFill>
        <p:spPr>
          <a:xfrm>
            <a:off x="1441902" y="1197327"/>
            <a:ext cx="9078777" cy="5123769"/>
          </a:xfrm>
          <a:prstGeom prst="rect">
            <a:avLst/>
          </a:prstGeom>
        </p:spPr>
      </p:pic>
      <p:sp>
        <p:nvSpPr>
          <p:cNvPr id="11" name="文本框 10"/>
          <p:cNvSpPr txBox="1"/>
          <p:nvPr/>
        </p:nvSpPr>
        <p:spPr>
          <a:xfrm>
            <a:off x="2423592" y="6321096"/>
            <a:ext cx="6097248" cy="369332"/>
          </a:xfrm>
          <a:prstGeom prst="rect">
            <a:avLst/>
          </a:prstGeom>
          <a:noFill/>
        </p:spPr>
        <p:txBody>
          <a:bodyPr wrap="square">
            <a:spAutoFit/>
          </a:bodyPr>
          <a:lstStyle/>
          <a:p>
            <a:r>
              <a:rPr lang="zh-CN" altLang="en-US" dirty="0"/>
              <a:t>The collapsing Yalta system </a:t>
            </a:r>
            <a:r>
              <a:rPr lang="en-US" altLang="zh-CN" dirty="0"/>
              <a:t>or </a:t>
            </a:r>
            <a:r>
              <a:rPr lang="en-US" altLang="zh-CN" b="0" i="0" dirty="0">
                <a:solidFill>
                  <a:srgbClr val="474747"/>
                </a:solidFill>
                <a:effectLst/>
                <a:latin typeface="Arial" panose="020B0604020202020204" pitchFamily="34" charset="0"/>
              </a:rPr>
              <a:t>Westphalian System?</a:t>
            </a:r>
            <a:r>
              <a:rPr lang="en-US" altLang="zh-CN" dirty="0"/>
              <a:t> </a:t>
            </a:r>
            <a:endParaRPr lang="zh-CN"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123218"/>
            <a:ext cx="7886700" cy="1325563"/>
          </a:xfrm>
        </p:spPr>
        <p:txBody>
          <a:bodyPr/>
          <a:lstStyle/>
          <a:p>
            <a:r>
              <a:rPr lang="en-US" altLang="zh-CN" dirty="0">
                <a:solidFill>
                  <a:schemeClr val="accent4"/>
                </a:solidFill>
              </a:rPr>
              <a:t>Cultural Crisis</a:t>
            </a:r>
            <a:endParaRPr lang="zh-CN" altLang="en-US" dirty="0">
              <a:solidFill>
                <a:schemeClr val="accent4"/>
              </a:solidFill>
            </a:endParaRPr>
          </a:p>
        </p:txBody>
      </p:sp>
      <p:sp>
        <p:nvSpPr>
          <p:cNvPr id="3" name="内容占位符 2"/>
          <p:cNvSpPr>
            <a:spLocks noGrp="1"/>
          </p:cNvSpPr>
          <p:nvPr>
            <p:ph idx="1"/>
          </p:nvPr>
        </p:nvSpPr>
        <p:spPr>
          <a:xfrm>
            <a:off x="983432" y="1484784"/>
            <a:ext cx="9177008" cy="4392488"/>
          </a:xfrm>
        </p:spPr>
        <p:txBody>
          <a:bodyPr>
            <a:normAutofit/>
          </a:bodyPr>
          <a:lstStyle/>
          <a:p>
            <a:pPr marL="0" indent="0">
              <a:buNone/>
            </a:pPr>
            <a:r>
              <a:rPr lang="en-US" altLang="zh-CN" dirty="0">
                <a:solidFill>
                  <a:schemeClr val="accent4"/>
                </a:solidFill>
              </a:rPr>
              <a:t>The mainstream ideas, thoughts and theories can not explain what’s happening in the world, and can not propose effective policies to solve the problems.</a:t>
            </a:r>
            <a:endParaRPr lang="en-US" altLang="zh-CN" dirty="0">
              <a:solidFill>
                <a:schemeClr val="accent4"/>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684" y="118941"/>
            <a:ext cx="12313368" cy="742098"/>
          </a:xfrm>
        </p:spPr>
        <p:txBody>
          <a:bodyPr/>
          <a:lstStyle/>
          <a:p>
            <a:r>
              <a:rPr lang="en-US" sz="4000" dirty="0">
                <a:latin typeface="Times New Roman" panose="02020603050405020304" pitchFamily="18" charset="0"/>
                <a:cs typeface="Times New Roman" panose="02020603050405020304" pitchFamily="18" charset="0"/>
              </a:rPr>
              <a:t>4 Famous Economists Committed Suicide Within 1 Year</a:t>
            </a:r>
            <a:endParaRPr lang="en-US" sz="4000" dirty="0">
              <a:latin typeface="Times New Roman" panose="02020603050405020304" pitchFamily="18" charset="0"/>
              <a:cs typeface="Times New Roman" panose="02020603050405020304" pitchFamily="18" charset="0"/>
            </a:endParaRPr>
          </a:p>
        </p:txBody>
      </p:sp>
      <p:sp>
        <p:nvSpPr>
          <p:cNvPr id="5" name="灯片编号占位符 4"/>
          <p:cNvSpPr>
            <a:spLocks noGrp="1"/>
          </p:cNvSpPr>
          <p:nvPr>
            <p:ph type="sldNum" sz="quarter" idx="12"/>
          </p:nvPr>
        </p:nvSpPr>
        <p:spPr/>
        <p:txBody>
          <a:bodyPr/>
          <a:lstStyle/>
          <a:p>
            <a:pPr eaLnBrk="1" hangingPunct="1">
              <a:defRPr/>
            </a:pPr>
            <a:fld id="{936A1838-5640-4F96-B88A-911AEFBF85D8}" type="slidenum">
              <a:rPr lang="en-US" altLang="zh-CN" sz="1200">
                <a:solidFill>
                  <a:srgbClr val="000000"/>
                </a:solidFill>
                <a:latin typeface="Garamond" panose="02020404030301010803" pitchFamily="18" charset="0"/>
              </a:rPr>
            </a:fld>
            <a:endParaRPr lang="en-US" altLang="zh-CN" sz="1200">
              <a:solidFill>
                <a:srgbClr val="000000"/>
              </a:solidFill>
              <a:latin typeface="Garamond" panose="02020404030301010803" pitchFamily="18" charset="0"/>
            </a:endParaRPr>
          </a:p>
        </p:txBody>
      </p:sp>
      <p:pic>
        <p:nvPicPr>
          <p:cNvPr id="6" name="图片 5"/>
          <p:cNvPicPr>
            <a:picLocks noChangeAspect="1"/>
          </p:cNvPicPr>
          <p:nvPr/>
        </p:nvPicPr>
        <p:blipFill>
          <a:blip r:embed="rId1"/>
          <a:stretch>
            <a:fillRect/>
          </a:stretch>
        </p:blipFill>
        <p:spPr>
          <a:xfrm>
            <a:off x="2207567" y="1114485"/>
            <a:ext cx="3736086" cy="2252860"/>
          </a:xfrm>
          <a:prstGeom prst="rect">
            <a:avLst/>
          </a:prstGeom>
        </p:spPr>
      </p:pic>
      <p:sp>
        <p:nvSpPr>
          <p:cNvPr id="7" name="矩形 6"/>
          <p:cNvSpPr/>
          <p:nvPr/>
        </p:nvSpPr>
        <p:spPr>
          <a:xfrm>
            <a:off x="3099030" y="3461306"/>
            <a:ext cx="1953163" cy="369332"/>
          </a:xfrm>
          <a:prstGeom prst="rect">
            <a:avLst/>
          </a:prstGeom>
        </p:spPr>
        <p:txBody>
          <a:bodyPr wrap="none">
            <a:spAutoFit/>
          </a:bodyPr>
          <a:lstStyle/>
          <a:p>
            <a:pPr>
              <a:defRPr/>
            </a:pPr>
            <a:r>
              <a:rPr lang="en-US" sz="1800" dirty="0">
                <a:solidFill>
                  <a:prstClr val="white"/>
                </a:solidFill>
                <a:latin typeface="微软雅黑" panose="020B0503020204020204" pitchFamily="34" charset="-122"/>
                <a:ea typeface="微软雅黑" panose="020B0503020204020204" pitchFamily="34" charset="-122"/>
              </a:rPr>
              <a:t>Emmanuel </a:t>
            </a:r>
            <a:r>
              <a:rPr lang="en-US" sz="1800" dirty="0" err="1">
                <a:solidFill>
                  <a:prstClr val="white"/>
                </a:solidFill>
                <a:latin typeface="微软雅黑" panose="020B0503020204020204" pitchFamily="34" charset="-122"/>
                <a:ea typeface="微软雅黑" panose="020B0503020204020204" pitchFamily="34" charset="-122"/>
              </a:rPr>
              <a:t>Farhi</a:t>
            </a:r>
            <a:endParaRPr lang="en-US" sz="1800" dirty="0">
              <a:solidFill>
                <a:prstClr val="white"/>
              </a:solidFill>
              <a:latin typeface="Arial" panose="020B0604020202020204" pitchFamily="34" charset="0"/>
            </a:endParaRPr>
          </a:p>
        </p:txBody>
      </p:sp>
      <p:pic>
        <p:nvPicPr>
          <p:cNvPr id="1026" name="Picture 2" descr="https://inews.gtimg.com/newsapp_bt/0/12182930541/10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9953" y="1083926"/>
            <a:ext cx="4077936" cy="237738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7032104" y="3494066"/>
            <a:ext cx="2557110" cy="369332"/>
          </a:xfrm>
          <a:prstGeom prst="rect">
            <a:avLst/>
          </a:prstGeom>
        </p:spPr>
        <p:txBody>
          <a:bodyPr wrap="none">
            <a:spAutoFit/>
          </a:bodyPr>
          <a:lstStyle/>
          <a:p>
            <a:r>
              <a:rPr lang="en-US" altLang="zh-CN" sz="1800" dirty="0">
                <a:solidFill>
                  <a:prstClr val="white"/>
                </a:solidFill>
                <a:latin typeface="微软雅黑" panose="020B0503020204020204" pitchFamily="34" charset="-122"/>
                <a:ea typeface="微软雅黑" panose="020B0503020204020204" pitchFamily="34" charset="-122"/>
              </a:rPr>
              <a:t>Alan Bennett Krueger</a:t>
            </a:r>
            <a:endParaRPr lang="en-US" sz="1800" dirty="0">
              <a:solidFill>
                <a:prstClr val="white"/>
              </a:solidFill>
              <a:latin typeface="微软雅黑" panose="020B0503020204020204" pitchFamily="34" charset="-122"/>
              <a:ea typeface="微软雅黑" panose="020B0503020204020204" pitchFamily="34" charset="-122"/>
            </a:endParaRPr>
          </a:p>
        </p:txBody>
      </p:sp>
      <p:pic>
        <p:nvPicPr>
          <p:cNvPr id="1028" name="Picture 4" descr="https://inews.gtimg.com/newsapp_bt/0/12182930544/1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3500" y="3776886"/>
            <a:ext cx="3798000" cy="2525266"/>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3152163" y="6263405"/>
            <a:ext cx="2103140" cy="369332"/>
          </a:xfrm>
          <a:prstGeom prst="rect">
            <a:avLst/>
          </a:prstGeom>
        </p:spPr>
        <p:txBody>
          <a:bodyPr wrap="none">
            <a:spAutoFit/>
          </a:bodyPr>
          <a:lstStyle/>
          <a:p>
            <a:r>
              <a:rPr lang="en-US" altLang="zh-CN" sz="1800" dirty="0">
                <a:solidFill>
                  <a:prstClr val="white"/>
                </a:solidFill>
                <a:latin typeface="微软雅黑" panose="020B0503020204020204" pitchFamily="34" charset="-122"/>
                <a:ea typeface="微软雅黑" panose="020B0503020204020204" pitchFamily="34" charset="-122"/>
              </a:rPr>
              <a:t>Martin Weitzman</a:t>
            </a:r>
            <a:endParaRPr lang="en-US" sz="1800" dirty="0">
              <a:solidFill>
                <a:prstClr val="white"/>
              </a:solidFill>
              <a:latin typeface="微软雅黑" panose="020B0503020204020204" pitchFamily="34" charset="-122"/>
              <a:ea typeface="微软雅黑" panose="020B0503020204020204" pitchFamily="34" charset="-122"/>
            </a:endParaRPr>
          </a:p>
        </p:txBody>
      </p:sp>
      <p:pic>
        <p:nvPicPr>
          <p:cNvPr id="1030" name="Picture 6" descr="https://inews.gtimg.com/newsapp_bt/0/12182931546/1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3976" y="3863399"/>
            <a:ext cx="2449737" cy="2449737"/>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7335888" y="6395521"/>
            <a:ext cx="2196435" cy="369332"/>
          </a:xfrm>
          <a:prstGeom prst="rect">
            <a:avLst/>
          </a:prstGeom>
        </p:spPr>
        <p:txBody>
          <a:bodyPr wrap="none">
            <a:spAutoFit/>
          </a:bodyPr>
          <a:lstStyle/>
          <a:p>
            <a:r>
              <a:rPr lang="en-US" altLang="zh-CN" sz="1800" dirty="0">
                <a:solidFill>
                  <a:prstClr val="white"/>
                </a:solidFill>
                <a:latin typeface="微软雅黑" panose="020B0503020204020204" pitchFamily="34" charset="-122"/>
                <a:ea typeface="微软雅黑" panose="020B0503020204020204" pitchFamily="34" charset="-122"/>
              </a:rPr>
              <a:t>William </a:t>
            </a:r>
            <a:r>
              <a:rPr lang="en-US" altLang="zh-CN" sz="1800" dirty="0" err="1">
                <a:solidFill>
                  <a:prstClr val="white"/>
                </a:solidFill>
                <a:latin typeface="微软雅黑" panose="020B0503020204020204" pitchFamily="34" charset="-122"/>
                <a:ea typeface="微软雅黑" panose="020B0503020204020204" pitchFamily="34" charset="-122"/>
              </a:rPr>
              <a:t>Sandholm</a:t>
            </a:r>
            <a:endParaRPr lang="en-US" sz="1800"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 more chaotic and dangerous world</a:t>
            </a:r>
            <a:endParaRPr lang="zh-CN" altLang="en-US" dirty="0"/>
          </a:p>
        </p:txBody>
      </p:sp>
      <p:graphicFrame>
        <p:nvGraphicFramePr>
          <p:cNvPr id="4" name="内容占位符 3"/>
          <p:cNvGraphicFramePr>
            <a:graphicFrameLocks noGrp="1"/>
          </p:cNvGraphicFramePr>
          <p:nvPr>
            <p:ph idx="1"/>
          </p:nvPr>
        </p:nvGraphicFramePr>
        <p:xfrm>
          <a:off x="401638" y="1600200"/>
          <a:ext cx="11388725" cy="449897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Major Challenges: ten years ago</a:t>
            </a:r>
            <a:endParaRPr lang="zh-CN" altLang="en-US" dirty="0"/>
          </a:p>
        </p:txBody>
      </p:sp>
      <p:sp>
        <p:nvSpPr>
          <p:cNvPr id="3" name="内容占位符 2"/>
          <p:cNvSpPr>
            <a:spLocks noGrp="1"/>
          </p:cNvSpPr>
          <p:nvPr>
            <p:ph idx="1"/>
          </p:nvPr>
        </p:nvSpPr>
        <p:spPr/>
        <p:txBody>
          <a:bodyPr/>
          <a:lstStyle/>
          <a:p>
            <a:r>
              <a:rPr lang="zh-CN" altLang="en-US" dirty="0"/>
              <a:t>社会矛盾  </a:t>
            </a:r>
            <a:r>
              <a:rPr lang="en-US" altLang="zh-CN" dirty="0"/>
              <a:t>Social tension</a:t>
            </a:r>
            <a:endParaRPr lang="en-US" altLang="zh-CN" dirty="0"/>
          </a:p>
          <a:p>
            <a:r>
              <a:rPr lang="zh-CN" altLang="en-US" dirty="0"/>
              <a:t>腐败   </a:t>
            </a:r>
            <a:r>
              <a:rPr lang="en-US" altLang="zh-CN" dirty="0"/>
              <a:t>Corruption</a:t>
            </a:r>
            <a:endParaRPr lang="en-US" altLang="zh-CN" dirty="0"/>
          </a:p>
          <a:p>
            <a:r>
              <a:rPr lang="zh-CN" altLang="en-US" dirty="0"/>
              <a:t>生态环境   </a:t>
            </a:r>
            <a:r>
              <a:rPr lang="en-US" altLang="zh-CN" dirty="0"/>
              <a:t>Pollution</a:t>
            </a:r>
            <a:endParaRPr lang="en-US" altLang="zh-CN" dirty="0"/>
          </a:p>
          <a:p>
            <a:r>
              <a:rPr lang="zh-CN" altLang="en-US" dirty="0"/>
              <a:t>经济增长模式问题  </a:t>
            </a:r>
            <a:r>
              <a:rPr lang="en-US" altLang="zh-CN" dirty="0"/>
              <a:t>Unsustainability of the old Economic growth pattern</a:t>
            </a:r>
            <a:endParaRPr lang="en-US" altLang="zh-CN" dirty="0"/>
          </a:p>
          <a:p>
            <a:r>
              <a:rPr lang="zh-CN" altLang="en-US" dirty="0"/>
              <a:t>世界经济挑战  </a:t>
            </a:r>
            <a:r>
              <a:rPr lang="en-US" altLang="zh-CN" dirty="0"/>
              <a:t>Stag-bubble of the US economy and the deepening of the systematic crisis of the world economy</a:t>
            </a:r>
            <a:endParaRPr lang="en-US" altLang="zh-CN" dirty="0"/>
          </a:p>
          <a:p>
            <a:endParaRPr lang="zh-CN" alt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社会矛盾尖锐    </a:t>
            </a:r>
            <a:r>
              <a:rPr lang="en-US" altLang="zh-CN" dirty="0"/>
              <a:t>Social Tension Rises</a:t>
            </a:r>
            <a:endParaRPr lang="zh-CN" altLang="en-US" dirty="0"/>
          </a:p>
        </p:txBody>
      </p:sp>
      <p:sp>
        <p:nvSpPr>
          <p:cNvPr id="3" name="内容占位符 2"/>
          <p:cNvSpPr>
            <a:spLocks noGrp="1"/>
          </p:cNvSpPr>
          <p:nvPr>
            <p:ph idx="1"/>
          </p:nvPr>
        </p:nvSpPr>
        <p:spPr>
          <a:xfrm>
            <a:off x="407368" y="1268760"/>
            <a:ext cx="5328592" cy="4498975"/>
          </a:xfrm>
        </p:spPr>
        <p:txBody>
          <a:bodyPr/>
          <a:lstStyle/>
          <a:p>
            <a:pPr marL="0" indent="0">
              <a:buNone/>
            </a:pPr>
            <a:r>
              <a:rPr lang="zh-CN" altLang="en-US" dirty="0">
                <a:solidFill>
                  <a:schemeClr val="tx2">
                    <a:lumMod val="60000"/>
                    <a:lumOff val="40000"/>
                  </a:schemeClr>
                </a:solidFill>
              </a:rPr>
              <a:t>根据有关报道，我国群体性事件的数量从</a:t>
            </a:r>
            <a:r>
              <a:rPr lang="en-US" altLang="zh-CN" dirty="0">
                <a:solidFill>
                  <a:schemeClr val="tx2">
                    <a:lumMod val="60000"/>
                    <a:lumOff val="40000"/>
                  </a:schemeClr>
                </a:solidFill>
              </a:rPr>
              <a:t>1993</a:t>
            </a:r>
            <a:r>
              <a:rPr lang="zh-CN" altLang="en-US" dirty="0">
                <a:solidFill>
                  <a:schemeClr val="tx2">
                    <a:lumMod val="60000"/>
                    <a:lumOff val="40000"/>
                  </a:schemeClr>
                </a:solidFill>
              </a:rPr>
              <a:t>年的</a:t>
            </a:r>
            <a:r>
              <a:rPr lang="en-US" altLang="zh-CN" dirty="0">
                <a:solidFill>
                  <a:schemeClr val="tx2">
                    <a:lumMod val="60000"/>
                    <a:lumOff val="40000"/>
                  </a:schemeClr>
                </a:solidFill>
              </a:rPr>
              <a:t>8700</a:t>
            </a:r>
            <a:r>
              <a:rPr lang="zh-CN" altLang="en-US" dirty="0">
                <a:solidFill>
                  <a:schemeClr val="tx2">
                    <a:lumMod val="60000"/>
                    <a:lumOff val="40000"/>
                  </a:schemeClr>
                </a:solidFill>
              </a:rPr>
              <a:t>起上升到了</a:t>
            </a:r>
            <a:r>
              <a:rPr lang="en-US" altLang="zh-CN" dirty="0">
                <a:solidFill>
                  <a:schemeClr val="tx2">
                    <a:lumMod val="60000"/>
                    <a:lumOff val="40000"/>
                  </a:schemeClr>
                </a:solidFill>
              </a:rPr>
              <a:t>2006</a:t>
            </a:r>
            <a:r>
              <a:rPr lang="zh-CN" altLang="en-US" dirty="0">
                <a:solidFill>
                  <a:schemeClr val="tx2">
                    <a:lumMod val="60000"/>
                    <a:lumOff val="40000"/>
                  </a:schemeClr>
                </a:solidFill>
              </a:rPr>
              <a:t>年的</a:t>
            </a:r>
            <a:r>
              <a:rPr lang="en-US" altLang="zh-CN" dirty="0">
                <a:solidFill>
                  <a:schemeClr val="tx2">
                    <a:lumMod val="60000"/>
                    <a:lumOff val="40000"/>
                  </a:schemeClr>
                </a:solidFill>
              </a:rPr>
              <a:t>9</a:t>
            </a:r>
            <a:r>
              <a:rPr lang="zh-CN" altLang="en-US" dirty="0">
                <a:solidFill>
                  <a:schemeClr val="tx2">
                    <a:lumMod val="60000"/>
                    <a:lumOff val="40000"/>
                  </a:schemeClr>
                </a:solidFill>
              </a:rPr>
              <a:t>万起，</a:t>
            </a:r>
            <a:r>
              <a:rPr lang="en-US" altLang="zh-CN" dirty="0">
                <a:solidFill>
                  <a:schemeClr val="tx2">
                    <a:lumMod val="60000"/>
                    <a:lumOff val="40000"/>
                  </a:schemeClr>
                </a:solidFill>
              </a:rPr>
              <a:t>2010</a:t>
            </a:r>
            <a:r>
              <a:rPr lang="zh-CN" altLang="en-US" dirty="0">
                <a:solidFill>
                  <a:schemeClr val="tx2">
                    <a:lumMod val="60000"/>
                    <a:lumOff val="40000"/>
                  </a:schemeClr>
                </a:solidFill>
              </a:rPr>
              <a:t>年有</a:t>
            </a:r>
            <a:r>
              <a:rPr lang="en-US" altLang="zh-CN" dirty="0">
                <a:solidFill>
                  <a:schemeClr val="tx2">
                    <a:lumMod val="60000"/>
                    <a:lumOff val="40000"/>
                  </a:schemeClr>
                </a:solidFill>
              </a:rPr>
              <a:t>12.7</a:t>
            </a:r>
            <a:r>
              <a:rPr lang="zh-CN" altLang="en-US" dirty="0">
                <a:solidFill>
                  <a:schemeClr val="tx2">
                    <a:lumMod val="60000"/>
                    <a:lumOff val="40000"/>
                  </a:schemeClr>
                </a:solidFill>
              </a:rPr>
              <a:t>万起</a:t>
            </a:r>
            <a:r>
              <a:rPr lang="zh-CN" altLang="en-US" sz="2000" dirty="0">
                <a:solidFill>
                  <a:schemeClr val="tx2">
                    <a:lumMod val="60000"/>
                    <a:lumOff val="40000"/>
                  </a:schemeClr>
                </a:solidFill>
              </a:rPr>
              <a:t>。</a:t>
            </a:r>
            <a:endParaRPr lang="zh-CN" altLang="en-US" sz="2000" dirty="0">
              <a:solidFill>
                <a:schemeClr val="tx2">
                  <a:lumMod val="60000"/>
                  <a:lumOff val="40000"/>
                </a:schemeClr>
              </a:solidFill>
            </a:endParaRPr>
          </a:p>
          <a:p>
            <a:pPr marL="0" indent="0">
              <a:buNone/>
            </a:pPr>
            <a:r>
              <a:rPr lang="en-US" altLang="zh-CN" sz="2800" dirty="0"/>
              <a:t>The number of reported "mass incidents" rose from 8,700 in 1993 to more than 90,000 in 2006, according to the Chinese Police Academy. According to the New York Times authorities recorded 127,000 so-called mass incidents in 2010</a:t>
            </a:r>
            <a:endParaRPr lang="zh-CN" altLang="en-US" sz="2800" dirty="0"/>
          </a:p>
        </p:txBody>
      </p:sp>
      <p:pic>
        <p:nvPicPr>
          <p:cNvPr id="829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032104" y="1700808"/>
            <a:ext cx="3744416" cy="4561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Grp="1" noRot="1" noChangeArrowheads="1"/>
          </p:cNvSpPr>
          <p:nvPr>
            <p:ph type="title"/>
          </p:nvPr>
        </p:nvSpPr>
        <p:spPr/>
        <p:txBody>
          <a:bodyPr/>
          <a:lstStyle/>
          <a:p>
            <a:pPr eaLnBrk="1" hangingPunct="1"/>
            <a:r>
              <a:rPr lang="en-US" altLang="zh-CN" sz="4000"/>
              <a:t>Huge Amount of Foreign Reserves</a:t>
            </a:r>
            <a:endParaRPr lang="en-US" altLang="zh-CN" sz="4000"/>
          </a:p>
        </p:txBody>
      </p:sp>
      <p:sp>
        <p:nvSpPr>
          <p:cNvPr id="3" name="TextBox 2"/>
          <p:cNvSpPr txBox="1"/>
          <p:nvPr/>
        </p:nvSpPr>
        <p:spPr>
          <a:xfrm>
            <a:off x="9552384" y="6488668"/>
            <a:ext cx="3456384" cy="369332"/>
          </a:xfrm>
          <a:prstGeom prst="rect">
            <a:avLst/>
          </a:prstGeom>
          <a:noFill/>
        </p:spPr>
        <p:txBody>
          <a:bodyPr wrap="square" rtlCol="0">
            <a:spAutoFit/>
          </a:bodyPr>
          <a:lstStyle/>
          <a:p>
            <a:r>
              <a:rPr lang="en-US" altLang="zh-CN" dirty="0"/>
              <a:t>Source: www.safe.gov.cn</a:t>
            </a:r>
            <a:endParaRPr lang="zh-CN" altLang="en-US" dirty="0"/>
          </a:p>
        </p:txBody>
      </p:sp>
      <p:graphicFrame>
        <p:nvGraphicFramePr>
          <p:cNvPr id="6" name="内容占位符 5"/>
          <p:cNvGraphicFramePr>
            <a:graphicFrameLocks noGrp="1" noChangeAspect="1"/>
          </p:cNvGraphicFramePr>
          <p:nvPr>
            <p:ph idx="1"/>
          </p:nvPr>
        </p:nvGraphicFramePr>
        <p:xfrm>
          <a:off x="1703512" y="1033328"/>
          <a:ext cx="8856984" cy="5678889"/>
        </p:xfrm>
        <a:graphic>
          <a:graphicData uri="http://schemas.openxmlformats.org/presentationml/2006/ole">
            <mc:AlternateContent xmlns:mc="http://schemas.openxmlformats.org/markup-compatibility/2006">
              <mc:Choice xmlns:v="urn:schemas-microsoft-com:vml" Requires="v">
                <p:oleObj spid="_x0000_s120834" name="Worksheet" r:id="rId1" imgW="11262995" imgH="7226300" progId="Excel.Sheet.8">
                  <p:link updateAutomatic="1"/>
                </p:oleObj>
              </mc:Choice>
              <mc:Fallback>
                <p:oleObj name="Worksheet" r:id="rId1" imgW="11262995" imgH="7226300" progId="Excel.Sheet.8">
                  <p:link updateAutomatic="1"/>
                  <p:pic>
                    <p:nvPicPr>
                      <p:cNvPr id="0" name="内容占位符 5"/>
                      <p:cNvPicPr/>
                      <p:nvPr/>
                    </p:nvPicPr>
                    <p:blipFill>
                      <a:blip r:embed="rId2"/>
                      <a:stretch>
                        <a:fillRect/>
                      </a:stretch>
                    </p:blipFill>
                    <p:spPr>
                      <a:xfrm>
                        <a:off x="1703512" y="1033328"/>
                        <a:ext cx="8856984" cy="5678889"/>
                      </a:xfrm>
                      <a:prstGeom prst="rect">
                        <a:avLst/>
                      </a:prstGeom>
                    </p:spPr>
                  </p:pic>
                </p:oleObj>
              </mc:Fallback>
            </mc:AlternateContent>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ChangeArrowheads="1"/>
          </p:cNvSpPr>
          <p:nvPr/>
        </p:nvSpPr>
        <p:spPr bwMode="auto">
          <a:xfrm>
            <a:off x="2667000" y="626419"/>
            <a:ext cx="3529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913130">
              <a:defRPr>
                <a:solidFill>
                  <a:schemeClr val="tx1"/>
                </a:solidFill>
                <a:latin typeface="Calibri" panose="020F0502020204030204" pitchFamily="34" charset="0"/>
                <a:ea typeface="宋体" panose="02010600030101010101" pitchFamily="2" charset="-122"/>
              </a:defRPr>
            </a:lvl1pPr>
            <a:lvl2pPr marL="742950" indent="-285750" defTabSz="913130">
              <a:defRPr>
                <a:solidFill>
                  <a:schemeClr val="tx1"/>
                </a:solidFill>
                <a:latin typeface="Calibri" panose="020F0502020204030204" pitchFamily="34" charset="0"/>
                <a:ea typeface="宋体" panose="02010600030101010101" pitchFamily="2" charset="-122"/>
              </a:defRPr>
            </a:lvl2pPr>
            <a:lvl3pPr marL="1143000" indent="-228600" defTabSz="913130">
              <a:defRPr>
                <a:solidFill>
                  <a:schemeClr val="tx1"/>
                </a:solidFill>
                <a:latin typeface="Calibri" panose="020F0502020204030204" pitchFamily="34" charset="0"/>
                <a:ea typeface="宋体" panose="02010600030101010101" pitchFamily="2" charset="-122"/>
              </a:defRPr>
            </a:lvl3pPr>
            <a:lvl4pPr marL="1600200" indent="-228600" defTabSz="913130">
              <a:defRPr>
                <a:solidFill>
                  <a:schemeClr val="tx1"/>
                </a:solidFill>
                <a:latin typeface="Calibri" panose="020F0502020204030204" pitchFamily="34" charset="0"/>
                <a:ea typeface="宋体" panose="02010600030101010101" pitchFamily="2" charset="-122"/>
              </a:defRPr>
            </a:lvl4pPr>
            <a:lvl5pPr marL="2057400" indent="-228600" defTabSz="913130">
              <a:defRPr>
                <a:solidFill>
                  <a:schemeClr val="tx1"/>
                </a:solidFill>
                <a:latin typeface="Calibri" panose="020F0502020204030204" pitchFamily="34" charset="0"/>
                <a:ea typeface="宋体" panose="02010600030101010101" pitchFamily="2" charset="-122"/>
              </a:defRPr>
            </a:lvl5pPr>
            <a:lvl6pPr marL="2514600" indent="-228600" defTabSz="91313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313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313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313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Clr>
                <a:schemeClr val="folHlink"/>
              </a:buClr>
              <a:buSzPct val="95000"/>
              <a:buFont typeface="Wingdings" panose="05000000000000000000" pitchFamily="2" charset="2"/>
              <a:buChar char="w"/>
            </a:pPr>
            <a:endParaRPr lang="zh-CN" altLang="zh-CN" sz="2400"/>
          </a:p>
        </p:txBody>
      </p:sp>
      <p:sp>
        <p:nvSpPr>
          <p:cNvPr id="8196" name="Text Box 9"/>
          <p:cNvSpPr txBox="1">
            <a:spLocks noChangeArrowheads="1"/>
          </p:cNvSpPr>
          <p:nvPr/>
        </p:nvSpPr>
        <p:spPr bwMode="auto">
          <a:xfrm>
            <a:off x="2135560" y="260648"/>
            <a:ext cx="7416824" cy="584775"/>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200" dirty="0">
                <a:solidFill>
                  <a:schemeClr val="tx2">
                    <a:lumMod val="60000"/>
                    <a:lumOff val="40000"/>
                  </a:schemeClr>
                </a:solidFill>
              </a:rPr>
              <a:t>贫富差距过大    </a:t>
            </a:r>
            <a:r>
              <a:rPr lang="en-US" altLang="zh-CN" sz="3200" dirty="0">
                <a:solidFill>
                  <a:schemeClr val="tx2">
                    <a:lumMod val="60000"/>
                    <a:lumOff val="40000"/>
                  </a:schemeClr>
                </a:solidFill>
              </a:rPr>
              <a:t>High Income Inequality</a:t>
            </a:r>
            <a:endParaRPr lang="en-US" altLang="zh-CN" sz="3200" dirty="0">
              <a:solidFill>
                <a:schemeClr val="tx2">
                  <a:lumMod val="60000"/>
                  <a:lumOff val="40000"/>
                </a:schemeClr>
              </a:solidFill>
            </a:endParaRPr>
          </a:p>
        </p:txBody>
      </p:sp>
      <p:graphicFrame>
        <p:nvGraphicFramePr>
          <p:cNvPr id="3" name="对象 2"/>
          <p:cNvGraphicFramePr>
            <a:graphicFrameLocks noChangeAspect="1"/>
          </p:cNvGraphicFramePr>
          <p:nvPr/>
        </p:nvGraphicFramePr>
        <p:xfrm>
          <a:off x="930344" y="116632"/>
          <a:ext cx="10513198" cy="6741367"/>
        </p:xfrm>
        <a:graphic>
          <a:graphicData uri="http://schemas.openxmlformats.org/presentationml/2006/ole">
            <mc:AlternateContent xmlns:mc="http://schemas.openxmlformats.org/markup-compatibility/2006">
              <mc:Choice xmlns:v="urn:schemas-microsoft-com:vml" Requires="v">
                <p:oleObj spid="_x0000_s109583" name="Worksheet" r:id="rId1" imgW="11262995" imgH="7226300" progId="Excel.Sheet.12">
                  <p:link updateAutomatic="1"/>
                </p:oleObj>
              </mc:Choice>
              <mc:Fallback>
                <p:oleObj name="Worksheet" r:id="rId1" imgW="11262995" imgH="7226300" progId="Excel.Sheet.12">
                  <p:link updateAutomatic="1"/>
                  <p:pic>
                    <p:nvPicPr>
                      <p:cNvPr id="0" name="图片 109582"/>
                      <p:cNvPicPr/>
                      <p:nvPr/>
                    </p:nvPicPr>
                    <p:blipFill>
                      <a:blip r:embed="rId2"/>
                      <a:stretch>
                        <a:fillRect/>
                      </a:stretch>
                    </p:blipFill>
                    <p:spPr>
                      <a:xfrm>
                        <a:off x="930344" y="116632"/>
                        <a:ext cx="10513198" cy="6741367"/>
                      </a:xfrm>
                      <a:prstGeom prst="rect">
                        <a:avLst/>
                      </a:prstGeom>
                    </p:spPr>
                  </p:pic>
                </p:oleObj>
              </mc:Fallback>
            </mc:AlternateContent>
          </a:graphicData>
        </a:graphic>
      </p:graphicFrame>
      <p:sp>
        <p:nvSpPr>
          <p:cNvPr id="2" name="矩形 1"/>
          <p:cNvSpPr/>
          <p:nvPr/>
        </p:nvSpPr>
        <p:spPr>
          <a:xfrm>
            <a:off x="8688288" y="692696"/>
            <a:ext cx="2376264" cy="6048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1+ppt_w/2"/>
                                          </p:val>
                                        </p:tav>
                                      </p:tavLst>
                                    </p:anim>
                                    <p:anim calcmode="lin" valueType="num">
                                      <p:cBhvr additive="base">
                                        <p:cTn id="7" dur="500"/>
                                        <p:tgtEl>
                                          <p:spTgt spid="2"/>
                                        </p:tgtEl>
                                        <p:attrNameLst>
                                          <p:attrName>ppt_y</p:attrName>
                                        </p:attrNameLst>
                                      </p:cBhvr>
                                      <p:tavLst>
                                        <p:tav tm="0">
                                          <p:val>
                                            <p:strVal val="ppt_y"/>
                                          </p:val>
                                        </p:tav>
                                        <p:tav tm="100000">
                                          <p:val>
                                            <p:strVal val="ppt_y"/>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p06"/>
          <p:cNvPicPr>
            <a:picLocks noChangeAspect="1" noChangeArrowheads="1"/>
          </p:cNvPicPr>
          <p:nvPr/>
        </p:nvPicPr>
        <p:blipFill>
          <a:blip r:embed="rId1" cstate="print"/>
          <a:srcRect/>
          <a:stretch>
            <a:fillRect/>
          </a:stretch>
        </p:blipFill>
        <p:spPr bwMode="auto">
          <a:xfrm>
            <a:off x="1524001" y="0"/>
            <a:ext cx="9197975" cy="6096000"/>
          </a:xfrm>
          <a:prstGeom prst="rect">
            <a:avLst/>
          </a:prstGeom>
          <a:noFill/>
          <a:ln w="9525">
            <a:noFill/>
            <a:miter lim="800000"/>
            <a:headEnd/>
            <a:tailEnd/>
          </a:ln>
        </p:spPr>
      </p:pic>
      <p:sp>
        <p:nvSpPr>
          <p:cNvPr id="26627" name="Rectangle 5"/>
          <p:cNvSpPr>
            <a:spLocks noGrp="1" noChangeArrowheads="1"/>
          </p:cNvSpPr>
          <p:nvPr>
            <p:ph type="title"/>
          </p:nvPr>
        </p:nvSpPr>
        <p:spPr>
          <a:xfrm>
            <a:off x="1524000" y="6021388"/>
            <a:ext cx="9144000" cy="836612"/>
          </a:xfrm>
        </p:spPr>
        <p:txBody>
          <a:bodyPr/>
          <a:lstStyle/>
          <a:p>
            <a:pPr eaLnBrk="1" hangingPunct="1"/>
            <a:r>
              <a:rPr lang="zh-CN" altLang="en-US" sz="1600" dirty="0">
                <a:latin typeface="PMingLiU" pitchFamily="18" charset="-120"/>
              </a:rPr>
              <a:t>广东省汕头市潮阳区贵屿镇被称为「全球电子废料处理中心」</a:t>
            </a:r>
            <a:r>
              <a:rPr lang="en-US" altLang="zh-CN" sz="1600" dirty="0">
                <a:latin typeface="PMingLiU" pitchFamily="18" charset="-120"/>
              </a:rPr>
              <a:t>,</a:t>
            </a:r>
            <a:r>
              <a:rPr lang="zh-CN" altLang="en-US" sz="1600" dirty="0">
                <a:latin typeface="PMingLiU" pitchFamily="18" charset="-120"/>
              </a:rPr>
              <a:t>河流、水塘全被污染。 </a:t>
            </a:r>
            <a:br>
              <a:rPr lang="en-US" altLang="zh-CN" sz="1600" dirty="0">
                <a:latin typeface="PMingLiU" pitchFamily="18" charset="-120"/>
              </a:rPr>
            </a:br>
            <a:r>
              <a:rPr lang="zh-CN" altLang="en-US" sz="1600" dirty="0">
                <a:latin typeface="PMingLiU" pitchFamily="18" charset="-120"/>
              </a:rPr>
              <a:t>不但水质不适合人畜饮用</a:t>
            </a:r>
            <a:r>
              <a:rPr lang="en-US" altLang="zh-CN" sz="1600" dirty="0">
                <a:latin typeface="PMingLiU" pitchFamily="18" charset="-120"/>
              </a:rPr>
              <a:t>,</a:t>
            </a:r>
            <a:r>
              <a:rPr lang="zh-CN" altLang="en-US" sz="1600" dirty="0">
                <a:latin typeface="PMingLiU" pitchFamily="18" charset="-120"/>
              </a:rPr>
              <a:t>水面漂着大量垃圾</a:t>
            </a:r>
            <a:r>
              <a:rPr lang="en-US" altLang="zh-CN" sz="1600" dirty="0">
                <a:latin typeface="PMingLiU" pitchFamily="18" charset="-120"/>
              </a:rPr>
              <a:t>,</a:t>
            </a:r>
            <a:r>
              <a:rPr lang="zh-CN" altLang="en-US" sz="1600" dirty="0">
                <a:latin typeface="PMingLiU" pitchFamily="18" charset="-120"/>
              </a:rPr>
              <a:t>几乎密铺水面。 </a:t>
            </a:r>
            <a:br>
              <a:rPr lang="en-US" altLang="zh-CN" sz="1600" dirty="0">
                <a:latin typeface="PMingLiU" pitchFamily="18" charset="-120"/>
              </a:rPr>
            </a:br>
            <a:r>
              <a:rPr lang="zh-CN" altLang="en-US" sz="1600" dirty="0">
                <a:latin typeface="PMingLiU" pitchFamily="18" charset="-120"/>
              </a:rPr>
              <a:t>当地民众要在这个污染严重的水塘里洗涤。</a:t>
            </a:r>
            <a:r>
              <a:rPr lang="en-US" altLang="zh-CN" sz="1600" dirty="0">
                <a:latin typeface="PMingLiU" pitchFamily="18" charset="-120"/>
              </a:rPr>
              <a:t>2005</a:t>
            </a:r>
            <a:r>
              <a:rPr lang="zh-CN" altLang="en-US" sz="1600" dirty="0">
                <a:latin typeface="PMingLiU" pitchFamily="18" charset="-120"/>
              </a:rPr>
              <a:t>年</a:t>
            </a:r>
            <a:r>
              <a:rPr lang="en-US" altLang="zh-CN" sz="1600" dirty="0">
                <a:latin typeface="PMingLiU" pitchFamily="18" charset="-120"/>
              </a:rPr>
              <a:t>11</a:t>
            </a:r>
            <a:r>
              <a:rPr lang="zh-CN" altLang="en-US" sz="1600" dirty="0">
                <a:latin typeface="PMingLiU" pitchFamily="18" charset="-120"/>
              </a:rPr>
              <a:t>月</a:t>
            </a:r>
            <a:r>
              <a:rPr lang="en-US" altLang="zh-CN" sz="1600" dirty="0">
                <a:latin typeface="PMingLiU" pitchFamily="18" charset="-120"/>
              </a:rPr>
              <a:t>25</a:t>
            </a:r>
            <a:r>
              <a:rPr lang="zh-CN" altLang="en-US" sz="1600" dirty="0">
                <a:latin typeface="PMingLiU" pitchFamily="18" charset="-120"/>
              </a:rPr>
              <a:t>日</a:t>
            </a:r>
            <a:endParaRPr lang="zh-TW" altLang="en-US" sz="1600" dirty="0">
              <a:latin typeface="PMingLiU" pitchFamily="18" charset="-120"/>
            </a:endParaRPr>
          </a:p>
        </p:txBody>
      </p:sp>
      <p:sp>
        <p:nvSpPr>
          <p:cNvPr id="26628" name="TextBox 3"/>
          <p:cNvSpPr txBox="1">
            <a:spLocks noChangeArrowheads="1"/>
          </p:cNvSpPr>
          <p:nvPr/>
        </p:nvSpPr>
        <p:spPr bwMode="auto">
          <a:xfrm>
            <a:off x="1774826" y="0"/>
            <a:ext cx="6697663" cy="1077218"/>
          </a:xfrm>
          <a:prstGeom prst="rect">
            <a:avLst/>
          </a:prstGeom>
          <a:noFill/>
          <a:ln w="9525">
            <a:noFill/>
            <a:miter lim="800000"/>
          </a:ln>
        </p:spPr>
        <p:txBody>
          <a:bodyPr>
            <a:spAutoFit/>
          </a:bodyPr>
          <a:lstStyle/>
          <a:p>
            <a:r>
              <a:rPr lang="en-US" altLang="zh-CN" sz="3200" b="1" dirty="0">
                <a:solidFill>
                  <a:srgbClr val="FF0000"/>
                </a:solidFill>
              </a:rPr>
              <a:t>The Crisis between Human and the Nature</a:t>
            </a:r>
            <a:r>
              <a:rPr lang="zh-CN" altLang="en-US" sz="3200" b="1" dirty="0">
                <a:solidFill>
                  <a:srgbClr val="FF0000"/>
                </a:solidFill>
              </a:rPr>
              <a:t>：</a:t>
            </a:r>
            <a:r>
              <a:rPr lang="en-US" altLang="zh-CN" sz="3200" b="1" dirty="0">
                <a:solidFill>
                  <a:srgbClr val="FF0000"/>
                </a:solidFill>
              </a:rPr>
              <a:t>Pollution</a:t>
            </a:r>
            <a:endParaRPr lang="zh-CN" altLang="en-US" sz="3200" b="1" dirty="0">
              <a:solidFill>
                <a:srgbClr val="FF0000"/>
              </a:solidFill>
            </a:endParaRPr>
          </a:p>
        </p:txBody>
      </p:sp>
    </p:spTree>
  </p:cSld>
  <p:clrMapOvr>
    <a:masterClrMapping/>
  </p:clrMapOvr>
  <p:transition advTm="25000">
    <p:diamon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p08"/>
          <p:cNvPicPr>
            <a:picLocks noChangeAspect="1" noChangeArrowheads="1"/>
          </p:cNvPicPr>
          <p:nvPr/>
        </p:nvPicPr>
        <p:blipFill>
          <a:blip r:embed="rId1" cstate="print"/>
          <a:srcRect/>
          <a:stretch>
            <a:fillRect/>
          </a:stretch>
        </p:blipFill>
        <p:spPr bwMode="auto">
          <a:xfrm>
            <a:off x="1524001" y="0"/>
            <a:ext cx="9242425" cy="6292850"/>
          </a:xfrm>
          <a:prstGeom prst="rect">
            <a:avLst/>
          </a:prstGeom>
          <a:noFill/>
          <a:ln w="9525">
            <a:noFill/>
            <a:miter lim="800000"/>
            <a:headEnd/>
            <a:tailEnd/>
          </a:ln>
        </p:spPr>
      </p:pic>
      <p:sp>
        <p:nvSpPr>
          <p:cNvPr id="27651" name="Rectangle 5"/>
          <p:cNvSpPr>
            <a:spLocks noGrp="1" noChangeArrowheads="1"/>
          </p:cNvSpPr>
          <p:nvPr>
            <p:ph type="title"/>
          </p:nvPr>
        </p:nvSpPr>
        <p:spPr>
          <a:xfrm>
            <a:off x="1524000" y="6237288"/>
            <a:ext cx="9144000" cy="620712"/>
          </a:xfrm>
        </p:spPr>
        <p:txBody>
          <a:bodyPr/>
          <a:lstStyle/>
          <a:p>
            <a:pPr eaLnBrk="1" hangingPunct="1"/>
            <a:r>
              <a:rPr lang="zh-CN" altLang="en-US" sz="1800">
                <a:latin typeface="PMingLiU" pitchFamily="18" charset="-120"/>
              </a:rPr>
              <a:t>在黄海海岸线上</a:t>
            </a:r>
            <a:r>
              <a:rPr lang="en-US" altLang="zh-CN" sz="1800">
                <a:latin typeface="PMingLiU" pitchFamily="18" charset="-120"/>
              </a:rPr>
              <a:t>,</a:t>
            </a:r>
            <a:r>
              <a:rPr lang="zh-CN" altLang="en-US" sz="1800">
                <a:latin typeface="PMingLiU" pitchFamily="18" charset="-120"/>
              </a:rPr>
              <a:t>无数的污水管道埋在海滩上</a:t>
            </a:r>
            <a:r>
              <a:rPr lang="en-US" altLang="zh-CN" sz="1800">
                <a:latin typeface="PMingLiU" pitchFamily="18" charset="-120"/>
              </a:rPr>
              <a:t>,</a:t>
            </a:r>
            <a:r>
              <a:rPr lang="zh-CN" altLang="en-US" sz="1800">
                <a:latin typeface="PMingLiU" pitchFamily="18" charset="-120"/>
              </a:rPr>
              <a:t>甚至延伸进深海。</a:t>
            </a:r>
            <a:r>
              <a:rPr lang="en-US" altLang="zh-CN" sz="1800">
                <a:latin typeface="PMingLiU" pitchFamily="18" charset="-120"/>
              </a:rPr>
              <a:t>2008</a:t>
            </a:r>
            <a:r>
              <a:rPr lang="zh-CN" altLang="en-US" sz="1800">
                <a:latin typeface="PMingLiU" pitchFamily="18" charset="-120"/>
              </a:rPr>
              <a:t>年</a:t>
            </a:r>
            <a:r>
              <a:rPr lang="en-US" altLang="zh-CN" sz="1800">
                <a:latin typeface="PMingLiU" pitchFamily="18" charset="-120"/>
              </a:rPr>
              <a:t>4</a:t>
            </a:r>
            <a:r>
              <a:rPr lang="zh-CN" altLang="en-US" sz="1800">
                <a:latin typeface="PMingLiU" pitchFamily="18" charset="-120"/>
              </a:rPr>
              <a:t>月</a:t>
            </a:r>
            <a:r>
              <a:rPr lang="en-US" altLang="zh-CN" sz="1800">
                <a:latin typeface="PMingLiU" pitchFamily="18" charset="-120"/>
              </a:rPr>
              <a:t>28</a:t>
            </a:r>
            <a:r>
              <a:rPr lang="zh-CN" altLang="en-US" sz="1800">
                <a:latin typeface="PMingLiU" pitchFamily="18" charset="-120"/>
              </a:rPr>
              <a:t>日</a:t>
            </a:r>
            <a:endParaRPr lang="zh-TW" altLang="en-US" sz="1800">
              <a:latin typeface="PMingLiU" pitchFamily="18" charset="-120"/>
            </a:endParaRPr>
          </a:p>
        </p:txBody>
      </p:sp>
    </p:spTree>
  </p:cSld>
  <p:clrMapOvr>
    <a:masterClrMapping/>
  </p:clrMapOvr>
  <p:transition advTm="25000">
    <p:diamon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000" y="0"/>
            <a:ext cx="9144000" cy="3364992"/>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793" y="3364992"/>
            <a:ext cx="4762500" cy="27432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008" y="3373080"/>
            <a:ext cx="4837016" cy="2735113"/>
          </a:xfrm>
          <a:prstGeom prst="rect">
            <a:avLst/>
          </a:prstGeom>
        </p:spPr>
      </p:pic>
      <p:sp>
        <p:nvSpPr>
          <p:cNvPr id="6" name="矩形 5"/>
          <p:cNvSpPr/>
          <p:nvPr/>
        </p:nvSpPr>
        <p:spPr>
          <a:xfrm>
            <a:off x="2207568" y="6305433"/>
            <a:ext cx="3429208" cy="369332"/>
          </a:xfrm>
          <a:prstGeom prst="rect">
            <a:avLst/>
          </a:prstGeom>
        </p:spPr>
        <p:txBody>
          <a:bodyPr wrap="none">
            <a:spAutoFit/>
          </a:bodyPr>
          <a:lstStyle/>
          <a:p>
            <a:r>
              <a:rPr lang="zh-CN" altLang="en-US" dirty="0"/>
              <a:t>Tengger Desert pollution，</a:t>
            </a:r>
            <a:r>
              <a:rPr lang="en-US" altLang="zh-CN" dirty="0"/>
              <a:t>2014</a:t>
            </a:r>
            <a:endParaRPr lang="zh-CN" alt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p10"/>
          <p:cNvPicPr>
            <a:picLocks noChangeAspect="1" noChangeArrowheads="1"/>
          </p:cNvPicPr>
          <p:nvPr/>
        </p:nvPicPr>
        <p:blipFill>
          <a:blip r:embed="rId1" cstate="print"/>
          <a:srcRect/>
          <a:stretch>
            <a:fillRect/>
          </a:stretch>
        </p:blipFill>
        <p:spPr bwMode="auto">
          <a:xfrm>
            <a:off x="1524000" y="1"/>
            <a:ext cx="9183688" cy="6130925"/>
          </a:xfrm>
          <a:prstGeom prst="rect">
            <a:avLst/>
          </a:prstGeom>
          <a:noFill/>
          <a:ln w="9525">
            <a:noFill/>
            <a:miter lim="800000"/>
            <a:headEnd/>
            <a:tailEnd/>
          </a:ln>
        </p:spPr>
      </p:pic>
      <p:sp>
        <p:nvSpPr>
          <p:cNvPr id="28675" name="Rectangle 5"/>
          <p:cNvSpPr>
            <a:spLocks noGrp="1" noChangeArrowheads="1"/>
          </p:cNvSpPr>
          <p:nvPr>
            <p:ph type="title"/>
          </p:nvPr>
        </p:nvSpPr>
        <p:spPr>
          <a:xfrm>
            <a:off x="1271588" y="6021388"/>
            <a:ext cx="9396413" cy="836612"/>
          </a:xfrm>
        </p:spPr>
        <p:txBody>
          <a:bodyPr/>
          <a:lstStyle/>
          <a:p>
            <a:pPr eaLnBrk="1" hangingPunct="1"/>
            <a:r>
              <a:rPr lang="zh-CN" altLang="en-US" sz="2000">
                <a:latin typeface="PMingLiU" pitchFamily="18" charset="-120"/>
              </a:rPr>
              <a:t>内蒙古拉僧庙发电厂二条黑色的巨龙</a:t>
            </a:r>
            <a:r>
              <a:rPr lang="en-US" altLang="zh-CN" sz="2000">
                <a:latin typeface="PMingLiU" pitchFamily="18" charset="-120"/>
              </a:rPr>
              <a:t>,</a:t>
            </a:r>
            <a:r>
              <a:rPr lang="zh-CN" altLang="en-US" sz="2000">
                <a:latin typeface="PMingLiU" pitchFamily="18" charset="-120"/>
              </a:rPr>
              <a:t>覆盖着村庄。</a:t>
            </a:r>
            <a:r>
              <a:rPr lang="en-US" altLang="zh-CN" sz="2000">
                <a:latin typeface="PMingLiU" pitchFamily="18" charset="-120"/>
              </a:rPr>
              <a:t>2005</a:t>
            </a:r>
            <a:r>
              <a:rPr lang="zh-CN" altLang="en-US" sz="2000">
                <a:latin typeface="PMingLiU" pitchFamily="18" charset="-120"/>
              </a:rPr>
              <a:t>年</a:t>
            </a:r>
            <a:r>
              <a:rPr lang="en-US" altLang="zh-CN" sz="2000">
                <a:latin typeface="PMingLiU" pitchFamily="18" charset="-120"/>
              </a:rPr>
              <a:t>7</a:t>
            </a:r>
            <a:r>
              <a:rPr lang="zh-CN" altLang="en-US" sz="2000">
                <a:latin typeface="PMingLiU" pitchFamily="18" charset="-120"/>
              </a:rPr>
              <a:t>月</a:t>
            </a:r>
            <a:r>
              <a:rPr lang="en-US" altLang="zh-CN" sz="2000">
                <a:latin typeface="PMingLiU" pitchFamily="18" charset="-120"/>
              </a:rPr>
              <a:t>26</a:t>
            </a:r>
            <a:r>
              <a:rPr lang="zh-CN" altLang="en-US" sz="2000">
                <a:latin typeface="PMingLiU" pitchFamily="18" charset="-120"/>
              </a:rPr>
              <a:t>日</a:t>
            </a:r>
            <a:endParaRPr lang="zh-TW" altLang="en-US" sz="2000">
              <a:latin typeface="PMingLiU" pitchFamily="18" charset="-120"/>
            </a:endParaRPr>
          </a:p>
        </p:txBody>
      </p:sp>
    </p:spTree>
  </p:cSld>
  <p:clrMapOvr>
    <a:masterClrMapping/>
  </p:clrMapOvr>
  <p:transition advTm="25000">
    <p:diamon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p16"/>
          <p:cNvPicPr>
            <a:picLocks noChangeAspect="1" noChangeArrowheads="1"/>
          </p:cNvPicPr>
          <p:nvPr/>
        </p:nvPicPr>
        <p:blipFill>
          <a:blip r:embed="rId1" cstate="print"/>
          <a:srcRect/>
          <a:stretch>
            <a:fillRect/>
          </a:stretch>
        </p:blipFill>
        <p:spPr bwMode="auto">
          <a:xfrm>
            <a:off x="1524000" y="0"/>
            <a:ext cx="9251950" cy="6184900"/>
          </a:xfrm>
          <a:prstGeom prst="rect">
            <a:avLst/>
          </a:prstGeom>
          <a:noFill/>
          <a:ln w="9525">
            <a:noFill/>
            <a:miter lim="800000"/>
            <a:headEnd/>
            <a:tailEnd/>
          </a:ln>
        </p:spPr>
      </p:pic>
      <p:sp>
        <p:nvSpPr>
          <p:cNvPr id="29699" name="Rectangle 5"/>
          <p:cNvSpPr>
            <a:spLocks noGrp="1" noChangeArrowheads="1"/>
          </p:cNvSpPr>
          <p:nvPr>
            <p:ph type="title"/>
          </p:nvPr>
        </p:nvSpPr>
        <p:spPr>
          <a:xfrm>
            <a:off x="2135560" y="6237313"/>
            <a:ext cx="7776864" cy="530225"/>
          </a:xfrm>
        </p:spPr>
        <p:txBody>
          <a:bodyPr/>
          <a:lstStyle/>
          <a:p>
            <a:pPr eaLnBrk="1" hangingPunct="1"/>
            <a:r>
              <a:rPr lang="zh-CN" altLang="en-US" sz="2000" dirty="0">
                <a:latin typeface="PMingLiU" pitchFamily="18" charset="-120"/>
              </a:rPr>
              <a:t>河北省涉县天津钢铁厂是重污染企业</a:t>
            </a:r>
            <a:r>
              <a:rPr lang="en-US" altLang="zh-CN" sz="2000" dirty="0">
                <a:latin typeface="PMingLiU" pitchFamily="18" charset="-120"/>
              </a:rPr>
              <a:t>,</a:t>
            </a:r>
            <a:r>
              <a:rPr lang="zh-CN" altLang="en-US" sz="2000" dirty="0">
                <a:latin typeface="PMingLiU" pitchFamily="18" charset="-120"/>
              </a:rPr>
              <a:t>企业规模还在不断扩大</a:t>
            </a:r>
            <a:r>
              <a:rPr lang="en-US" altLang="zh-CN" sz="2000" dirty="0">
                <a:latin typeface="PMingLiU" pitchFamily="18" charset="-120"/>
              </a:rPr>
              <a:t>, </a:t>
            </a:r>
            <a:br>
              <a:rPr lang="en-US" altLang="zh-CN" sz="2000" dirty="0">
                <a:latin typeface="PMingLiU" pitchFamily="18" charset="-120"/>
              </a:rPr>
            </a:br>
            <a:r>
              <a:rPr lang="zh-CN" altLang="en-US" sz="2000" dirty="0">
                <a:latin typeface="PMingLiU" pitchFamily="18" charset="-120"/>
              </a:rPr>
              <a:t>严重影响当地居民的生活。</a:t>
            </a:r>
            <a:r>
              <a:rPr lang="en-US" altLang="zh-CN" sz="2000" dirty="0">
                <a:latin typeface="PMingLiU" pitchFamily="18" charset="-120"/>
              </a:rPr>
              <a:t>2008</a:t>
            </a:r>
            <a:r>
              <a:rPr lang="zh-CN" altLang="en-US" sz="2000" dirty="0">
                <a:latin typeface="PMingLiU" pitchFamily="18" charset="-120"/>
              </a:rPr>
              <a:t>年</a:t>
            </a:r>
            <a:r>
              <a:rPr lang="en-US" altLang="zh-CN" sz="2000" dirty="0">
                <a:latin typeface="PMingLiU" pitchFamily="18" charset="-120"/>
              </a:rPr>
              <a:t>3</a:t>
            </a:r>
            <a:r>
              <a:rPr lang="zh-CN" altLang="en-US" sz="2000" dirty="0">
                <a:latin typeface="PMingLiU" pitchFamily="18" charset="-120"/>
              </a:rPr>
              <a:t>月</a:t>
            </a:r>
            <a:r>
              <a:rPr lang="en-US" altLang="zh-CN" sz="2000" dirty="0">
                <a:latin typeface="PMingLiU" pitchFamily="18" charset="-120"/>
              </a:rPr>
              <a:t>18</a:t>
            </a:r>
            <a:r>
              <a:rPr lang="zh-CN" altLang="en-US" sz="2000" dirty="0">
                <a:latin typeface="PMingLiU" pitchFamily="18" charset="-120"/>
              </a:rPr>
              <a:t>日</a:t>
            </a:r>
            <a:endParaRPr lang="zh-TW" altLang="en-US" sz="2000" dirty="0">
              <a:latin typeface="PMingLiU" pitchFamily="18" charset="-120"/>
            </a:endParaRPr>
          </a:p>
        </p:txBody>
      </p:sp>
    </p:spTree>
  </p:cSld>
  <p:clrMapOvr>
    <a:masterClrMapping/>
  </p:clrMapOvr>
  <p:transition advTm="25000">
    <p:diamon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标题 1"/>
          <p:cNvSpPr>
            <a:spLocks noGrp="1"/>
          </p:cNvSpPr>
          <p:nvPr>
            <p:ph type="title"/>
          </p:nvPr>
        </p:nvSpPr>
        <p:spPr>
          <a:xfrm>
            <a:off x="1919536" y="260649"/>
            <a:ext cx="8229600" cy="649287"/>
          </a:xfrm>
          <a:solidFill>
            <a:schemeClr val="accent1"/>
          </a:solidFill>
        </p:spPr>
        <p:txBody>
          <a:bodyPr/>
          <a:lstStyle/>
          <a:p>
            <a:r>
              <a:rPr lang="en-US" altLang="zh-CN" dirty="0">
                <a:solidFill>
                  <a:schemeClr val="tx2">
                    <a:lumMod val="60000"/>
                    <a:lumOff val="40000"/>
                  </a:schemeClr>
                </a:solidFill>
              </a:rPr>
              <a:t>Beijing in 2013:3.4~17</a:t>
            </a:r>
            <a:endParaRPr lang="zh-CN" altLang="en-US" dirty="0">
              <a:solidFill>
                <a:schemeClr val="tx2">
                  <a:lumMod val="60000"/>
                  <a:lumOff val="40000"/>
                </a:schemeClr>
              </a:solidFill>
            </a:endParaRPr>
          </a:p>
        </p:txBody>
      </p:sp>
      <p:pic>
        <p:nvPicPr>
          <p:cNvPr id="24579" name="图片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665701" y="1340768"/>
            <a:ext cx="10860597"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386" name="Rectangle 2"/>
          <p:cNvSpPr>
            <a:spLocks noGrp="1" noRot="1" noChangeArrowheads="1"/>
          </p:cNvSpPr>
          <p:nvPr>
            <p:ph type="title"/>
          </p:nvPr>
        </p:nvSpPr>
        <p:spPr/>
        <p:txBody>
          <a:bodyPr/>
          <a:lstStyle/>
          <a:p>
            <a:pPr eaLnBrk="1" hangingPunct="1">
              <a:defRPr/>
            </a:pPr>
            <a:r>
              <a:rPr lang="en-US" altLang="zh-CN" dirty="0"/>
              <a:t>Global Air Pollution:2001-2006</a:t>
            </a:r>
            <a:endParaRPr lang="en-US" altLang="zh-CN" dirty="0"/>
          </a:p>
        </p:txBody>
      </p:sp>
      <p:sp>
        <p:nvSpPr>
          <p:cNvPr id="2" name="内容占位符 1"/>
          <p:cNvSpPr>
            <a:spLocks noGrp="1"/>
          </p:cNvSpPr>
          <p:nvPr>
            <p:ph idx="1"/>
          </p:nvPr>
        </p:nvSpPr>
        <p:spPr/>
        <p:txBody>
          <a:bodyPr/>
          <a:lstStyle/>
          <a:p>
            <a:endParaRPr lang="zh-CN" altLang="en-US"/>
          </a:p>
        </p:txBody>
      </p:sp>
      <p:pic>
        <p:nvPicPr>
          <p:cNvPr id="235522" name="Picture 2" descr="http://www.godeyes.cn/UploadFiles/GEZX/2010/11/201011201029366693.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271464" y="1268760"/>
            <a:ext cx="9505056" cy="47525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25954" name="Picture 2" descr="Chart of the Day: China has achieved remarkable progress in eco-environmental constructio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14663" y="0"/>
            <a:ext cx="616267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191344" y="1987672"/>
            <a:ext cx="11454474" cy="5406479"/>
          </a:xfrm>
        </p:spPr>
        <p:txBody>
          <a:bodyPr/>
          <a:lstStyle/>
          <a:p>
            <a:r>
              <a:rPr lang="en-US" altLang="zh-CN" dirty="0"/>
              <a:t>&lt;iframe width="349" height="620" </a:t>
            </a:r>
            <a:r>
              <a:rPr lang="en-US" altLang="zh-CN" dirty="0" err="1"/>
              <a:t>src</a:t>
            </a:r>
            <a:r>
              <a:rPr lang="en-US" altLang="zh-CN" dirty="0"/>
              <a:t>="https://www.youtube.com/embed/CBgzjN2pdfI" title="China&amp;#39;s largest desert encircled by 40-year green barrier project" frameborder="0" allow="accelerometer; </a:t>
            </a:r>
            <a:r>
              <a:rPr lang="en-US" altLang="zh-CN" dirty="0" err="1"/>
              <a:t>autoplay</a:t>
            </a:r>
            <a:r>
              <a:rPr lang="en-US" altLang="zh-CN" dirty="0"/>
              <a:t>; clipboard-write; encrypted-media; gyroscope; picture-in-picture; web-share" </a:t>
            </a:r>
            <a:r>
              <a:rPr lang="en-US" altLang="zh-CN" dirty="0" err="1"/>
              <a:t>referrerpolicy</a:t>
            </a:r>
            <a:r>
              <a:rPr lang="en-US" altLang="zh-CN" dirty="0"/>
              <a:t>="strict-origin-when-cross-origin" </a:t>
            </a:r>
            <a:r>
              <a:rPr lang="en-US" altLang="zh-CN" dirty="0" err="1"/>
              <a:t>allowfullscreen</a:t>
            </a:r>
            <a:r>
              <a:rPr lang="en-US" altLang="zh-CN" dirty="0"/>
              <a:t>&gt;&lt;/iframe&gt;</a:t>
            </a:r>
            <a:endParaRPr lang="zh-CN" altLang="en-US" dirty="0"/>
          </a:p>
        </p:txBody>
      </p:sp>
      <p:sp>
        <p:nvSpPr>
          <p:cNvPr id="5" name="文本框 4"/>
          <p:cNvSpPr txBox="1"/>
          <p:nvPr/>
        </p:nvSpPr>
        <p:spPr>
          <a:xfrm>
            <a:off x="1559496" y="1600201"/>
            <a:ext cx="7586377" cy="369332"/>
          </a:xfrm>
          <a:prstGeom prst="rect">
            <a:avLst/>
          </a:prstGeom>
          <a:noFill/>
        </p:spPr>
        <p:txBody>
          <a:bodyPr wrap="square">
            <a:spAutoFit/>
          </a:bodyPr>
          <a:lstStyle/>
          <a:p>
            <a:r>
              <a:rPr lang="en-US" altLang="zh-CN" dirty="0"/>
              <a:t>https://www.youtube.com/shorts/CBgzjN2pdfI?feature=share</a:t>
            </a:r>
            <a:endParaRPr lang="zh-CN" altLang="en-US" dirty="0"/>
          </a:p>
        </p:txBody>
      </p:sp>
      <p:pic>
        <p:nvPicPr>
          <p:cNvPr id="7" name="图片 6"/>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200" dirty="0">
                <a:hlinkClick r:id="rId1"/>
              </a:rPr>
              <a:t>Value-added of Industry </a:t>
            </a:r>
            <a:r>
              <a:rPr lang="en-US" sz="3200" dirty="0">
                <a:hlinkClick r:id="rId1"/>
              </a:rPr>
              <a:t>(2015 US$)</a:t>
            </a:r>
            <a:br>
              <a:rPr lang="en-US" sz="2000" dirty="0"/>
            </a:br>
            <a:endParaRPr lang="en-US" sz="2000" dirty="0"/>
          </a:p>
        </p:txBody>
      </p:sp>
      <p:pic>
        <p:nvPicPr>
          <p:cNvPr id="3" name="图片 2"/>
          <p:cNvPicPr>
            <a:picLocks noChangeAspect="1"/>
          </p:cNvPicPr>
          <p:nvPr/>
        </p:nvPicPr>
        <p:blipFill>
          <a:blip r:embed="rId2"/>
          <a:stretch>
            <a:fillRect/>
          </a:stretch>
        </p:blipFill>
        <p:spPr>
          <a:xfrm>
            <a:off x="1552106" y="1164139"/>
            <a:ext cx="9337568" cy="5693861"/>
          </a:xfrm>
          <a:prstGeom prst="rect">
            <a:avLst/>
          </a:prstGeom>
        </p:spPr>
      </p:pic>
      <p:sp>
        <p:nvSpPr>
          <p:cNvPr id="4" name="文本框 3"/>
          <p:cNvSpPr txBox="1"/>
          <p:nvPr/>
        </p:nvSpPr>
        <p:spPr>
          <a:xfrm>
            <a:off x="10663645" y="2101932"/>
            <a:ext cx="9262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rPr>
              <a:t>China</a:t>
            </a:r>
            <a:endParaRPr kumimoji="0" lang="en-US" sz="1800" b="1" i="0" u="none" strike="noStrike" kern="1200" cap="none" spc="0" normalizeH="0" baseline="0" noProof="0" dirty="0">
              <a:ln>
                <a:noFill/>
              </a:ln>
              <a:solidFill>
                <a:srgbClr val="FF0000"/>
              </a:solidFill>
              <a:effectLst/>
              <a:uLnTx/>
              <a:uFillTx/>
              <a:latin typeface="等线" panose="02010600030101010101" charset="-122"/>
              <a:ea typeface="+mn-ea"/>
              <a:cs typeface="+mn-cs"/>
            </a:endParaRPr>
          </a:p>
        </p:txBody>
      </p:sp>
      <p:sp>
        <p:nvSpPr>
          <p:cNvPr id="5" name="文本框 4"/>
          <p:cNvSpPr txBox="1"/>
          <p:nvPr/>
        </p:nvSpPr>
        <p:spPr>
          <a:xfrm>
            <a:off x="10663644" y="4977932"/>
            <a:ext cx="11261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rPr>
              <a:t>Germany</a:t>
            </a:r>
            <a:endParaRPr kumimoji="0" lang="en-US" sz="1800" b="1" i="0" u="none" strike="noStrike" kern="1200" cap="none" spc="0" normalizeH="0" baseline="0" noProof="0" dirty="0">
              <a:ln>
                <a:noFill/>
              </a:ln>
              <a:solidFill>
                <a:srgbClr val="FF0000"/>
              </a:solidFill>
              <a:effectLst/>
              <a:uLnTx/>
              <a:uFillTx/>
              <a:latin typeface="等线" panose="02010600030101010101" charset="-122"/>
              <a:ea typeface="+mn-ea"/>
              <a:cs typeface="+mn-cs"/>
            </a:endParaRPr>
          </a:p>
        </p:txBody>
      </p:sp>
      <p:sp>
        <p:nvSpPr>
          <p:cNvPr id="6" name="文本框 5"/>
          <p:cNvSpPr txBox="1"/>
          <p:nvPr/>
        </p:nvSpPr>
        <p:spPr>
          <a:xfrm>
            <a:off x="10426537" y="4630219"/>
            <a:ext cx="9262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rPr>
              <a:t>Japan</a:t>
            </a:r>
            <a:endParaRPr kumimoji="0" lang="en-US" sz="1800" b="1" i="0" u="none" strike="noStrike" kern="1200" cap="none" spc="0" normalizeH="0" baseline="0" noProof="0" dirty="0">
              <a:ln>
                <a:noFill/>
              </a:ln>
              <a:solidFill>
                <a:srgbClr val="FF0000"/>
              </a:solidFill>
              <a:effectLst/>
              <a:uLnTx/>
              <a:uFillTx/>
              <a:latin typeface="等线" panose="02010600030101010101" charset="-122"/>
              <a:ea typeface="+mn-ea"/>
              <a:cs typeface="+mn-cs"/>
            </a:endParaRPr>
          </a:p>
        </p:txBody>
      </p:sp>
      <p:sp>
        <p:nvSpPr>
          <p:cNvPr id="7" name="文本框 6"/>
          <p:cNvSpPr txBox="1"/>
          <p:nvPr/>
        </p:nvSpPr>
        <p:spPr>
          <a:xfrm>
            <a:off x="10529457" y="3467196"/>
            <a:ext cx="9262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rPr>
              <a:t>USA</a:t>
            </a:r>
            <a:endParaRPr kumimoji="0" lang="en-US" sz="1800" b="1" i="0" u="none" strike="noStrike" kern="1200" cap="none" spc="0" normalizeH="0" baseline="0" noProof="0" dirty="0">
              <a:ln>
                <a:noFill/>
              </a:ln>
              <a:solidFill>
                <a:srgbClr val="FF0000"/>
              </a:solidFill>
              <a:effectLst/>
              <a:uLnTx/>
              <a:uFillTx/>
              <a:latin typeface="等线" panose="02010600030101010101" charset="-122"/>
              <a:ea typeface="+mn-ea"/>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1345" y="228600"/>
            <a:ext cx="11598490" cy="1143000"/>
          </a:xfrm>
        </p:spPr>
        <p:txBody>
          <a:bodyPr/>
          <a:lstStyle/>
          <a:p>
            <a:r>
              <a:rPr lang="en-US" altLang="zh-CN" dirty="0"/>
              <a:t>Contemporary Unsustainable Trends in China</a:t>
            </a:r>
            <a:endParaRPr lang="zh-CN" altLang="en-US" dirty="0"/>
          </a:p>
        </p:txBody>
      </p:sp>
      <p:sp>
        <p:nvSpPr>
          <p:cNvPr id="3" name="内容占位符 2"/>
          <p:cNvSpPr>
            <a:spLocks noGrp="1"/>
          </p:cNvSpPr>
          <p:nvPr>
            <p:ph idx="1"/>
          </p:nvPr>
        </p:nvSpPr>
        <p:spPr/>
        <p:txBody>
          <a:bodyPr/>
          <a:lstStyle/>
          <a:p>
            <a:r>
              <a:rPr lang="en-US" altLang="zh-CN" dirty="0"/>
              <a:t>Over-dependence</a:t>
            </a:r>
            <a:r>
              <a:rPr lang="zh-CN" altLang="en-US" dirty="0"/>
              <a:t> </a:t>
            </a:r>
            <a:r>
              <a:rPr lang="en-US" altLang="zh-CN" dirty="0"/>
              <a:t>on</a:t>
            </a:r>
            <a:r>
              <a:rPr lang="zh-CN" altLang="en-US" dirty="0"/>
              <a:t> </a:t>
            </a:r>
            <a:r>
              <a:rPr lang="en-US" altLang="zh-CN" dirty="0"/>
              <a:t>Investment</a:t>
            </a:r>
            <a:endParaRPr lang="en-US" altLang="zh-CN" dirty="0"/>
          </a:p>
          <a:p>
            <a:r>
              <a:rPr lang="en-US" altLang="zh-CN" dirty="0"/>
              <a:t>Over-dependence</a:t>
            </a:r>
            <a:r>
              <a:rPr lang="zh-CN" altLang="en-US" dirty="0"/>
              <a:t> </a:t>
            </a:r>
            <a:r>
              <a:rPr lang="en-US" altLang="zh-CN" dirty="0"/>
              <a:t>on</a:t>
            </a:r>
            <a:r>
              <a:rPr lang="zh-CN" altLang="en-US" dirty="0"/>
              <a:t> </a:t>
            </a:r>
            <a:r>
              <a:rPr lang="en-US" altLang="zh-CN" dirty="0"/>
              <a:t>International Trade</a:t>
            </a:r>
            <a:endParaRPr lang="en-US" altLang="zh-CN" dirty="0"/>
          </a:p>
          <a:p>
            <a:r>
              <a:rPr lang="en-US" altLang="zh-CN" dirty="0"/>
              <a:t>Low Consumption Ratio</a:t>
            </a:r>
            <a:endParaRPr lang="en-US" altLang="zh-CN" dirty="0"/>
          </a:p>
          <a:p>
            <a:endParaRPr lang="zh-CN" alt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1992313" y="0"/>
            <a:ext cx="8229600" cy="1143000"/>
          </a:xfrm>
        </p:spPr>
        <p:txBody>
          <a:bodyPr/>
          <a:lstStyle/>
          <a:p>
            <a:pPr eaLnBrk="1" hangingPunct="1">
              <a:defRPr/>
            </a:pPr>
            <a:r>
              <a:rPr lang="en-US" altLang="zh-CN" sz="3400" b="1" dirty="0">
                <a:effectLst>
                  <a:outerShdw blurRad="38100" dist="38100" dir="2700000" algn="tl">
                    <a:srgbClr val="C0C0C0"/>
                  </a:outerShdw>
                </a:effectLst>
              </a:rPr>
              <a:t>Over-dependence on Investment</a:t>
            </a:r>
            <a:endParaRPr lang="zh-CN" altLang="en-US" sz="3400" b="1" dirty="0">
              <a:effectLst>
                <a:outerShdw blurRad="38100" dist="38100" dir="2700000" algn="tl">
                  <a:srgbClr val="C0C0C0"/>
                </a:outerShdw>
              </a:effectLst>
            </a:endParaRPr>
          </a:p>
        </p:txBody>
      </p:sp>
      <p:sp>
        <p:nvSpPr>
          <p:cNvPr id="3" name="TextBox 2"/>
          <p:cNvSpPr txBox="1"/>
          <p:nvPr/>
        </p:nvSpPr>
        <p:spPr>
          <a:xfrm>
            <a:off x="1991544" y="6521447"/>
            <a:ext cx="3168352" cy="369332"/>
          </a:xfrm>
          <a:prstGeom prst="rect">
            <a:avLst/>
          </a:prstGeom>
          <a:noFill/>
        </p:spPr>
        <p:txBody>
          <a:bodyPr wrap="square" rtlCol="0">
            <a:spAutoFit/>
          </a:bodyPr>
          <a:lstStyle/>
          <a:p>
            <a:r>
              <a:rPr lang="en-US" altLang="zh-CN" dirty="0"/>
              <a:t>Source: CYS 2024</a:t>
            </a:r>
            <a:endParaRPr lang="zh-CN" altLang="en-US" dirty="0"/>
          </a:p>
        </p:txBody>
      </p:sp>
      <p:graphicFrame>
        <p:nvGraphicFramePr>
          <p:cNvPr id="6" name="内容占位符 5"/>
          <p:cNvGraphicFramePr>
            <a:graphicFrameLocks noGrp="1" noChangeAspect="1"/>
          </p:cNvGraphicFramePr>
          <p:nvPr>
            <p:ph idx="1"/>
          </p:nvPr>
        </p:nvGraphicFramePr>
        <p:xfrm>
          <a:off x="1415480" y="848648"/>
          <a:ext cx="8806433" cy="5646478"/>
        </p:xfrm>
        <a:graphic>
          <a:graphicData uri="http://schemas.openxmlformats.org/presentationml/2006/ole">
            <mc:AlternateContent xmlns:mc="http://schemas.openxmlformats.org/markup-compatibility/2006">
              <mc:Choice xmlns:v="urn:schemas-microsoft-com:vml" Requires="v">
                <p:oleObj spid="_x0000_s110606" name="Worksheet" r:id="rId1" imgW="11262995" imgH="7226300" progId="Excel.Sheet.8">
                  <p:link updateAutomatic="1"/>
                </p:oleObj>
              </mc:Choice>
              <mc:Fallback>
                <p:oleObj name="Worksheet" r:id="rId1" imgW="11262995" imgH="7226300" progId="Excel.Sheet.8">
                  <p:link updateAutomatic="1"/>
                  <p:pic>
                    <p:nvPicPr>
                      <p:cNvPr id="0" name="图片 110605"/>
                      <p:cNvPicPr/>
                      <p:nvPr/>
                    </p:nvPicPr>
                    <p:blipFill>
                      <a:blip r:embed="rId2"/>
                      <a:stretch>
                        <a:fillRect/>
                      </a:stretch>
                    </p:blipFill>
                    <p:spPr>
                      <a:xfrm>
                        <a:off x="1415480" y="848648"/>
                        <a:ext cx="8806433" cy="5646478"/>
                      </a:xfrm>
                      <a:prstGeom prst="rect">
                        <a:avLst/>
                      </a:prstGeom>
                    </p:spPr>
                  </p:pic>
                </p:oleObj>
              </mc:Fallback>
            </mc:AlternateContent>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1945196" y="0"/>
            <a:ext cx="8229600" cy="1143000"/>
          </a:xfrm>
        </p:spPr>
        <p:txBody>
          <a:bodyPr/>
          <a:lstStyle/>
          <a:p>
            <a:pPr eaLnBrk="1" hangingPunct="1">
              <a:defRPr/>
            </a:pPr>
            <a:r>
              <a:rPr lang="en-US" altLang="zh-CN" sz="3200" b="1" dirty="0">
                <a:effectLst>
                  <a:outerShdw blurRad="38100" dist="38100" dir="2700000" algn="tl">
                    <a:srgbClr val="C0C0C0"/>
                  </a:outerShdw>
                </a:effectLst>
              </a:rPr>
              <a:t>Over-dependency on International Trade</a:t>
            </a:r>
            <a:endParaRPr lang="zh-CN" altLang="en-US" sz="3200" b="1" dirty="0">
              <a:effectLst>
                <a:outerShdw blurRad="38100" dist="38100" dir="2700000" algn="tl">
                  <a:srgbClr val="C0C0C0"/>
                </a:outerShdw>
              </a:effectLst>
            </a:endParaRPr>
          </a:p>
        </p:txBody>
      </p:sp>
      <p:sp>
        <p:nvSpPr>
          <p:cNvPr id="5" name="Rectangle 4"/>
          <p:cNvSpPr>
            <a:spLocks noChangeArrowheads="1"/>
          </p:cNvSpPr>
          <p:nvPr/>
        </p:nvSpPr>
        <p:spPr bwMode="auto">
          <a:xfrm>
            <a:off x="11136560" y="6581001"/>
            <a:ext cx="5903912" cy="276999"/>
          </a:xfrm>
          <a:prstGeom prst="rect">
            <a:avLst/>
          </a:prstGeom>
          <a:noFill/>
          <a:ln w="9525">
            <a:noFill/>
            <a:miter lim="800000"/>
          </a:ln>
        </p:spPr>
        <p:txBody>
          <a:bodyPr>
            <a:spAutoFit/>
          </a:bodyPr>
          <a:lstStyle/>
          <a:p>
            <a:r>
              <a:rPr lang="en-US" altLang="zh-CN" sz="1200" dirty="0"/>
              <a:t>Source: WDI</a:t>
            </a:r>
            <a:endParaRPr lang="en-US" altLang="zh-CN" sz="1200" dirty="0"/>
          </a:p>
        </p:txBody>
      </p:sp>
      <p:graphicFrame>
        <p:nvGraphicFramePr>
          <p:cNvPr id="2" name="对象 1"/>
          <p:cNvGraphicFramePr>
            <a:graphicFrameLocks noChangeAspect="1"/>
          </p:cNvGraphicFramePr>
          <p:nvPr/>
        </p:nvGraphicFramePr>
        <p:xfrm>
          <a:off x="1127448" y="908720"/>
          <a:ext cx="9361040" cy="5869648"/>
        </p:xfrm>
        <a:graphic>
          <a:graphicData uri="http://schemas.openxmlformats.org/presentationml/2006/ole">
            <mc:AlternateContent xmlns:mc="http://schemas.openxmlformats.org/markup-compatibility/2006">
              <mc:Choice xmlns:v="urn:schemas-microsoft-com:vml" Requires="v">
                <p:oleObj spid="_x0000_s111631" name="Worksheet" r:id="rId1" imgW="9857740" imgH="8051165" progId="Excel.Sheet.8">
                  <p:link updateAutomatic="1"/>
                </p:oleObj>
              </mc:Choice>
              <mc:Fallback>
                <p:oleObj name="Worksheet" r:id="rId1" imgW="9857740" imgH="8051165" progId="Excel.Sheet.8">
                  <p:link updateAutomatic="1"/>
                  <p:pic>
                    <p:nvPicPr>
                      <p:cNvPr id="0" name="图片 111630"/>
                      <p:cNvPicPr/>
                      <p:nvPr/>
                    </p:nvPicPr>
                    <p:blipFill>
                      <a:blip r:embed="rId2"/>
                      <a:stretch>
                        <a:fillRect/>
                      </a:stretch>
                    </p:blipFill>
                    <p:spPr>
                      <a:xfrm>
                        <a:off x="1127448" y="908720"/>
                        <a:ext cx="9361040" cy="5869648"/>
                      </a:xfrm>
                      <a:prstGeom prst="rect">
                        <a:avLst/>
                      </a:prstGeom>
                    </p:spPr>
                  </p:pic>
                </p:oleObj>
              </mc:Fallback>
            </mc:AlternateContent>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2167" y="228600"/>
            <a:ext cx="11387667" cy="776606"/>
          </a:xfrm>
        </p:spPr>
        <p:txBody>
          <a:bodyPr/>
          <a:lstStyle/>
          <a:p>
            <a:r>
              <a:rPr lang="en-US" altLang="zh-CN" sz="3200" dirty="0"/>
              <a:t>China’s Consumption (% of GDP):1978-2023</a:t>
            </a:r>
            <a:br>
              <a:rPr lang="en-US" altLang="zh-CN" sz="3200" dirty="0"/>
            </a:br>
            <a:endParaRPr lang="zh-CN" altLang="en-US" sz="3200" dirty="0"/>
          </a:p>
        </p:txBody>
      </p:sp>
      <p:sp>
        <p:nvSpPr>
          <p:cNvPr id="5" name="TextBox 4"/>
          <p:cNvSpPr txBox="1"/>
          <p:nvPr/>
        </p:nvSpPr>
        <p:spPr>
          <a:xfrm>
            <a:off x="8832304" y="6509517"/>
            <a:ext cx="3600400" cy="369332"/>
          </a:xfrm>
          <a:prstGeom prst="rect">
            <a:avLst/>
          </a:prstGeom>
          <a:noFill/>
        </p:spPr>
        <p:txBody>
          <a:bodyPr wrap="square" rtlCol="0">
            <a:spAutoFit/>
          </a:bodyPr>
          <a:lstStyle/>
          <a:p>
            <a:r>
              <a:rPr lang="en-US" altLang="zh-CN" dirty="0"/>
              <a:t>Source: CYS</a:t>
            </a:r>
            <a:endParaRPr lang="zh-CN" altLang="en-US" dirty="0"/>
          </a:p>
        </p:txBody>
      </p:sp>
      <p:graphicFrame>
        <p:nvGraphicFramePr>
          <p:cNvPr id="7" name="内容占位符 6"/>
          <p:cNvGraphicFramePr>
            <a:graphicFrameLocks noGrp="1" noChangeAspect="1"/>
          </p:cNvGraphicFramePr>
          <p:nvPr>
            <p:ph idx="1"/>
          </p:nvPr>
        </p:nvGraphicFramePr>
        <p:xfrm>
          <a:off x="1631504" y="604031"/>
          <a:ext cx="9433048" cy="6048249"/>
        </p:xfrm>
        <a:graphic>
          <a:graphicData uri="http://schemas.openxmlformats.org/presentationml/2006/ole">
            <mc:AlternateContent xmlns:mc="http://schemas.openxmlformats.org/markup-compatibility/2006">
              <mc:Choice xmlns:v="urn:schemas-microsoft-com:vml" Requires="v">
                <p:oleObj spid="_x0000_s112653" name="Worksheet" r:id="rId1" imgW="11262995" imgH="7226300" progId="Excel.Sheet.12">
                  <p:link updateAutomatic="1"/>
                </p:oleObj>
              </mc:Choice>
              <mc:Fallback>
                <p:oleObj name="Worksheet" r:id="rId1" imgW="11262995" imgH="7226300" progId="Excel.Sheet.12">
                  <p:link updateAutomatic="1"/>
                  <p:pic>
                    <p:nvPicPr>
                      <p:cNvPr id="0" name="图片 112652"/>
                      <p:cNvPicPr/>
                      <p:nvPr/>
                    </p:nvPicPr>
                    <p:blipFill>
                      <a:blip r:embed="rId2"/>
                      <a:stretch>
                        <a:fillRect/>
                      </a:stretch>
                    </p:blipFill>
                    <p:spPr>
                      <a:xfrm>
                        <a:off x="1631504" y="604031"/>
                        <a:ext cx="9433048" cy="6048249"/>
                      </a:xfrm>
                      <a:prstGeom prst="rect">
                        <a:avLst/>
                      </a:prstGeom>
                    </p:spPr>
                  </p:pic>
                </p:oleObj>
              </mc:Fallback>
            </mc:AlternateContent>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ChangeArrowheads="1"/>
          </p:cNvSpPr>
          <p:nvPr/>
        </p:nvSpPr>
        <p:spPr bwMode="auto">
          <a:xfrm>
            <a:off x="2667000" y="626419"/>
            <a:ext cx="3529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913130">
              <a:defRPr>
                <a:solidFill>
                  <a:schemeClr val="tx1"/>
                </a:solidFill>
                <a:latin typeface="Calibri" panose="020F0502020204030204" pitchFamily="34" charset="0"/>
                <a:ea typeface="宋体" panose="02010600030101010101" pitchFamily="2" charset="-122"/>
              </a:defRPr>
            </a:lvl1pPr>
            <a:lvl2pPr marL="742950" indent="-285750" defTabSz="913130">
              <a:defRPr>
                <a:solidFill>
                  <a:schemeClr val="tx1"/>
                </a:solidFill>
                <a:latin typeface="Calibri" panose="020F0502020204030204" pitchFamily="34" charset="0"/>
                <a:ea typeface="宋体" panose="02010600030101010101" pitchFamily="2" charset="-122"/>
              </a:defRPr>
            </a:lvl2pPr>
            <a:lvl3pPr marL="1143000" indent="-228600" defTabSz="913130">
              <a:defRPr>
                <a:solidFill>
                  <a:schemeClr val="tx1"/>
                </a:solidFill>
                <a:latin typeface="Calibri" panose="020F0502020204030204" pitchFamily="34" charset="0"/>
                <a:ea typeface="宋体" panose="02010600030101010101" pitchFamily="2" charset="-122"/>
              </a:defRPr>
            </a:lvl3pPr>
            <a:lvl4pPr marL="1600200" indent="-228600" defTabSz="913130">
              <a:defRPr>
                <a:solidFill>
                  <a:schemeClr val="tx1"/>
                </a:solidFill>
                <a:latin typeface="Calibri" panose="020F0502020204030204" pitchFamily="34" charset="0"/>
                <a:ea typeface="宋体" panose="02010600030101010101" pitchFamily="2" charset="-122"/>
              </a:defRPr>
            </a:lvl4pPr>
            <a:lvl5pPr marL="2057400" indent="-228600" defTabSz="913130">
              <a:defRPr>
                <a:solidFill>
                  <a:schemeClr val="tx1"/>
                </a:solidFill>
                <a:latin typeface="Calibri" panose="020F0502020204030204" pitchFamily="34" charset="0"/>
                <a:ea typeface="宋体" panose="02010600030101010101" pitchFamily="2" charset="-122"/>
              </a:defRPr>
            </a:lvl5pPr>
            <a:lvl6pPr marL="2514600" indent="-228600" defTabSz="91313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313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313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313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Clr>
                <a:schemeClr val="folHlink"/>
              </a:buClr>
              <a:buSzPct val="95000"/>
              <a:buFont typeface="Wingdings" panose="05000000000000000000" pitchFamily="2" charset="2"/>
              <a:buChar char="w"/>
            </a:pPr>
            <a:endParaRPr lang="zh-CN" altLang="zh-CN" sz="2400"/>
          </a:p>
        </p:txBody>
      </p:sp>
      <p:sp>
        <p:nvSpPr>
          <p:cNvPr id="8196" name="Text Box 9"/>
          <p:cNvSpPr txBox="1">
            <a:spLocks noChangeArrowheads="1"/>
          </p:cNvSpPr>
          <p:nvPr/>
        </p:nvSpPr>
        <p:spPr bwMode="auto">
          <a:xfrm>
            <a:off x="2135560" y="260648"/>
            <a:ext cx="7416824" cy="584775"/>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200" dirty="0">
                <a:solidFill>
                  <a:schemeClr val="tx2">
                    <a:lumMod val="60000"/>
                    <a:lumOff val="40000"/>
                  </a:schemeClr>
                </a:solidFill>
              </a:rPr>
              <a:t>贫富差距过大    </a:t>
            </a:r>
            <a:r>
              <a:rPr lang="en-US" altLang="zh-CN" sz="3200" dirty="0">
                <a:solidFill>
                  <a:schemeClr val="tx2">
                    <a:lumMod val="60000"/>
                    <a:lumOff val="40000"/>
                  </a:schemeClr>
                </a:solidFill>
              </a:rPr>
              <a:t>High Income Inequality</a:t>
            </a:r>
            <a:endParaRPr lang="en-US" altLang="zh-CN" sz="3200" dirty="0">
              <a:solidFill>
                <a:schemeClr val="tx2">
                  <a:lumMod val="60000"/>
                  <a:lumOff val="40000"/>
                </a:schemeClr>
              </a:solidFill>
            </a:endParaRPr>
          </a:p>
        </p:txBody>
      </p:sp>
      <p:graphicFrame>
        <p:nvGraphicFramePr>
          <p:cNvPr id="3" name="对象 2"/>
          <p:cNvGraphicFramePr>
            <a:graphicFrameLocks noChangeAspect="1"/>
          </p:cNvGraphicFramePr>
          <p:nvPr/>
        </p:nvGraphicFramePr>
        <p:xfrm>
          <a:off x="930344" y="116632"/>
          <a:ext cx="10513198" cy="6741367"/>
        </p:xfrm>
        <a:graphic>
          <a:graphicData uri="http://schemas.openxmlformats.org/presentationml/2006/ole">
            <mc:AlternateContent xmlns:mc="http://schemas.openxmlformats.org/markup-compatibility/2006">
              <mc:Choice xmlns:v="urn:schemas-microsoft-com:vml" Requires="v">
                <p:oleObj spid="_x0000_s126979" name="Worksheet" r:id="rId1" imgW="11262995" imgH="7226300" progId="Excel.Sheet.12">
                  <p:link updateAutomatic="1"/>
                </p:oleObj>
              </mc:Choice>
              <mc:Fallback>
                <p:oleObj name="Worksheet" r:id="rId1" imgW="11262995" imgH="7226300" progId="Excel.Sheet.12">
                  <p:link updateAutomatic="1"/>
                  <p:pic>
                    <p:nvPicPr>
                      <p:cNvPr id="0" name="对象 2"/>
                      <p:cNvPicPr/>
                      <p:nvPr/>
                    </p:nvPicPr>
                    <p:blipFill>
                      <a:blip r:embed="rId2"/>
                      <a:stretch>
                        <a:fillRect/>
                      </a:stretch>
                    </p:blipFill>
                    <p:spPr>
                      <a:xfrm>
                        <a:off x="930344" y="116632"/>
                        <a:ext cx="10513198" cy="6741367"/>
                      </a:xfrm>
                      <a:prstGeom prst="rect">
                        <a:avLst/>
                      </a:prstGeom>
                    </p:spPr>
                  </p:pic>
                </p:oleObj>
              </mc:Fallback>
            </mc:AlternateContent>
          </a:graphicData>
        </a:graphic>
      </p:graphicFrame>
      <p:sp>
        <p:nvSpPr>
          <p:cNvPr id="2" name="文本框 1"/>
          <p:cNvSpPr txBox="1"/>
          <p:nvPr/>
        </p:nvSpPr>
        <p:spPr>
          <a:xfrm>
            <a:off x="3935760" y="185242"/>
            <a:ext cx="4752528" cy="369332"/>
          </a:xfrm>
          <a:prstGeom prst="rect">
            <a:avLst/>
          </a:prstGeom>
          <a:solidFill>
            <a:schemeClr val="bg1"/>
          </a:solidFill>
        </p:spPr>
        <p:txBody>
          <a:bodyPr wrap="square" rtlCol="0">
            <a:spAutoFit/>
          </a:bodyPr>
          <a:lstStyle/>
          <a:p>
            <a:r>
              <a:rPr lang="en-US" altLang="zh-CN" dirty="0"/>
              <a:t>Income Gini Coefficient in China: 1978-2023</a:t>
            </a:r>
            <a:endParaRPr lang="zh-CN" alt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p:txBody>
          <a:bodyPr/>
          <a:lstStyle/>
          <a:p>
            <a:r>
              <a:rPr lang="en-US" altLang="zh-CN" dirty="0">
                <a:latin typeface="Times New Roman" panose="02020603050405020304" pitchFamily="18" charset="0"/>
                <a:cs typeface="Times New Roman" panose="02020603050405020304" pitchFamily="18" charset="0"/>
              </a:rPr>
              <a:t>The Evolution of Growth Models in China</a:t>
            </a:r>
            <a:br>
              <a:rPr lang="en-US" altLang="zh-CN" dirty="0">
                <a:latin typeface="Times New Roman" panose="02020603050405020304" pitchFamily="18" charset="0"/>
                <a:cs typeface="Times New Roman" panose="02020603050405020304" pitchFamily="18" charset="0"/>
              </a:rPr>
            </a:br>
            <a:endParaRPr lang="zh-CN" altLang="en-US" dirty="0"/>
          </a:p>
        </p:txBody>
      </p:sp>
      <p:sp>
        <p:nvSpPr>
          <p:cNvPr id="5" name="副标题 4"/>
          <p:cNvSpPr>
            <a:spLocks noGrp="1"/>
          </p:cNvSpPr>
          <p:nvPr>
            <p:ph type="subTitle" idx="1"/>
          </p:nvPr>
        </p:nvSpPr>
        <p:spPr/>
        <p:txBody>
          <a:bodyPr/>
          <a:lstStyle/>
          <a:p>
            <a:endParaRPr lang="zh-CN"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idx="4294967295"/>
          </p:nvPr>
        </p:nvSpPr>
        <p:spPr/>
        <p:txBody>
          <a:bodyPr/>
          <a:lstStyle/>
          <a:p>
            <a:pPr eaLnBrk="1" hangingPunct="1"/>
            <a:br>
              <a:rPr lang="en-US" altLang="zh-CN" sz="4000" dirty="0"/>
            </a:br>
            <a:r>
              <a:rPr lang="en-US" altLang="zh-CN" sz="4000" dirty="0"/>
              <a:t>From Old China to New China</a:t>
            </a:r>
            <a:endParaRPr lang="en-US" altLang="zh-CN" sz="4000" dirty="0"/>
          </a:p>
        </p:txBody>
      </p:sp>
      <p:sp>
        <p:nvSpPr>
          <p:cNvPr id="36867" name="AutoShape 4"/>
          <p:cNvSpPr>
            <a:spLocks noChangeArrowheads="1"/>
          </p:cNvSpPr>
          <p:nvPr/>
        </p:nvSpPr>
        <p:spPr bwMode="auto">
          <a:xfrm flipH="1">
            <a:off x="1524000" y="3133725"/>
            <a:ext cx="2051050" cy="2160588"/>
          </a:xfrm>
          <a:prstGeom prst="flowChartOnlineStorage">
            <a:avLst/>
          </a:prstGeom>
          <a:solidFill>
            <a:schemeClr val="accent1"/>
          </a:solidFill>
          <a:ln w="9525">
            <a:solidFill>
              <a:schemeClr val="tx1"/>
            </a:solidFill>
            <a:miter lim="800000"/>
          </a:ln>
        </p:spPr>
        <p:txBody>
          <a:bodyPr wrap="none" anchor="ctr"/>
          <a:lstStyle/>
          <a:p>
            <a:pPr algn="ctr"/>
            <a:r>
              <a:rPr lang="en-US" altLang="zh-CN"/>
              <a:t>Semi-Feudal</a:t>
            </a:r>
            <a:endParaRPr lang="en-US" altLang="zh-CN"/>
          </a:p>
          <a:p>
            <a:pPr algn="ctr"/>
            <a:r>
              <a:rPr lang="en-US" altLang="zh-CN"/>
              <a:t>Semi-Colonial</a:t>
            </a:r>
            <a:endParaRPr lang="en-US" altLang="zh-CN"/>
          </a:p>
          <a:p>
            <a:pPr algn="ctr"/>
            <a:r>
              <a:rPr lang="en-US" altLang="zh-CN"/>
              <a:t>Backward</a:t>
            </a:r>
            <a:endParaRPr lang="en-US" altLang="zh-CN"/>
          </a:p>
        </p:txBody>
      </p:sp>
      <p:sp>
        <p:nvSpPr>
          <p:cNvPr id="36868" name="AutoShape 6"/>
          <p:cNvSpPr>
            <a:spLocks noChangeArrowheads="1"/>
          </p:cNvSpPr>
          <p:nvPr/>
        </p:nvSpPr>
        <p:spPr bwMode="auto">
          <a:xfrm flipH="1">
            <a:off x="3935414" y="3133725"/>
            <a:ext cx="1872555" cy="2160588"/>
          </a:xfrm>
          <a:prstGeom prst="flowChartOnlineStorage">
            <a:avLst/>
          </a:prstGeom>
          <a:solidFill>
            <a:schemeClr val="accent1"/>
          </a:solidFill>
          <a:ln w="9525">
            <a:solidFill>
              <a:schemeClr val="tx1"/>
            </a:solidFill>
            <a:miter lim="800000"/>
          </a:ln>
        </p:spPr>
        <p:txBody>
          <a:bodyPr wrap="none" anchor="ctr"/>
          <a:lstStyle/>
          <a:p>
            <a:pPr algn="ctr"/>
            <a:r>
              <a:rPr lang="en-US" altLang="zh-CN"/>
              <a:t>Independent </a:t>
            </a:r>
            <a:endParaRPr lang="en-US" altLang="zh-CN"/>
          </a:p>
          <a:p>
            <a:pPr algn="ctr"/>
            <a:r>
              <a:rPr lang="en-US" altLang="zh-CN"/>
              <a:t>Balanced</a:t>
            </a:r>
            <a:endParaRPr lang="en-US" altLang="zh-CN"/>
          </a:p>
          <a:p>
            <a:pPr algn="ctr"/>
            <a:r>
              <a:rPr lang="en-US" altLang="zh-CN"/>
              <a:t>Economic </a:t>
            </a:r>
            <a:endParaRPr lang="en-US" altLang="zh-CN"/>
          </a:p>
          <a:p>
            <a:pPr algn="ctr"/>
            <a:r>
              <a:rPr lang="en-US" altLang="zh-CN"/>
              <a:t>&amp; Social </a:t>
            </a:r>
            <a:endParaRPr lang="en-US" altLang="zh-CN"/>
          </a:p>
          <a:p>
            <a:pPr algn="ctr"/>
            <a:r>
              <a:rPr lang="en-US" altLang="zh-CN"/>
              <a:t>Construction </a:t>
            </a:r>
            <a:endParaRPr lang="en-US" altLang="zh-CN"/>
          </a:p>
          <a:p>
            <a:pPr algn="ctr"/>
            <a:endParaRPr lang="en-US" altLang="zh-CN"/>
          </a:p>
        </p:txBody>
      </p:sp>
      <p:sp>
        <p:nvSpPr>
          <p:cNvPr id="36869" name="AutoShape 7"/>
          <p:cNvSpPr>
            <a:spLocks noChangeArrowheads="1"/>
          </p:cNvSpPr>
          <p:nvPr/>
        </p:nvSpPr>
        <p:spPr bwMode="auto">
          <a:xfrm flipH="1">
            <a:off x="5951984" y="3133725"/>
            <a:ext cx="2520280" cy="2160588"/>
          </a:xfrm>
          <a:prstGeom prst="flowChartOnlineStorage">
            <a:avLst/>
          </a:prstGeom>
          <a:solidFill>
            <a:schemeClr val="accent1"/>
          </a:solidFill>
          <a:ln w="9525">
            <a:solidFill>
              <a:schemeClr val="tx1"/>
            </a:solidFill>
            <a:miter lim="800000"/>
          </a:ln>
        </p:spPr>
        <p:txBody>
          <a:bodyPr wrap="none" anchor="ctr"/>
          <a:lstStyle/>
          <a:p>
            <a:pPr algn="ctr"/>
            <a:r>
              <a:rPr lang="en-US" altLang="zh-CN" dirty="0"/>
              <a:t>Market-Oriented</a:t>
            </a:r>
            <a:endParaRPr lang="en-US" altLang="zh-CN" dirty="0"/>
          </a:p>
          <a:p>
            <a:pPr algn="ctr"/>
            <a:r>
              <a:rPr lang="en-US" altLang="zh-CN" dirty="0"/>
              <a:t>GDP Growth Fast</a:t>
            </a:r>
            <a:endParaRPr lang="en-US" altLang="zh-CN" dirty="0"/>
          </a:p>
          <a:p>
            <a:pPr algn="ctr"/>
            <a:r>
              <a:rPr lang="en-US" altLang="zh-CN" dirty="0"/>
              <a:t>Income Inequality</a:t>
            </a:r>
            <a:endParaRPr lang="en-US" altLang="zh-CN" dirty="0"/>
          </a:p>
          <a:p>
            <a:pPr algn="ctr"/>
            <a:r>
              <a:rPr lang="en-US" altLang="zh-CN" dirty="0"/>
              <a:t>Social Development </a:t>
            </a:r>
            <a:endParaRPr lang="en-US" altLang="zh-CN" dirty="0"/>
          </a:p>
          <a:p>
            <a:pPr algn="ctr"/>
            <a:r>
              <a:rPr lang="en-US" altLang="zh-CN" dirty="0"/>
              <a:t>Environment</a:t>
            </a:r>
            <a:endParaRPr lang="en-US" altLang="zh-CN" dirty="0"/>
          </a:p>
        </p:txBody>
      </p:sp>
      <p:sp>
        <p:nvSpPr>
          <p:cNvPr id="36870" name="AutoShape 8"/>
          <p:cNvSpPr>
            <a:spLocks noChangeArrowheads="1"/>
          </p:cNvSpPr>
          <p:nvPr/>
        </p:nvSpPr>
        <p:spPr bwMode="auto">
          <a:xfrm flipH="1">
            <a:off x="8581454" y="3133725"/>
            <a:ext cx="2051050" cy="2160588"/>
          </a:xfrm>
          <a:prstGeom prst="flowChartOnlineStorage">
            <a:avLst/>
          </a:prstGeom>
          <a:solidFill>
            <a:schemeClr val="accent1"/>
          </a:solidFill>
          <a:ln w="9525">
            <a:solidFill>
              <a:schemeClr val="tx1"/>
            </a:solidFill>
            <a:miter lim="800000"/>
          </a:ln>
        </p:spPr>
        <p:txBody>
          <a:bodyPr wrap="none" anchor="ctr"/>
          <a:lstStyle/>
          <a:p>
            <a:pPr algn="ctr"/>
            <a:r>
              <a:rPr lang="en-US" altLang="zh-CN"/>
              <a:t>Sustainable </a:t>
            </a:r>
            <a:endParaRPr lang="en-US" altLang="zh-CN"/>
          </a:p>
          <a:p>
            <a:pPr algn="ctr"/>
            <a:r>
              <a:rPr lang="en-US" altLang="zh-CN"/>
              <a:t>(Economic,</a:t>
            </a:r>
            <a:endParaRPr lang="en-US" altLang="zh-CN"/>
          </a:p>
          <a:p>
            <a:pPr algn="ctr"/>
            <a:r>
              <a:rPr lang="en-US" altLang="zh-CN"/>
              <a:t>Social, </a:t>
            </a:r>
            <a:endParaRPr lang="en-US" altLang="zh-CN"/>
          </a:p>
          <a:p>
            <a:pPr algn="ctr"/>
            <a:r>
              <a:rPr lang="en-US" altLang="zh-CN"/>
              <a:t>Environment) </a:t>
            </a:r>
            <a:endParaRPr lang="en-US" altLang="zh-CN"/>
          </a:p>
          <a:p>
            <a:pPr algn="ctr"/>
            <a:r>
              <a:rPr lang="en-US" altLang="zh-CN"/>
              <a:t>Development</a:t>
            </a:r>
            <a:endParaRPr lang="en-US" altLang="zh-CN"/>
          </a:p>
        </p:txBody>
      </p:sp>
      <p:sp>
        <p:nvSpPr>
          <p:cNvPr id="36871" name="Rectangle 9"/>
          <p:cNvSpPr>
            <a:spLocks noChangeArrowheads="1"/>
          </p:cNvSpPr>
          <p:nvPr/>
        </p:nvSpPr>
        <p:spPr bwMode="auto">
          <a:xfrm>
            <a:off x="3575051" y="2701926"/>
            <a:ext cx="288925" cy="2879725"/>
          </a:xfrm>
          <a:prstGeom prst="rect">
            <a:avLst/>
          </a:prstGeom>
          <a:solidFill>
            <a:srgbClr val="FF99CC"/>
          </a:solidFill>
          <a:ln w="9525">
            <a:solidFill>
              <a:schemeClr val="tx1"/>
            </a:solidFill>
            <a:miter lim="800000"/>
          </a:ln>
        </p:spPr>
        <p:txBody>
          <a:bodyPr wrap="none" anchor="ctr"/>
          <a:lstStyle/>
          <a:p>
            <a:endParaRPr lang="zh-CN" altLang="zh-CN"/>
          </a:p>
        </p:txBody>
      </p:sp>
      <p:sp>
        <p:nvSpPr>
          <p:cNvPr id="36872" name="Rectangle 15"/>
          <p:cNvSpPr>
            <a:spLocks noChangeArrowheads="1"/>
          </p:cNvSpPr>
          <p:nvPr/>
        </p:nvSpPr>
        <p:spPr bwMode="auto">
          <a:xfrm>
            <a:off x="5807969" y="2630488"/>
            <a:ext cx="142875" cy="2952750"/>
          </a:xfrm>
          <a:prstGeom prst="rect">
            <a:avLst/>
          </a:prstGeom>
          <a:solidFill>
            <a:srgbClr val="FF99CC"/>
          </a:solidFill>
          <a:ln w="9525">
            <a:solidFill>
              <a:schemeClr val="tx1"/>
            </a:solidFill>
            <a:miter lim="800000"/>
          </a:ln>
        </p:spPr>
        <p:txBody>
          <a:bodyPr wrap="none" anchor="ctr"/>
          <a:lstStyle/>
          <a:p>
            <a:endParaRPr lang="zh-CN" altLang="zh-CN"/>
          </a:p>
        </p:txBody>
      </p:sp>
      <p:sp>
        <p:nvSpPr>
          <p:cNvPr id="36873" name="Line 17"/>
          <p:cNvSpPr>
            <a:spLocks noChangeShapeType="1"/>
          </p:cNvSpPr>
          <p:nvPr/>
        </p:nvSpPr>
        <p:spPr bwMode="auto">
          <a:xfrm flipV="1">
            <a:off x="1524001" y="5581651"/>
            <a:ext cx="8893175" cy="73025"/>
          </a:xfrm>
          <a:prstGeom prst="line">
            <a:avLst/>
          </a:prstGeom>
          <a:noFill/>
          <a:ln w="66675">
            <a:solidFill>
              <a:schemeClr val="tx2"/>
            </a:solidFill>
            <a:round/>
            <a:tailEnd type="triangle" w="lg" len="lg"/>
          </a:ln>
        </p:spPr>
        <p:txBody>
          <a:bodyPr/>
          <a:lstStyle/>
          <a:p>
            <a:endParaRPr lang="zh-CN" altLang="en-US"/>
          </a:p>
        </p:txBody>
      </p:sp>
      <p:sp>
        <p:nvSpPr>
          <p:cNvPr id="36874" name="Rectangle 18"/>
          <p:cNvSpPr>
            <a:spLocks noChangeArrowheads="1"/>
          </p:cNvSpPr>
          <p:nvPr/>
        </p:nvSpPr>
        <p:spPr bwMode="auto">
          <a:xfrm>
            <a:off x="8473406" y="2630488"/>
            <a:ext cx="142875" cy="2952750"/>
          </a:xfrm>
          <a:prstGeom prst="rect">
            <a:avLst/>
          </a:prstGeom>
          <a:solidFill>
            <a:srgbClr val="FF99CC"/>
          </a:solidFill>
          <a:ln w="9525">
            <a:solidFill>
              <a:schemeClr val="tx1"/>
            </a:solidFill>
            <a:miter lim="800000"/>
          </a:ln>
        </p:spPr>
        <p:txBody>
          <a:bodyPr wrap="none" anchor="ctr"/>
          <a:lstStyle/>
          <a:p>
            <a:endParaRPr lang="zh-CN" altLang="zh-CN"/>
          </a:p>
        </p:txBody>
      </p:sp>
      <p:sp>
        <p:nvSpPr>
          <p:cNvPr id="36875" name="Rectangle 19"/>
          <p:cNvSpPr>
            <a:spLocks noChangeArrowheads="1"/>
          </p:cNvSpPr>
          <p:nvPr/>
        </p:nvSpPr>
        <p:spPr bwMode="auto">
          <a:xfrm>
            <a:off x="3359150" y="5654676"/>
            <a:ext cx="692150" cy="366713"/>
          </a:xfrm>
          <a:prstGeom prst="rect">
            <a:avLst/>
          </a:prstGeom>
          <a:noFill/>
          <a:ln w="9525">
            <a:noFill/>
            <a:miter lim="800000"/>
          </a:ln>
        </p:spPr>
        <p:txBody>
          <a:bodyPr wrap="none">
            <a:spAutoFit/>
          </a:bodyPr>
          <a:lstStyle/>
          <a:p>
            <a:r>
              <a:rPr lang="en-US" altLang="zh-CN" b="1" dirty="0">
                <a:solidFill>
                  <a:srgbClr val="FF0000"/>
                </a:solidFill>
              </a:rPr>
              <a:t>1949</a:t>
            </a:r>
            <a:endParaRPr lang="en-US" altLang="zh-CN" b="1" dirty="0">
              <a:solidFill>
                <a:srgbClr val="FF0000"/>
              </a:solidFill>
            </a:endParaRPr>
          </a:p>
        </p:txBody>
      </p:sp>
      <p:sp>
        <p:nvSpPr>
          <p:cNvPr id="36876" name="Rectangle 20"/>
          <p:cNvSpPr>
            <a:spLocks noChangeArrowheads="1"/>
          </p:cNvSpPr>
          <p:nvPr/>
        </p:nvSpPr>
        <p:spPr bwMode="auto">
          <a:xfrm>
            <a:off x="5808663" y="5654676"/>
            <a:ext cx="692150" cy="366713"/>
          </a:xfrm>
          <a:prstGeom prst="rect">
            <a:avLst/>
          </a:prstGeom>
          <a:noFill/>
          <a:ln w="9525">
            <a:noFill/>
            <a:miter lim="800000"/>
          </a:ln>
        </p:spPr>
        <p:txBody>
          <a:bodyPr wrap="none">
            <a:spAutoFit/>
          </a:bodyPr>
          <a:lstStyle/>
          <a:p>
            <a:r>
              <a:rPr lang="en-US" altLang="zh-CN" b="1"/>
              <a:t>1978</a:t>
            </a:r>
            <a:endParaRPr lang="en-US" altLang="zh-CN" b="1"/>
          </a:p>
        </p:txBody>
      </p:sp>
      <p:sp>
        <p:nvSpPr>
          <p:cNvPr id="36877" name="Rectangle 21"/>
          <p:cNvSpPr>
            <a:spLocks noChangeArrowheads="1"/>
          </p:cNvSpPr>
          <p:nvPr/>
        </p:nvSpPr>
        <p:spPr bwMode="auto">
          <a:xfrm>
            <a:off x="7968209" y="5661248"/>
            <a:ext cx="697627" cy="369332"/>
          </a:xfrm>
          <a:prstGeom prst="rect">
            <a:avLst/>
          </a:prstGeom>
          <a:noFill/>
          <a:ln w="9525">
            <a:noFill/>
            <a:miter lim="800000"/>
          </a:ln>
        </p:spPr>
        <p:txBody>
          <a:bodyPr wrap="none">
            <a:spAutoFit/>
          </a:bodyPr>
          <a:lstStyle/>
          <a:p>
            <a:r>
              <a:rPr lang="en-US" altLang="zh-CN" b="1" dirty="0">
                <a:solidFill>
                  <a:srgbClr val="FF0000"/>
                </a:solidFill>
              </a:rPr>
              <a:t>2012</a:t>
            </a:r>
            <a:endParaRPr lang="en-US" altLang="zh-CN" b="1" dirty="0">
              <a:solidFill>
                <a:srgbClr val="FF0000"/>
              </a:solidFill>
            </a:endParaRPr>
          </a:p>
        </p:txBody>
      </p:sp>
      <p:sp>
        <p:nvSpPr>
          <p:cNvPr id="36878" name="Text Box 14"/>
          <p:cNvSpPr txBox="1">
            <a:spLocks noChangeArrowheads="1"/>
          </p:cNvSpPr>
          <p:nvPr/>
        </p:nvSpPr>
        <p:spPr bwMode="auto">
          <a:xfrm>
            <a:off x="1774826" y="2060576"/>
            <a:ext cx="1368425" cy="366713"/>
          </a:xfrm>
          <a:prstGeom prst="rect">
            <a:avLst/>
          </a:prstGeom>
          <a:noFill/>
          <a:ln w="9525">
            <a:noFill/>
            <a:miter lim="800000"/>
          </a:ln>
        </p:spPr>
        <p:txBody>
          <a:bodyPr>
            <a:spAutoFit/>
          </a:bodyPr>
          <a:lstStyle/>
          <a:p>
            <a:pPr>
              <a:spcBef>
                <a:spcPct val="50000"/>
              </a:spcBef>
            </a:pPr>
            <a:r>
              <a:rPr lang="en-US" altLang="zh-CN">
                <a:solidFill>
                  <a:srgbClr val="000066"/>
                </a:solidFill>
              </a:rPr>
              <a:t>Old China</a:t>
            </a:r>
            <a:endParaRPr lang="en-US" altLang="zh-CN">
              <a:solidFill>
                <a:srgbClr val="000066"/>
              </a:solidFill>
            </a:endParaRPr>
          </a:p>
        </p:txBody>
      </p:sp>
      <p:sp>
        <p:nvSpPr>
          <p:cNvPr id="36879" name="Text Box 15"/>
          <p:cNvSpPr txBox="1">
            <a:spLocks noChangeArrowheads="1"/>
          </p:cNvSpPr>
          <p:nvPr/>
        </p:nvSpPr>
        <p:spPr bwMode="auto">
          <a:xfrm>
            <a:off x="4008438" y="2060576"/>
            <a:ext cx="1943100" cy="366713"/>
          </a:xfrm>
          <a:prstGeom prst="rect">
            <a:avLst/>
          </a:prstGeom>
          <a:noFill/>
          <a:ln w="9525">
            <a:noFill/>
            <a:miter lim="800000"/>
          </a:ln>
        </p:spPr>
        <p:txBody>
          <a:bodyPr>
            <a:spAutoFit/>
          </a:bodyPr>
          <a:lstStyle/>
          <a:p>
            <a:pPr>
              <a:spcBef>
                <a:spcPct val="50000"/>
              </a:spcBef>
            </a:pPr>
            <a:r>
              <a:rPr lang="en-US" altLang="zh-CN">
                <a:solidFill>
                  <a:srgbClr val="FF0066"/>
                </a:solidFill>
              </a:rPr>
              <a:t>New China 1.0</a:t>
            </a:r>
            <a:endParaRPr lang="en-US" altLang="zh-CN">
              <a:solidFill>
                <a:srgbClr val="FF0066"/>
              </a:solidFill>
            </a:endParaRPr>
          </a:p>
        </p:txBody>
      </p:sp>
      <p:sp>
        <p:nvSpPr>
          <p:cNvPr id="36880" name="Text Box 16"/>
          <p:cNvSpPr txBox="1">
            <a:spLocks noChangeArrowheads="1"/>
          </p:cNvSpPr>
          <p:nvPr/>
        </p:nvSpPr>
        <p:spPr bwMode="auto">
          <a:xfrm>
            <a:off x="6383338" y="2060576"/>
            <a:ext cx="1943100" cy="366713"/>
          </a:xfrm>
          <a:prstGeom prst="rect">
            <a:avLst/>
          </a:prstGeom>
          <a:noFill/>
          <a:ln w="9525">
            <a:noFill/>
            <a:miter lim="800000"/>
          </a:ln>
        </p:spPr>
        <p:txBody>
          <a:bodyPr>
            <a:spAutoFit/>
          </a:bodyPr>
          <a:lstStyle/>
          <a:p>
            <a:pPr>
              <a:spcBef>
                <a:spcPct val="50000"/>
              </a:spcBef>
            </a:pPr>
            <a:r>
              <a:rPr lang="en-US" altLang="zh-CN">
                <a:solidFill>
                  <a:srgbClr val="FF0066"/>
                </a:solidFill>
              </a:rPr>
              <a:t>New China 2.0</a:t>
            </a:r>
            <a:endParaRPr lang="en-US" altLang="zh-CN">
              <a:solidFill>
                <a:srgbClr val="FF0066"/>
              </a:solidFill>
            </a:endParaRPr>
          </a:p>
        </p:txBody>
      </p:sp>
      <p:sp>
        <p:nvSpPr>
          <p:cNvPr id="36881" name="Text Box 17"/>
          <p:cNvSpPr txBox="1">
            <a:spLocks noChangeArrowheads="1"/>
          </p:cNvSpPr>
          <p:nvPr/>
        </p:nvSpPr>
        <p:spPr bwMode="auto">
          <a:xfrm>
            <a:off x="8724900" y="2060576"/>
            <a:ext cx="1943100" cy="366713"/>
          </a:xfrm>
          <a:prstGeom prst="rect">
            <a:avLst/>
          </a:prstGeom>
          <a:noFill/>
          <a:ln w="9525">
            <a:noFill/>
            <a:miter lim="800000"/>
          </a:ln>
        </p:spPr>
        <p:txBody>
          <a:bodyPr>
            <a:spAutoFit/>
          </a:bodyPr>
          <a:lstStyle/>
          <a:p>
            <a:pPr>
              <a:spcBef>
                <a:spcPct val="50000"/>
              </a:spcBef>
            </a:pPr>
            <a:r>
              <a:rPr lang="en-US" altLang="zh-CN">
                <a:solidFill>
                  <a:srgbClr val="FF0066"/>
                </a:solidFill>
              </a:rPr>
              <a:t>New China 3.0</a:t>
            </a:r>
            <a:endParaRPr lang="en-US" altLang="zh-CN">
              <a:solidFill>
                <a:srgbClr val="FF0066"/>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a:xfrm>
            <a:off x="1825625" y="568326"/>
            <a:ext cx="8540750" cy="461963"/>
          </a:xfrm>
        </p:spPr>
        <p:txBody>
          <a:bodyPr/>
          <a:lstStyle/>
          <a:p>
            <a:pPr eaLnBrk="1" hangingPunct="1"/>
            <a:r>
              <a:rPr lang="en-US" altLang="zh-CN" sz="3200" b="1"/>
              <a:t>A Family in the “Old China”</a:t>
            </a:r>
            <a:endParaRPr lang="en-US" altLang="zh-CN" sz="3200" b="1"/>
          </a:p>
        </p:txBody>
      </p:sp>
      <p:pic>
        <p:nvPicPr>
          <p:cNvPr id="37891" name="Picture 3" descr="旧中国到处是一幅幅辛酸、悲惨的图画"/>
          <p:cNvPicPr>
            <a:picLocks noGrp="1" noChangeAspect="1" noChangeArrowheads="1"/>
          </p:cNvPicPr>
          <p:nvPr>
            <p:ph idx="1"/>
          </p:nvPr>
        </p:nvPicPr>
        <p:blipFill>
          <a:blip r:embed="rId1" cstate="print"/>
          <a:srcRect/>
          <a:stretch>
            <a:fillRect/>
          </a:stretch>
        </p:blipFill>
        <p:spPr>
          <a:xfrm>
            <a:off x="2063750" y="1773238"/>
            <a:ext cx="8135938" cy="4881562"/>
          </a:xfr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hangSha-1946-DyingInTent.jpg"/>
          <p:cNvPicPr>
            <a:picLocks noChangeAspect="1"/>
          </p:cNvPicPr>
          <p:nvPr/>
        </p:nvPicPr>
        <p:blipFill>
          <a:blip r:embed="rId1" cstate="print"/>
          <a:srcRect/>
          <a:stretch>
            <a:fillRect/>
          </a:stretch>
        </p:blipFill>
        <p:spPr bwMode="auto">
          <a:xfrm>
            <a:off x="1524000" y="1214439"/>
            <a:ext cx="8286750" cy="5443537"/>
          </a:xfrm>
          <a:prstGeom prst="rect">
            <a:avLst/>
          </a:prstGeom>
          <a:noFill/>
          <a:ln w="9525">
            <a:noFill/>
            <a:miter lim="800000"/>
            <a:headEnd/>
            <a:tailEnd/>
          </a:ln>
        </p:spPr>
      </p:pic>
      <p:sp>
        <p:nvSpPr>
          <p:cNvPr id="2" name="标题 1"/>
          <p:cNvSpPr>
            <a:spLocks noGrp="1"/>
          </p:cNvSpPr>
          <p:nvPr>
            <p:ph type="title"/>
          </p:nvPr>
        </p:nvSpPr>
        <p:spPr>
          <a:xfrm>
            <a:off x="3005139" y="415925"/>
            <a:ext cx="8015287" cy="914400"/>
          </a:xfrm>
        </p:spPr>
        <p:txBody>
          <a:bodyPr/>
          <a:lstStyle/>
          <a:p>
            <a:r>
              <a:rPr lang="en-US" altLang="zh-CN" dirty="0"/>
              <a:t>1946   Changsha</a:t>
            </a:r>
            <a:endParaRPr lang="zh-CN" altLang="en-US" dirty="0"/>
          </a:p>
        </p:txBody>
      </p:sp>
      <p:pic>
        <p:nvPicPr>
          <p:cNvPr id="4" name="内容占位符 3" descr="ChangSha-1946-ChildFace.jpg"/>
          <p:cNvPicPr>
            <a:picLocks noGrp="1" noChangeAspect="1"/>
          </p:cNvPicPr>
          <p:nvPr>
            <p:ph idx="1"/>
          </p:nvPr>
        </p:nvPicPr>
        <p:blipFill>
          <a:blip r:embed="rId2" cstate="print"/>
          <a:srcRect/>
          <a:stretch>
            <a:fillRect/>
          </a:stretch>
        </p:blipFill>
        <p:spPr>
          <a:xfrm>
            <a:off x="1524001" y="1143001"/>
            <a:ext cx="8429625" cy="5527675"/>
          </a:xfrm>
        </p:spPr>
      </p:pic>
      <p:pic>
        <p:nvPicPr>
          <p:cNvPr id="5" name="图片 4" descr="ChangSha-1946-DiedOnStreet.jpg"/>
          <p:cNvPicPr>
            <a:picLocks noChangeAspect="1"/>
          </p:cNvPicPr>
          <p:nvPr/>
        </p:nvPicPr>
        <p:blipFill>
          <a:blip r:embed="rId3" cstate="print"/>
          <a:srcRect/>
          <a:stretch>
            <a:fillRect/>
          </a:stretch>
        </p:blipFill>
        <p:spPr bwMode="auto">
          <a:xfrm>
            <a:off x="1524000" y="1143000"/>
            <a:ext cx="8859838" cy="5500688"/>
          </a:xfrm>
          <a:prstGeom prst="rect">
            <a:avLst/>
          </a:prstGeom>
          <a:noFill/>
          <a:ln w="9525">
            <a:noFill/>
            <a:miter lim="800000"/>
            <a:headEnd/>
            <a:tailEnd/>
          </a:ln>
        </p:spPr>
      </p:pic>
      <p:pic>
        <p:nvPicPr>
          <p:cNvPr id="7" name="图片 6" descr="ChangSha-1946-NearByDiedCarried.jpg"/>
          <p:cNvPicPr>
            <a:picLocks noChangeAspect="1"/>
          </p:cNvPicPr>
          <p:nvPr/>
        </p:nvPicPr>
        <p:blipFill>
          <a:blip r:embed="rId4" cstate="print"/>
          <a:srcRect/>
          <a:stretch>
            <a:fillRect/>
          </a:stretch>
        </p:blipFill>
        <p:spPr bwMode="auto">
          <a:xfrm>
            <a:off x="1524001" y="1143000"/>
            <a:ext cx="8372475" cy="5500688"/>
          </a:xfrm>
          <a:prstGeom prst="rect">
            <a:avLst/>
          </a:prstGeom>
          <a:noFill/>
          <a:ln w="9525">
            <a:noFill/>
            <a:miter lim="800000"/>
            <a:headEnd/>
            <a:tailEnd/>
          </a:ln>
        </p:spPr>
      </p:pic>
      <p:pic>
        <p:nvPicPr>
          <p:cNvPr id="6" name="图片 5" descr="ChangSha-1946-DiedOnStreet-2.jpg"/>
          <p:cNvPicPr>
            <a:picLocks noChangeAspect="1"/>
          </p:cNvPicPr>
          <p:nvPr/>
        </p:nvPicPr>
        <p:blipFill>
          <a:blip r:embed="rId5" cstate="print"/>
          <a:srcRect/>
          <a:stretch>
            <a:fillRect/>
          </a:stretch>
        </p:blipFill>
        <p:spPr bwMode="auto">
          <a:xfrm>
            <a:off x="1524000" y="1214438"/>
            <a:ext cx="8858250" cy="5499100"/>
          </a:xfrm>
          <a:prstGeom prst="rect">
            <a:avLst/>
          </a:prstGeom>
          <a:noFill/>
          <a:ln w="9525">
            <a:noFill/>
            <a:miter lim="800000"/>
            <a:headEnd/>
            <a:tailEnd/>
          </a:ln>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8"/>
                                        </p:tgtEl>
                                        <p:attrNameLst>
                                          <p:attrName>ppt_x</p:attrName>
                                        </p:attrNameLst>
                                      </p:cBhvr>
                                      <p:tavLst>
                                        <p:tav tm="0">
                                          <p:val>
                                            <p:strVal val="ppt_x"/>
                                          </p:val>
                                        </p:tav>
                                        <p:tav tm="100000">
                                          <p:val>
                                            <p:strVal val="ppt_x"/>
                                          </p:val>
                                        </p:tav>
                                      </p:tavLst>
                                    </p:anim>
                                    <p:anim calcmode="lin" valueType="num">
                                      <p:cBhvr additive="base">
                                        <p:cTn id="18" dur="500"/>
                                        <p:tgtEl>
                                          <p:spTgt spid="8"/>
                                        </p:tgtEl>
                                        <p:attrNameLst>
                                          <p:attrName>ppt_y</p:attrName>
                                        </p:attrNameLst>
                                      </p:cBhvr>
                                      <p:tavLst>
                                        <p:tav tm="0">
                                          <p:val>
                                            <p:strVal val="ppt_y"/>
                                          </p:val>
                                        </p:tav>
                                        <p:tav tm="100000">
                                          <p:val>
                                            <p:strVal val="1+ppt_h/2"/>
                                          </p:val>
                                        </p:tav>
                                      </p:tavLst>
                                    </p:anim>
                                    <p:set>
                                      <p:cBhvr>
                                        <p:cTn id="19" dur="1" fill="hold">
                                          <p:stCondLst>
                                            <p:cond delay="499"/>
                                          </p:stCondLst>
                                        </p:cTn>
                                        <p:tgtEl>
                                          <p:spTgt spid="8"/>
                                        </p:tgtEl>
                                        <p:attrNameLst>
                                          <p:attrName>style.visibility</p:attrName>
                                        </p:attrNameLst>
                                      </p:cBhvr>
                                      <p:to>
                                        <p:strVal val="hidden"/>
                                      </p:to>
                                    </p:se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4"/>
                                        </p:tgtEl>
                                        <p:attrNameLst>
                                          <p:attrName>ppt_x</p:attrName>
                                        </p:attrNameLst>
                                      </p:cBhvr>
                                      <p:tavLst>
                                        <p:tav tm="0">
                                          <p:val>
                                            <p:strVal val="ppt_x"/>
                                          </p:val>
                                        </p:tav>
                                        <p:tav tm="100000">
                                          <p:val>
                                            <p:strVal val="ppt_x"/>
                                          </p:val>
                                        </p:tav>
                                      </p:tavLst>
                                    </p:anim>
                                    <p:anim calcmode="lin" valueType="num">
                                      <p:cBhvr additive="base">
                                        <p:cTn id="28" dur="500"/>
                                        <p:tgtEl>
                                          <p:spTgt spid="4"/>
                                        </p:tgtEl>
                                        <p:attrNameLst>
                                          <p:attrName>ppt_y</p:attrName>
                                        </p:attrNameLst>
                                      </p:cBhvr>
                                      <p:tavLst>
                                        <p:tav tm="0">
                                          <p:val>
                                            <p:strVal val="ppt_y"/>
                                          </p:val>
                                        </p:tav>
                                        <p:tav tm="100000">
                                          <p:val>
                                            <p:strVal val="1+ppt_h/2"/>
                                          </p:val>
                                        </p:tav>
                                      </p:tavLst>
                                    </p:anim>
                                    <p:set>
                                      <p:cBhvr>
                                        <p:cTn id="29" dur="1" fill="hold">
                                          <p:stCondLst>
                                            <p:cond delay="499"/>
                                          </p:stCondLst>
                                        </p:cTn>
                                        <p:tgtEl>
                                          <p:spTgt spid="4"/>
                                        </p:tgtEl>
                                        <p:attrNameLst>
                                          <p:attrName>style.visibility</p:attrName>
                                        </p:attrNameLst>
                                      </p:cBhvr>
                                      <p:to>
                                        <p:strVal val="hidden"/>
                                      </p:to>
                                    </p:set>
                                  </p:childTnLst>
                                </p:cTn>
                              </p:par>
                              <p:par>
                                <p:cTn id="30" presetID="2" presetClass="entr" presetSubtype="4"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nodeType="clickEffect">
                                  <p:stCondLst>
                                    <p:cond delay="0"/>
                                  </p:stCondLst>
                                  <p:childTnLst>
                                    <p:anim calcmode="lin" valueType="num">
                                      <p:cBhvr additive="base">
                                        <p:cTn id="37" dur="500"/>
                                        <p:tgtEl>
                                          <p:spTgt spid="5"/>
                                        </p:tgtEl>
                                        <p:attrNameLst>
                                          <p:attrName>ppt_x</p:attrName>
                                        </p:attrNameLst>
                                      </p:cBhvr>
                                      <p:tavLst>
                                        <p:tav tm="0">
                                          <p:val>
                                            <p:strVal val="ppt_x"/>
                                          </p:val>
                                        </p:tav>
                                        <p:tav tm="100000">
                                          <p:val>
                                            <p:strVal val="ppt_x"/>
                                          </p:val>
                                        </p:tav>
                                      </p:tavLst>
                                    </p:anim>
                                    <p:anim calcmode="lin" valueType="num">
                                      <p:cBhvr additive="base">
                                        <p:cTn id="38" dur="500"/>
                                        <p:tgtEl>
                                          <p:spTgt spid="5"/>
                                        </p:tgtEl>
                                        <p:attrNameLst>
                                          <p:attrName>ppt_y</p:attrName>
                                        </p:attrNameLst>
                                      </p:cBhvr>
                                      <p:tavLst>
                                        <p:tav tm="0">
                                          <p:val>
                                            <p:strVal val="ppt_y"/>
                                          </p:val>
                                        </p:tav>
                                        <p:tav tm="100000">
                                          <p:val>
                                            <p:strVal val="1+ppt_h/2"/>
                                          </p:val>
                                        </p:tav>
                                      </p:tavLst>
                                    </p:anim>
                                    <p:set>
                                      <p:cBhvr>
                                        <p:cTn id="39" dur="1" fill="hold">
                                          <p:stCondLst>
                                            <p:cond delay="499"/>
                                          </p:stCondLst>
                                        </p:cTn>
                                        <p:tgtEl>
                                          <p:spTgt spid="5"/>
                                        </p:tgtEl>
                                        <p:attrNameLst>
                                          <p:attrName>style.visibility</p:attrName>
                                        </p:attrNameLst>
                                      </p:cBhvr>
                                      <p:to>
                                        <p:strVal val="hidden"/>
                                      </p:to>
                                    </p:set>
                                  </p:childTnLst>
                                </p:cTn>
                              </p:par>
                              <p:par>
                                <p:cTn id="40" presetID="2" presetClass="entr" presetSubtype="4"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7"/>
                                        </p:tgtEl>
                                        <p:attrNameLst>
                                          <p:attrName>ppt_x</p:attrName>
                                        </p:attrNameLst>
                                      </p:cBhvr>
                                      <p:tavLst>
                                        <p:tav tm="0">
                                          <p:val>
                                            <p:strVal val="ppt_x"/>
                                          </p:val>
                                        </p:tav>
                                        <p:tav tm="100000">
                                          <p:val>
                                            <p:strVal val="ppt_x"/>
                                          </p:val>
                                        </p:tav>
                                      </p:tavLst>
                                    </p:anim>
                                    <p:anim calcmode="lin" valueType="num">
                                      <p:cBhvr additive="base">
                                        <p:cTn id="48" dur="500"/>
                                        <p:tgtEl>
                                          <p:spTgt spid="7"/>
                                        </p:tgtEl>
                                        <p:attrNameLst>
                                          <p:attrName>ppt_y</p:attrName>
                                        </p:attrNameLst>
                                      </p:cBhvr>
                                      <p:tavLst>
                                        <p:tav tm="0">
                                          <p:val>
                                            <p:strVal val="ppt_y"/>
                                          </p:val>
                                        </p:tav>
                                        <p:tav tm="100000">
                                          <p:val>
                                            <p:strVal val="1+ppt_h/2"/>
                                          </p:val>
                                        </p:tav>
                                      </p:tavLst>
                                    </p:anim>
                                    <p:set>
                                      <p:cBhvr>
                                        <p:cTn id="49" dur="1" fill="hold">
                                          <p:stCondLst>
                                            <p:cond delay="499"/>
                                          </p:stCondLst>
                                        </p:cTn>
                                        <p:tgtEl>
                                          <p:spTgt spid="7"/>
                                        </p:tgtEl>
                                        <p:attrNameLst>
                                          <p:attrName>style.visibility</p:attrName>
                                        </p:attrNameLst>
                                      </p:cBhvr>
                                      <p:to>
                                        <p:strVal val="hidden"/>
                                      </p:to>
                                    </p:set>
                                  </p:childTnLst>
                                </p:cTn>
                              </p:par>
                              <p:par>
                                <p:cTn id="50" presetID="2" presetClass="entr" presetSubtype="4"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ppt_x"/>
                                          </p:val>
                                        </p:tav>
                                        <p:tav tm="100000">
                                          <p:val>
                                            <p:strVal val="#ppt_x"/>
                                          </p:val>
                                        </p:tav>
                                      </p:tavLst>
                                    </p:anim>
                                    <p:anim calcmode="lin" valueType="num">
                                      <p:cBhvr additive="base">
                                        <p:cTn id="5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a:xfrm>
            <a:off x="1847850" y="0"/>
            <a:ext cx="8540750" cy="850900"/>
          </a:xfrm>
        </p:spPr>
        <p:txBody>
          <a:bodyPr/>
          <a:lstStyle/>
          <a:p>
            <a:pPr eaLnBrk="1" hangingPunct="1"/>
            <a:r>
              <a:rPr lang="en-US" altLang="zh-CN" sz="3200">
                <a:solidFill>
                  <a:schemeClr val="tx1"/>
                </a:solidFill>
              </a:rPr>
              <a:t>1948: Hyper-inflation in China</a:t>
            </a:r>
            <a:endParaRPr lang="en-US" altLang="zh-CN" sz="3200">
              <a:solidFill>
                <a:schemeClr val="tx1"/>
              </a:solidFill>
            </a:endParaRPr>
          </a:p>
        </p:txBody>
      </p:sp>
      <p:sp>
        <p:nvSpPr>
          <p:cNvPr id="39939" name="Rectangle 3"/>
          <p:cNvSpPr>
            <a:spLocks noChangeArrowheads="1"/>
          </p:cNvSpPr>
          <p:nvPr/>
        </p:nvSpPr>
        <p:spPr bwMode="auto">
          <a:xfrm>
            <a:off x="1660525" y="3200400"/>
            <a:ext cx="260350" cy="457200"/>
          </a:xfrm>
          <a:prstGeom prst="rect">
            <a:avLst/>
          </a:prstGeom>
          <a:noFill/>
          <a:ln w="9525">
            <a:noFill/>
            <a:miter lim="800000"/>
          </a:ln>
        </p:spPr>
        <p:txBody>
          <a:bodyPr wrap="none" anchor="ctr">
            <a:spAutoFit/>
          </a:bodyPr>
          <a:lstStyle/>
          <a:p>
            <a:r>
              <a:rPr kumimoji="1" lang="en-US" altLang="zh-CN" sz="2400">
                <a:latin typeface="Times New Roman" panose="02020603050405020304" pitchFamily="18" charset="0"/>
              </a:rPr>
              <a:t> </a:t>
            </a:r>
            <a:endParaRPr kumimoji="1" lang="en-US" altLang="zh-CN" sz="2400">
              <a:latin typeface="Times New Roman" panose="02020603050405020304" pitchFamily="18" charset="0"/>
            </a:endParaRPr>
          </a:p>
        </p:txBody>
      </p:sp>
      <p:pic>
        <p:nvPicPr>
          <p:cNvPr id="39940" name="Picture 4" descr="一九四八年，物价暴涨，市民手捧如同废纸的金圆券，无可奈何"/>
          <p:cNvPicPr>
            <a:picLocks noGrp="1" noChangeAspect="1" noChangeArrowheads="1"/>
          </p:cNvPicPr>
          <p:nvPr>
            <p:ph idx="1"/>
          </p:nvPr>
        </p:nvPicPr>
        <p:blipFill>
          <a:blip r:embed="rId1" cstate="print"/>
          <a:srcRect/>
          <a:stretch>
            <a:fillRect/>
          </a:stretch>
        </p:blipFill>
        <p:spPr>
          <a:xfrm>
            <a:off x="3575051" y="1052514"/>
            <a:ext cx="4208463" cy="5661025"/>
          </a:xfr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lstStyle/>
          <a:p>
            <a:endParaRPr lang="zh-CN" altLang="en-US" dirty="0"/>
          </a:p>
        </p:txBody>
      </p:sp>
      <p:sp>
        <p:nvSpPr>
          <p:cNvPr id="5" name="矩形 4"/>
          <p:cNvSpPr/>
          <p:nvPr/>
        </p:nvSpPr>
        <p:spPr>
          <a:xfrm>
            <a:off x="9613361" y="6573314"/>
            <a:ext cx="1479892" cy="307777"/>
          </a:xfrm>
          <a:prstGeom prst="rect">
            <a:avLst/>
          </a:prstGeom>
          <a:solidFill>
            <a:schemeClr val="bg1"/>
          </a:solid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err="1">
                <a:ln>
                  <a:noFill/>
                </a:ln>
                <a:solidFill>
                  <a:srgbClr val="767676"/>
                </a:solidFill>
                <a:effectLst/>
                <a:uLnTx/>
                <a:uFillTx/>
                <a:latin typeface="Roboto" panose="02000000000000000000"/>
                <a:ea typeface="宋体" panose="02010600030101010101" pitchFamily="2" charset="-122"/>
                <a:cs typeface="+mn-cs"/>
              </a:rPr>
              <a:t>Souce</a:t>
            </a:r>
            <a:r>
              <a:rPr kumimoji="0" lang="zh-CN" altLang="en-US" sz="1400" b="1" i="0" u="none" strike="noStrike" kern="1200" cap="none" spc="0" normalizeH="0" baseline="0" noProof="0" dirty="0">
                <a:ln>
                  <a:noFill/>
                </a:ln>
                <a:solidFill>
                  <a:srgbClr val="767676"/>
                </a:solidFill>
                <a:effectLst/>
                <a:uLnTx/>
                <a:uFillTx/>
                <a:latin typeface="Roboto" panose="02000000000000000000"/>
                <a:ea typeface="宋体" panose="02010600030101010101" pitchFamily="2" charset="-122"/>
                <a:cs typeface="+mn-cs"/>
              </a:rPr>
              <a:t>：</a:t>
            </a:r>
            <a:r>
              <a:rPr kumimoji="0" lang="en-US" altLang="zh-CN" sz="1400" b="1" i="0" u="none" strike="noStrike" kern="1200" cap="none" spc="0" normalizeH="0" baseline="0" noProof="0" dirty="0">
                <a:ln>
                  <a:noFill/>
                </a:ln>
                <a:solidFill>
                  <a:srgbClr val="767676"/>
                </a:solidFill>
                <a:effectLst/>
                <a:uLnTx/>
                <a:uFillTx/>
                <a:latin typeface="Roboto" panose="02000000000000000000"/>
                <a:ea typeface="宋体" panose="02010600030101010101" pitchFamily="2" charset="-122"/>
                <a:cs typeface="+mn-cs"/>
              </a:rPr>
              <a:t>UNIDO</a:t>
            </a:r>
            <a:endParaRPr kumimoji="0" lang="zh-CN" altLang="en-US" sz="14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graphicFrame>
        <p:nvGraphicFramePr>
          <p:cNvPr id="6" name="图表 5"/>
          <p:cNvGraphicFramePr>
            <a:graphicFrameLocks noGrp="1"/>
          </p:cNvGraphicFramePr>
          <p:nvPr/>
        </p:nvGraphicFramePr>
        <p:xfrm>
          <a:off x="838200" y="188641"/>
          <a:ext cx="10226352" cy="6304232"/>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1104" name="" r:id="rId1" imgW="9144000" imgH="6858000" progId="Excel.Sheet.8">
                  <p:embed/>
                </p:oleObj>
              </mc:Choice>
              <mc:Fallback>
                <p:oleObj name="" r:id="rId1" imgW="9144000" imgH="6858000" progId="Excel.Sheet.8">
                  <p:embed/>
                  <p:pic>
                    <p:nvPicPr>
                      <p:cNvPr id="0"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7" name="AutoShape 3"/>
          <p:cNvSpPr>
            <a:spLocks noChangeArrowheads="1"/>
          </p:cNvSpPr>
          <p:nvPr/>
        </p:nvSpPr>
        <p:spPr bwMode="auto">
          <a:xfrm>
            <a:off x="5951538" y="2786064"/>
            <a:ext cx="2716212" cy="714375"/>
          </a:xfrm>
          <a:prstGeom prst="wedgeRectCallout">
            <a:avLst>
              <a:gd name="adj1" fmla="val 35898"/>
              <a:gd name="adj2" fmla="val 130653"/>
            </a:avLst>
          </a:prstGeom>
          <a:solidFill>
            <a:schemeClr val="accent1"/>
          </a:solidFill>
          <a:ln w="9525">
            <a:solidFill>
              <a:schemeClr val="tx1"/>
            </a:solidFill>
            <a:miter lim="800000"/>
          </a:ln>
        </p:spPr>
        <p:txBody>
          <a:bodyPr/>
          <a:lstStyle/>
          <a:p>
            <a:pPr algn="ctr"/>
            <a:r>
              <a:rPr lang="en-US" altLang="zh-CN"/>
              <a:t>1949 was a turning point</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mph" presetSubtype="0" fill="hold" grpId="2" nodeType="clickEffect">
                                  <p:stCondLst>
                                    <p:cond delay="0"/>
                                  </p:stCondLst>
                                  <p:childTnLst>
                                    <p:anim calcmode="discrete" valueType="str">
                                      <p:cBhvr override="childStyle">
                                        <p:cTn id="10" dur="2000" fill="hold"/>
                                        <p:tgtEl>
                                          <p:spTgt spid="1027"/>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animBg="1"/>
      <p:bldP spid="1027" grpId="2"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1524001" y="0"/>
          <a:ext cx="9059863" cy="6815138"/>
        </p:xfrm>
        <a:graphic>
          <a:graphicData uri="http://schemas.openxmlformats.org/presentationml/2006/ole">
            <mc:AlternateContent xmlns:mc="http://schemas.openxmlformats.org/markup-compatibility/2006">
              <mc:Choice xmlns:v="urn:schemas-microsoft-com:vml" Requires="v">
                <p:oleObj spid="_x0000_s3152" name="工作表" r:id="rId1" imgW="12407900" imgH="6057900" progId="Excel.Sheet.8">
                  <p:embed/>
                </p:oleObj>
              </mc:Choice>
              <mc:Fallback>
                <p:oleObj name="工作表" r:id="rId1" imgW="12407900" imgH="6057900" progId="Excel.Sheet.8">
                  <p:embed/>
                  <p:pic>
                    <p:nvPicPr>
                      <p:cNvPr id="0" name="Object 2"/>
                      <p:cNvPicPr>
                        <a:picLocks noChangeAspect="1" noChangeArrowheads="1"/>
                      </p:cNvPicPr>
                      <p:nvPr/>
                    </p:nvPicPr>
                    <p:blipFill>
                      <a:blip r:embed="rId2"/>
                      <a:srcRect/>
                      <a:stretch>
                        <a:fillRect/>
                      </a:stretch>
                    </p:blipFill>
                    <p:spPr bwMode="auto">
                      <a:xfrm>
                        <a:off x="1524001" y="0"/>
                        <a:ext cx="9059863" cy="681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p:txBody>
          <a:bodyPr/>
          <a:lstStyle/>
          <a:p>
            <a:pPr eaLnBrk="1" hangingPunct="1"/>
            <a:r>
              <a:rPr lang="en-US" altLang="zh-CN" sz="4000" dirty="0"/>
              <a:t>The Achievements of New China 1.0</a:t>
            </a:r>
            <a:endParaRPr lang="en-US" altLang="zh-CN" sz="4000" dirty="0"/>
          </a:p>
        </p:txBody>
      </p:sp>
      <p:sp>
        <p:nvSpPr>
          <p:cNvPr id="40963" name="Rectangle 3"/>
          <p:cNvSpPr>
            <a:spLocks noGrp="1" noRot="1" noChangeArrowheads="1"/>
          </p:cNvSpPr>
          <p:nvPr>
            <p:ph type="body" idx="1"/>
          </p:nvPr>
        </p:nvSpPr>
        <p:spPr/>
        <p:txBody>
          <a:bodyPr/>
          <a:lstStyle/>
          <a:p>
            <a:pPr eaLnBrk="1" hangingPunct="1"/>
            <a:r>
              <a:rPr lang="en-US" altLang="zh-CN" dirty="0"/>
              <a:t>Preliminarily Industrialized the Economy</a:t>
            </a:r>
            <a:endParaRPr lang="en-US" altLang="zh-CN" dirty="0"/>
          </a:p>
          <a:p>
            <a:pPr eaLnBrk="1" hangingPunct="1"/>
            <a:r>
              <a:rPr lang="en-US" altLang="zh-CN" dirty="0"/>
              <a:t>Established a </a:t>
            </a:r>
            <a:r>
              <a:rPr lang="en-US" altLang="zh-CN" b="1" dirty="0">
                <a:solidFill>
                  <a:schemeClr val="tx2"/>
                </a:solidFill>
              </a:rPr>
              <a:t>Independent </a:t>
            </a:r>
            <a:r>
              <a:rPr lang="en-US" altLang="zh-CN" dirty="0"/>
              <a:t>and </a:t>
            </a:r>
            <a:r>
              <a:rPr lang="en-US" altLang="zh-CN" b="1" dirty="0">
                <a:solidFill>
                  <a:schemeClr val="tx2"/>
                </a:solidFill>
              </a:rPr>
              <a:t>Comprehensive</a:t>
            </a:r>
            <a:r>
              <a:rPr lang="en-US" altLang="zh-CN" dirty="0"/>
              <a:t> Industrial system</a:t>
            </a:r>
            <a:endParaRPr lang="en-US" altLang="zh-CN" dirty="0"/>
          </a:p>
          <a:p>
            <a:pPr eaLnBrk="1" hangingPunct="1"/>
            <a:r>
              <a:rPr lang="en-US" altLang="zh-CN" dirty="0"/>
              <a:t>GDP Growth Rate Averaged at 6.68% per year during 1953-1978</a:t>
            </a:r>
            <a:endParaRPr lang="en-US" altLang="zh-CN" dirty="0"/>
          </a:p>
          <a:p>
            <a:pPr eaLnBrk="1" hangingPunct="1"/>
            <a:r>
              <a:rPr lang="en-US" altLang="zh-CN" dirty="0"/>
              <a:t>Life Expectancy increased from around 35 to about 67 years.</a:t>
            </a:r>
            <a:endParaRPr lang="en-US" altLang="zh-CN" dirty="0"/>
          </a:p>
          <a:p>
            <a:pPr eaLnBrk="1" hangingPunct="1"/>
            <a:endParaRPr lang="en-US" altLang="zh-CN" dirty="0"/>
          </a:p>
          <a:p>
            <a:pPr eaLnBrk="1" hangingPunct="1"/>
            <a:endParaRPr lang="en-US" altLang="zh-CN"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p:txBody>
          <a:bodyPr/>
          <a:lstStyle/>
          <a:p>
            <a:pPr eaLnBrk="1" hangingPunct="1"/>
            <a:r>
              <a:rPr lang="en-US" altLang="zh-CN" sz="3600" b="1"/>
              <a:t>The Growth Models of New China 2.0</a:t>
            </a:r>
            <a:endParaRPr lang="en-US" altLang="zh-CN" sz="3600" b="1"/>
          </a:p>
        </p:txBody>
      </p:sp>
      <p:sp>
        <p:nvSpPr>
          <p:cNvPr id="41987" name="Rectangle 3"/>
          <p:cNvSpPr>
            <a:spLocks noGrp="1" noRot="1" noChangeArrowheads="1"/>
          </p:cNvSpPr>
          <p:nvPr>
            <p:ph type="body" idx="1"/>
          </p:nvPr>
        </p:nvSpPr>
        <p:spPr/>
        <p:txBody>
          <a:bodyPr/>
          <a:lstStyle/>
          <a:p>
            <a:pPr eaLnBrk="1" hangingPunct="1"/>
            <a:r>
              <a:rPr lang="en-US" altLang="zh-CN" dirty="0"/>
              <a:t>Evolvement of the Growth Models</a:t>
            </a:r>
            <a:endParaRPr lang="en-US" altLang="zh-CN" dirty="0"/>
          </a:p>
          <a:p>
            <a:pPr eaLnBrk="1" hangingPunct="1"/>
            <a:r>
              <a:rPr lang="en-US" altLang="zh-CN" dirty="0"/>
              <a:t>Achievements</a:t>
            </a:r>
            <a:endParaRPr lang="en-US" altLang="zh-CN" dirty="0"/>
          </a:p>
          <a:p>
            <a:pPr eaLnBrk="1" hangingPunct="1"/>
            <a:r>
              <a:rPr lang="en-US" altLang="zh-CN" dirty="0"/>
              <a:t>Problems</a:t>
            </a:r>
            <a:endParaRPr lang="en-US" altLang="zh-CN"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p:txBody>
          <a:bodyPr/>
          <a:lstStyle/>
          <a:p>
            <a:pPr eaLnBrk="1" hangingPunct="1"/>
            <a:r>
              <a:rPr lang="en-US" altLang="zh-CN" sz="4000"/>
              <a:t>Evolvement of the Growth Models</a:t>
            </a:r>
            <a:endParaRPr lang="en-US" altLang="zh-CN" sz="4000"/>
          </a:p>
        </p:txBody>
      </p:sp>
      <p:sp>
        <p:nvSpPr>
          <p:cNvPr id="44035" name="Rectangle 4"/>
          <p:cNvSpPr>
            <a:spLocks noChangeArrowheads="1"/>
          </p:cNvSpPr>
          <p:nvPr/>
        </p:nvSpPr>
        <p:spPr bwMode="auto">
          <a:xfrm>
            <a:off x="1524000" y="1557338"/>
            <a:ext cx="2063750" cy="641350"/>
          </a:xfrm>
          <a:prstGeom prst="rect">
            <a:avLst/>
          </a:prstGeom>
          <a:noFill/>
          <a:ln w="9525">
            <a:noFill/>
            <a:miter lim="800000"/>
          </a:ln>
        </p:spPr>
        <p:txBody>
          <a:bodyPr wrap="none">
            <a:spAutoFit/>
          </a:bodyPr>
          <a:lstStyle/>
          <a:p>
            <a:r>
              <a:rPr lang="en-US" altLang="zh-CN" b="1"/>
              <a:t>Balanced/Inward </a:t>
            </a:r>
            <a:endParaRPr lang="en-US" altLang="zh-CN" b="1"/>
          </a:p>
          <a:p>
            <a:r>
              <a:rPr lang="en-US" altLang="zh-CN" b="1"/>
              <a:t>Looking Growth</a:t>
            </a:r>
            <a:endParaRPr lang="en-US" altLang="zh-CN" b="1"/>
          </a:p>
        </p:txBody>
      </p:sp>
      <p:sp>
        <p:nvSpPr>
          <p:cNvPr id="44036" name="Rectangle 8"/>
          <p:cNvSpPr>
            <a:spLocks noChangeArrowheads="1"/>
          </p:cNvSpPr>
          <p:nvPr/>
        </p:nvSpPr>
        <p:spPr bwMode="auto">
          <a:xfrm>
            <a:off x="3575051" y="1844676"/>
            <a:ext cx="163513" cy="2879725"/>
          </a:xfrm>
          <a:prstGeom prst="rect">
            <a:avLst/>
          </a:prstGeom>
          <a:solidFill>
            <a:srgbClr val="FF99CC"/>
          </a:solidFill>
          <a:ln w="9525">
            <a:solidFill>
              <a:schemeClr val="tx1"/>
            </a:solidFill>
            <a:miter lim="800000"/>
          </a:ln>
        </p:spPr>
        <p:txBody>
          <a:bodyPr wrap="none" anchor="ctr"/>
          <a:lstStyle/>
          <a:p>
            <a:endParaRPr lang="zh-CN" altLang="en-US"/>
          </a:p>
        </p:txBody>
      </p:sp>
      <p:sp>
        <p:nvSpPr>
          <p:cNvPr id="44037" name="Rectangle 9"/>
          <p:cNvSpPr>
            <a:spLocks noChangeArrowheads="1"/>
          </p:cNvSpPr>
          <p:nvPr/>
        </p:nvSpPr>
        <p:spPr bwMode="auto">
          <a:xfrm>
            <a:off x="3792538" y="1268414"/>
            <a:ext cx="2190750" cy="915987"/>
          </a:xfrm>
          <a:prstGeom prst="rect">
            <a:avLst/>
          </a:prstGeom>
          <a:noFill/>
          <a:ln w="9525">
            <a:noFill/>
            <a:miter lim="800000"/>
          </a:ln>
        </p:spPr>
        <p:txBody>
          <a:bodyPr wrap="none">
            <a:spAutoFit/>
          </a:bodyPr>
          <a:lstStyle/>
          <a:p>
            <a:r>
              <a:rPr lang="en-US" altLang="zh-CN" b="1"/>
              <a:t>Relatively </a:t>
            </a:r>
            <a:endParaRPr lang="en-US" altLang="zh-CN" b="1"/>
          </a:p>
          <a:p>
            <a:r>
              <a:rPr lang="en-US" altLang="zh-CN" b="1"/>
              <a:t>Balanced/Outward</a:t>
            </a:r>
            <a:endParaRPr lang="en-US" altLang="zh-CN" b="1"/>
          </a:p>
          <a:p>
            <a:r>
              <a:rPr lang="en-US" altLang="zh-CN" b="1"/>
              <a:t> Looking Growth</a:t>
            </a:r>
            <a:endParaRPr lang="en-US" altLang="zh-CN" b="1"/>
          </a:p>
        </p:txBody>
      </p:sp>
      <p:sp>
        <p:nvSpPr>
          <p:cNvPr id="44038" name="Rectangle 10"/>
          <p:cNvSpPr>
            <a:spLocks noChangeArrowheads="1"/>
          </p:cNvSpPr>
          <p:nvPr/>
        </p:nvSpPr>
        <p:spPr bwMode="auto">
          <a:xfrm>
            <a:off x="6167438" y="1412875"/>
            <a:ext cx="2393950" cy="641350"/>
          </a:xfrm>
          <a:prstGeom prst="rect">
            <a:avLst/>
          </a:prstGeom>
          <a:noFill/>
          <a:ln w="9525">
            <a:noFill/>
            <a:miter lim="800000"/>
          </a:ln>
        </p:spPr>
        <p:txBody>
          <a:bodyPr wrap="none">
            <a:spAutoFit/>
          </a:bodyPr>
          <a:lstStyle/>
          <a:p>
            <a:r>
              <a:rPr lang="en-US" altLang="zh-CN" b="1"/>
              <a:t>Imbalanced/outward</a:t>
            </a:r>
            <a:endParaRPr lang="en-US" altLang="zh-CN" b="1"/>
          </a:p>
          <a:p>
            <a:r>
              <a:rPr lang="en-US" altLang="zh-CN" b="1"/>
              <a:t> Looking</a:t>
            </a:r>
            <a:endParaRPr lang="en-US" altLang="zh-CN" b="1"/>
          </a:p>
        </p:txBody>
      </p:sp>
      <p:sp>
        <p:nvSpPr>
          <p:cNvPr id="44039" name="Rectangle 11"/>
          <p:cNvSpPr>
            <a:spLocks noChangeArrowheads="1"/>
          </p:cNvSpPr>
          <p:nvPr/>
        </p:nvSpPr>
        <p:spPr bwMode="auto">
          <a:xfrm>
            <a:off x="8312150" y="1773238"/>
            <a:ext cx="2355850" cy="366712"/>
          </a:xfrm>
          <a:prstGeom prst="rect">
            <a:avLst/>
          </a:prstGeom>
          <a:noFill/>
          <a:ln w="9525">
            <a:noFill/>
            <a:miter lim="800000"/>
          </a:ln>
        </p:spPr>
        <p:txBody>
          <a:bodyPr wrap="none">
            <a:spAutoFit/>
          </a:bodyPr>
          <a:lstStyle/>
          <a:p>
            <a:r>
              <a:rPr lang="en-US" altLang="zh-CN" b="1"/>
              <a:t>New growth model?</a:t>
            </a:r>
            <a:endParaRPr lang="en-US" altLang="zh-CN" b="1"/>
          </a:p>
        </p:txBody>
      </p:sp>
      <p:sp>
        <p:nvSpPr>
          <p:cNvPr id="44040" name="Rectangle 12"/>
          <p:cNvSpPr>
            <a:spLocks noChangeArrowheads="1"/>
          </p:cNvSpPr>
          <p:nvPr/>
        </p:nvSpPr>
        <p:spPr bwMode="auto">
          <a:xfrm>
            <a:off x="6024564" y="1773238"/>
            <a:ext cx="142875" cy="2952750"/>
          </a:xfrm>
          <a:prstGeom prst="rect">
            <a:avLst/>
          </a:prstGeom>
          <a:solidFill>
            <a:srgbClr val="FF99CC"/>
          </a:solidFill>
          <a:ln w="9525">
            <a:solidFill>
              <a:schemeClr val="tx1"/>
            </a:solidFill>
            <a:miter lim="800000"/>
          </a:ln>
        </p:spPr>
        <p:txBody>
          <a:bodyPr wrap="none" anchor="ctr"/>
          <a:lstStyle/>
          <a:p>
            <a:endParaRPr lang="zh-CN" altLang="en-US"/>
          </a:p>
        </p:txBody>
      </p:sp>
      <p:sp>
        <p:nvSpPr>
          <p:cNvPr id="44041" name="Line 13"/>
          <p:cNvSpPr>
            <a:spLocks noChangeShapeType="1"/>
          </p:cNvSpPr>
          <p:nvPr/>
        </p:nvSpPr>
        <p:spPr bwMode="auto">
          <a:xfrm flipV="1">
            <a:off x="1524001" y="4724401"/>
            <a:ext cx="8893175" cy="73025"/>
          </a:xfrm>
          <a:prstGeom prst="line">
            <a:avLst/>
          </a:prstGeom>
          <a:noFill/>
          <a:ln w="66675">
            <a:solidFill>
              <a:schemeClr val="tx2"/>
            </a:solidFill>
            <a:round/>
            <a:tailEnd type="triangle" w="lg" len="lg"/>
          </a:ln>
        </p:spPr>
        <p:txBody>
          <a:bodyPr/>
          <a:lstStyle/>
          <a:p>
            <a:endParaRPr lang="zh-CN" altLang="en-US"/>
          </a:p>
        </p:txBody>
      </p:sp>
      <p:sp>
        <p:nvSpPr>
          <p:cNvPr id="44042" name="Rectangle 14"/>
          <p:cNvSpPr>
            <a:spLocks noChangeArrowheads="1"/>
          </p:cNvSpPr>
          <p:nvPr/>
        </p:nvSpPr>
        <p:spPr bwMode="auto">
          <a:xfrm>
            <a:off x="8256589" y="1773238"/>
            <a:ext cx="142875" cy="2952750"/>
          </a:xfrm>
          <a:prstGeom prst="rect">
            <a:avLst/>
          </a:prstGeom>
          <a:solidFill>
            <a:srgbClr val="FF99CC"/>
          </a:solidFill>
          <a:ln w="9525">
            <a:solidFill>
              <a:schemeClr val="tx1"/>
            </a:solidFill>
            <a:miter lim="800000"/>
          </a:ln>
        </p:spPr>
        <p:txBody>
          <a:bodyPr wrap="none" anchor="ctr"/>
          <a:lstStyle/>
          <a:p>
            <a:endParaRPr lang="zh-CN" altLang="en-US"/>
          </a:p>
        </p:txBody>
      </p:sp>
      <p:sp>
        <p:nvSpPr>
          <p:cNvPr id="44043" name="Rectangle 15"/>
          <p:cNvSpPr>
            <a:spLocks noChangeArrowheads="1"/>
          </p:cNvSpPr>
          <p:nvPr/>
        </p:nvSpPr>
        <p:spPr bwMode="auto">
          <a:xfrm>
            <a:off x="3359150" y="4797426"/>
            <a:ext cx="692150" cy="366713"/>
          </a:xfrm>
          <a:prstGeom prst="rect">
            <a:avLst/>
          </a:prstGeom>
          <a:noFill/>
          <a:ln w="9525">
            <a:noFill/>
            <a:miter lim="800000"/>
          </a:ln>
        </p:spPr>
        <p:txBody>
          <a:bodyPr wrap="none">
            <a:spAutoFit/>
          </a:bodyPr>
          <a:lstStyle/>
          <a:p>
            <a:r>
              <a:rPr lang="en-US" altLang="zh-CN" b="1"/>
              <a:t>1992</a:t>
            </a:r>
            <a:endParaRPr lang="en-US" altLang="zh-CN" b="1"/>
          </a:p>
        </p:txBody>
      </p:sp>
      <p:sp>
        <p:nvSpPr>
          <p:cNvPr id="44044" name="Rectangle 16"/>
          <p:cNvSpPr>
            <a:spLocks noChangeArrowheads="1"/>
          </p:cNvSpPr>
          <p:nvPr/>
        </p:nvSpPr>
        <p:spPr bwMode="auto">
          <a:xfrm>
            <a:off x="5808663" y="4797426"/>
            <a:ext cx="692150" cy="366713"/>
          </a:xfrm>
          <a:prstGeom prst="rect">
            <a:avLst/>
          </a:prstGeom>
          <a:noFill/>
          <a:ln w="9525">
            <a:noFill/>
            <a:miter lim="800000"/>
          </a:ln>
        </p:spPr>
        <p:txBody>
          <a:bodyPr wrap="none">
            <a:spAutoFit/>
          </a:bodyPr>
          <a:lstStyle/>
          <a:p>
            <a:r>
              <a:rPr lang="en-US" altLang="zh-CN" b="1"/>
              <a:t>2001</a:t>
            </a:r>
            <a:endParaRPr lang="en-US" altLang="zh-CN" b="1"/>
          </a:p>
        </p:txBody>
      </p:sp>
      <p:sp>
        <p:nvSpPr>
          <p:cNvPr id="44045" name="Rectangle 17"/>
          <p:cNvSpPr>
            <a:spLocks noChangeArrowheads="1"/>
          </p:cNvSpPr>
          <p:nvPr/>
        </p:nvSpPr>
        <p:spPr bwMode="auto">
          <a:xfrm>
            <a:off x="7967664" y="4797425"/>
            <a:ext cx="697627" cy="369332"/>
          </a:xfrm>
          <a:prstGeom prst="rect">
            <a:avLst/>
          </a:prstGeom>
          <a:noFill/>
          <a:ln w="9525">
            <a:noFill/>
            <a:miter lim="800000"/>
          </a:ln>
        </p:spPr>
        <p:txBody>
          <a:bodyPr wrap="none">
            <a:spAutoFit/>
          </a:bodyPr>
          <a:lstStyle/>
          <a:p>
            <a:r>
              <a:rPr lang="en-US" altLang="zh-CN" b="1" dirty="0"/>
              <a:t>2012</a:t>
            </a:r>
            <a:endParaRPr lang="en-US" altLang="zh-CN" b="1" dirty="0"/>
          </a:p>
        </p:txBody>
      </p:sp>
      <p:sp>
        <p:nvSpPr>
          <p:cNvPr id="44046" name="Rectangle 18"/>
          <p:cNvSpPr>
            <a:spLocks noChangeArrowheads="1"/>
          </p:cNvSpPr>
          <p:nvPr/>
        </p:nvSpPr>
        <p:spPr bwMode="auto">
          <a:xfrm>
            <a:off x="1524000" y="4797426"/>
            <a:ext cx="692150" cy="366713"/>
          </a:xfrm>
          <a:prstGeom prst="rect">
            <a:avLst/>
          </a:prstGeom>
          <a:noFill/>
          <a:ln w="9525">
            <a:noFill/>
            <a:miter lim="800000"/>
          </a:ln>
        </p:spPr>
        <p:txBody>
          <a:bodyPr wrap="none">
            <a:spAutoFit/>
          </a:bodyPr>
          <a:lstStyle/>
          <a:p>
            <a:r>
              <a:rPr lang="en-US" altLang="zh-CN" b="1"/>
              <a:t>1978</a:t>
            </a:r>
            <a:endParaRPr lang="en-US" altLang="zh-CN" b="1"/>
          </a:p>
        </p:txBody>
      </p:sp>
      <p:sp>
        <p:nvSpPr>
          <p:cNvPr id="21" name="右箭头标注 20"/>
          <p:cNvSpPr/>
          <p:nvPr/>
        </p:nvSpPr>
        <p:spPr>
          <a:xfrm>
            <a:off x="1524000" y="2571751"/>
            <a:ext cx="2071688" cy="2214563"/>
          </a:xfrm>
          <a:prstGeom prst="rightArrowCallout">
            <a:avLst>
              <a:gd name="adj1" fmla="val 22548"/>
              <a:gd name="adj2" fmla="val 25000"/>
              <a:gd name="adj3" fmla="val 25000"/>
              <a:gd name="adj4" fmla="val 7070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tx1"/>
                </a:solidFill>
              </a:rPr>
              <a:t>Planned Economy</a:t>
            </a:r>
            <a:endParaRPr lang="en-US" altLang="zh-CN" dirty="0">
              <a:solidFill>
                <a:schemeClr val="tx1"/>
              </a:solidFill>
            </a:endParaRPr>
          </a:p>
          <a:p>
            <a:pPr algn="ctr">
              <a:defRPr/>
            </a:pPr>
            <a:r>
              <a:rPr lang="en-US" altLang="zh-CN" dirty="0">
                <a:solidFill>
                  <a:schemeClr val="tx1"/>
                </a:solidFill>
              </a:rPr>
              <a:t>With </a:t>
            </a:r>
            <a:endParaRPr lang="en-US" altLang="zh-CN" dirty="0">
              <a:solidFill>
                <a:schemeClr val="tx1"/>
              </a:solidFill>
            </a:endParaRPr>
          </a:p>
          <a:p>
            <a:pPr algn="ctr">
              <a:defRPr/>
            </a:pPr>
            <a:r>
              <a:rPr lang="en-US" altLang="zh-CN" dirty="0">
                <a:solidFill>
                  <a:schemeClr val="tx1"/>
                </a:solidFill>
              </a:rPr>
              <a:t>Market Mechanism</a:t>
            </a:r>
            <a:endParaRPr lang="en-US" altLang="zh-CN" dirty="0">
              <a:solidFill>
                <a:schemeClr val="tx1"/>
              </a:solidFill>
            </a:endParaRPr>
          </a:p>
        </p:txBody>
      </p:sp>
      <p:sp>
        <p:nvSpPr>
          <p:cNvPr id="22" name="右箭头标注 21"/>
          <p:cNvSpPr/>
          <p:nvPr/>
        </p:nvSpPr>
        <p:spPr>
          <a:xfrm>
            <a:off x="3738563" y="2500313"/>
            <a:ext cx="2286000" cy="2214562"/>
          </a:xfrm>
          <a:prstGeom prst="rightArrowCallout">
            <a:avLst>
              <a:gd name="adj1" fmla="val 22548"/>
              <a:gd name="adj2" fmla="val 25000"/>
              <a:gd name="adj3" fmla="val 25000"/>
              <a:gd name="adj4" fmla="val 7070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err="1">
                <a:solidFill>
                  <a:schemeClr val="tx1"/>
                </a:solidFill>
              </a:rPr>
              <a:t>Marketization</a:t>
            </a:r>
            <a:endParaRPr lang="en-US" altLang="zh-CN" dirty="0">
              <a:solidFill>
                <a:schemeClr val="tx1"/>
              </a:solidFill>
            </a:endParaRPr>
          </a:p>
          <a:p>
            <a:pPr algn="ctr">
              <a:defRPr/>
            </a:pPr>
            <a:endParaRPr lang="en-US" altLang="zh-CN" dirty="0">
              <a:solidFill>
                <a:schemeClr val="tx1"/>
              </a:solidFill>
            </a:endParaRPr>
          </a:p>
          <a:p>
            <a:pPr algn="ctr">
              <a:defRPr/>
            </a:pPr>
            <a:r>
              <a:rPr lang="en-US" altLang="zh-CN" dirty="0">
                <a:solidFill>
                  <a:schemeClr val="tx1"/>
                </a:solidFill>
              </a:rPr>
              <a:t>Privatization</a:t>
            </a:r>
            <a:endParaRPr lang="en-US" altLang="zh-CN" dirty="0">
              <a:solidFill>
                <a:schemeClr val="tx1"/>
              </a:solidFill>
            </a:endParaRPr>
          </a:p>
          <a:p>
            <a:pPr algn="ctr">
              <a:defRPr/>
            </a:pPr>
            <a:endParaRPr lang="en-US" altLang="zh-CN" dirty="0">
              <a:solidFill>
                <a:schemeClr val="tx1"/>
              </a:solidFill>
            </a:endParaRPr>
          </a:p>
          <a:p>
            <a:pPr algn="ctr">
              <a:defRPr/>
            </a:pPr>
            <a:r>
              <a:rPr lang="en-US" altLang="zh-CN" dirty="0">
                <a:solidFill>
                  <a:schemeClr val="tx1"/>
                </a:solidFill>
              </a:rPr>
              <a:t>Liberalization</a:t>
            </a:r>
            <a:endParaRPr lang="en-US" altLang="zh-CN" dirty="0">
              <a:solidFill>
                <a:schemeClr val="tx1"/>
              </a:solidFill>
            </a:endParaRPr>
          </a:p>
        </p:txBody>
      </p:sp>
      <p:sp>
        <p:nvSpPr>
          <p:cNvPr id="23" name="右箭头标注 22"/>
          <p:cNvSpPr/>
          <p:nvPr/>
        </p:nvSpPr>
        <p:spPr>
          <a:xfrm>
            <a:off x="6238875" y="2500313"/>
            <a:ext cx="2071688" cy="2214562"/>
          </a:xfrm>
          <a:prstGeom prst="rightArrowCallout">
            <a:avLst>
              <a:gd name="adj1" fmla="val 22548"/>
              <a:gd name="adj2" fmla="val 25000"/>
              <a:gd name="adj3" fmla="val 25000"/>
              <a:gd name="adj4" fmla="val 7070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tx1"/>
                </a:solidFill>
              </a:rPr>
              <a:t>Over-dependent</a:t>
            </a:r>
            <a:endParaRPr lang="en-US" altLang="zh-CN" dirty="0">
              <a:solidFill>
                <a:schemeClr val="tx1"/>
              </a:solidFill>
            </a:endParaRPr>
          </a:p>
          <a:p>
            <a:pPr algn="ctr">
              <a:defRPr/>
            </a:pPr>
            <a:r>
              <a:rPr lang="en-US" altLang="zh-CN" dirty="0">
                <a:solidFill>
                  <a:schemeClr val="tx1"/>
                </a:solidFill>
              </a:rPr>
              <a:t>On</a:t>
            </a:r>
            <a:endParaRPr lang="en-US" altLang="zh-CN" dirty="0">
              <a:solidFill>
                <a:schemeClr val="tx1"/>
              </a:solidFill>
            </a:endParaRPr>
          </a:p>
          <a:p>
            <a:pPr algn="ctr">
              <a:defRPr/>
            </a:pPr>
            <a:r>
              <a:rPr lang="en-US" altLang="zh-CN" dirty="0">
                <a:solidFill>
                  <a:schemeClr val="tx1"/>
                </a:solidFill>
              </a:rPr>
              <a:t>International Market</a:t>
            </a:r>
            <a:endParaRPr lang="en-US" altLang="zh-CN" dirty="0">
              <a:solidFill>
                <a:schemeClr val="tx1"/>
              </a:solidFill>
            </a:endParaRPr>
          </a:p>
          <a:p>
            <a:pPr algn="ctr">
              <a:defRPr/>
            </a:pPr>
            <a:r>
              <a:rPr lang="en-US" altLang="zh-CN" dirty="0">
                <a:solidFill>
                  <a:schemeClr val="tx1"/>
                </a:solidFill>
              </a:rPr>
              <a:t>And</a:t>
            </a:r>
            <a:endParaRPr lang="en-US" altLang="zh-CN" dirty="0">
              <a:solidFill>
                <a:schemeClr val="tx1"/>
              </a:solidFill>
            </a:endParaRPr>
          </a:p>
          <a:p>
            <a:pPr algn="ctr">
              <a:defRPr/>
            </a:pPr>
            <a:r>
              <a:rPr lang="en-US" altLang="zh-CN" dirty="0">
                <a:solidFill>
                  <a:schemeClr val="tx1"/>
                </a:solidFill>
              </a:rPr>
              <a:t>Investment</a:t>
            </a:r>
            <a:endParaRPr lang="en-US" altLang="zh-CN" dirty="0">
              <a:solidFill>
                <a:schemeClr val="tx1"/>
              </a:solidFill>
            </a:endParaRPr>
          </a:p>
        </p:txBody>
      </p:sp>
      <p:sp>
        <p:nvSpPr>
          <p:cNvPr id="24" name="右箭头标注 23"/>
          <p:cNvSpPr/>
          <p:nvPr/>
        </p:nvSpPr>
        <p:spPr>
          <a:xfrm>
            <a:off x="8453438" y="2500313"/>
            <a:ext cx="2214562" cy="2214562"/>
          </a:xfrm>
          <a:prstGeom prst="rightArrowCallout">
            <a:avLst>
              <a:gd name="adj1" fmla="val 17644"/>
              <a:gd name="adj2" fmla="val 25000"/>
              <a:gd name="adj3" fmla="val 25000"/>
              <a:gd name="adj4" fmla="val 7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tx1"/>
                </a:solidFill>
              </a:rPr>
              <a:t>Sustainable </a:t>
            </a:r>
            <a:endParaRPr lang="en-US" altLang="zh-CN" dirty="0">
              <a:solidFill>
                <a:schemeClr val="tx1"/>
              </a:solidFill>
            </a:endParaRPr>
          </a:p>
          <a:p>
            <a:pPr algn="ctr">
              <a:defRPr/>
            </a:pPr>
            <a:r>
              <a:rPr lang="en-US" altLang="zh-CN" dirty="0">
                <a:solidFill>
                  <a:schemeClr val="tx1"/>
                </a:solidFill>
              </a:rPr>
              <a:t>(Economic,</a:t>
            </a:r>
            <a:endParaRPr lang="en-US" altLang="zh-CN" dirty="0">
              <a:solidFill>
                <a:schemeClr val="tx1"/>
              </a:solidFill>
            </a:endParaRPr>
          </a:p>
          <a:p>
            <a:pPr algn="ctr">
              <a:defRPr/>
            </a:pPr>
            <a:r>
              <a:rPr lang="en-US" altLang="zh-CN" dirty="0">
                <a:solidFill>
                  <a:schemeClr val="tx1"/>
                </a:solidFill>
              </a:rPr>
              <a:t>Social, Environment) </a:t>
            </a:r>
            <a:endParaRPr lang="en-US" altLang="zh-CN" dirty="0">
              <a:solidFill>
                <a:schemeClr val="tx1"/>
              </a:solidFill>
            </a:endParaRPr>
          </a:p>
          <a:p>
            <a:pPr algn="ctr">
              <a:defRPr/>
            </a:pPr>
            <a:r>
              <a:rPr lang="en-US" altLang="zh-CN" dirty="0">
                <a:solidFill>
                  <a:schemeClr val="tx1"/>
                </a:solidFill>
              </a:rPr>
              <a:t>Development</a:t>
            </a:r>
            <a:endParaRPr lang="en-US" altLang="zh-CN" dirty="0">
              <a:solidFill>
                <a:schemeClr val="tx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idx="4294967295"/>
          </p:nvPr>
        </p:nvSpPr>
        <p:spPr>
          <a:xfrm>
            <a:off x="1825625" y="495300"/>
            <a:ext cx="8540750" cy="609600"/>
          </a:xfrm>
        </p:spPr>
        <p:txBody>
          <a:bodyPr/>
          <a:lstStyle/>
          <a:p>
            <a:pPr defTabSz="913130" eaLnBrk="1" hangingPunct="1"/>
            <a:r>
              <a:rPr lang="en-US" altLang="zh-CN"/>
              <a:t>What are the Major Reasons of Inequality in China</a:t>
            </a:r>
            <a:r>
              <a:rPr lang="zh-CN" altLang="en-US"/>
              <a:t>？</a:t>
            </a:r>
            <a:endParaRPr lang="zh-CN" altLang="en-US"/>
          </a:p>
        </p:txBody>
      </p:sp>
      <p:sp>
        <p:nvSpPr>
          <p:cNvPr id="23555" name="Rectangle 3"/>
          <p:cNvSpPr>
            <a:spLocks noGrp="1" noRot="1" noChangeArrowheads="1"/>
          </p:cNvSpPr>
          <p:nvPr>
            <p:ph type="body" idx="4294967295"/>
          </p:nvPr>
        </p:nvSpPr>
        <p:spPr/>
        <p:txBody>
          <a:bodyPr/>
          <a:lstStyle/>
          <a:p>
            <a:pPr marL="341630" indent="-341630" defTabSz="913130" eaLnBrk="1" hangingPunct="1"/>
            <a:r>
              <a:rPr lang="en-US" altLang="zh-CN" sz="3600" b="1" dirty="0"/>
              <a:t>Monopoly?</a:t>
            </a:r>
            <a:endParaRPr lang="en-US" altLang="zh-CN" sz="3600" b="1" dirty="0"/>
          </a:p>
          <a:p>
            <a:pPr marL="341630" indent="-341630" defTabSz="913130" eaLnBrk="1" hangingPunct="1"/>
            <a:r>
              <a:rPr lang="en-US" altLang="zh-CN" sz="3600" b="1" dirty="0"/>
              <a:t>Corruption?</a:t>
            </a:r>
            <a:endParaRPr lang="en-US" altLang="zh-CN" sz="3600" b="1" dirty="0"/>
          </a:p>
          <a:p>
            <a:pPr marL="341630" indent="-341630" defTabSz="913130" eaLnBrk="1" hangingPunct="1"/>
            <a:r>
              <a:rPr lang="en-US" altLang="zh-CN" sz="3600" b="1" dirty="0"/>
              <a:t>Privatization? </a:t>
            </a:r>
            <a:endParaRPr lang="en-US" altLang="zh-CN" sz="3600" b="1" dirty="0"/>
          </a:p>
          <a:p>
            <a:pPr marL="741680" lvl="1" indent="-284480" defTabSz="913130" eaLnBrk="1" hangingPunct="1"/>
            <a:r>
              <a:rPr lang="en-US" altLang="zh-CN" sz="3200" b="1" dirty="0"/>
              <a:t>Ownership </a:t>
            </a:r>
            <a:r>
              <a:rPr lang="en-US" altLang="zh-CN" sz="3200" b="1" dirty="0">
                <a:sym typeface="Wingdings" panose="05000000000000000000" pitchFamily="2" charset="2"/>
              </a:rPr>
              <a:t>  Income distribution</a:t>
            </a:r>
            <a:endParaRPr lang="en-US" altLang="zh-CN" sz="3200" b="1" dirty="0">
              <a:sym typeface="Wingdings" panose="05000000000000000000" pitchFamily="2" charset="2"/>
            </a:endParaRPr>
          </a:p>
          <a:p>
            <a:pPr marL="741680" lvl="1" indent="-284480" defTabSz="913130" eaLnBrk="1" hangingPunct="1"/>
            <a:r>
              <a:rPr lang="en-US" altLang="zh-CN" sz="3200" b="1" dirty="0">
                <a:sym typeface="Wingdings" panose="05000000000000000000" pitchFamily="2" charset="2"/>
              </a:rPr>
              <a:t>Ownership  Labor Relation </a:t>
            </a:r>
            <a:endParaRPr lang="en-US" altLang="zh-CN" sz="3200" b="1" dirty="0">
              <a:sym typeface="Wingdings" panose="05000000000000000000" pitchFamily="2" charset="2"/>
            </a:endParaRPr>
          </a:p>
          <a:p>
            <a:pPr marL="741680" lvl="1" indent="-284480" defTabSz="913130" eaLnBrk="1" hangingPunct="1"/>
            <a:r>
              <a:rPr lang="en-US" altLang="zh-CN" sz="3200" b="1" dirty="0">
                <a:sym typeface="Wingdings" panose="05000000000000000000" pitchFamily="2" charset="2"/>
              </a:rPr>
              <a:t>                     Income distribution</a:t>
            </a:r>
            <a:endParaRPr lang="en-US" altLang="zh-CN" sz="3200" b="1" dirty="0">
              <a:sym typeface="Wingdings" panose="05000000000000000000" pitchFamily="2" charset="2"/>
            </a:endParaRPr>
          </a:p>
          <a:p>
            <a:pPr marL="341630" indent="-284480" defTabSz="913130" eaLnBrk="1" hangingPunct="1"/>
            <a:r>
              <a:rPr lang="en-US" altLang="zh-CN" sz="3600" b="1" dirty="0">
                <a:sym typeface="Wingdings" panose="05000000000000000000" pitchFamily="2" charset="2"/>
              </a:rPr>
              <a:t>Market Economy</a:t>
            </a:r>
            <a:endParaRPr lang="en-US" altLang="zh-CN" sz="3600" b="1" dirty="0"/>
          </a:p>
          <a:p>
            <a:pPr marL="341630" indent="-341630" defTabSz="913130" eaLnBrk="1" hangingPunct="1"/>
            <a:endParaRPr lang="en-US" altLang="zh-CN"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5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55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555">
                                            <p:txEl>
                                              <p:pRg st="0" end="0"/>
                                            </p:txEl>
                                          </p:spTgt>
                                        </p:tgtEl>
                                        <p:attrNameLst>
                                          <p:attrName>style.visibility</p:attrName>
                                        </p:attrNameLst>
                                      </p:cBhvr>
                                      <p:to>
                                        <p:strVal val="visible"/>
                                      </p:to>
                                    </p:set>
                                    <p:animEffect transition="in" filter="fade">
                                      <p:cBhvr>
                                        <p:cTn id="35" dur="500"/>
                                        <p:tgtEl>
                                          <p:spTgt spid="2355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555">
                                            <p:txEl>
                                              <p:pRg st="1" end="1"/>
                                            </p:txEl>
                                          </p:spTgt>
                                        </p:tgtEl>
                                        <p:attrNameLst>
                                          <p:attrName>style.visibility</p:attrName>
                                        </p:attrNameLst>
                                      </p:cBhvr>
                                      <p:to>
                                        <p:strVal val="visible"/>
                                      </p:to>
                                    </p:set>
                                    <p:animEffect transition="in" filter="fade">
                                      <p:cBhvr>
                                        <p:cTn id="40" dur="500"/>
                                        <p:tgtEl>
                                          <p:spTgt spid="23555">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555">
                                            <p:txEl>
                                              <p:pRg st="2" end="2"/>
                                            </p:txEl>
                                          </p:spTgt>
                                        </p:tgtEl>
                                        <p:attrNameLst>
                                          <p:attrName>style.visibility</p:attrName>
                                        </p:attrNameLst>
                                      </p:cBhvr>
                                      <p:to>
                                        <p:strVal val="visible"/>
                                      </p:to>
                                    </p:set>
                                    <p:animEffect transition="in" filter="fade">
                                      <p:cBhvr>
                                        <p:cTn id="45" dur="500"/>
                                        <p:tgtEl>
                                          <p:spTgt spid="23555">
                                            <p:txEl>
                                              <p:pRg st="2" end="2"/>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555">
                                            <p:txEl>
                                              <p:pRg st="3" end="3"/>
                                            </p:txEl>
                                          </p:spTgt>
                                        </p:tgtEl>
                                        <p:attrNameLst>
                                          <p:attrName>style.visibility</p:attrName>
                                        </p:attrNameLst>
                                      </p:cBhvr>
                                      <p:to>
                                        <p:strVal val="visible"/>
                                      </p:to>
                                    </p:set>
                                    <p:animEffect transition="in" filter="fade">
                                      <p:cBhvr>
                                        <p:cTn id="48" dur="500"/>
                                        <p:tgtEl>
                                          <p:spTgt spid="23555">
                                            <p:txEl>
                                              <p:pRg st="3" end="3"/>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3555">
                                            <p:txEl>
                                              <p:pRg st="4" end="4"/>
                                            </p:txEl>
                                          </p:spTgt>
                                        </p:tgtEl>
                                        <p:attrNameLst>
                                          <p:attrName>style.visibility</p:attrName>
                                        </p:attrNameLst>
                                      </p:cBhvr>
                                      <p:to>
                                        <p:strVal val="visible"/>
                                      </p:to>
                                    </p:set>
                                    <p:animEffect transition="in" filter="fade">
                                      <p:cBhvr>
                                        <p:cTn id="51" dur="500"/>
                                        <p:tgtEl>
                                          <p:spTgt spid="23555">
                                            <p:txEl>
                                              <p:pRg st="4" end="4"/>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555">
                                            <p:txEl>
                                              <p:pRg st="5" end="5"/>
                                            </p:txEl>
                                          </p:spTgt>
                                        </p:tgtEl>
                                        <p:attrNameLst>
                                          <p:attrName>style.visibility</p:attrName>
                                        </p:attrNameLst>
                                      </p:cBhvr>
                                      <p:to>
                                        <p:strVal val="visible"/>
                                      </p:to>
                                    </p:set>
                                    <p:animEffect transition="in" filter="fade">
                                      <p:cBhvr>
                                        <p:cTn id="54" dur="500"/>
                                        <p:tgtEl>
                                          <p:spTgt spid="2355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555">
                                            <p:txEl>
                                              <p:pRg st="6" end="6"/>
                                            </p:txEl>
                                          </p:spTgt>
                                        </p:tgtEl>
                                        <p:attrNameLst>
                                          <p:attrName>style.visibility</p:attrName>
                                        </p:attrNameLst>
                                      </p:cBhvr>
                                      <p:to>
                                        <p:strVal val="visible"/>
                                      </p:to>
                                    </p:set>
                                    <p:animEffect transition="in" filter="fade">
                                      <p:cBhvr>
                                        <p:cTn id="59" dur="500"/>
                                        <p:tgtEl>
                                          <p:spTgt spid="235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1992313" y="260649"/>
            <a:ext cx="8280151" cy="954107"/>
          </a:xfrm>
          <a:prstGeom prst="rect">
            <a:avLst/>
          </a:prstGeom>
          <a:noFill/>
          <a:ln w="9525">
            <a:noFill/>
            <a:miter lim="800000"/>
          </a:ln>
        </p:spPr>
        <p:txBody>
          <a:bodyPr wrap="square">
            <a:spAutoFit/>
          </a:bodyPr>
          <a:lstStyle/>
          <a:p>
            <a:pPr>
              <a:spcBef>
                <a:spcPct val="50000"/>
              </a:spcBef>
            </a:pPr>
            <a:r>
              <a:rPr lang="en-US" altLang="zh-CN" sz="2800" dirty="0"/>
              <a:t>Public Enterprises’ Share in Industry Output</a:t>
            </a:r>
            <a:r>
              <a:rPr lang="zh-CN" altLang="en-US" sz="2800" dirty="0"/>
              <a:t>（</a:t>
            </a:r>
            <a:r>
              <a:rPr lang="en-US" altLang="zh-CN" sz="2800" dirty="0"/>
              <a:t>%</a:t>
            </a:r>
            <a:r>
              <a:rPr lang="zh-CN" altLang="en-US" sz="2800" dirty="0"/>
              <a:t>）：</a:t>
            </a:r>
            <a:r>
              <a:rPr lang="en-US" altLang="zh-CN" sz="2800" dirty="0"/>
              <a:t>1978-2010</a:t>
            </a:r>
            <a:endParaRPr lang="zh-CN" altLang="en-US" sz="2800" dirty="0"/>
          </a:p>
        </p:txBody>
      </p:sp>
      <p:graphicFrame>
        <p:nvGraphicFramePr>
          <p:cNvPr id="3" name="对象 2"/>
          <p:cNvGraphicFramePr>
            <a:graphicFrameLocks noChangeAspect="1"/>
          </p:cNvGraphicFramePr>
          <p:nvPr/>
        </p:nvGraphicFramePr>
        <p:xfrm>
          <a:off x="1895475" y="1341437"/>
          <a:ext cx="8650105" cy="5242439"/>
        </p:xfrm>
        <a:graphic>
          <a:graphicData uri="http://schemas.openxmlformats.org/presentationml/2006/ole">
            <mc:AlternateContent xmlns:mc="http://schemas.openxmlformats.org/markup-compatibility/2006">
              <mc:Choice xmlns:v="urn:schemas-microsoft-com:vml" Requires="v">
                <p:oleObj spid="_x0000_s67646" name="工作表" r:id="rId1" imgW="12827000" imgH="8229600" progId="Excel.Sheet.8">
                  <p:link updateAutomatic="1"/>
                </p:oleObj>
              </mc:Choice>
              <mc:Fallback>
                <p:oleObj name="工作表" r:id="rId1" imgW="12827000" imgH="8229600" progId="Excel.Sheet.8">
                  <p:link updateAutomatic="1"/>
                  <p:pic>
                    <p:nvPicPr>
                      <p:cNvPr id="0" name="图片 67645"/>
                      <p:cNvPicPr/>
                      <p:nvPr/>
                    </p:nvPicPr>
                    <p:blipFill>
                      <a:blip r:embed="rId2"/>
                      <a:stretch>
                        <a:fillRect/>
                      </a:stretch>
                    </p:blipFill>
                    <p:spPr>
                      <a:xfrm>
                        <a:off x="1895475" y="1341437"/>
                        <a:ext cx="8650105" cy="5242439"/>
                      </a:xfrm>
                      <a:prstGeom prst="rect">
                        <a:avLst/>
                      </a:prstGeom>
                    </p:spPr>
                  </p:pic>
                </p:oleObj>
              </mc:Fallback>
            </mc:AlternateContent>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p:txBody>
          <a:bodyPr/>
          <a:lstStyle/>
          <a:p>
            <a:pPr eaLnBrk="1" hangingPunct="1"/>
            <a:r>
              <a:rPr lang="en-US" altLang="zh-CN" sz="3600"/>
              <a:t>What New Growth model Needed in the Chinese Economy?</a:t>
            </a:r>
            <a:endParaRPr lang="en-US" altLang="zh-CN" sz="3600"/>
          </a:p>
        </p:txBody>
      </p:sp>
      <p:sp>
        <p:nvSpPr>
          <p:cNvPr id="25603" name="Rectangle 3"/>
          <p:cNvSpPr>
            <a:spLocks noGrp="1" noRot="1" noChangeArrowheads="1"/>
          </p:cNvSpPr>
          <p:nvPr>
            <p:ph type="body" idx="1"/>
          </p:nvPr>
        </p:nvSpPr>
        <p:spPr>
          <a:xfrm>
            <a:off x="1825625" y="1600200"/>
            <a:ext cx="8540750" cy="5068888"/>
          </a:xfrm>
        </p:spPr>
        <p:txBody>
          <a:bodyPr/>
          <a:lstStyle/>
          <a:p>
            <a:pPr eaLnBrk="1" hangingPunct="1">
              <a:lnSpc>
                <a:spcPct val="90000"/>
              </a:lnSpc>
            </a:pPr>
            <a:r>
              <a:rPr lang="en-US" altLang="zh-CN"/>
              <a:t>Balanced/sustainable Economic development</a:t>
            </a:r>
            <a:endParaRPr lang="en-US" altLang="zh-CN"/>
          </a:p>
          <a:p>
            <a:pPr lvl="1" eaLnBrk="1" hangingPunct="1">
              <a:lnSpc>
                <a:spcPct val="90000"/>
              </a:lnSpc>
            </a:pPr>
            <a:r>
              <a:rPr lang="en-US" altLang="zh-CN"/>
              <a:t>Less depend on international Market</a:t>
            </a:r>
            <a:endParaRPr lang="en-US" altLang="zh-CN"/>
          </a:p>
          <a:p>
            <a:pPr lvl="1" eaLnBrk="1" hangingPunct="1">
              <a:lnSpc>
                <a:spcPct val="90000"/>
              </a:lnSpc>
            </a:pPr>
            <a:r>
              <a:rPr lang="en-US" altLang="zh-CN"/>
              <a:t>Less depend on Investment</a:t>
            </a:r>
            <a:endParaRPr lang="en-US" altLang="zh-CN"/>
          </a:p>
          <a:p>
            <a:pPr lvl="1" eaLnBrk="1" hangingPunct="1">
              <a:lnSpc>
                <a:spcPct val="90000"/>
              </a:lnSpc>
              <a:buFont typeface="Wingdings" panose="05000000000000000000" pitchFamily="2" charset="2"/>
              <a:buNone/>
            </a:pPr>
            <a:r>
              <a:rPr lang="en-US" altLang="zh-CN">
                <a:sym typeface="Wingdings" panose="05000000000000000000" pitchFamily="2" charset="2"/>
              </a:rPr>
              <a:t>Increasing Private Consumption</a:t>
            </a:r>
            <a:endParaRPr lang="en-US" altLang="zh-CN">
              <a:sym typeface="Wingdings" panose="05000000000000000000" pitchFamily="2" charset="2"/>
            </a:endParaRPr>
          </a:p>
          <a:p>
            <a:pPr lvl="1" eaLnBrk="1" hangingPunct="1">
              <a:lnSpc>
                <a:spcPct val="90000"/>
              </a:lnSpc>
              <a:buFont typeface="Wingdings" panose="05000000000000000000" pitchFamily="2" charset="2"/>
              <a:buNone/>
            </a:pPr>
            <a:r>
              <a:rPr lang="en-US" altLang="zh-CN">
                <a:sym typeface="Wingdings" panose="05000000000000000000" pitchFamily="2" charset="2"/>
              </a:rPr>
              <a:t>increasing income of the poor </a:t>
            </a:r>
            <a:endParaRPr lang="en-US" altLang="zh-CN">
              <a:sym typeface="Wingdings" panose="05000000000000000000" pitchFamily="2" charset="2"/>
            </a:endParaRPr>
          </a:p>
          <a:p>
            <a:pPr lvl="1" eaLnBrk="1" hangingPunct="1">
              <a:lnSpc>
                <a:spcPct val="90000"/>
              </a:lnSpc>
              <a:buFont typeface="Wingdings" panose="05000000000000000000" pitchFamily="2" charset="2"/>
              <a:buNone/>
            </a:pPr>
            <a:r>
              <a:rPr lang="en-US" altLang="zh-CN">
                <a:sym typeface="Wingdings" panose="05000000000000000000" pitchFamily="2" charset="2"/>
              </a:rPr>
              <a:t>   &amp; improving the Social Security Net</a:t>
            </a:r>
            <a:endParaRPr lang="en-US" altLang="zh-CN">
              <a:sym typeface="Wingdings" panose="05000000000000000000" pitchFamily="2" charset="2"/>
            </a:endParaRPr>
          </a:p>
          <a:p>
            <a:pPr lvl="1" eaLnBrk="1" hangingPunct="1">
              <a:lnSpc>
                <a:spcPct val="90000"/>
              </a:lnSpc>
              <a:buFont typeface="Wingdings" panose="05000000000000000000" pitchFamily="2" charset="2"/>
              <a:buNone/>
            </a:pPr>
            <a:r>
              <a:rPr lang="en-US" altLang="zh-CN">
                <a:sym typeface="Wingdings" panose="05000000000000000000" pitchFamily="2" charset="2"/>
              </a:rPr>
              <a:t>(re-)nationalization of enterprises; more strictly regulated market</a:t>
            </a:r>
            <a:endParaRPr lang="en-US" altLang="zh-CN">
              <a:sym typeface="Wingdings" panose="05000000000000000000" pitchFamily="2" charset="2"/>
            </a:endParaRPr>
          </a:p>
          <a:p>
            <a:pPr lvl="1" eaLnBrk="1" hangingPunct="1">
              <a:lnSpc>
                <a:spcPct val="90000"/>
              </a:lnSpc>
            </a:pPr>
            <a:r>
              <a:rPr lang="en-US" altLang="zh-CN">
                <a:sym typeface="Wingdings" panose="05000000000000000000" pitchFamily="2" charset="2"/>
              </a:rPr>
              <a:t>Less depend on massive use of energy and resources, more environment friendly</a:t>
            </a:r>
            <a:endParaRPr lang="en-US" altLang="zh-CN">
              <a:sym typeface="Wingdings" panose="05000000000000000000" pitchFamily="2" charset="2"/>
            </a:endParaRPr>
          </a:p>
          <a:p>
            <a:pPr eaLnBrk="1" hangingPunct="1">
              <a:lnSpc>
                <a:spcPct val="90000"/>
              </a:lnSpc>
              <a:buFont typeface="Wingdings" panose="05000000000000000000" pitchFamily="2" charset="2"/>
              <a:buNone/>
            </a:pPr>
            <a:endParaRPr lang="en-US" altLang="zh-CN" sz="28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p:txBody>
          <a:bodyPr/>
          <a:lstStyle/>
          <a:p>
            <a:pPr eaLnBrk="1" hangingPunct="1"/>
            <a:r>
              <a:rPr lang="en-US" altLang="zh-CN" sz="2800" b="1"/>
              <a:t>Opportunities and Challenges to New Pattern</a:t>
            </a:r>
            <a:endParaRPr lang="en-US" altLang="zh-CN" sz="2800" b="1"/>
          </a:p>
        </p:txBody>
      </p:sp>
      <p:sp>
        <p:nvSpPr>
          <p:cNvPr id="26627" name="Rectangle 3"/>
          <p:cNvSpPr>
            <a:spLocks noGrp="1" noRot="1" noChangeArrowheads="1"/>
          </p:cNvSpPr>
          <p:nvPr>
            <p:ph type="body" idx="1"/>
          </p:nvPr>
        </p:nvSpPr>
        <p:spPr/>
        <p:txBody>
          <a:bodyPr/>
          <a:lstStyle/>
          <a:p>
            <a:pPr eaLnBrk="1" hangingPunct="1"/>
            <a:r>
              <a:rPr lang="en-US" altLang="zh-CN" dirty="0"/>
              <a:t>Opportunities</a:t>
            </a:r>
            <a:endParaRPr lang="en-US" altLang="zh-CN" dirty="0"/>
          </a:p>
          <a:p>
            <a:pPr lvl="1" eaLnBrk="1" hangingPunct="1"/>
            <a:r>
              <a:rPr lang="en-US" altLang="zh-CN" dirty="0"/>
              <a:t>The Drain Up of the Surplus Rural Labor Reserves—Lewis Turning Point</a:t>
            </a:r>
            <a:endParaRPr lang="en-US" altLang="zh-CN" dirty="0"/>
          </a:p>
          <a:p>
            <a:pPr lvl="1" eaLnBrk="1" hangingPunct="1"/>
            <a:r>
              <a:rPr lang="en-US" altLang="zh-CN" dirty="0"/>
              <a:t>The Foundation of Chinese Economy is Still Good (</a:t>
            </a:r>
            <a:r>
              <a:rPr lang="en-US" altLang="zh-CN" i="1" dirty="0"/>
              <a:t>huge market, Infrastructure</a:t>
            </a:r>
            <a:r>
              <a:rPr lang="en-US" altLang="zh-CN" dirty="0"/>
              <a:t>, </a:t>
            </a:r>
            <a:r>
              <a:rPr lang="zh-CN" altLang="zh-CN" i="1" dirty="0"/>
              <a:t>Industry Clustering</a:t>
            </a:r>
            <a:r>
              <a:rPr lang="en-US" altLang="zh-CN" dirty="0"/>
              <a:t>)</a:t>
            </a:r>
            <a:endParaRPr lang="en-US" altLang="zh-CN" dirty="0"/>
          </a:p>
          <a:p>
            <a:pPr lvl="1" eaLnBrk="1" hangingPunct="1"/>
            <a:r>
              <a:rPr lang="en-US" altLang="zh-CN" dirty="0"/>
              <a:t>The Current Crisis (International Market; US Model; Theory, </a:t>
            </a:r>
            <a:r>
              <a:rPr lang="en-US" altLang="zh-CN" dirty="0" err="1"/>
              <a:t>etc</a:t>
            </a:r>
            <a:r>
              <a:rPr lang="en-US" altLang="zh-CN" dirty="0"/>
              <a:t>)</a:t>
            </a:r>
            <a:endParaRPr lang="en-US" altLang="zh-CN" dirty="0"/>
          </a:p>
          <a:p>
            <a:pPr eaLnBrk="1" hangingPunct="1"/>
            <a:r>
              <a:rPr lang="en-US" altLang="zh-CN" dirty="0"/>
              <a:t>Challenges</a:t>
            </a:r>
            <a:endParaRPr lang="en-US" altLang="zh-CN" dirty="0"/>
          </a:p>
          <a:p>
            <a:pPr lvl="1" eaLnBrk="1" hangingPunct="1"/>
            <a:r>
              <a:rPr lang="en-GB" altLang="zh-CN" dirty="0"/>
              <a:t>The Resistance from Those Benefited Interest Groups from the Old Growth Model</a:t>
            </a:r>
            <a:endParaRPr lang="en-US" altLang="zh-CN" dirty="0"/>
          </a:p>
          <a:p>
            <a:pPr lvl="1" eaLnBrk="1" hangingPunct="1"/>
            <a:endParaRPr lang="en-US" altLang="zh-CN"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p:txBody>
          <a:bodyPr/>
          <a:lstStyle/>
          <a:p>
            <a:r>
              <a:rPr lang="en-US" altLang="zh-CN" dirty="0"/>
              <a:t>China will still Grow </a:t>
            </a:r>
            <a:r>
              <a:rPr lang="en-US" altLang="zh-CN" dirty="0" err="1"/>
              <a:t>fastly</a:t>
            </a:r>
            <a:endParaRPr lang="zh-CN" altLang="en-US" dirty="0"/>
          </a:p>
        </p:txBody>
      </p:sp>
      <p:sp>
        <p:nvSpPr>
          <p:cNvPr id="5" name="副标题 4"/>
          <p:cNvSpPr>
            <a:spLocks noGrp="1"/>
          </p:cNvSpPr>
          <p:nvPr>
            <p:ph type="subTitle" idx="1"/>
          </p:nvPr>
        </p:nvSpPr>
        <p:spPr/>
        <p:txBody>
          <a:bodyPr/>
          <a:lstStyle/>
          <a:p>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mmbiz.qpic.cn/mmbiz_gif/yZicewu7XdFZMWbmjcly20xLrByhCCEgCy3WrnzsMYibzAH3nuWb35sgewcB60pcXCNM0QS4NdvrDF9EDvO9rl1Q/640?wx_fmt=gif"/>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249380" y="1196752"/>
            <a:ext cx="11693239" cy="489654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487488" y="260648"/>
            <a:ext cx="7490182" cy="584775"/>
          </a:xfrm>
          <a:prstGeom prst="rect">
            <a:avLst/>
          </a:prstGeom>
        </p:spPr>
        <p:txBody>
          <a:bodyPr wrap="square">
            <a:spAutoFit/>
          </a:bodyPr>
          <a:lstStyle/>
          <a:p>
            <a:pPr algn="ctr" defTabSz="685800" fontAlgn="auto">
              <a:spcBef>
                <a:spcPts val="0"/>
              </a:spcBef>
              <a:spcAft>
                <a:spcPts val="0"/>
              </a:spcAft>
              <a:defRPr/>
            </a:pPr>
            <a:r>
              <a:rPr lang="en-US" altLang="zh-CN" sz="3200" b="1" dirty="0">
                <a:solidFill>
                  <a:srgbClr val="FFFF00"/>
                </a:solidFill>
                <a:latin typeface="华文楷体" panose="02010600040101010101" pitchFamily="2" charset="-122"/>
                <a:ea typeface="华文楷体" panose="02010600040101010101" pitchFamily="2" charset="-122"/>
              </a:rPr>
              <a:t>Hongkong-Zhuhai-Macao Bridge, 55KM</a:t>
            </a:r>
            <a:endParaRPr lang="zh-CN" altLang="en-US" sz="3200" b="1" dirty="0">
              <a:solidFill>
                <a:srgbClr val="FFFF00"/>
              </a:solidFill>
              <a:latin typeface="华文楷体" panose="02010600040101010101" pitchFamily="2" charset="-122"/>
              <a:ea typeface="华文楷体" panose="02010600040101010101" pitchFamily="2" charset="-12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p:txBody>
          <a:bodyPr/>
          <a:lstStyle/>
          <a:p>
            <a:r>
              <a:rPr lang="en-US" altLang="zh-CN" dirty="0"/>
              <a:t>Chinese Government still has Enough Policy Tools</a:t>
            </a:r>
            <a:endParaRPr lang="zh-CN" altLang="en-US" dirty="0"/>
          </a:p>
        </p:txBody>
      </p:sp>
      <p:sp>
        <p:nvSpPr>
          <p:cNvPr id="5" name="副标题 4"/>
          <p:cNvSpPr>
            <a:spLocks noGrp="1"/>
          </p:cNvSpPr>
          <p:nvPr>
            <p:ph type="subTitle" idx="1"/>
          </p:nvPr>
        </p:nvSpPr>
        <p:spPr/>
        <p:txBody>
          <a:bodyPr/>
          <a:lstStyle/>
          <a:p>
            <a:endParaRPr lang="zh-CN" alt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600" dirty="0"/>
              <a:t>Rapid Growth of Government Revenue and expenditure</a:t>
            </a:r>
            <a:endParaRPr lang="zh-CN" altLang="en-US" sz="3600" dirty="0"/>
          </a:p>
        </p:txBody>
      </p:sp>
      <p:graphicFrame>
        <p:nvGraphicFramePr>
          <p:cNvPr id="3" name="对象 2"/>
          <p:cNvGraphicFramePr>
            <a:graphicFrameLocks noChangeAspect="1"/>
          </p:cNvGraphicFramePr>
          <p:nvPr/>
        </p:nvGraphicFramePr>
        <p:xfrm>
          <a:off x="1993900" y="1385888"/>
          <a:ext cx="8134350" cy="5340350"/>
        </p:xfrm>
        <a:graphic>
          <a:graphicData uri="http://schemas.openxmlformats.org/presentationml/2006/ole">
            <mc:AlternateContent xmlns:mc="http://schemas.openxmlformats.org/markup-compatibility/2006">
              <mc:Choice xmlns:v="urn:schemas-microsoft-com:vml" Requires="v">
                <p:oleObj spid="_x0000_s78901" name="工作表" r:id="rId1" imgW="9410700" imgH="6181725" progId="Excel.Sheet.12">
                  <p:link updateAutomatic="1"/>
                </p:oleObj>
              </mc:Choice>
              <mc:Fallback>
                <p:oleObj name="工作表" r:id="rId1" imgW="9410700" imgH="6181725" progId="Excel.Sheet.12">
                  <p:link updateAutomatic="1"/>
                  <p:pic>
                    <p:nvPicPr>
                      <p:cNvPr id="0" name="图片 78900"/>
                      <p:cNvPicPr/>
                      <p:nvPr/>
                    </p:nvPicPr>
                    <p:blipFill>
                      <a:blip r:embed="rId2"/>
                      <a:stretch>
                        <a:fillRect/>
                      </a:stretch>
                    </p:blipFill>
                    <p:spPr>
                      <a:xfrm>
                        <a:off x="1993900" y="1385888"/>
                        <a:ext cx="8134350" cy="5340350"/>
                      </a:xfrm>
                      <a:prstGeom prst="rect">
                        <a:avLst/>
                      </a:prstGeom>
                    </p:spPr>
                  </p:pic>
                </p:oleObj>
              </mc:Fallback>
            </mc:AlternateContent>
          </a:graphicData>
        </a:graphic>
      </p:graphicFrame>
      <p:sp>
        <p:nvSpPr>
          <p:cNvPr id="5" name="文本框 4"/>
          <p:cNvSpPr txBox="1"/>
          <p:nvPr/>
        </p:nvSpPr>
        <p:spPr>
          <a:xfrm>
            <a:off x="9768408" y="1700808"/>
            <a:ext cx="288032" cy="369332"/>
          </a:xfrm>
          <a:prstGeom prst="rect">
            <a:avLst/>
          </a:prstGeom>
          <a:noFill/>
        </p:spPr>
        <p:txBody>
          <a:bodyPr wrap="square" rtlCol="0">
            <a:spAutoFit/>
          </a:bodyPr>
          <a:lstStyle/>
          <a:p>
            <a:r>
              <a:rPr lang="en-US" altLang="zh-CN" dirty="0"/>
              <a:t>%</a:t>
            </a:r>
            <a:endParaRPr lang="zh-CN" altLang="en-US" dirty="0"/>
          </a:p>
        </p:txBody>
      </p:sp>
      <p:sp>
        <p:nvSpPr>
          <p:cNvPr id="6" name="文本框 5"/>
          <p:cNvSpPr txBox="1"/>
          <p:nvPr/>
        </p:nvSpPr>
        <p:spPr>
          <a:xfrm>
            <a:off x="1991545" y="1628800"/>
            <a:ext cx="1008112" cy="369332"/>
          </a:xfrm>
          <a:prstGeom prst="rect">
            <a:avLst/>
          </a:prstGeom>
          <a:noFill/>
        </p:spPr>
        <p:txBody>
          <a:bodyPr wrap="square" rtlCol="0">
            <a:spAutoFit/>
          </a:bodyPr>
          <a:lstStyle/>
          <a:p>
            <a:r>
              <a:rPr lang="en-US" altLang="zh-CN" dirty="0" err="1"/>
              <a:t>Tr.RMB</a:t>
            </a:r>
            <a:endParaRPr lang="zh-CN" alt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p:txBody>
          <a:bodyPr/>
          <a:lstStyle/>
          <a:p>
            <a:pPr eaLnBrk="1" hangingPunct="1"/>
            <a:r>
              <a:rPr lang="en-US" altLang="zh-CN"/>
              <a:t>Conclusion</a:t>
            </a:r>
            <a:endParaRPr lang="en-US" altLang="zh-CN"/>
          </a:p>
        </p:txBody>
      </p:sp>
      <p:sp>
        <p:nvSpPr>
          <p:cNvPr id="29699" name="Rectangle 3"/>
          <p:cNvSpPr>
            <a:spLocks noGrp="1" noRot="1" noChangeArrowheads="1"/>
          </p:cNvSpPr>
          <p:nvPr>
            <p:ph type="body" idx="1"/>
          </p:nvPr>
        </p:nvSpPr>
        <p:spPr/>
        <p:txBody>
          <a:bodyPr/>
          <a:lstStyle/>
          <a:p>
            <a:pPr eaLnBrk="1" hangingPunct="1"/>
            <a:r>
              <a:rPr lang="en-US" altLang="zh-CN" dirty="0"/>
              <a:t>China May Still Experience Rapid Growth in  Future, but,</a:t>
            </a:r>
            <a:endParaRPr lang="en-US" altLang="zh-CN" dirty="0"/>
          </a:p>
          <a:p>
            <a:pPr lvl="1" eaLnBrk="1" hangingPunct="1"/>
            <a:r>
              <a:rPr lang="en-US" altLang="zh-CN" dirty="0"/>
              <a:t>The growth pattern has to be changed.</a:t>
            </a:r>
            <a:endParaRPr lang="en-US" altLang="zh-CN"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ctrTitle"/>
          </p:nvPr>
        </p:nvSpPr>
        <p:spPr/>
        <p:txBody>
          <a:bodyPr/>
          <a:lstStyle/>
          <a:p>
            <a:r>
              <a:rPr lang="en-US" altLang="zh-CN" dirty="0"/>
              <a:t>Thank You!</a:t>
            </a:r>
            <a:endParaRPr lang="zh-CN" altLang="en-US" dirty="0"/>
          </a:p>
        </p:txBody>
      </p:sp>
      <p:sp>
        <p:nvSpPr>
          <p:cNvPr id="7" name="副标题 6"/>
          <p:cNvSpPr>
            <a:spLocks noGrp="1"/>
          </p:cNvSpPr>
          <p:nvPr>
            <p:ph type="subTitle" idx="1"/>
          </p:nvPr>
        </p:nvSpPr>
        <p:spPr/>
        <p:txBody>
          <a:bodyPr/>
          <a:lstStyle/>
          <a:p>
            <a:r>
              <a:rPr lang="en-US" altLang="zh-CN" dirty="0"/>
              <a:t>Questions and Comments</a:t>
            </a:r>
            <a:br>
              <a:rPr lang="en-US" altLang="zh-CN" dirty="0"/>
            </a:br>
            <a:r>
              <a:rPr lang="en-US" altLang="zh-CN" dirty="0"/>
              <a:t>Welcome!</a:t>
            </a:r>
            <a:endParaRPr lang="en-US" altLang="zh-CN" dirty="0"/>
          </a:p>
          <a:p>
            <a:endParaRPr lang="en-US" altLang="zh-CN" dirty="0"/>
          </a:p>
          <a:p>
            <a:r>
              <a:rPr lang="en-US" altLang="zh-CN" dirty="0"/>
              <a:t>andong@tsinghua.edu.cn</a:t>
            </a:r>
            <a:endParaRPr lang="zh-CN" altLang="en-US" dirty="0"/>
          </a:p>
          <a:p>
            <a:endParaRPr lang="zh-CN"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38915" name="矩形 2"/>
          <p:cNvSpPr>
            <a:spLocks noChangeArrowheads="1"/>
          </p:cNvSpPr>
          <p:nvPr/>
        </p:nvSpPr>
        <p:spPr bwMode="auto">
          <a:xfrm>
            <a:off x="1847528" y="645144"/>
            <a:ext cx="7506834" cy="90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defTabSz="514350" fontAlgn="auto">
              <a:lnSpc>
                <a:spcPct val="150000"/>
              </a:lnSpc>
              <a:spcBef>
                <a:spcPts val="0"/>
              </a:spcBef>
              <a:spcAft>
                <a:spcPts val="0"/>
              </a:spcAft>
              <a:defRPr/>
            </a:pPr>
            <a:r>
              <a:rPr lang="en-US" altLang="zh-CN" sz="4000" dirty="0">
                <a:solidFill>
                  <a:srgbClr val="FFFF00"/>
                </a:solidFill>
                <a:latin typeface="微软雅黑" panose="020B0503020204020204" pitchFamily="34" charset="-122"/>
                <a:ea typeface="微软雅黑" panose="020B0503020204020204" pitchFamily="34" charset="-122"/>
              </a:rPr>
              <a:t>High-Tech Projections</a:t>
            </a:r>
            <a:endParaRPr lang="zh-CN" altLang="en-US" sz="4000" dirty="0">
              <a:solidFill>
                <a:srgbClr val="FFFF00"/>
              </a:solidFill>
            </a:endParaRPr>
          </a:p>
        </p:txBody>
      </p:sp>
      <p:pic>
        <p:nvPicPr>
          <p:cNvPr id="38916" name="图片 3"/>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40000" y="1856547"/>
            <a:ext cx="2640595" cy="212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80595" y="1870972"/>
            <a:ext cx="2942377" cy="214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2972" y="1859613"/>
            <a:ext cx="2935169" cy="2186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4365" y="3976732"/>
            <a:ext cx="2654823" cy="2236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0595" y="3976734"/>
            <a:ext cx="2915011" cy="235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图片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95604" y="4023422"/>
            <a:ext cx="2784278" cy="2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1580" y="125148"/>
            <a:ext cx="10680884" cy="944033"/>
          </a:xfrm>
          <a:prstGeom prst="rect">
            <a:avLst/>
          </a:prstGeom>
          <a:noFill/>
        </p:spPr>
        <p:txBody>
          <a:bodyPr wrap="square" rtlCol="0">
            <a:noAutofit/>
          </a:bodyPr>
          <a:lstStyle/>
          <a:p>
            <a:pPr>
              <a:lnSpc>
                <a:spcPct val="130000"/>
              </a:lnSpc>
            </a:pPr>
            <a:r>
              <a:rPr lang="zh-CN" altLang="en-US" sz="2665" b="1" dirty="0">
                <a:gradFill>
                  <a:gsLst>
                    <a:gs pos="100000">
                      <a:srgbClr val="E9BE61"/>
                    </a:gs>
                    <a:gs pos="49000">
                      <a:srgbClr val="FEEFAC"/>
                    </a:gs>
                  </a:gsLst>
                  <a:lin ang="5400000" scaled="0"/>
                </a:gradFill>
                <a:effectLst>
                  <a:outerShdw blurRad="38100" dist="38100" dir="2700000" algn="tl">
                    <a:srgbClr val="000000">
                      <a:alpha val="43137"/>
                    </a:srgbClr>
                  </a:outerShdw>
                </a:effectLst>
                <a:cs typeface="+mn-ea"/>
              </a:rPr>
              <a:t>打赢了人类历史上规模最大的脱贫攻坚战</a:t>
            </a:r>
            <a:endParaRPr lang="zh-CN" altLang="en-US" sz="2665" b="1" dirty="0">
              <a:gradFill>
                <a:gsLst>
                  <a:gs pos="100000">
                    <a:srgbClr val="E9BE61"/>
                  </a:gs>
                  <a:gs pos="49000">
                    <a:srgbClr val="FEEFAC"/>
                  </a:gs>
                </a:gsLst>
                <a:lin ang="5400000" scaled="0"/>
              </a:gradFill>
              <a:effectLst>
                <a:outerShdw blurRad="38100" dist="38100" dir="2700000" algn="tl">
                  <a:srgbClr val="000000">
                    <a:alpha val="43137"/>
                  </a:srgbClr>
                </a:outerShdw>
              </a:effectLst>
              <a:latin typeface="+mn-lt"/>
              <a:ea typeface="+mn-ea"/>
              <a:cs typeface="+mn-ea"/>
              <a:sym typeface="+mn-lt"/>
            </a:endParaRPr>
          </a:p>
        </p:txBody>
      </p:sp>
      <p:pic>
        <p:nvPicPr>
          <p:cNvPr id="3" name="Picture 2" descr="https://gimg2.baidu.com/image_search/src=http%3A%2F%2Fimgcdn.scol.com.cn%2FNEWS_99ADBDBB6FD06F238B845ABAC93B72D5.JPG&amp;refer=http%3A%2F%2Fimgcdn.scol.com.cn&amp;app=2002&amp;size=f9999,10000&amp;q=a80&amp;n=0&amp;g=0n&amp;fmt=auto?sec=1661596699&amp;t=49c240e5c8b1a428336179e714c2f6c0"/>
          <p:cNvPicPr>
            <a:picLocks noChangeAspect="1" noChangeArrowheads="1"/>
          </p:cNvPicPr>
          <p:nvPr/>
        </p:nvPicPr>
        <p:blipFill rotWithShape="1">
          <a:blip r:embed="rId1">
            <a:extLst>
              <a:ext uri="{28A0092B-C50C-407E-A947-70E740481C1C}">
                <a14:useLocalDpi xmlns:a14="http://schemas.microsoft.com/office/drawing/2010/main" val="0"/>
              </a:ext>
            </a:extLst>
          </a:blip>
          <a:srcRect l="5993" t="28552" r="5385" b="25077"/>
          <a:stretch>
            <a:fillRect/>
          </a:stretch>
        </p:blipFill>
        <p:spPr bwMode="auto">
          <a:xfrm>
            <a:off x="0" y="2978768"/>
            <a:ext cx="12192000" cy="387923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30245" y="1177011"/>
            <a:ext cx="5849759" cy="1137106"/>
          </a:xfrm>
          <a:prstGeom prst="rect">
            <a:avLst/>
          </a:prstGeom>
          <a:ln>
            <a:noFill/>
          </a:ln>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rPr>
              <a:t>40</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rPr>
              <a:t>年来，按照世界银行每人每天</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rPr>
              <a:t>1.9</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rPr>
              <a:t>美元的全球绝对贫困标准衡量，中国的贫困人口减少了近</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rPr>
              <a:t>8</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rPr>
              <a:t>亿，占同期全球减贫人数近</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rPr>
              <a:t>75%</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rPr>
              <a:t>。</a:t>
            </a: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Helvetica"/>
              </a:rPr>
              <a:t>             </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endParaRPr>
          </a:p>
        </p:txBody>
      </p:sp>
      <p:sp>
        <p:nvSpPr>
          <p:cNvPr id="6" name="矩形 5"/>
          <p:cNvSpPr/>
          <p:nvPr/>
        </p:nvSpPr>
        <p:spPr>
          <a:xfrm>
            <a:off x="7044340" y="1318781"/>
            <a:ext cx="4580207" cy="876650"/>
          </a:xfrm>
          <a:prstGeom prst="rect">
            <a:avLst/>
          </a:prstGeom>
        </p:spPr>
        <p:txBody>
          <a:bodyPr wrap="square">
            <a:spAutoFit/>
          </a:bodyPr>
          <a:lstStyle/>
          <a:p>
            <a:pPr marL="0" marR="0" lvl="0" indent="0" algn="just" defTabSz="914400" rtl="0" eaLnBrk="1" fontAlgn="auto" latinLnBrk="0" hangingPunct="1">
              <a:lnSpc>
                <a:spcPct val="120000"/>
              </a:lnSpc>
              <a:spcBef>
                <a:spcPts val="600"/>
              </a:spcBef>
              <a:spcAft>
                <a:spcPts val="0"/>
              </a:spcAft>
              <a:buClrTx/>
              <a:buSzTx/>
              <a:buFontTx/>
              <a:buNone/>
              <a:defRPr/>
            </a:pPr>
            <a:r>
              <a:rPr kumimoji="0" lang="en-US" altLang="zh-CN"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Helvetica"/>
              </a:rPr>
              <a:t>2021</a:t>
            </a:r>
            <a:r>
              <a:rPr kumimoji="0" lang="zh-CN" altLang="en-US"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Helvetica"/>
              </a:rPr>
              <a:t>年，居民人均预期寿命为</a:t>
            </a:r>
            <a:r>
              <a:rPr kumimoji="0" lang="en-US" altLang="zh-CN"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Helvetica"/>
              </a:rPr>
              <a:t>78.2</a:t>
            </a:r>
            <a:r>
              <a:rPr kumimoji="0" lang="zh-CN" altLang="en-US"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Helvetica"/>
              </a:rPr>
              <a:t>岁。</a:t>
            </a:r>
            <a:endParaRPr kumimoji="0" lang="en-US" altLang="zh-CN"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Helvetica"/>
            </a:endParaRPr>
          </a:p>
          <a:p>
            <a:pPr marL="0" marR="0" lvl="0" indent="0" algn="just" defTabSz="914400" rtl="0" eaLnBrk="1" fontAlgn="auto" latinLnBrk="0" hangingPunct="1">
              <a:lnSpc>
                <a:spcPct val="120000"/>
              </a:lnSpc>
              <a:spcBef>
                <a:spcPts val="600"/>
              </a:spcBef>
              <a:spcAft>
                <a:spcPts val="0"/>
              </a:spcAft>
              <a:buClrTx/>
              <a:buSzTx/>
              <a:buFontTx/>
              <a:buNone/>
              <a:defRPr/>
            </a:pPr>
            <a:r>
              <a:rPr kumimoji="0" lang="en-US" altLang="zh-CN"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Helvetica"/>
              </a:rPr>
              <a:t>1980</a:t>
            </a:r>
            <a:r>
              <a:rPr kumimoji="0" lang="zh-CN" altLang="en-US"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Helvetica"/>
              </a:rPr>
              <a:t>年，居民人均预期寿命为</a:t>
            </a:r>
            <a:r>
              <a:rPr kumimoji="0" lang="en-US" altLang="zh-CN"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Helvetica"/>
              </a:rPr>
              <a:t>68</a:t>
            </a:r>
            <a:r>
              <a:rPr kumimoji="0" lang="zh-CN" altLang="en-US"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Helvetica"/>
              </a:rPr>
              <a:t>岁。</a:t>
            </a:r>
            <a:endParaRPr kumimoji="0" lang="en-US" altLang="zh-CN"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Helvetica"/>
            </a:endParaRPr>
          </a:p>
        </p:txBody>
      </p:sp>
      <p:sp>
        <p:nvSpPr>
          <p:cNvPr id="7" name="矩形 6"/>
          <p:cNvSpPr/>
          <p:nvPr/>
        </p:nvSpPr>
        <p:spPr>
          <a:xfrm>
            <a:off x="6957609" y="2350034"/>
            <a:ext cx="4753669" cy="295145"/>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Helvetica"/>
              </a:rPr>
              <a:t>——</a:t>
            </a:r>
            <a:r>
              <a:rPr kumimoji="0" lang="zh-CN" altLang="en-US" sz="12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Helvetica"/>
              </a:rPr>
              <a:t>国家卫生健康委员会</a:t>
            </a:r>
            <a:r>
              <a:rPr kumimoji="0" lang="en-US" altLang="zh-CN" sz="12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Helvetica"/>
              </a:rPr>
              <a:t>《2021</a:t>
            </a:r>
            <a:r>
              <a:rPr kumimoji="0" lang="zh-CN" altLang="en-US" sz="12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Helvetica"/>
              </a:rPr>
              <a:t>年我国卫生健康事业发展统计公报</a:t>
            </a:r>
            <a:r>
              <a:rPr kumimoji="0" lang="en-US" altLang="zh-CN" sz="12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Helvetica"/>
              </a:rPr>
              <a:t>》</a:t>
            </a:r>
            <a:endParaRPr kumimoji="0" lang="zh-CN" altLang="en-US" sz="12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Helvetica"/>
            </a:endParaRPr>
          </a:p>
        </p:txBody>
      </p:sp>
      <p:sp>
        <p:nvSpPr>
          <p:cNvPr id="8" name="文本框 7"/>
          <p:cNvSpPr txBox="1"/>
          <p:nvPr/>
        </p:nvSpPr>
        <p:spPr>
          <a:xfrm>
            <a:off x="215250" y="2392060"/>
            <a:ext cx="6359971"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rPr>
              <a:t>——</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rPr>
              <a:t>中国财政部、国务院发展研究中心与世界银行联合发布</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rPr>
              <a:t>《</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rPr>
              <a:t>中国减贫四十年</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rPr>
              <a:t>》</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rPr>
              <a:t>研究报告</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1" name="组合 10"/>
          <p:cNvGrpSpPr/>
          <p:nvPr/>
        </p:nvGrpSpPr>
        <p:grpSpPr>
          <a:xfrm>
            <a:off x="131139" y="1018757"/>
            <a:ext cx="6503971" cy="1762187"/>
            <a:chOff x="381279" y="1028868"/>
            <a:chExt cx="4917171" cy="1344129"/>
          </a:xfrm>
        </p:grpSpPr>
        <p:sp>
          <p:nvSpPr>
            <p:cNvPr id="9" name="矩形: 圆角 8"/>
            <p:cNvSpPr/>
            <p:nvPr/>
          </p:nvSpPr>
          <p:spPr>
            <a:xfrm>
              <a:off x="381279" y="1028868"/>
              <a:ext cx="4917171" cy="1344129"/>
            </a:xfrm>
            <a:prstGeom prst="roundRect">
              <a:avLst>
                <a:gd name="adj" fmla="val 0"/>
              </a:avLst>
            </a:prstGeom>
            <a:noFill/>
            <a:ln w="9525">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381279" y="1029996"/>
              <a:ext cx="108868" cy="134300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15" name="矩形: 圆角 14"/>
          <p:cNvSpPr/>
          <p:nvPr/>
        </p:nvSpPr>
        <p:spPr>
          <a:xfrm>
            <a:off x="6764137" y="1018757"/>
            <a:ext cx="5284612" cy="1762187"/>
          </a:xfrm>
          <a:prstGeom prst="roundRect">
            <a:avLst>
              <a:gd name="adj" fmla="val 0"/>
            </a:avLst>
          </a:prstGeom>
          <a:noFill/>
          <a:ln w="9525">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6" name="矩形 15"/>
          <p:cNvSpPr/>
          <p:nvPr/>
        </p:nvSpPr>
        <p:spPr>
          <a:xfrm>
            <a:off x="11904749" y="1018757"/>
            <a:ext cx="144000" cy="176070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 name="灯片编号占位符 6"/>
          <p:cNvSpPr>
            <a:spLocks noGrp="1"/>
          </p:cNvSpPr>
          <p:nvPr/>
        </p:nvSpPr>
        <p:spPr>
          <a:xfrm>
            <a:off x="11563608" y="6616414"/>
            <a:ext cx="539044" cy="241586"/>
          </a:xfrm>
          <a:prstGeom prst="rect">
            <a:avLst/>
          </a:prstGeom>
        </p:spPr>
        <p:txBody>
          <a:bodyPr vert="horz" lIns="91440" tIns="45720" rIns="91440" bIns="45720" rtlCol="0" anchor="ctr"/>
          <a:lstStyle>
            <a:defPPr>
              <a:defRPr lang="zh-CN"/>
            </a:defPPr>
            <a:lvl1pPr marL="0" algn="r"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E94C9D3-C384-4E7D-BD0D-43030464E9B0}" type="slidenum">
              <a:rPr kumimoji="0" lang="zh-CN" altLang="en-US" sz="1400" b="1" i="0" u="none" strike="noStrike" kern="120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rPr>
            </a:fld>
            <a:endPar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18" name="图片 17"/>
          <p:cNvPicPr>
            <a:picLocks noChangeAspect="1"/>
          </p:cNvPicPr>
          <p:nvPr/>
        </p:nvPicPr>
        <p:blipFill>
          <a:blip r:embed="rId2"/>
          <a:stretch>
            <a:fillRect/>
          </a:stretch>
        </p:blipFill>
        <p:spPr>
          <a:xfrm>
            <a:off x="3431704" y="-5547"/>
            <a:ext cx="5146511" cy="68635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commondata" val="eyJoZGlkIjoiMzEwNTM5NzYwMDRjMzkwZTVkZjY2ODkwMGIxNGU0OTUifQ=="/>
</p:tagLst>
</file>

<file path=ppt/theme/theme1.xml><?xml version="1.0" encoding="utf-8"?>
<a:theme xmlns:a="http://schemas.openxmlformats.org/drawingml/2006/main" name="京剧脸谱">
  <a:themeElements>
    <a:clrScheme name="京剧脸谱 1">
      <a:dk1>
        <a:srgbClr val="000000"/>
      </a:dk1>
      <a:lt1>
        <a:srgbClr val="FFFFFF"/>
      </a:lt1>
      <a:dk2>
        <a:srgbClr val="000099"/>
      </a:dk2>
      <a:lt2>
        <a:srgbClr val="969696"/>
      </a:lt2>
      <a:accent1>
        <a:srgbClr val="CCECFF"/>
      </a:accent1>
      <a:accent2>
        <a:srgbClr val="FFFF66"/>
      </a:accent2>
      <a:accent3>
        <a:srgbClr val="FFFFFF"/>
      </a:accent3>
      <a:accent4>
        <a:srgbClr val="000000"/>
      </a:accent4>
      <a:accent5>
        <a:srgbClr val="E2F4FF"/>
      </a:accent5>
      <a:accent6>
        <a:srgbClr val="E7E75C"/>
      </a:accent6>
      <a:hlink>
        <a:srgbClr val="0000FF"/>
      </a:hlink>
      <a:folHlink>
        <a:srgbClr val="006666"/>
      </a:folHlink>
    </a:clrScheme>
    <a:fontScheme name="京剧脸谱">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京剧脸谱 1">
        <a:dk1>
          <a:srgbClr val="000000"/>
        </a:dk1>
        <a:lt1>
          <a:srgbClr val="FFFFFF"/>
        </a:lt1>
        <a:dk2>
          <a:srgbClr val="000099"/>
        </a:dk2>
        <a:lt2>
          <a:srgbClr val="969696"/>
        </a:lt2>
        <a:accent1>
          <a:srgbClr val="CCECFF"/>
        </a:accent1>
        <a:accent2>
          <a:srgbClr val="FFFF66"/>
        </a:accent2>
        <a:accent3>
          <a:srgbClr val="FFFFFF"/>
        </a:accent3>
        <a:accent4>
          <a:srgbClr val="000000"/>
        </a:accent4>
        <a:accent5>
          <a:srgbClr val="E2F4FF"/>
        </a:accent5>
        <a:accent6>
          <a:srgbClr val="E7E75C"/>
        </a:accent6>
        <a:hlink>
          <a:srgbClr val="0000FF"/>
        </a:hlink>
        <a:folHlink>
          <a:srgbClr val="006666"/>
        </a:folHlink>
      </a:clrScheme>
      <a:clrMap bg1="lt1" tx1="dk1" bg2="lt2" tx2="dk2" accent1="accent1" accent2="accent2" accent3="accent3" accent4="accent4" accent5="accent5" accent6="accent6" hlink="hlink" folHlink="folHlink"/>
    </a:extraClrScheme>
    <a:extraClrScheme>
      <a:clrScheme name="京剧脸谱 2">
        <a:dk1>
          <a:srgbClr val="000099"/>
        </a:dk1>
        <a:lt1>
          <a:srgbClr val="E9E9FF"/>
        </a:lt1>
        <a:dk2>
          <a:srgbClr val="000000"/>
        </a:dk2>
        <a:lt2>
          <a:srgbClr val="969696"/>
        </a:lt2>
        <a:accent1>
          <a:srgbClr val="FFCCCC"/>
        </a:accent1>
        <a:accent2>
          <a:srgbClr val="CC3300"/>
        </a:accent2>
        <a:accent3>
          <a:srgbClr val="F2F2FF"/>
        </a:accent3>
        <a:accent4>
          <a:srgbClr val="000082"/>
        </a:accent4>
        <a:accent5>
          <a:srgbClr val="FFE2E2"/>
        </a:accent5>
        <a:accent6>
          <a:srgbClr val="B92D00"/>
        </a:accent6>
        <a:hlink>
          <a:srgbClr val="993366"/>
        </a:hlink>
        <a:folHlink>
          <a:srgbClr val="0033CC"/>
        </a:folHlink>
      </a:clrScheme>
      <a:clrMap bg1="lt1" tx1="dk1" bg2="lt2" tx2="dk2" accent1="accent1" accent2="accent2" accent3="accent3" accent4="accent4" accent5="accent5" accent6="accent6" hlink="hlink" folHlink="folHlink"/>
    </a:extraClrScheme>
    <a:extraClrScheme>
      <a:clrScheme name="京剧脸谱 3">
        <a:dk1>
          <a:srgbClr val="000000"/>
        </a:dk1>
        <a:lt1>
          <a:srgbClr val="FFFFCC"/>
        </a:lt1>
        <a:dk2>
          <a:srgbClr val="000099"/>
        </a:dk2>
        <a:lt2>
          <a:srgbClr val="969696"/>
        </a:lt2>
        <a:accent1>
          <a:srgbClr val="C5D4BC"/>
        </a:accent1>
        <a:accent2>
          <a:srgbClr val="FFCC99"/>
        </a:accent2>
        <a:accent3>
          <a:srgbClr val="FFFFE2"/>
        </a:accent3>
        <a:accent4>
          <a:srgbClr val="000000"/>
        </a:accent4>
        <a:accent5>
          <a:srgbClr val="DFE6DA"/>
        </a:accent5>
        <a:accent6>
          <a:srgbClr val="E7B98A"/>
        </a:accent6>
        <a:hlink>
          <a:srgbClr val="5A5A86"/>
        </a:hlink>
        <a:folHlink>
          <a:srgbClr val="0066FF"/>
        </a:folHlink>
      </a:clrScheme>
      <a:clrMap bg1="lt1" tx1="dk1" bg2="lt2" tx2="dk2" accent1="accent1" accent2="accent2" accent3="accent3" accent4="accent4" accent5="accent5" accent6="accent6" hlink="hlink" folHlink="folHlink"/>
    </a:extraClrScheme>
    <a:extraClrScheme>
      <a:clrScheme name="京剧脸谱 4">
        <a:dk1>
          <a:srgbClr val="969696"/>
        </a:dk1>
        <a:lt1>
          <a:srgbClr val="FFFFFF"/>
        </a:lt1>
        <a:dk2>
          <a:srgbClr val="CCECFF"/>
        </a:dk2>
        <a:lt2>
          <a:srgbClr val="003300"/>
        </a:lt2>
        <a:accent1>
          <a:srgbClr val="CC9900"/>
        </a:accent1>
        <a:accent2>
          <a:srgbClr val="CCECFF"/>
        </a:accent2>
        <a:accent3>
          <a:srgbClr val="E2F4FF"/>
        </a:accent3>
        <a:accent4>
          <a:srgbClr val="DADADA"/>
        </a:accent4>
        <a:accent5>
          <a:srgbClr val="E2CAAA"/>
        </a:accent5>
        <a:accent6>
          <a:srgbClr val="B9D6E7"/>
        </a:accent6>
        <a:hlink>
          <a:srgbClr val="FFFF00"/>
        </a:hlink>
        <a:folHlink>
          <a:srgbClr val="6600FF"/>
        </a:folHlink>
      </a:clrScheme>
      <a:clrMap bg1="dk2" tx1="lt1" bg2="dk1" tx2="lt2" accent1="accent1" accent2="accent2" accent3="accent3" accent4="accent4" accent5="accent5" accent6="accent6" hlink="hlink" folHlink="folHlink"/>
    </a:extraClrScheme>
    <a:extraClrScheme>
      <a:clrScheme name="京剧脸谱 5">
        <a:dk1>
          <a:srgbClr val="000099"/>
        </a:dk1>
        <a:lt1>
          <a:srgbClr val="CEE8DF"/>
        </a:lt1>
        <a:dk2>
          <a:srgbClr val="8A5667"/>
        </a:dk2>
        <a:lt2>
          <a:srgbClr val="B77A3D"/>
        </a:lt2>
        <a:accent1>
          <a:srgbClr val="E1F4FF"/>
        </a:accent1>
        <a:accent2>
          <a:srgbClr val="FFCC99"/>
        </a:accent2>
        <a:accent3>
          <a:srgbClr val="E3F2EC"/>
        </a:accent3>
        <a:accent4>
          <a:srgbClr val="000082"/>
        </a:accent4>
        <a:accent5>
          <a:srgbClr val="EEF8FF"/>
        </a:accent5>
        <a:accent6>
          <a:srgbClr val="E7B98A"/>
        </a:accent6>
        <a:hlink>
          <a:srgbClr val="993366"/>
        </a:hlink>
        <a:folHlink>
          <a:srgbClr val="000000"/>
        </a:folHlink>
      </a:clrScheme>
      <a:clrMap bg1="lt1" tx1="dk1" bg2="lt2" tx2="dk2" accent1="accent1" accent2="accent2" accent3="accent3" accent4="accent4" accent5="accent5" accent6="accent6" hlink="hlink" folHlink="folHlink"/>
    </a:extraClrScheme>
    <a:extraClrScheme>
      <a:clrScheme name="京剧脸谱 6">
        <a:dk1>
          <a:srgbClr val="000099"/>
        </a:dk1>
        <a:lt1>
          <a:srgbClr val="FEF5DA"/>
        </a:lt1>
        <a:dk2>
          <a:srgbClr val="CC0000"/>
        </a:dk2>
        <a:lt2>
          <a:srgbClr val="969696"/>
        </a:lt2>
        <a:accent1>
          <a:srgbClr val="F3F6DE"/>
        </a:accent1>
        <a:accent2>
          <a:srgbClr val="9999FF"/>
        </a:accent2>
        <a:accent3>
          <a:srgbClr val="FEF9EA"/>
        </a:accent3>
        <a:accent4>
          <a:srgbClr val="000082"/>
        </a:accent4>
        <a:accent5>
          <a:srgbClr val="F8FAEC"/>
        </a:accent5>
        <a:accent6>
          <a:srgbClr val="8A8AE7"/>
        </a:accent6>
        <a:hlink>
          <a:srgbClr val="9900CC"/>
        </a:hlink>
        <a:folHlink>
          <a:srgbClr val="A50021"/>
        </a:folHlink>
      </a:clrScheme>
      <a:clrMap bg1="lt1" tx1="dk1" bg2="lt2" tx2="dk2" accent1="accent1" accent2="accent2" accent3="accent3" accent4="accent4" accent5="accent5" accent6="accent6" hlink="hlink" folHlink="folHlink"/>
    </a:extraClrScheme>
    <a:extraClrScheme>
      <a:clrScheme name="京剧脸谱 7">
        <a:dk1>
          <a:srgbClr val="660066"/>
        </a:dk1>
        <a:lt1>
          <a:srgbClr val="F0EBE0"/>
        </a:lt1>
        <a:dk2>
          <a:srgbClr val="006666"/>
        </a:dk2>
        <a:lt2>
          <a:srgbClr val="969696"/>
        </a:lt2>
        <a:accent1>
          <a:srgbClr val="D1E1D3"/>
        </a:accent1>
        <a:accent2>
          <a:srgbClr val="FF9933"/>
        </a:accent2>
        <a:accent3>
          <a:srgbClr val="F6F3ED"/>
        </a:accent3>
        <a:accent4>
          <a:srgbClr val="560056"/>
        </a:accent4>
        <a:accent5>
          <a:srgbClr val="E5EEE6"/>
        </a:accent5>
        <a:accent6>
          <a:srgbClr val="E78A2D"/>
        </a:accent6>
        <a:hlink>
          <a:srgbClr val="1C1C1C"/>
        </a:hlink>
        <a:folHlink>
          <a:srgbClr val="0033CC"/>
        </a:folHlink>
      </a:clrScheme>
      <a:clrMap bg1="lt1" tx1="dk1" bg2="lt2" tx2="dk2" accent1="accent1" accent2="accent2" accent3="accent3" accent4="accent4" accent5="accent5" accent6="accent6" hlink="hlink" folHlink="folHlink"/>
    </a:extraClrScheme>
    <a:extraClrScheme>
      <a:clrScheme name="京剧脸谱 8">
        <a:dk1>
          <a:srgbClr val="000000"/>
        </a:dk1>
        <a:lt1>
          <a:srgbClr val="FBF8E1"/>
        </a:lt1>
        <a:dk2>
          <a:srgbClr val="E40000"/>
        </a:dk2>
        <a:lt2>
          <a:srgbClr val="B77A3D"/>
        </a:lt2>
        <a:accent1>
          <a:srgbClr val="DDDDDD"/>
        </a:accent1>
        <a:accent2>
          <a:srgbClr val="FFCC00"/>
        </a:accent2>
        <a:accent3>
          <a:srgbClr val="FDFBEE"/>
        </a:accent3>
        <a:accent4>
          <a:srgbClr val="000000"/>
        </a:accent4>
        <a:accent5>
          <a:srgbClr val="EBEBEB"/>
        </a:accent5>
        <a:accent6>
          <a:srgbClr val="E7B900"/>
        </a:accent6>
        <a:hlink>
          <a:srgbClr val="990000"/>
        </a:hlink>
        <a:folHlink>
          <a:srgbClr val="0066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C00000"/>
        </a:solidFill>
        <a:ln w="50800">
          <a:noFill/>
        </a:ln>
      </a:spPr>
      <a:bodyPr rtlCol="0" anchor="ctr"/>
      <a:lstStyle>
        <a:defPPr algn="ctr">
          <a:defRPr/>
        </a:defPPr>
      </a:lstStyle>
    </a:spDef>
    <a:lnDef>
      <a:spPr>
        <a:ln w="25400">
          <a:solidFill>
            <a:srgbClr val="C0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plat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CDESIGNF</Template>
  <TotalTime>0</TotalTime>
  <Words>11410</Words>
  <Application>WPS 演示</Application>
  <PresentationFormat>宽屏</PresentationFormat>
  <Paragraphs>450</Paragraphs>
  <Slides>73</Slides>
  <Notes>26</Notes>
  <HiddenSlides>0</HiddenSlides>
  <MMClips>0</MMClips>
  <ScaleCrop>false</ScaleCrop>
  <HeadingPairs>
    <vt:vector size="8" baseType="variant">
      <vt:variant>
        <vt:lpstr>已用的字体</vt:lpstr>
      </vt:variant>
      <vt:variant>
        <vt:i4>29</vt:i4>
      </vt:variant>
      <vt:variant>
        <vt:lpstr>主题</vt:lpstr>
      </vt:variant>
      <vt:variant>
        <vt:i4>4</vt:i4>
      </vt:variant>
      <vt:variant>
        <vt:lpstr>嵌入 OLE 服务器</vt:lpstr>
      </vt:variant>
      <vt:variant>
        <vt:i4>2</vt:i4>
      </vt:variant>
      <vt:variant>
        <vt:lpstr>幻灯片标题</vt:lpstr>
      </vt:variant>
      <vt:variant>
        <vt:i4>73</vt:i4>
      </vt:variant>
    </vt:vector>
  </HeadingPairs>
  <TitlesOfParts>
    <vt:vector size="108" baseType="lpstr">
      <vt:lpstr>Arial</vt:lpstr>
      <vt:lpstr>宋体</vt:lpstr>
      <vt:lpstr>Wingdings</vt:lpstr>
      <vt:lpstr>Times New Roman</vt:lpstr>
      <vt:lpstr>Palatino Linotype</vt:lpstr>
      <vt:lpstr>Helvetica</vt:lpstr>
      <vt:lpstr>微软雅黑</vt:lpstr>
      <vt:lpstr>华文行楷</vt:lpstr>
      <vt:lpstr>Calibri Light</vt:lpstr>
      <vt:lpstr>Arial</vt:lpstr>
      <vt:lpstr>Times New Roman</vt:lpstr>
      <vt:lpstr>等线</vt:lpstr>
      <vt:lpstr>Roboto</vt:lpstr>
      <vt:lpstr>Calibri</vt:lpstr>
      <vt:lpstr>华文楷体</vt:lpstr>
      <vt:lpstr>Helvetica</vt:lpstr>
      <vt:lpstr>Arial Unicode MS</vt:lpstr>
      <vt:lpstr>-apple-system</vt:lpstr>
      <vt:lpstr>Segoe Print</vt:lpstr>
      <vt:lpstr>Calibri</vt:lpstr>
      <vt:lpstr>黑体</vt:lpstr>
      <vt:lpstr>方正粗黑宋简体</vt:lpstr>
      <vt:lpstr>华文仿宋</vt:lpstr>
      <vt:lpstr>Tahoma</vt:lpstr>
      <vt:lpstr>华文新魏</vt:lpstr>
      <vt:lpstr>Garamond</vt:lpstr>
      <vt:lpstr>PMingLiU</vt:lpstr>
      <vt:lpstr>MingLiU-ExtB</vt:lpstr>
      <vt:lpstr>等线 Light</vt:lpstr>
      <vt:lpstr>京剧脸谱</vt:lpstr>
      <vt:lpstr>自定义设计方案</vt:lpstr>
      <vt:lpstr>1_template</vt:lpstr>
      <vt:lpstr>3_Office 主题</vt:lpstr>
      <vt:lpstr>Excel.Sheet.8</vt:lpstr>
      <vt:lpstr>Excel.Sheet.8</vt:lpstr>
      <vt:lpstr>Growth, Employment and Inequality in Contemporary Chinese Development</vt:lpstr>
      <vt:lpstr>Outline</vt:lpstr>
      <vt:lpstr>52.3 times Increase in GDP</vt:lpstr>
      <vt:lpstr>Huge Amount of Foreign Reserves</vt:lpstr>
      <vt:lpstr>Value-added of Industry (2015 US$) </vt:lpstr>
      <vt:lpstr>PowerPoint 演示文稿</vt:lpstr>
      <vt:lpstr>PowerPoint 演示文稿</vt:lpstr>
      <vt:lpstr>PowerPoint 演示文稿</vt:lpstr>
      <vt:lpstr>PowerPoint 演示文稿</vt:lpstr>
      <vt:lpstr>Challengs</vt:lpstr>
      <vt:lpstr>5 year moving average of China’s GDP growth rate</vt:lpstr>
      <vt:lpstr>CPI</vt:lpstr>
      <vt:lpstr>PPI</vt:lpstr>
      <vt:lpstr>Confidence Index </vt:lpstr>
      <vt:lpstr>Real Estate Market</vt:lpstr>
      <vt:lpstr>Employment</vt:lpstr>
      <vt:lpstr>PowerPoint 演示文稿</vt:lpstr>
      <vt:lpstr>Systematic Crisis of the World Capitalism</vt:lpstr>
      <vt:lpstr>PowerPoint 演示文稿</vt:lpstr>
      <vt:lpstr>The Biggest Shareholders of the S&amp;P500 Companies </vt:lpstr>
      <vt:lpstr>PowerPoint 演示文稿</vt:lpstr>
      <vt:lpstr>Value-added of Industry (2015 US$) </vt:lpstr>
      <vt:lpstr>PowerPoint 演示文稿</vt:lpstr>
      <vt:lpstr>PowerPoint 演示文稿</vt:lpstr>
      <vt:lpstr>PowerPoint 演示文稿</vt:lpstr>
      <vt:lpstr>PowerPoint 演示文稿</vt:lpstr>
      <vt:lpstr>Real PE Ratio of S&amp;P 500 Companies (1881.1~2022.4)</vt:lpstr>
      <vt:lpstr>Public Debt of Advanced Economies(% GDP): 1880-2020</vt:lpstr>
      <vt:lpstr>PowerPoint 演示文稿</vt:lpstr>
      <vt:lpstr>社会动荡</vt:lpstr>
      <vt:lpstr>PowerPoint 演示文稿</vt:lpstr>
      <vt:lpstr>Political Crisis</vt:lpstr>
      <vt:lpstr>Isaril</vt:lpstr>
      <vt:lpstr>Russia-Ukraine Conflict</vt:lpstr>
      <vt:lpstr>Cultural Crisis</vt:lpstr>
      <vt:lpstr>4 Famous Economists Committed Suicide Within 1 Year</vt:lpstr>
      <vt:lpstr>A more chaotic and dangerous world</vt:lpstr>
      <vt:lpstr>Major Challenges: ten years ago</vt:lpstr>
      <vt:lpstr>社会矛盾尖锐    Social Tension Rises</vt:lpstr>
      <vt:lpstr>PowerPoint 演示文稿</vt:lpstr>
      <vt:lpstr>广东省汕头市潮阳区贵屿镇被称为「全球电子废料处理中心」,河流、水塘全被污染。  不但水质不适合人畜饮用,水面漂着大量垃圾,几乎密铺水面。  当地民众要在这个污染严重的水塘里洗涤。2005年11月25日</vt:lpstr>
      <vt:lpstr>在黄海海岸线上,无数的污水管道埋在海滩上,甚至延伸进深海。2008年4月28日</vt:lpstr>
      <vt:lpstr>PowerPoint 演示文稿</vt:lpstr>
      <vt:lpstr>内蒙古拉僧庙发电厂二条黑色的巨龙,覆盖着村庄。2005年7月26日</vt:lpstr>
      <vt:lpstr>河北省涉县天津钢铁厂是重污染企业,企业规模还在不断扩大,  严重影响当地居民的生活。2008年3月18日</vt:lpstr>
      <vt:lpstr>Beijing in 2013:3.4~17</vt:lpstr>
      <vt:lpstr>Global Air Pollution:2001-2006</vt:lpstr>
      <vt:lpstr>PowerPoint 演示文稿</vt:lpstr>
      <vt:lpstr>PowerPoint 演示文稿</vt:lpstr>
      <vt:lpstr>Contemporary Unsustainable Trends in China</vt:lpstr>
      <vt:lpstr>Over-dependence on Investment</vt:lpstr>
      <vt:lpstr>Over-dependency on International Trade</vt:lpstr>
      <vt:lpstr>China’s Consumption (% of GDP):1978-2023 </vt:lpstr>
      <vt:lpstr>PowerPoint 演示文稿</vt:lpstr>
      <vt:lpstr>The Evolution of Growth Models in China </vt:lpstr>
      <vt:lpstr> From Old China to New China</vt:lpstr>
      <vt:lpstr>A Family in the “Old China”</vt:lpstr>
      <vt:lpstr>1946   Changsha</vt:lpstr>
      <vt:lpstr>1948: Hyper-inflation in China</vt:lpstr>
      <vt:lpstr>PowerPoint 演示文稿</vt:lpstr>
      <vt:lpstr>PowerPoint 演示文稿</vt:lpstr>
      <vt:lpstr>The Achievements of New China 1.0</vt:lpstr>
      <vt:lpstr>The Growth Models of New China 2.0</vt:lpstr>
      <vt:lpstr>Evolvement of the Growth Models</vt:lpstr>
      <vt:lpstr>What are the Major Reasons of Inequality in China？</vt:lpstr>
      <vt:lpstr>PowerPoint 演示文稿</vt:lpstr>
      <vt:lpstr>What New Growth model Needed in the Chinese Economy?</vt:lpstr>
      <vt:lpstr>Opportunities and Challenges to New Pattern</vt:lpstr>
      <vt:lpstr>China will still Grow fastly</vt:lpstr>
      <vt:lpstr>Chinese Government still has Enough Policy Tools</vt:lpstr>
      <vt:lpstr>Rapid Growth of Government Revenue and expenditure</vt:lpstr>
      <vt:lpstr>Conclusion</vt:lpstr>
      <vt:lpstr>Thank You!</vt:lpstr>
    </vt:vector>
  </TitlesOfParts>
  <Company>tsinghua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David</dc:creator>
  <cp:lastModifiedBy>朱安东(2005990131)</cp:lastModifiedBy>
  <cp:revision>179</cp:revision>
  <dcterms:created xsi:type="dcterms:W3CDTF">2007-06-03T07:04:00Z</dcterms:created>
  <dcterms:modified xsi:type="dcterms:W3CDTF">2024-12-17T15:51:09Z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C88547A7EAEC4738BF5A78407B168D8F_12</vt:lpwstr>
  </property>
  <property fmtid="{D5CDD505-2E9C-101B-9397-08002B2CF9AE}" pid="3" name="KSOProductBuildVer">
    <vt:lpwstr>2052-12.1.0.18276</vt:lpwstr>
  </property>
</Properties>
</file>