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14" r:id="rId2"/>
    <p:sldId id="545" r:id="rId3"/>
    <p:sldId id="546" r:id="rId4"/>
    <p:sldId id="547" r:id="rId5"/>
    <p:sldId id="548" r:id="rId6"/>
    <p:sldId id="552" r:id="rId7"/>
    <p:sldId id="553" r:id="rId8"/>
    <p:sldId id="554" r:id="rId9"/>
    <p:sldId id="555" r:id="rId10"/>
    <p:sldId id="558" r:id="rId11"/>
    <p:sldId id="557" r:id="rId12"/>
    <p:sldId id="55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3A094F-C403-4FE0-9838-18AAE28DF807}" type="datetime1">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036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FF6B0C-3FE4-4957-A424-DA64BFDDC52D}" type="datetime1">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79712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1ACDC2-4767-45DE-B4EA-A0F1998F6905}" type="datetime1">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21195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59E2FD-FFC7-4704-BC43-F242E3735369}" type="datetime1">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3619106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2888BF-7696-4EBA-B19E-7E99C1D248F0}" type="datetime1">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BDE26D-5FFB-1140-8F97-B93A89F4E0EB}"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3650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33C211-1150-4DD9-BBB8-DD86A5BE9824}" type="datetime1">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377507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E0E5C5-C168-4571-AB2A-0FE7C89D345D}" type="datetime1">
              <a:rPr lang="en-US" smtClean="0"/>
              <a:t>4/5/2019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BDE26D-5FFB-1140-8F97-B93A89F4E0EB}"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81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B2E2F2-C64E-40D8-B0F3-DFD48524EA37}" type="datetime1">
              <a:rPr lang="en-US" smtClean="0"/>
              <a:t>4/5/2019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21786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7DEB8-0A3D-4B40-8682-A2AC88AA02C5}" type="datetime1">
              <a:rPr lang="en-US" smtClean="0"/>
              <a:t>4/5/2019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82964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EDF80-2B3F-40BE-91ED-6E22EF75CCC7}" type="datetime1">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93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9157D0-535A-4D0A-A0E8-4A30D8CCB21A}" type="datetime1">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BDE26D-5FFB-1140-8F97-B93A89F4E0EB}" type="slidenum">
              <a:rPr lang="en-US" smtClean="0"/>
              <a:t>‹#›</a:t>
            </a:fld>
            <a:endParaRPr lang="en-US"/>
          </a:p>
        </p:txBody>
      </p:sp>
    </p:spTree>
    <p:extLst>
      <p:ext uri="{BB962C8B-B14F-4D97-AF65-F5344CB8AC3E}">
        <p14:creationId xmlns:p14="http://schemas.microsoft.com/office/powerpoint/2010/main" val="126856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DA95E87C-491B-40B9-8446-451E976A751F}" type="datetime1">
              <a:rPr lang="en-US" smtClean="0"/>
              <a:t>4/5/2019</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88BDE26D-5FFB-1140-8F97-B93A89F4E0EB}" type="slidenum">
              <a:rPr lang="en-US" smtClean="0"/>
              <a:t>‹#›</a:t>
            </a:fld>
            <a:endParaRPr lang="en-US"/>
          </a:p>
        </p:txBody>
      </p:sp>
    </p:spTree>
    <p:extLst>
      <p:ext uri="{BB962C8B-B14F-4D97-AF65-F5344CB8AC3E}">
        <p14:creationId xmlns:p14="http://schemas.microsoft.com/office/powerpoint/2010/main" val="2066047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usinesstech.co.za/news/general/116776/mythbusting-are-south-africans-hard-work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40A4-65C2-44BE-83F1-B4C46A4F8300}"/>
              </a:ext>
            </a:extLst>
          </p:cNvPr>
          <p:cNvSpPr>
            <a:spLocks noGrp="1"/>
          </p:cNvSpPr>
          <p:nvPr>
            <p:ph type="ctrTitle"/>
          </p:nvPr>
        </p:nvSpPr>
        <p:spPr>
          <a:xfrm>
            <a:off x="914400" y="847726"/>
            <a:ext cx="10464800" cy="2152650"/>
          </a:xfrm>
        </p:spPr>
        <p:txBody>
          <a:bodyPr/>
          <a:lstStyle/>
          <a:p>
            <a:r>
              <a:rPr lang="en-ZA" sz="4800" dirty="0"/>
              <a:t>Promoting Work AND WELL BEING, IN SOUTH AFRICA- and GLOBALLY</a:t>
            </a:r>
          </a:p>
        </p:txBody>
      </p:sp>
      <p:sp>
        <p:nvSpPr>
          <p:cNvPr id="3" name="Subtitle 2">
            <a:extLst>
              <a:ext uri="{FF2B5EF4-FFF2-40B4-BE49-F238E27FC236}">
                <a16:creationId xmlns:a16="http://schemas.microsoft.com/office/drawing/2014/main" id="{3BC983F5-FB2C-4BBE-B2A9-9C2997353899}"/>
              </a:ext>
            </a:extLst>
          </p:cNvPr>
          <p:cNvSpPr>
            <a:spLocks noGrp="1"/>
          </p:cNvSpPr>
          <p:nvPr>
            <p:ph type="subTitle" idx="1"/>
          </p:nvPr>
        </p:nvSpPr>
        <p:spPr>
          <a:xfrm>
            <a:off x="914399" y="3505199"/>
            <a:ext cx="9601201" cy="1981199"/>
          </a:xfrm>
        </p:spPr>
        <p:txBody>
          <a:bodyPr>
            <a:normAutofit fontScale="92500" lnSpcReduction="10000"/>
          </a:bodyPr>
          <a:lstStyle/>
          <a:p>
            <a:endParaRPr lang="en-ZA" b="1" dirty="0"/>
          </a:p>
          <a:p>
            <a:r>
              <a:rPr lang="en-ZA" b="1" dirty="0"/>
              <a:t>IDEAS Conference on Work and well-being in the 21</a:t>
            </a:r>
            <a:r>
              <a:rPr lang="en-ZA" b="1" baseline="30000" dirty="0"/>
              <a:t>st</a:t>
            </a:r>
            <a:r>
              <a:rPr lang="en-ZA" b="1" dirty="0"/>
              <a:t> century </a:t>
            </a:r>
          </a:p>
          <a:p>
            <a:r>
              <a:rPr lang="en-ZA" b="1" dirty="0"/>
              <a:t>5 April 2019</a:t>
            </a:r>
          </a:p>
          <a:p>
            <a:endParaRPr lang="en-ZA" b="1" dirty="0"/>
          </a:p>
          <a:p>
            <a:r>
              <a:rPr lang="en-ZA" b="1" dirty="0"/>
              <a:t>Neil Coleman   Institute for Economic Justice</a:t>
            </a:r>
          </a:p>
        </p:txBody>
      </p:sp>
      <p:sp>
        <p:nvSpPr>
          <p:cNvPr id="4" name="Slide Number Placeholder 3">
            <a:extLst>
              <a:ext uri="{FF2B5EF4-FFF2-40B4-BE49-F238E27FC236}">
                <a16:creationId xmlns:a16="http://schemas.microsoft.com/office/drawing/2014/main" id="{1AA002A1-579E-46E1-88B3-3DC66D75066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FEC368-1D7A-4F81-ABF6-AE0E36BAF64C}" type="slidenum">
              <a:rPr kumimoji="0" lang="en-US" sz="1400" b="1"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4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921566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5D8C8-EC41-45ED-805B-44F1E8D2BFCB}"/>
              </a:ext>
            </a:extLst>
          </p:cNvPr>
          <p:cNvSpPr>
            <a:spLocks noGrp="1"/>
          </p:cNvSpPr>
          <p:nvPr>
            <p:ph type="title"/>
          </p:nvPr>
        </p:nvSpPr>
        <p:spPr>
          <a:xfrm>
            <a:off x="609600" y="381000"/>
            <a:ext cx="10972800" cy="657225"/>
          </a:xfrm>
        </p:spPr>
        <p:txBody>
          <a:bodyPr>
            <a:normAutofit fontScale="90000"/>
          </a:bodyPr>
          <a:lstStyle/>
          <a:p>
            <a:r>
              <a:rPr lang="en-ZA" dirty="0"/>
              <a:t>ILO package</a:t>
            </a:r>
          </a:p>
        </p:txBody>
      </p:sp>
      <p:sp>
        <p:nvSpPr>
          <p:cNvPr id="3" name="Content Placeholder 2">
            <a:extLst>
              <a:ext uri="{FF2B5EF4-FFF2-40B4-BE49-F238E27FC236}">
                <a16:creationId xmlns:a16="http://schemas.microsoft.com/office/drawing/2014/main" id="{73E55ADA-8EEE-413D-BC01-CEE223D1187C}"/>
              </a:ext>
            </a:extLst>
          </p:cNvPr>
          <p:cNvSpPr>
            <a:spLocks noGrp="1"/>
          </p:cNvSpPr>
          <p:nvPr>
            <p:ph idx="1"/>
          </p:nvPr>
        </p:nvSpPr>
        <p:spPr>
          <a:xfrm>
            <a:off x="609600" y="1038224"/>
            <a:ext cx="10972800" cy="5724526"/>
          </a:xfrm>
        </p:spPr>
        <p:txBody>
          <a:bodyPr>
            <a:normAutofit fontScale="92500" lnSpcReduction="10000"/>
          </a:bodyPr>
          <a:lstStyle/>
          <a:p>
            <a:pPr marL="0" indent="0">
              <a:buNone/>
            </a:pPr>
            <a:r>
              <a:rPr lang="en-ZA" dirty="0"/>
              <a:t>ILO notion of a </a:t>
            </a:r>
            <a:r>
              <a:rPr lang="en-ZA" i="1" dirty="0"/>
              <a:t>universal labour</a:t>
            </a:r>
            <a:r>
              <a:rPr lang="en-ZA" dirty="0"/>
              <a:t> </a:t>
            </a:r>
            <a:r>
              <a:rPr lang="en-ZA" i="1" dirty="0"/>
              <a:t>guarantee-</a:t>
            </a:r>
            <a:r>
              <a:rPr lang="en-ZA" dirty="0"/>
              <a:t> In preparation of notion of package for this input, happy to see final ILO FOW report (2019) proposes something along similar lines:</a:t>
            </a:r>
          </a:p>
          <a:p>
            <a:r>
              <a:rPr lang="en-ZA" i="1" dirty="0"/>
              <a:t>Universal labour</a:t>
            </a:r>
            <a:r>
              <a:rPr lang="en-ZA" dirty="0"/>
              <a:t> </a:t>
            </a:r>
            <a:r>
              <a:rPr lang="en-ZA" i="1" dirty="0"/>
              <a:t>guarantee: </a:t>
            </a:r>
            <a:r>
              <a:rPr lang="en-ZA" dirty="0"/>
              <a:t>“All workers, regardless of their contractual arrangement or employment status, should enjoy fundamental workers’ rights, an “adequate living wage” (ILO Constitution, 1919), maximum limits on working hours and protection of safety and health at work. Collective agreements or laws and regulations can raise this protection floor. This proposal also allows for safety and health at work to be recognized as a fundamental principle and right at work.” AND ILO calls for:</a:t>
            </a:r>
            <a:r>
              <a:rPr lang="en-ZA" b="1" dirty="0"/>
              <a:t> </a:t>
            </a:r>
            <a:endParaRPr lang="en-ZA" dirty="0"/>
          </a:p>
          <a:p>
            <a:r>
              <a:rPr lang="en-ZA" i="1" dirty="0"/>
              <a:t>Expanding time sovereignty</a:t>
            </a:r>
            <a:r>
              <a:rPr lang="en-ZA" dirty="0"/>
              <a:t>. “Workers need greater autonomy over their working time... It will take continued efforts to implement maximum limits on working time alongside measures to improve productivity, as well as minimum hour guarantees to create real choices for flexibility and control over work schedules.”</a:t>
            </a:r>
          </a:p>
          <a:p>
            <a:r>
              <a:rPr lang="en-ZA" dirty="0"/>
              <a:t>New </a:t>
            </a:r>
            <a:r>
              <a:rPr lang="en-ZA" i="1" dirty="0"/>
              <a:t>measures for economic progress</a:t>
            </a:r>
            <a:r>
              <a:rPr lang="en-ZA" dirty="0"/>
              <a:t>: “New measures of country progress also need to be developed to account for the distributional dimensions of growth, the value of unpaid work performed in the service of households and communities and the externalities of economic activity, such as environmental degradation.”</a:t>
            </a:r>
          </a:p>
          <a:p>
            <a:endParaRPr lang="en-ZA" dirty="0"/>
          </a:p>
        </p:txBody>
      </p:sp>
      <p:sp>
        <p:nvSpPr>
          <p:cNvPr id="4" name="Slide Number Placeholder 3">
            <a:extLst>
              <a:ext uri="{FF2B5EF4-FFF2-40B4-BE49-F238E27FC236}">
                <a16:creationId xmlns:a16="http://schemas.microsoft.com/office/drawing/2014/main" id="{0297A279-58F9-4043-B752-57F0A017B76A}"/>
              </a:ext>
            </a:extLst>
          </p:cNvPr>
          <p:cNvSpPr>
            <a:spLocks noGrp="1"/>
          </p:cNvSpPr>
          <p:nvPr>
            <p:ph type="sldNum" sz="quarter" idx="12"/>
          </p:nvPr>
        </p:nvSpPr>
        <p:spPr/>
        <p:txBody>
          <a:bodyPr/>
          <a:lstStyle/>
          <a:p>
            <a:fld id="{88BDE26D-5FFB-1140-8F97-B93A89F4E0EB}" type="slidenum">
              <a:rPr lang="en-US" smtClean="0"/>
              <a:t>10</a:t>
            </a:fld>
            <a:endParaRPr lang="en-US"/>
          </a:p>
        </p:txBody>
      </p:sp>
    </p:spTree>
    <p:extLst>
      <p:ext uri="{BB962C8B-B14F-4D97-AF65-F5344CB8AC3E}">
        <p14:creationId xmlns:p14="http://schemas.microsoft.com/office/powerpoint/2010/main" val="2863916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513EB-3EDC-4AC5-836E-9C647B465AF2}"/>
              </a:ext>
            </a:extLst>
          </p:cNvPr>
          <p:cNvSpPr>
            <a:spLocks noGrp="1"/>
          </p:cNvSpPr>
          <p:nvPr>
            <p:ph type="title"/>
          </p:nvPr>
        </p:nvSpPr>
        <p:spPr>
          <a:xfrm>
            <a:off x="609600" y="347472"/>
            <a:ext cx="10972800" cy="728853"/>
          </a:xfrm>
        </p:spPr>
        <p:txBody>
          <a:bodyPr/>
          <a:lstStyle/>
          <a:p>
            <a:r>
              <a:rPr lang="en-ZA" dirty="0"/>
              <a:t>How to take this forward?</a:t>
            </a:r>
          </a:p>
        </p:txBody>
      </p:sp>
      <p:sp>
        <p:nvSpPr>
          <p:cNvPr id="3" name="Content Placeholder 2">
            <a:extLst>
              <a:ext uri="{FF2B5EF4-FFF2-40B4-BE49-F238E27FC236}">
                <a16:creationId xmlns:a16="http://schemas.microsoft.com/office/drawing/2014/main" id="{EF2A55E2-161D-417A-85FD-BEA10383CA45}"/>
              </a:ext>
            </a:extLst>
          </p:cNvPr>
          <p:cNvSpPr>
            <a:spLocks noGrp="1"/>
          </p:cNvSpPr>
          <p:nvPr>
            <p:ph idx="1"/>
          </p:nvPr>
        </p:nvSpPr>
        <p:spPr>
          <a:xfrm>
            <a:off x="609600" y="1304925"/>
            <a:ext cx="10972800" cy="5534787"/>
          </a:xfrm>
        </p:spPr>
        <p:txBody>
          <a:bodyPr>
            <a:normAutofit/>
          </a:bodyPr>
          <a:lstStyle/>
          <a:p>
            <a:r>
              <a:rPr lang="en-ZA" dirty="0"/>
              <a:t>International labour movement and other progressive movements should fight for adoption of these standards at the level of the WTO, ILO, UN, etc.</a:t>
            </a:r>
          </a:p>
          <a:p>
            <a:r>
              <a:rPr lang="en-ZA" dirty="0"/>
              <a:t>Implementation of these core tax and labour standards could be made mandatory in various ways, including through tax treaties and instruments, universal social clauses in trade agreements etc.</a:t>
            </a:r>
          </a:p>
          <a:p>
            <a:r>
              <a:rPr lang="en-ZA" dirty="0"/>
              <a:t>International and domestic procurement regulation could require enforcement of this package of core labour standards as a condition for access to public contracts. This would require amendment of WTO and other trade agreements.</a:t>
            </a:r>
          </a:p>
          <a:p>
            <a:r>
              <a:rPr lang="en-ZA" dirty="0"/>
              <a:t>Should identify regulatory bodies which can implement </a:t>
            </a:r>
            <a:r>
              <a:rPr lang="en-ZA" dirty="0" err="1"/>
              <a:t>eg</a:t>
            </a:r>
            <a:r>
              <a:rPr lang="en-ZA" dirty="0"/>
              <a:t> on tax.</a:t>
            </a:r>
          </a:p>
          <a:p>
            <a:r>
              <a:rPr lang="en-ZA" dirty="0"/>
              <a:t>National collective bargaining and global framework agreements in multinationals</a:t>
            </a:r>
          </a:p>
          <a:p>
            <a:r>
              <a:rPr lang="en-ZA" dirty="0"/>
              <a:t>Build support for such a platform in the Global South, &amp; key allies in the North</a:t>
            </a:r>
          </a:p>
        </p:txBody>
      </p:sp>
      <p:sp>
        <p:nvSpPr>
          <p:cNvPr id="4" name="Slide Number Placeholder 3">
            <a:extLst>
              <a:ext uri="{FF2B5EF4-FFF2-40B4-BE49-F238E27FC236}">
                <a16:creationId xmlns:a16="http://schemas.microsoft.com/office/drawing/2014/main" id="{FD719400-10D5-43DA-A756-7FB44C2A93A7}"/>
              </a:ext>
            </a:extLst>
          </p:cNvPr>
          <p:cNvSpPr>
            <a:spLocks noGrp="1"/>
          </p:cNvSpPr>
          <p:nvPr>
            <p:ph type="sldNum" sz="quarter" idx="12"/>
          </p:nvPr>
        </p:nvSpPr>
        <p:spPr/>
        <p:txBody>
          <a:bodyPr/>
          <a:lstStyle/>
          <a:p>
            <a:fld id="{88BDE26D-5FFB-1140-8F97-B93A89F4E0EB}" type="slidenum">
              <a:rPr lang="en-US" smtClean="0"/>
              <a:t>11</a:t>
            </a:fld>
            <a:endParaRPr lang="en-US"/>
          </a:p>
        </p:txBody>
      </p:sp>
    </p:spTree>
    <p:extLst>
      <p:ext uri="{BB962C8B-B14F-4D97-AF65-F5344CB8AC3E}">
        <p14:creationId xmlns:p14="http://schemas.microsoft.com/office/powerpoint/2010/main" val="261789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B22F7-7950-4689-B129-5E36F55B4503}"/>
              </a:ext>
            </a:extLst>
          </p:cNvPr>
          <p:cNvSpPr>
            <a:spLocks noGrp="1"/>
          </p:cNvSpPr>
          <p:nvPr>
            <p:ph type="title"/>
          </p:nvPr>
        </p:nvSpPr>
        <p:spPr>
          <a:xfrm>
            <a:off x="609600" y="347472"/>
            <a:ext cx="10972800" cy="943356"/>
          </a:xfrm>
        </p:spPr>
        <p:txBody>
          <a:bodyPr>
            <a:normAutofit/>
          </a:bodyPr>
          <a:lstStyle/>
          <a:p>
            <a:r>
              <a:rPr lang="en-ZA" sz="4400" dirty="0"/>
              <a:t>Well-being or barbarism?</a:t>
            </a:r>
          </a:p>
        </p:txBody>
      </p:sp>
      <p:sp>
        <p:nvSpPr>
          <p:cNvPr id="3" name="Content Placeholder 2">
            <a:extLst>
              <a:ext uri="{FF2B5EF4-FFF2-40B4-BE49-F238E27FC236}">
                <a16:creationId xmlns:a16="http://schemas.microsoft.com/office/drawing/2014/main" id="{C8CEB2BB-100B-4728-BB15-C3543BB566EF}"/>
              </a:ext>
            </a:extLst>
          </p:cNvPr>
          <p:cNvSpPr>
            <a:spLocks noGrp="1"/>
          </p:cNvSpPr>
          <p:nvPr>
            <p:ph idx="1"/>
          </p:nvPr>
        </p:nvSpPr>
        <p:spPr>
          <a:xfrm>
            <a:off x="609600" y="1457324"/>
            <a:ext cx="10972800" cy="5267325"/>
          </a:xfrm>
        </p:spPr>
        <p:txBody>
          <a:bodyPr>
            <a:normAutofit lnSpcReduction="10000"/>
          </a:bodyPr>
          <a:lstStyle/>
          <a:p>
            <a:pPr marL="0" indent="0">
              <a:buNone/>
            </a:pPr>
            <a:r>
              <a:rPr lang="en-ZA" sz="3000" dirty="0"/>
              <a:t>The system is in crisis. Even Northern social democrats think the system is totally dysfunctional:</a:t>
            </a:r>
          </a:p>
          <a:p>
            <a:pPr marL="0" indent="0">
              <a:buNone/>
            </a:pPr>
            <a:endParaRPr lang="en-ZA" sz="3000" dirty="0"/>
          </a:p>
          <a:p>
            <a:pPr>
              <a:buFontTx/>
              <a:buChar char="-"/>
            </a:pPr>
            <a:r>
              <a:rPr lang="en-ZA" sz="2600" dirty="0"/>
              <a:t>Thomas Piketty: inequality is systemic</a:t>
            </a:r>
          </a:p>
          <a:p>
            <a:pPr>
              <a:buFontTx/>
              <a:buChar char="-"/>
            </a:pPr>
            <a:r>
              <a:rPr lang="en-ZA" sz="2600" dirty="0" err="1"/>
              <a:t>Rutger</a:t>
            </a:r>
            <a:r>
              <a:rPr lang="en-ZA" sz="2600" dirty="0"/>
              <a:t> Bregman: we now have rentier or parasitic capitalism.</a:t>
            </a:r>
          </a:p>
          <a:p>
            <a:pPr>
              <a:buFontTx/>
              <a:buChar char="-"/>
            </a:pPr>
            <a:r>
              <a:rPr lang="en-ZA" sz="2600" dirty="0"/>
              <a:t>Wolfgang </a:t>
            </a:r>
            <a:r>
              <a:rPr lang="en-ZA" sz="2600" dirty="0" err="1"/>
              <a:t>Streeck</a:t>
            </a:r>
            <a:r>
              <a:rPr lang="en-ZA" sz="2600" dirty="0"/>
              <a:t>: the social contract is broken. The question is “how will capitalism end?”</a:t>
            </a:r>
          </a:p>
          <a:p>
            <a:pPr>
              <a:buFontTx/>
              <a:buChar char="-"/>
            </a:pPr>
            <a:endParaRPr lang="en-ZA" sz="2600" dirty="0"/>
          </a:p>
          <a:p>
            <a:pPr marL="0" indent="0">
              <a:buNone/>
            </a:pPr>
            <a:r>
              <a:rPr lang="en-ZA" sz="3200" dirty="0"/>
              <a:t>Only two real choices:</a:t>
            </a:r>
          </a:p>
          <a:p>
            <a:pPr lvl="1"/>
            <a:r>
              <a:rPr lang="en-ZA" sz="2800" dirty="0"/>
              <a:t>Radical international economic reform, or</a:t>
            </a:r>
          </a:p>
          <a:p>
            <a:pPr lvl="1"/>
            <a:r>
              <a:rPr lang="en-ZA" sz="2800" dirty="0"/>
              <a:t>A descent into barbarism</a:t>
            </a:r>
          </a:p>
        </p:txBody>
      </p:sp>
      <p:sp>
        <p:nvSpPr>
          <p:cNvPr id="4" name="Slide Number Placeholder 3">
            <a:extLst>
              <a:ext uri="{FF2B5EF4-FFF2-40B4-BE49-F238E27FC236}">
                <a16:creationId xmlns:a16="http://schemas.microsoft.com/office/drawing/2014/main" id="{CA2E7518-68C1-446F-B3A9-5350FC3F9DEF}"/>
              </a:ext>
            </a:extLst>
          </p:cNvPr>
          <p:cNvSpPr>
            <a:spLocks noGrp="1"/>
          </p:cNvSpPr>
          <p:nvPr>
            <p:ph type="sldNum" sz="quarter" idx="12"/>
          </p:nvPr>
        </p:nvSpPr>
        <p:spPr/>
        <p:txBody>
          <a:bodyPr/>
          <a:lstStyle/>
          <a:p>
            <a:fld id="{88BDE26D-5FFB-1140-8F97-B93A89F4E0EB}" type="slidenum">
              <a:rPr lang="en-US" smtClean="0"/>
              <a:t>12</a:t>
            </a:fld>
            <a:endParaRPr lang="en-US"/>
          </a:p>
        </p:txBody>
      </p:sp>
    </p:spTree>
    <p:extLst>
      <p:ext uri="{BB962C8B-B14F-4D97-AF65-F5344CB8AC3E}">
        <p14:creationId xmlns:p14="http://schemas.microsoft.com/office/powerpoint/2010/main" val="252365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8216-D0EF-4EAB-BF59-5FB0013D5142}"/>
              </a:ext>
            </a:extLst>
          </p:cNvPr>
          <p:cNvSpPr>
            <a:spLocks noGrp="1"/>
          </p:cNvSpPr>
          <p:nvPr>
            <p:ph type="title"/>
          </p:nvPr>
        </p:nvSpPr>
        <p:spPr>
          <a:xfrm>
            <a:off x="609600" y="347472"/>
            <a:ext cx="10972800" cy="795528"/>
          </a:xfrm>
        </p:spPr>
        <p:txBody>
          <a:bodyPr/>
          <a:lstStyle/>
          <a:p>
            <a:r>
              <a:rPr lang="en-ZA" dirty="0"/>
              <a:t>Work and dis -ease in South Africa</a:t>
            </a:r>
          </a:p>
        </p:txBody>
      </p:sp>
      <p:sp>
        <p:nvSpPr>
          <p:cNvPr id="3" name="Content Placeholder 2">
            <a:extLst>
              <a:ext uri="{FF2B5EF4-FFF2-40B4-BE49-F238E27FC236}">
                <a16:creationId xmlns:a16="http://schemas.microsoft.com/office/drawing/2014/main" id="{A0E67722-678C-4244-BC17-F76AD00A6BAC}"/>
              </a:ext>
            </a:extLst>
          </p:cNvPr>
          <p:cNvSpPr>
            <a:spLocks noGrp="1"/>
          </p:cNvSpPr>
          <p:nvPr>
            <p:ph idx="1"/>
          </p:nvPr>
        </p:nvSpPr>
        <p:spPr>
          <a:xfrm>
            <a:off x="609600" y="1143000"/>
            <a:ext cx="10972800" cy="5591175"/>
          </a:xfrm>
        </p:spPr>
        <p:txBody>
          <a:bodyPr>
            <a:normAutofit/>
          </a:bodyPr>
          <a:lstStyle/>
          <a:p>
            <a:r>
              <a:rPr lang="en-ZA" dirty="0"/>
              <a:t>Being a working class black person, a woman, in work in South Africa does not ensure the well-being of you or your family. Places you in a position of extreme vulnerability, and at the nexus of a toxic combination of social realities:</a:t>
            </a:r>
          </a:p>
          <a:p>
            <a:r>
              <a:rPr lang="en-ZA" dirty="0"/>
              <a:t>Although low paid, you are the safety net for unemployed family members. SA has the highest unemployment rate for comparable countries[37% expanded ]. The chances of unemployed family getting jobs is very low- recent calculations by Hassen are that 81% of the unemployed (over 7 million) are long term or ‘structurally unemployed’ (discouraged + long term unemployed).</a:t>
            </a:r>
          </a:p>
          <a:p>
            <a:r>
              <a:rPr lang="en-ZA" dirty="0"/>
              <a:t>While SA has a welfare system for children and the elderly, there is no grant for unemployed adults (UIF only for contributors- 7% of the unemployed).</a:t>
            </a:r>
          </a:p>
          <a:p>
            <a:r>
              <a:rPr lang="en-ZA" dirty="0"/>
              <a:t>High levels of poverty (over 60%) and high levels of working poverty –IEJ research shows that 59% of full time African workers in SA receive income below the </a:t>
            </a:r>
            <a:r>
              <a:rPr lang="en-ZA" i="1" dirty="0"/>
              <a:t>working poor line. </a:t>
            </a:r>
            <a:r>
              <a:rPr lang="en-ZA" dirty="0"/>
              <a:t>Leads to massive indebtedness.</a:t>
            </a:r>
            <a:endParaRPr lang="en-ZA" sz="1800" dirty="0"/>
          </a:p>
        </p:txBody>
      </p:sp>
      <p:sp>
        <p:nvSpPr>
          <p:cNvPr id="4" name="Slide Number Placeholder 3">
            <a:extLst>
              <a:ext uri="{FF2B5EF4-FFF2-40B4-BE49-F238E27FC236}">
                <a16:creationId xmlns:a16="http://schemas.microsoft.com/office/drawing/2014/main" id="{4C1CF4A8-8B5D-4BE5-A7E8-2A6BAE8A8BD6}"/>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BDE26D-5FFB-1140-8F97-B93A89F4E0EB}" type="slidenum">
              <a:rPr kumimoji="0" lang="en-US" sz="1400" b="1"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4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35625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8216-D0EF-4EAB-BF59-5FB0013D5142}"/>
              </a:ext>
            </a:extLst>
          </p:cNvPr>
          <p:cNvSpPr>
            <a:spLocks noGrp="1"/>
          </p:cNvSpPr>
          <p:nvPr>
            <p:ph type="title"/>
          </p:nvPr>
        </p:nvSpPr>
        <p:spPr>
          <a:xfrm>
            <a:off x="609600" y="533400"/>
            <a:ext cx="10972800" cy="704850"/>
          </a:xfrm>
        </p:spPr>
        <p:txBody>
          <a:bodyPr/>
          <a:lstStyle/>
          <a:p>
            <a:r>
              <a:rPr lang="en-ZA" dirty="0"/>
              <a:t>The realities facing SAs working poor</a:t>
            </a:r>
          </a:p>
        </p:txBody>
      </p:sp>
      <p:sp>
        <p:nvSpPr>
          <p:cNvPr id="3" name="Content Placeholder 2">
            <a:extLst>
              <a:ext uri="{FF2B5EF4-FFF2-40B4-BE49-F238E27FC236}">
                <a16:creationId xmlns:a16="http://schemas.microsoft.com/office/drawing/2014/main" id="{A0E67722-678C-4244-BC17-F76AD00A6BAC}"/>
              </a:ext>
            </a:extLst>
          </p:cNvPr>
          <p:cNvSpPr>
            <a:spLocks noGrp="1"/>
          </p:cNvSpPr>
          <p:nvPr>
            <p:ph idx="1"/>
          </p:nvPr>
        </p:nvSpPr>
        <p:spPr>
          <a:xfrm>
            <a:off x="609600" y="1323975"/>
            <a:ext cx="10972800" cy="5629275"/>
          </a:xfrm>
        </p:spPr>
        <p:txBody>
          <a:bodyPr>
            <a:normAutofit/>
          </a:bodyPr>
          <a:lstStyle/>
          <a:p>
            <a:r>
              <a:rPr lang="en-ZA" dirty="0"/>
              <a:t>Inequality: Massive inequality in wage structure. SA has highest GINI in the world, and this is reflected in wage inequality </a:t>
            </a:r>
            <a:r>
              <a:rPr lang="en-ZA" sz="1400" dirty="0">
                <a:solidFill>
                  <a:srgbClr val="FF0000"/>
                </a:solidFill>
              </a:rPr>
              <a:t>[figures]</a:t>
            </a:r>
            <a:r>
              <a:rPr lang="en-ZA" dirty="0">
                <a:solidFill>
                  <a:srgbClr val="FF0000"/>
                </a:solidFill>
              </a:rPr>
              <a:t>.</a:t>
            </a:r>
          </a:p>
          <a:p>
            <a:r>
              <a:rPr lang="en-ZA" dirty="0"/>
              <a:t>Working hours: International surveys [</a:t>
            </a:r>
            <a:r>
              <a:rPr lang="en-ZA" dirty="0" err="1"/>
              <a:t>eg</a:t>
            </a:r>
            <a:r>
              <a:rPr lang="en-ZA" dirty="0"/>
              <a:t> </a:t>
            </a:r>
            <a:r>
              <a:rPr lang="en-ZA" sz="1400" dirty="0">
                <a:hlinkClick r:id="rId2"/>
              </a:rPr>
              <a:t>https://businesstech.co.za/news/general/116776/mythbusting-are-south-africans-hard-workers/</a:t>
            </a:r>
            <a:r>
              <a:rPr lang="en-ZA" sz="1400" dirty="0"/>
              <a:t> ] </a:t>
            </a:r>
            <a:r>
              <a:rPr lang="en-ZA" dirty="0"/>
              <a:t>show </a:t>
            </a:r>
            <a:r>
              <a:rPr lang="en-ZA" dirty="0" err="1"/>
              <a:t>SAns</a:t>
            </a:r>
            <a:r>
              <a:rPr lang="en-ZA" dirty="0"/>
              <a:t> work amongst the longest hours in the world. On other end of spectrum, growth in insecure temporary work.</a:t>
            </a:r>
          </a:p>
          <a:p>
            <a:r>
              <a:rPr lang="en-ZA" dirty="0"/>
              <a:t>Casualisation: proliferation of atypical work arrangements.</a:t>
            </a:r>
          </a:p>
          <a:p>
            <a:r>
              <a:rPr lang="en-ZA" dirty="0"/>
              <a:t>Benefits: the lowest paid, most insecure (women and African workers) generally have the fewest or no benefits (RF, health, leave etc.).</a:t>
            </a:r>
          </a:p>
          <a:p>
            <a:r>
              <a:rPr lang="en-ZA" dirty="0"/>
              <a:t>Public services: limited and poor. Workers suffer burden of apartheid geography </a:t>
            </a:r>
            <a:r>
              <a:rPr lang="en-ZA" dirty="0" err="1"/>
              <a:t>eg</a:t>
            </a:r>
            <a:r>
              <a:rPr lang="en-ZA" dirty="0"/>
              <a:t> high expenses of transport (up to 25% of wage)</a:t>
            </a:r>
          </a:p>
          <a:p>
            <a:r>
              <a:rPr lang="en-ZA" dirty="0"/>
              <a:t>Weak enforcement of labour laws.</a:t>
            </a:r>
          </a:p>
          <a:p>
            <a:r>
              <a:rPr lang="en-ZA" dirty="0"/>
              <a:t>High level of retrenchments, and lack of investment in productive sector, means few alternatives</a:t>
            </a:r>
          </a:p>
          <a:p>
            <a:endParaRPr lang="en-ZA" dirty="0"/>
          </a:p>
        </p:txBody>
      </p:sp>
      <p:sp>
        <p:nvSpPr>
          <p:cNvPr id="4" name="Slide Number Placeholder 3">
            <a:extLst>
              <a:ext uri="{FF2B5EF4-FFF2-40B4-BE49-F238E27FC236}">
                <a16:creationId xmlns:a16="http://schemas.microsoft.com/office/drawing/2014/main" id="{4C1CF4A8-8B5D-4BE5-A7E8-2A6BAE8A8BD6}"/>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8BDE26D-5FFB-1140-8F97-B93A89F4E0EB}" type="slidenum">
              <a:rPr kumimoji="0" lang="en-US" sz="1400" b="1" i="0" u="none" strike="noStrike" kern="1200" cap="none" spc="0" normalizeH="0" baseline="0" noProof="0" smtClean="0">
                <a:ln>
                  <a:noFill/>
                </a:ln>
                <a:solidFill>
                  <a:srgbClr val="FFFFFF"/>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4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17565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9F27C-540D-4B26-828C-7224F447B072}"/>
              </a:ext>
            </a:extLst>
          </p:cNvPr>
          <p:cNvSpPr>
            <a:spLocks noGrp="1"/>
          </p:cNvSpPr>
          <p:nvPr>
            <p:ph type="title"/>
          </p:nvPr>
        </p:nvSpPr>
        <p:spPr>
          <a:xfrm>
            <a:off x="609600" y="533400"/>
            <a:ext cx="10972800" cy="609600"/>
          </a:xfrm>
        </p:spPr>
        <p:txBody>
          <a:bodyPr>
            <a:normAutofit fontScale="90000"/>
          </a:bodyPr>
          <a:lstStyle/>
          <a:p>
            <a:r>
              <a:rPr lang="en-ZA" dirty="0"/>
              <a:t>Well being for workers and working class households</a:t>
            </a:r>
          </a:p>
        </p:txBody>
      </p:sp>
      <p:sp>
        <p:nvSpPr>
          <p:cNvPr id="3" name="Content Placeholder 2">
            <a:extLst>
              <a:ext uri="{FF2B5EF4-FFF2-40B4-BE49-F238E27FC236}">
                <a16:creationId xmlns:a16="http://schemas.microsoft.com/office/drawing/2014/main" id="{CE04401D-F39E-4B92-B755-7ADE55865481}"/>
              </a:ext>
            </a:extLst>
          </p:cNvPr>
          <p:cNvSpPr>
            <a:spLocks noGrp="1"/>
          </p:cNvSpPr>
          <p:nvPr>
            <p:ph idx="1"/>
          </p:nvPr>
        </p:nvSpPr>
        <p:spPr>
          <a:xfrm>
            <a:off x="609600" y="1328928"/>
            <a:ext cx="10972800" cy="5148072"/>
          </a:xfrm>
        </p:spPr>
        <p:txBody>
          <a:bodyPr>
            <a:normAutofit lnSpcReduction="10000"/>
          </a:bodyPr>
          <a:lstStyle/>
          <a:p>
            <a:pPr marL="0" indent="0">
              <a:buNone/>
            </a:pPr>
            <a:r>
              <a:rPr lang="en-ZA" sz="3200" dirty="0"/>
              <a:t>Have to ensure a dual intervention which addresses:</a:t>
            </a:r>
          </a:p>
          <a:p>
            <a:r>
              <a:rPr lang="en-ZA" sz="3200" dirty="0"/>
              <a:t>Conditions of workers- requires package of interventions to ensure a floor of decent work, including benefits, decent minimum wages, and measures to reduce wage inequality.</a:t>
            </a:r>
          </a:p>
          <a:p>
            <a:r>
              <a:rPr lang="en-ZA" sz="3200" dirty="0"/>
              <a:t>Well being and income of working class </a:t>
            </a:r>
            <a:r>
              <a:rPr lang="en-ZA" sz="3200" i="1" dirty="0"/>
              <a:t>households</a:t>
            </a:r>
            <a:r>
              <a:rPr lang="en-ZA" sz="3200" dirty="0"/>
              <a:t>- implementation of a NMW must be complemented by income transfers through an employment guarantee scheme (like NREGA) and/ or a BIG, (or universal employment benefits) PLUS availability of affordable and accessible public services.</a:t>
            </a:r>
          </a:p>
        </p:txBody>
      </p:sp>
      <p:sp>
        <p:nvSpPr>
          <p:cNvPr id="4" name="Slide Number Placeholder 3">
            <a:extLst>
              <a:ext uri="{FF2B5EF4-FFF2-40B4-BE49-F238E27FC236}">
                <a16:creationId xmlns:a16="http://schemas.microsoft.com/office/drawing/2014/main" id="{22E30E48-6294-4B2F-9AD4-B346AD960541}"/>
              </a:ext>
            </a:extLst>
          </p:cNvPr>
          <p:cNvSpPr>
            <a:spLocks noGrp="1"/>
          </p:cNvSpPr>
          <p:nvPr>
            <p:ph type="sldNum" sz="quarter" idx="12"/>
          </p:nvPr>
        </p:nvSpPr>
        <p:spPr/>
        <p:txBody>
          <a:bodyPr/>
          <a:lstStyle/>
          <a:p>
            <a:fld id="{88BDE26D-5FFB-1140-8F97-B93A89F4E0EB}" type="slidenum">
              <a:rPr lang="en-US" smtClean="0"/>
              <a:t>4</a:t>
            </a:fld>
            <a:endParaRPr lang="en-US"/>
          </a:p>
        </p:txBody>
      </p:sp>
    </p:spTree>
    <p:extLst>
      <p:ext uri="{BB962C8B-B14F-4D97-AF65-F5344CB8AC3E}">
        <p14:creationId xmlns:p14="http://schemas.microsoft.com/office/powerpoint/2010/main" val="452155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EB6D-878E-493C-B39C-316EEC885903}"/>
              </a:ext>
            </a:extLst>
          </p:cNvPr>
          <p:cNvSpPr>
            <a:spLocks noGrp="1"/>
          </p:cNvSpPr>
          <p:nvPr>
            <p:ph type="title"/>
          </p:nvPr>
        </p:nvSpPr>
        <p:spPr>
          <a:xfrm>
            <a:off x="609600" y="381000"/>
            <a:ext cx="10972800" cy="762000"/>
          </a:xfrm>
        </p:spPr>
        <p:txBody>
          <a:bodyPr>
            <a:normAutofit/>
          </a:bodyPr>
          <a:lstStyle/>
          <a:p>
            <a:r>
              <a:rPr lang="en-ZA" dirty="0"/>
              <a:t>How does SA compare to international situation</a:t>
            </a:r>
          </a:p>
        </p:txBody>
      </p:sp>
      <p:sp>
        <p:nvSpPr>
          <p:cNvPr id="3" name="Content Placeholder 2">
            <a:extLst>
              <a:ext uri="{FF2B5EF4-FFF2-40B4-BE49-F238E27FC236}">
                <a16:creationId xmlns:a16="http://schemas.microsoft.com/office/drawing/2014/main" id="{085BCA1D-806A-43D2-A03C-92BE8466D8BC}"/>
              </a:ext>
            </a:extLst>
          </p:cNvPr>
          <p:cNvSpPr>
            <a:spLocks noGrp="1"/>
          </p:cNvSpPr>
          <p:nvPr>
            <p:ph idx="1"/>
          </p:nvPr>
        </p:nvSpPr>
        <p:spPr>
          <a:xfrm>
            <a:off x="609600" y="1295400"/>
            <a:ext cx="10972800" cy="5181600"/>
          </a:xfrm>
        </p:spPr>
        <p:txBody>
          <a:bodyPr>
            <a:normAutofit/>
          </a:bodyPr>
          <a:lstStyle/>
          <a:p>
            <a:r>
              <a:rPr lang="en-ZA" sz="2800" dirty="0"/>
              <a:t>SA situation extreme, but </a:t>
            </a:r>
            <a:r>
              <a:rPr lang="en-ZA" sz="2800" i="1" dirty="0"/>
              <a:t>trends </a:t>
            </a:r>
            <a:r>
              <a:rPr lang="en-ZA" sz="2800" dirty="0" err="1"/>
              <a:t>ito</a:t>
            </a:r>
            <a:r>
              <a:rPr lang="en-ZA" sz="2800" dirty="0"/>
              <a:t> deindustrialisation, growth of working poor, rise in inequality etc are not that dissimilar.</a:t>
            </a:r>
          </a:p>
          <a:p>
            <a:r>
              <a:rPr lang="en-ZA" sz="2800" dirty="0"/>
              <a:t>If the race to bottom continues, the future of the worlds working class may begin to look like that of SA WC described above.</a:t>
            </a:r>
          </a:p>
          <a:p>
            <a:r>
              <a:rPr lang="en-ZA" sz="2800" dirty="0"/>
              <a:t>The brutal logic of capital post the GFC has been to reconstitute capitalism in a way which drives down wages, working conditions and hollow out / privatise public services, and redirects the resulting surplus to the financialised </a:t>
            </a:r>
            <a:r>
              <a:rPr lang="en-ZA" sz="2800" dirty="0" err="1"/>
              <a:t>transational</a:t>
            </a:r>
            <a:r>
              <a:rPr lang="en-ZA" sz="2800" dirty="0"/>
              <a:t> economy (not to reinvestment).</a:t>
            </a:r>
          </a:p>
          <a:p>
            <a:r>
              <a:rPr lang="en-ZA" sz="2800" dirty="0"/>
              <a:t>Thesis- working poverty is now internationally the fastest growing form of poverty.</a:t>
            </a:r>
          </a:p>
        </p:txBody>
      </p:sp>
      <p:sp>
        <p:nvSpPr>
          <p:cNvPr id="4" name="Slide Number Placeholder 3">
            <a:extLst>
              <a:ext uri="{FF2B5EF4-FFF2-40B4-BE49-F238E27FC236}">
                <a16:creationId xmlns:a16="http://schemas.microsoft.com/office/drawing/2014/main" id="{3888FF33-921C-4F67-93F4-E82E31EE3123}"/>
              </a:ext>
            </a:extLst>
          </p:cNvPr>
          <p:cNvSpPr>
            <a:spLocks noGrp="1"/>
          </p:cNvSpPr>
          <p:nvPr>
            <p:ph type="sldNum" sz="quarter" idx="12"/>
          </p:nvPr>
        </p:nvSpPr>
        <p:spPr/>
        <p:txBody>
          <a:bodyPr/>
          <a:lstStyle/>
          <a:p>
            <a:fld id="{88BDE26D-5FFB-1140-8F97-B93A89F4E0EB}" type="slidenum">
              <a:rPr lang="en-US" smtClean="0"/>
              <a:t>5</a:t>
            </a:fld>
            <a:endParaRPr lang="en-US"/>
          </a:p>
        </p:txBody>
      </p:sp>
    </p:spTree>
    <p:extLst>
      <p:ext uri="{BB962C8B-B14F-4D97-AF65-F5344CB8AC3E}">
        <p14:creationId xmlns:p14="http://schemas.microsoft.com/office/powerpoint/2010/main" val="309942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77109-FA94-4E4E-A91B-AA13D086DBB1}"/>
              </a:ext>
            </a:extLst>
          </p:cNvPr>
          <p:cNvSpPr>
            <a:spLocks noGrp="1"/>
          </p:cNvSpPr>
          <p:nvPr>
            <p:ph type="title"/>
          </p:nvPr>
        </p:nvSpPr>
        <p:spPr>
          <a:xfrm>
            <a:off x="609600" y="533400"/>
            <a:ext cx="10972800" cy="561975"/>
          </a:xfrm>
        </p:spPr>
        <p:txBody>
          <a:bodyPr>
            <a:normAutofit fontScale="90000"/>
          </a:bodyPr>
          <a:lstStyle/>
          <a:p>
            <a:r>
              <a:rPr lang="en-ZA" dirty="0"/>
              <a:t>Global picture</a:t>
            </a:r>
          </a:p>
        </p:txBody>
      </p:sp>
      <p:sp>
        <p:nvSpPr>
          <p:cNvPr id="3" name="Content Placeholder 2">
            <a:extLst>
              <a:ext uri="{FF2B5EF4-FFF2-40B4-BE49-F238E27FC236}">
                <a16:creationId xmlns:a16="http://schemas.microsoft.com/office/drawing/2014/main" id="{DFF5BE2A-AE22-4335-A60D-52DB7C663242}"/>
              </a:ext>
            </a:extLst>
          </p:cNvPr>
          <p:cNvSpPr>
            <a:spLocks noGrp="1"/>
          </p:cNvSpPr>
          <p:nvPr>
            <p:ph idx="1"/>
          </p:nvPr>
        </p:nvSpPr>
        <p:spPr>
          <a:xfrm>
            <a:off x="609600" y="1190625"/>
            <a:ext cx="10972800" cy="5429250"/>
          </a:xfrm>
        </p:spPr>
        <p:txBody>
          <a:bodyPr>
            <a:normAutofit fontScale="92500" lnSpcReduction="20000"/>
          </a:bodyPr>
          <a:lstStyle/>
          <a:p>
            <a:r>
              <a:rPr lang="en-ZA" sz="2800" dirty="0"/>
              <a:t>Different forms in the global North and South, but certain common features</a:t>
            </a:r>
          </a:p>
          <a:p>
            <a:r>
              <a:rPr lang="en-ZA" sz="2800" dirty="0"/>
              <a:t>Deindustrialisation</a:t>
            </a:r>
          </a:p>
          <a:p>
            <a:r>
              <a:rPr lang="en-ZA" sz="2800" dirty="0" err="1"/>
              <a:t>Financialisation</a:t>
            </a:r>
            <a:r>
              <a:rPr lang="en-ZA" sz="2800" dirty="0"/>
              <a:t> and lack of reinvestment in productive economy</a:t>
            </a:r>
          </a:p>
          <a:p>
            <a:r>
              <a:rPr lang="en-ZA" sz="2800" dirty="0"/>
              <a:t>Rapid rise in inequality</a:t>
            </a:r>
          </a:p>
          <a:p>
            <a:r>
              <a:rPr lang="en-ZA" sz="2800" dirty="0"/>
              <a:t>Downward race on labour standards, working hours, wages, access to benefits etc, people being forced to take second jobs.</a:t>
            </a:r>
          </a:p>
          <a:p>
            <a:r>
              <a:rPr lang="en-ZA" sz="2800" dirty="0"/>
              <a:t>Casualisation of work, and destruction of employment contract, zero hour contracts etc.</a:t>
            </a:r>
          </a:p>
          <a:p>
            <a:r>
              <a:rPr lang="en-ZA" sz="2800" dirty="0"/>
              <a:t>Rise in working poverty and indebtedness </a:t>
            </a:r>
          </a:p>
          <a:p>
            <a:r>
              <a:rPr lang="en-ZA" sz="2800" dirty="0"/>
              <a:t>Attacks on union organisation</a:t>
            </a:r>
          </a:p>
          <a:p>
            <a:r>
              <a:rPr lang="en-ZA" sz="2800" dirty="0"/>
              <a:t>The threats posed by the 4</a:t>
            </a:r>
            <a:r>
              <a:rPr lang="en-ZA" sz="2800" baseline="30000" dirty="0"/>
              <a:t>th</a:t>
            </a:r>
            <a:r>
              <a:rPr lang="en-ZA" sz="2800" dirty="0"/>
              <a:t> IR, and climate change, &amp; the lack of a just transition on both.</a:t>
            </a:r>
          </a:p>
          <a:p>
            <a:r>
              <a:rPr lang="en-ZA" sz="2800" dirty="0"/>
              <a:t>21</a:t>
            </a:r>
            <a:r>
              <a:rPr lang="en-ZA" sz="2800" baseline="30000" dirty="0"/>
              <a:t>st</a:t>
            </a:r>
            <a:r>
              <a:rPr lang="en-ZA" sz="2800" dirty="0"/>
              <a:t> century immiseration of the working class</a:t>
            </a:r>
          </a:p>
        </p:txBody>
      </p:sp>
      <p:sp>
        <p:nvSpPr>
          <p:cNvPr id="4" name="Slide Number Placeholder 3">
            <a:extLst>
              <a:ext uri="{FF2B5EF4-FFF2-40B4-BE49-F238E27FC236}">
                <a16:creationId xmlns:a16="http://schemas.microsoft.com/office/drawing/2014/main" id="{B12C2E15-A0EB-4F8F-AC31-4496526A83AF}"/>
              </a:ext>
            </a:extLst>
          </p:cNvPr>
          <p:cNvSpPr>
            <a:spLocks noGrp="1"/>
          </p:cNvSpPr>
          <p:nvPr>
            <p:ph type="sldNum" sz="quarter" idx="12"/>
          </p:nvPr>
        </p:nvSpPr>
        <p:spPr/>
        <p:txBody>
          <a:bodyPr/>
          <a:lstStyle/>
          <a:p>
            <a:fld id="{88BDE26D-5FFB-1140-8F97-B93A89F4E0EB}" type="slidenum">
              <a:rPr lang="en-US" smtClean="0"/>
              <a:t>6</a:t>
            </a:fld>
            <a:endParaRPr lang="en-US"/>
          </a:p>
        </p:txBody>
      </p:sp>
    </p:spTree>
    <p:extLst>
      <p:ext uri="{BB962C8B-B14F-4D97-AF65-F5344CB8AC3E}">
        <p14:creationId xmlns:p14="http://schemas.microsoft.com/office/powerpoint/2010/main" val="227520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E7FF-BF02-4A24-A25D-68CD8C62B2F7}"/>
              </a:ext>
            </a:extLst>
          </p:cNvPr>
          <p:cNvSpPr>
            <a:spLocks noGrp="1"/>
          </p:cNvSpPr>
          <p:nvPr>
            <p:ph type="title"/>
          </p:nvPr>
        </p:nvSpPr>
        <p:spPr>
          <a:xfrm>
            <a:off x="609600" y="381000"/>
            <a:ext cx="10972800" cy="847725"/>
          </a:xfrm>
        </p:spPr>
        <p:txBody>
          <a:bodyPr>
            <a:normAutofit/>
          </a:bodyPr>
          <a:lstStyle/>
          <a:p>
            <a:r>
              <a:rPr lang="en-ZA" dirty="0"/>
              <a:t>Economic justice ‘must be built into the economy’</a:t>
            </a:r>
          </a:p>
        </p:txBody>
      </p:sp>
      <p:sp>
        <p:nvSpPr>
          <p:cNvPr id="3" name="Content Placeholder 2">
            <a:extLst>
              <a:ext uri="{FF2B5EF4-FFF2-40B4-BE49-F238E27FC236}">
                <a16:creationId xmlns:a16="http://schemas.microsoft.com/office/drawing/2014/main" id="{59D23AB9-E385-4895-8391-54E6CDBE6CF1}"/>
              </a:ext>
            </a:extLst>
          </p:cNvPr>
          <p:cNvSpPr>
            <a:spLocks noGrp="1"/>
          </p:cNvSpPr>
          <p:nvPr>
            <p:ph idx="1"/>
          </p:nvPr>
        </p:nvSpPr>
        <p:spPr>
          <a:xfrm>
            <a:off x="609600" y="1333499"/>
            <a:ext cx="10972800" cy="5400675"/>
          </a:xfrm>
        </p:spPr>
        <p:txBody>
          <a:bodyPr>
            <a:normAutofit lnSpcReduction="10000"/>
          </a:bodyPr>
          <a:lstStyle/>
          <a:p>
            <a:pPr marL="0" indent="0">
              <a:buNone/>
            </a:pPr>
            <a:r>
              <a:rPr lang="en-ZA" sz="2800" dirty="0"/>
              <a:t>IPPR (UK think tank) report of Commission on Economic Justice makes the critically important point that we </a:t>
            </a:r>
            <a:r>
              <a:rPr lang="en-ZA" sz="2800" i="1" dirty="0"/>
              <a:t>adding</a:t>
            </a:r>
            <a:r>
              <a:rPr lang="en-ZA" sz="2800" dirty="0"/>
              <a:t> r</a:t>
            </a:r>
            <a:r>
              <a:rPr lang="en-ZA" sz="2800" i="1" dirty="0"/>
              <a:t>edistribution </a:t>
            </a:r>
            <a:r>
              <a:rPr lang="en-ZA" sz="2800" dirty="0"/>
              <a:t>onto an economy which reproduces fundamentally inequitable outcomes is not a solution:</a:t>
            </a:r>
          </a:p>
          <a:p>
            <a:r>
              <a:rPr lang="en-ZA" sz="2800" dirty="0"/>
              <a:t>“Economic justice needs to be ‘hard-wired’ into the way the economy works. It is not sufficient to seek to redress injustices and inequalities simply by redistribution through the tax and benefit system. They need to be tackled at source, in the structures of the economy in which they arise. These include the labour market and wage bargaining, the ownership of capital and wealth, the governance of firms, the operation of the financial system and the rules that govern markets. Economic justice cannot be an afterthought; it must be built in to the economy.”</a:t>
            </a:r>
          </a:p>
        </p:txBody>
      </p:sp>
      <p:sp>
        <p:nvSpPr>
          <p:cNvPr id="4" name="Slide Number Placeholder 3">
            <a:extLst>
              <a:ext uri="{FF2B5EF4-FFF2-40B4-BE49-F238E27FC236}">
                <a16:creationId xmlns:a16="http://schemas.microsoft.com/office/drawing/2014/main" id="{EEA302C8-479E-44C0-8135-7E621E48649E}"/>
              </a:ext>
            </a:extLst>
          </p:cNvPr>
          <p:cNvSpPr>
            <a:spLocks noGrp="1"/>
          </p:cNvSpPr>
          <p:nvPr>
            <p:ph type="sldNum" sz="quarter" idx="12"/>
          </p:nvPr>
        </p:nvSpPr>
        <p:spPr/>
        <p:txBody>
          <a:bodyPr/>
          <a:lstStyle/>
          <a:p>
            <a:fld id="{88BDE26D-5FFB-1140-8F97-B93A89F4E0EB}" type="slidenum">
              <a:rPr lang="en-US" smtClean="0"/>
              <a:t>7</a:t>
            </a:fld>
            <a:endParaRPr lang="en-US"/>
          </a:p>
        </p:txBody>
      </p:sp>
    </p:spTree>
    <p:extLst>
      <p:ext uri="{BB962C8B-B14F-4D97-AF65-F5344CB8AC3E}">
        <p14:creationId xmlns:p14="http://schemas.microsoft.com/office/powerpoint/2010/main" val="212732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EEA2C-45CF-4EE4-B041-4CA25EEA3B5F}"/>
              </a:ext>
            </a:extLst>
          </p:cNvPr>
          <p:cNvSpPr>
            <a:spLocks noGrp="1"/>
          </p:cNvSpPr>
          <p:nvPr>
            <p:ph type="title"/>
          </p:nvPr>
        </p:nvSpPr>
        <p:spPr>
          <a:xfrm>
            <a:off x="609600" y="476250"/>
            <a:ext cx="10972800" cy="828675"/>
          </a:xfrm>
        </p:spPr>
        <p:txBody>
          <a:bodyPr/>
          <a:lstStyle/>
          <a:p>
            <a:r>
              <a:rPr lang="en-ZA" dirty="0"/>
              <a:t>Fighting the race to the bottom</a:t>
            </a:r>
          </a:p>
        </p:txBody>
      </p:sp>
      <p:sp>
        <p:nvSpPr>
          <p:cNvPr id="3" name="Content Placeholder 2">
            <a:extLst>
              <a:ext uri="{FF2B5EF4-FFF2-40B4-BE49-F238E27FC236}">
                <a16:creationId xmlns:a16="http://schemas.microsoft.com/office/drawing/2014/main" id="{DD087B8E-6EC3-4288-BB72-BEF7A1B3D795}"/>
              </a:ext>
            </a:extLst>
          </p:cNvPr>
          <p:cNvSpPr>
            <a:spLocks noGrp="1"/>
          </p:cNvSpPr>
          <p:nvPr>
            <p:ph idx="1"/>
          </p:nvPr>
        </p:nvSpPr>
        <p:spPr>
          <a:xfrm>
            <a:off x="609600" y="1433703"/>
            <a:ext cx="10972800" cy="5406009"/>
          </a:xfrm>
        </p:spPr>
        <p:txBody>
          <a:bodyPr>
            <a:normAutofit/>
          </a:bodyPr>
          <a:lstStyle/>
          <a:p>
            <a:r>
              <a:rPr lang="en-ZA" dirty="0"/>
              <a:t>National battles, while critical, cannot defeat the logic of race to the bottom.</a:t>
            </a:r>
          </a:p>
          <a:p>
            <a:r>
              <a:rPr lang="en-ZA" dirty="0"/>
              <a:t>Need international package which forces reallocation of surplus to working people, to break the trend of its upward concentration in hands of the 1%.</a:t>
            </a:r>
          </a:p>
          <a:p>
            <a:r>
              <a:rPr lang="en-ZA" dirty="0"/>
              <a:t>International minimum wage and package of basic minimum standards (see next slide)</a:t>
            </a:r>
          </a:p>
          <a:p>
            <a:r>
              <a:rPr lang="en-ZA" dirty="0"/>
              <a:t>International tax regime which compels effective collection of tax </a:t>
            </a:r>
            <a:r>
              <a:rPr lang="en-ZA" dirty="0" err="1"/>
              <a:t>ito</a:t>
            </a:r>
            <a:r>
              <a:rPr lang="en-ZA" dirty="0"/>
              <a:t> wealth and profits, and reallocation to public services- through a minimum effective international corporate and wealth tax, and strong international measures to outlaw and combat tax havens, illicit flows etc.</a:t>
            </a:r>
          </a:p>
          <a:p>
            <a:r>
              <a:rPr lang="en-ZA" dirty="0"/>
              <a:t>Measures to compel reinvestment of surplus</a:t>
            </a:r>
          </a:p>
          <a:p>
            <a:r>
              <a:rPr lang="en-ZA" dirty="0"/>
              <a:t>Must address reality that notion of full employment increasingly unlikely (</a:t>
            </a:r>
            <a:r>
              <a:rPr lang="en-ZA" dirty="0" err="1"/>
              <a:t>cf</a:t>
            </a:r>
            <a:r>
              <a:rPr lang="en-ZA" dirty="0"/>
              <a:t> Scherrer particularly on global South), and therefore CSP important </a:t>
            </a:r>
          </a:p>
          <a:p>
            <a:r>
              <a:rPr lang="en-ZA" dirty="0"/>
              <a:t>Other?</a:t>
            </a:r>
          </a:p>
        </p:txBody>
      </p:sp>
      <p:sp>
        <p:nvSpPr>
          <p:cNvPr id="4" name="Slide Number Placeholder 3">
            <a:extLst>
              <a:ext uri="{FF2B5EF4-FFF2-40B4-BE49-F238E27FC236}">
                <a16:creationId xmlns:a16="http://schemas.microsoft.com/office/drawing/2014/main" id="{E8F8CACD-38FB-419C-929F-22F15440E789}"/>
              </a:ext>
            </a:extLst>
          </p:cNvPr>
          <p:cNvSpPr>
            <a:spLocks noGrp="1"/>
          </p:cNvSpPr>
          <p:nvPr>
            <p:ph type="sldNum" sz="quarter" idx="12"/>
          </p:nvPr>
        </p:nvSpPr>
        <p:spPr/>
        <p:txBody>
          <a:bodyPr/>
          <a:lstStyle/>
          <a:p>
            <a:fld id="{88BDE26D-5FFB-1140-8F97-B93A89F4E0EB}" type="slidenum">
              <a:rPr lang="en-US" smtClean="0"/>
              <a:t>8</a:t>
            </a:fld>
            <a:endParaRPr lang="en-US"/>
          </a:p>
        </p:txBody>
      </p:sp>
    </p:spTree>
    <p:extLst>
      <p:ext uri="{BB962C8B-B14F-4D97-AF65-F5344CB8AC3E}">
        <p14:creationId xmlns:p14="http://schemas.microsoft.com/office/powerpoint/2010/main" val="3461696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AB576-23EE-4941-8905-8D7F3EAA5EB6}"/>
              </a:ext>
            </a:extLst>
          </p:cNvPr>
          <p:cNvSpPr>
            <a:spLocks noGrp="1"/>
          </p:cNvSpPr>
          <p:nvPr>
            <p:ph type="title"/>
          </p:nvPr>
        </p:nvSpPr>
        <p:spPr>
          <a:xfrm>
            <a:off x="609600" y="533400"/>
            <a:ext cx="10972800" cy="714375"/>
          </a:xfrm>
        </p:spPr>
        <p:txBody>
          <a:bodyPr/>
          <a:lstStyle/>
          <a:p>
            <a:r>
              <a:rPr lang="en-ZA" dirty="0"/>
              <a:t>Universal international Package</a:t>
            </a:r>
          </a:p>
        </p:txBody>
      </p:sp>
      <p:sp>
        <p:nvSpPr>
          <p:cNvPr id="3" name="Content Placeholder 2">
            <a:extLst>
              <a:ext uri="{FF2B5EF4-FFF2-40B4-BE49-F238E27FC236}">
                <a16:creationId xmlns:a16="http://schemas.microsoft.com/office/drawing/2014/main" id="{77EF4233-6033-454E-BF5F-39CE4D0071A6}"/>
              </a:ext>
            </a:extLst>
          </p:cNvPr>
          <p:cNvSpPr>
            <a:spLocks noGrp="1"/>
          </p:cNvSpPr>
          <p:nvPr>
            <p:ph idx="1"/>
          </p:nvPr>
        </p:nvSpPr>
        <p:spPr>
          <a:xfrm>
            <a:off x="609600" y="1352550"/>
            <a:ext cx="10972800" cy="5487162"/>
          </a:xfrm>
        </p:spPr>
        <p:txBody>
          <a:bodyPr>
            <a:normAutofit lnSpcReduction="10000"/>
          </a:bodyPr>
          <a:lstStyle/>
          <a:p>
            <a:r>
              <a:rPr lang="en-ZA" dirty="0"/>
              <a:t>International MW floor</a:t>
            </a:r>
          </a:p>
          <a:p>
            <a:r>
              <a:rPr lang="en-ZA" dirty="0"/>
              <a:t>Promotion of role of unions, and assertion of comprehensive collective bargaining through a duty to bargain (as in Uruguay)</a:t>
            </a:r>
          </a:p>
          <a:p>
            <a:r>
              <a:rPr lang="en-ZA" dirty="0"/>
              <a:t>Employment guarantee (as in India)</a:t>
            </a:r>
          </a:p>
          <a:p>
            <a:r>
              <a:rPr lang="en-ZA" dirty="0"/>
              <a:t>Universal unemployment benefit or BIG</a:t>
            </a:r>
          </a:p>
          <a:p>
            <a:r>
              <a:rPr lang="en-ZA" dirty="0"/>
              <a:t>Minimum and maximum working hours</a:t>
            </a:r>
          </a:p>
          <a:p>
            <a:r>
              <a:rPr lang="en-ZA" dirty="0"/>
              <a:t>Guaranteed benefits for all workers</a:t>
            </a:r>
          </a:p>
          <a:p>
            <a:r>
              <a:rPr lang="en-ZA" dirty="0"/>
              <a:t>Minimum effective international tax rate</a:t>
            </a:r>
          </a:p>
          <a:p>
            <a:r>
              <a:rPr lang="en-ZA" dirty="0"/>
              <a:t>Package of public services, </a:t>
            </a:r>
            <a:r>
              <a:rPr lang="en-ZA" dirty="0" err="1"/>
              <a:t>incl</a:t>
            </a:r>
            <a:r>
              <a:rPr lang="en-ZA" dirty="0"/>
              <a:t> health transport education</a:t>
            </a:r>
          </a:p>
          <a:p>
            <a:r>
              <a:rPr lang="en-ZA" dirty="0"/>
              <a:t>Just transition platform on energy, and new technologies (4</a:t>
            </a:r>
            <a:r>
              <a:rPr lang="en-ZA" baseline="30000" dirty="0"/>
              <a:t>th</a:t>
            </a:r>
            <a:r>
              <a:rPr lang="en-ZA" dirty="0"/>
              <a:t> IR)</a:t>
            </a:r>
          </a:p>
          <a:p>
            <a:r>
              <a:rPr lang="en-ZA" dirty="0"/>
              <a:t>Reimagining economic alternatives </a:t>
            </a:r>
            <a:r>
              <a:rPr lang="en-ZA" dirty="0" err="1"/>
              <a:t>ito</a:t>
            </a:r>
            <a:r>
              <a:rPr lang="en-ZA" dirty="0"/>
              <a:t> democratisation of corporate governance, new forms of real democratic say by workers and unions in key decisions etc.</a:t>
            </a:r>
          </a:p>
          <a:p>
            <a:endParaRPr lang="en-ZA" dirty="0"/>
          </a:p>
        </p:txBody>
      </p:sp>
      <p:sp>
        <p:nvSpPr>
          <p:cNvPr id="4" name="Slide Number Placeholder 3">
            <a:extLst>
              <a:ext uri="{FF2B5EF4-FFF2-40B4-BE49-F238E27FC236}">
                <a16:creationId xmlns:a16="http://schemas.microsoft.com/office/drawing/2014/main" id="{5EBBBCEC-5E9E-4C30-9093-053917B71AC2}"/>
              </a:ext>
            </a:extLst>
          </p:cNvPr>
          <p:cNvSpPr>
            <a:spLocks noGrp="1"/>
          </p:cNvSpPr>
          <p:nvPr>
            <p:ph type="sldNum" sz="quarter" idx="12"/>
          </p:nvPr>
        </p:nvSpPr>
        <p:spPr/>
        <p:txBody>
          <a:bodyPr/>
          <a:lstStyle/>
          <a:p>
            <a:fld id="{88BDE26D-5FFB-1140-8F97-B93A89F4E0EB}" type="slidenum">
              <a:rPr lang="en-US" smtClean="0"/>
              <a:t>9</a:t>
            </a:fld>
            <a:endParaRPr lang="en-US"/>
          </a:p>
        </p:txBody>
      </p:sp>
    </p:spTree>
    <p:extLst>
      <p:ext uri="{BB962C8B-B14F-4D97-AF65-F5344CB8AC3E}">
        <p14:creationId xmlns:p14="http://schemas.microsoft.com/office/powerpoint/2010/main" val="442544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1535</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Clarity</vt:lpstr>
      <vt:lpstr>Promoting Work AND WELL BEING, IN SOUTH AFRICA- and GLOBALLY</vt:lpstr>
      <vt:lpstr>Work and dis -ease in South Africa</vt:lpstr>
      <vt:lpstr>The realities facing SAs working poor</vt:lpstr>
      <vt:lpstr>Well being for workers and working class households</vt:lpstr>
      <vt:lpstr>How does SA compare to international situation</vt:lpstr>
      <vt:lpstr>Global picture</vt:lpstr>
      <vt:lpstr>Economic justice ‘must be built into the economy’</vt:lpstr>
      <vt:lpstr>Fighting the race to the bottom</vt:lpstr>
      <vt:lpstr>Universal international Package</vt:lpstr>
      <vt:lpstr>ILO package</vt:lpstr>
      <vt:lpstr>How to take this forward?</vt:lpstr>
      <vt:lpstr>Well-being or barbarism?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AND WELL BEING, IN SOUTH AFRICA &amp; GLOBALLY</dc:title>
  <dc:creator>Neil Coleman</dc:creator>
  <cp:lastModifiedBy>Neil Coleman</cp:lastModifiedBy>
  <cp:revision>29</cp:revision>
  <dcterms:created xsi:type="dcterms:W3CDTF">2019-04-05T05:00:16Z</dcterms:created>
  <dcterms:modified xsi:type="dcterms:W3CDTF">2019-04-05T14:06:42Z</dcterms:modified>
</cp:coreProperties>
</file>