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274" r:id="rId3"/>
    <p:sldId id="270" r:id="rId4"/>
    <p:sldId id="276" r:id="rId5"/>
    <p:sldId id="271" r:id="rId6"/>
    <p:sldId id="273" r:id="rId7"/>
    <p:sldId id="283" r:id="rId8"/>
    <p:sldId id="284" r:id="rId9"/>
    <p:sldId id="286" r:id="rId10"/>
    <p:sldId id="280" r:id="rId11"/>
    <p:sldId id="278" r:id="rId12"/>
    <p:sldId id="279" r:id="rId13"/>
    <p:sldId id="281" r:id="rId14"/>
    <p:sldId id="282" r:id="rId15"/>
    <p:sldId id="272" r:id="rId16"/>
    <p:sldId id="28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5616460-C91C-4B4D-9E99-DDDD999F2B70}" type="datetimeFigureOut">
              <a:rPr lang="en-US"/>
              <a:pPr>
                <a:defRPr/>
              </a:pPr>
              <a:t>4/11/2013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544C591-5055-4DF1-9F9E-80FA95B249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A3160C-950B-427C-8096-F0DBD5F36C0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B38F69-3D5F-46F5-97DE-BFB94212198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B38F69-3D5F-46F5-97DE-BFB94212198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B38F69-3D5F-46F5-97DE-BFB94212198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B38F69-3D5F-46F5-97DE-BFB94212198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44C591-5055-4DF1-9F9E-80FA95B2497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E2C4D2-E27A-4042-939D-28E9793180A6}"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44C591-5055-4DF1-9F9E-80FA95B24975}"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44C591-5055-4DF1-9F9E-80FA95B2497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8409A2-6343-4BAA-9F44-F7C8A3B66719}"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8409A2-6343-4BAA-9F44-F7C8A3B66719}"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7B19E7-AA80-43D4-BDA1-C84A8F4D6BB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6C18FA-0B32-4953-ACC6-5273F7F280C7}"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44C591-5055-4DF1-9F9E-80FA95B2497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44C591-5055-4DF1-9F9E-80FA95B2497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44C591-5055-4DF1-9F9E-80FA95B2497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82216CB-7363-4E75-8CA6-F557AF5D65E9}" type="datetime1">
              <a:rPr lang="en-US" smtClean="0"/>
              <a:pPr>
                <a:defRPr/>
              </a:pPr>
              <a:t>4/11/2013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6" name="Slide Number Placeholder 5"/>
          <p:cNvSpPr>
            <a:spLocks noGrp="1"/>
          </p:cNvSpPr>
          <p:nvPr>
            <p:ph type="sldNum" sz="quarter" idx="12"/>
          </p:nvPr>
        </p:nvSpPr>
        <p:spPr/>
        <p:txBody>
          <a:bodyPr/>
          <a:lstStyle>
            <a:lvl1pPr>
              <a:defRPr/>
            </a:lvl1pPr>
          </a:lstStyle>
          <a:p>
            <a:pPr>
              <a:defRPr/>
            </a:pPr>
            <a:fld id="{09162104-B4E3-431D-891D-5C4C418F91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D231B8-F590-4041-8CBA-656194C908FC}" type="datetime1">
              <a:rPr lang="en-US" smtClean="0"/>
              <a:pPr>
                <a:defRPr/>
              </a:pPr>
              <a:t>4/11/2013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6" name="Slide Number Placeholder 5"/>
          <p:cNvSpPr>
            <a:spLocks noGrp="1"/>
          </p:cNvSpPr>
          <p:nvPr>
            <p:ph type="sldNum" sz="quarter" idx="12"/>
          </p:nvPr>
        </p:nvSpPr>
        <p:spPr/>
        <p:txBody>
          <a:bodyPr/>
          <a:lstStyle>
            <a:lvl1pPr>
              <a:defRPr/>
            </a:lvl1pPr>
          </a:lstStyle>
          <a:p>
            <a:pPr>
              <a:defRPr/>
            </a:pPr>
            <a:fld id="{DA33B4D4-7AED-47D1-AA22-F0C1B2F190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DFC276-C6BF-42D5-B12A-2B1AC5C2BE2B}" type="datetime1">
              <a:rPr lang="en-US" smtClean="0"/>
              <a:pPr>
                <a:defRPr/>
              </a:pPr>
              <a:t>4/11/2013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6" name="Slide Number Placeholder 5"/>
          <p:cNvSpPr>
            <a:spLocks noGrp="1"/>
          </p:cNvSpPr>
          <p:nvPr>
            <p:ph type="sldNum" sz="quarter" idx="12"/>
          </p:nvPr>
        </p:nvSpPr>
        <p:spPr/>
        <p:txBody>
          <a:bodyPr/>
          <a:lstStyle>
            <a:lvl1pPr>
              <a:defRPr/>
            </a:lvl1pPr>
          </a:lstStyle>
          <a:p>
            <a:pPr>
              <a:defRPr/>
            </a:pPr>
            <a:fld id="{E28A3905-2192-496A-9BED-BF5F9CAE86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CA4CD7-3A59-47B1-8FCE-9119C62BEB9F}" type="datetime1">
              <a:rPr lang="en-US" smtClean="0"/>
              <a:pPr>
                <a:defRPr/>
              </a:pPr>
              <a:t>4/11/2013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6" name="Slide Number Placeholder 5"/>
          <p:cNvSpPr>
            <a:spLocks noGrp="1"/>
          </p:cNvSpPr>
          <p:nvPr>
            <p:ph type="sldNum" sz="quarter" idx="12"/>
          </p:nvPr>
        </p:nvSpPr>
        <p:spPr/>
        <p:txBody>
          <a:bodyPr/>
          <a:lstStyle>
            <a:lvl1pPr>
              <a:defRPr/>
            </a:lvl1pPr>
          </a:lstStyle>
          <a:p>
            <a:pPr>
              <a:defRPr/>
            </a:pPr>
            <a:fld id="{437BC24A-4A50-415D-8F94-2CC5A28E08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C076757-AA59-49D4-AADB-E3C50C11772F}" type="datetime1">
              <a:rPr lang="en-US" smtClean="0"/>
              <a:pPr>
                <a:defRPr/>
              </a:pPr>
              <a:t>4/11/2013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6" name="Slide Number Placeholder 5"/>
          <p:cNvSpPr>
            <a:spLocks noGrp="1"/>
          </p:cNvSpPr>
          <p:nvPr>
            <p:ph type="sldNum" sz="quarter" idx="12"/>
          </p:nvPr>
        </p:nvSpPr>
        <p:spPr/>
        <p:txBody>
          <a:bodyPr/>
          <a:lstStyle>
            <a:lvl1pPr>
              <a:defRPr/>
            </a:lvl1pPr>
          </a:lstStyle>
          <a:p>
            <a:pPr>
              <a:defRPr/>
            </a:pPr>
            <a:fld id="{F3246D93-BE5D-4788-BDF8-FA29058637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F989E2A-564F-47F7-A6A8-2327730A21A7}" type="datetime1">
              <a:rPr lang="en-US" smtClean="0"/>
              <a:pPr>
                <a:defRPr/>
              </a:pPr>
              <a:t>4/11/2013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7" name="Slide Number Placeholder 5"/>
          <p:cNvSpPr>
            <a:spLocks noGrp="1"/>
          </p:cNvSpPr>
          <p:nvPr>
            <p:ph type="sldNum" sz="quarter" idx="12"/>
          </p:nvPr>
        </p:nvSpPr>
        <p:spPr/>
        <p:txBody>
          <a:bodyPr/>
          <a:lstStyle>
            <a:lvl1pPr>
              <a:defRPr/>
            </a:lvl1pPr>
          </a:lstStyle>
          <a:p>
            <a:pPr>
              <a:defRPr/>
            </a:pPr>
            <a:fld id="{1F11B120-FF16-45CA-8364-AECF491DBB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A8D4CF-2CCB-47CA-99C7-02E746AFD87C}" type="datetime1">
              <a:rPr lang="en-US" smtClean="0"/>
              <a:pPr>
                <a:defRPr/>
              </a:pPr>
              <a:t>4/11/2013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9" name="Slide Number Placeholder 5"/>
          <p:cNvSpPr>
            <a:spLocks noGrp="1"/>
          </p:cNvSpPr>
          <p:nvPr>
            <p:ph type="sldNum" sz="quarter" idx="12"/>
          </p:nvPr>
        </p:nvSpPr>
        <p:spPr/>
        <p:txBody>
          <a:bodyPr/>
          <a:lstStyle>
            <a:lvl1pPr>
              <a:defRPr/>
            </a:lvl1pPr>
          </a:lstStyle>
          <a:p>
            <a:pPr>
              <a:defRPr/>
            </a:pPr>
            <a:fld id="{051A62A9-BAFC-4103-BF83-96BFD96CAB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269957-1BF7-43B3-B0BD-88324A8076BF}" type="datetime1">
              <a:rPr lang="en-US" smtClean="0"/>
              <a:pPr>
                <a:defRPr/>
              </a:pPr>
              <a:t>4/11/2013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5" name="Slide Number Placeholder 5"/>
          <p:cNvSpPr>
            <a:spLocks noGrp="1"/>
          </p:cNvSpPr>
          <p:nvPr>
            <p:ph type="sldNum" sz="quarter" idx="12"/>
          </p:nvPr>
        </p:nvSpPr>
        <p:spPr/>
        <p:txBody>
          <a:bodyPr/>
          <a:lstStyle>
            <a:lvl1pPr>
              <a:defRPr/>
            </a:lvl1pPr>
          </a:lstStyle>
          <a:p>
            <a:pPr>
              <a:defRPr/>
            </a:pPr>
            <a:fld id="{85DA29CB-6DD5-4BEA-ACCA-B606EA1E80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EE3715-1213-4C87-8596-9BB6814A4CD3}" type="datetime1">
              <a:rPr lang="en-US" smtClean="0"/>
              <a:pPr>
                <a:defRPr/>
              </a:pPr>
              <a:t>4/11/2013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4" name="Slide Number Placeholder 5"/>
          <p:cNvSpPr>
            <a:spLocks noGrp="1"/>
          </p:cNvSpPr>
          <p:nvPr>
            <p:ph type="sldNum" sz="quarter" idx="12"/>
          </p:nvPr>
        </p:nvSpPr>
        <p:spPr/>
        <p:txBody>
          <a:bodyPr/>
          <a:lstStyle>
            <a:lvl1pPr>
              <a:defRPr/>
            </a:lvl1pPr>
          </a:lstStyle>
          <a:p>
            <a:pPr>
              <a:defRPr/>
            </a:pPr>
            <a:fld id="{13A28690-96B7-4237-9C82-8F3A0EFEE0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07DDB7-CFA1-4723-B7BA-BE5875CBE997}" type="datetime1">
              <a:rPr lang="en-US" smtClean="0"/>
              <a:pPr>
                <a:defRPr/>
              </a:pPr>
              <a:t>4/11/2013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7" name="Slide Number Placeholder 5"/>
          <p:cNvSpPr>
            <a:spLocks noGrp="1"/>
          </p:cNvSpPr>
          <p:nvPr>
            <p:ph type="sldNum" sz="quarter" idx="12"/>
          </p:nvPr>
        </p:nvSpPr>
        <p:spPr/>
        <p:txBody>
          <a:bodyPr/>
          <a:lstStyle>
            <a:lvl1pPr>
              <a:defRPr/>
            </a:lvl1pPr>
          </a:lstStyle>
          <a:p>
            <a:pPr>
              <a:defRPr/>
            </a:pPr>
            <a:fld id="{89BE8E0B-813C-44E4-8FBB-F7B93C59AF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43321A-6B7F-473A-A562-E72EA6384A86}" type="datetime1">
              <a:rPr lang="en-US" smtClean="0"/>
              <a:pPr>
                <a:defRPr/>
              </a:pPr>
              <a:t>4/11/2013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Kregel: The Dodd-Frank Bill and Financial Reform in the US</a:t>
            </a:r>
            <a:endParaRPr lang="en-US"/>
          </a:p>
        </p:txBody>
      </p:sp>
      <p:sp>
        <p:nvSpPr>
          <p:cNvPr id="7" name="Slide Number Placeholder 5"/>
          <p:cNvSpPr>
            <a:spLocks noGrp="1"/>
          </p:cNvSpPr>
          <p:nvPr>
            <p:ph type="sldNum" sz="quarter" idx="12"/>
          </p:nvPr>
        </p:nvSpPr>
        <p:spPr/>
        <p:txBody>
          <a:bodyPr/>
          <a:lstStyle>
            <a:lvl1pPr>
              <a:defRPr/>
            </a:lvl1pPr>
          </a:lstStyle>
          <a:p>
            <a:pPr>
              <a:defRPr/>
            </a:pPr>
            <a:fld id="{220FDDBE-229A-41D9-A000-75F9822E94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2F84B16-E72F-441C-B0B7-2EFFA3078387}" type="datetime1">
              <a:rPr lang="en-US" smtClean="0"/>
              <a:pPr>
                <a:defRPr/>
              </a:pPr>
              <a:t>4/11/2013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Kregel: The Dodd-Frank Bill and Financial Reform in the US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86A3381-585E-4280-812D-629165A433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304800" y="457200"/>
            <a:ext cx="8686800" cy="2590800"/>
          </a:xfrm>
        </p:spPr>
        <p:txBody>
          <a:bodyPr/>
          <a:lstStyle/>
          <a:p>
            <a:r>
              <a:rPr lang="en-US" sz="2000" b="1" dirty="0" smtClean="0">
                <a:latin typeface="Baskerville Old Face" pitchFamily="18" charset="0"/>
              </a:rPr>
              <a:t/>
            </a:r>
            <a:br>
              <a:rPr lang="en-US" sz="2000" b="1" dirty="0" smtClean="0">
                <a:latin typeface="Baskerville Old Face" pitchFamily="18" charset="0"/>
              </a:rPr>
            </a:br>
            <a:r>
              <a:rPr lang="en-US" sz="3200" b="1" dirty="0" smtClean="0">
                <a:latin typeface="Berlin Sans FB Demi" pitchFamily="34" charset="0"/>
              </a:rPr>
              <a:t>Workshop on New Directions in Financial Regulation</a:t>
            </a:r>
            <a:r>
              <a:rPr lang="en-US" sz="2000" b="1" dirty="0" smtClean="0">
                <a:latin typeface="Baskerville Old Face" pitchFamily="18" charset="0"/>
              </a:rPr>
              <a:t/>
            </a:r>
            <a:br>
              <a:rPr lang="en-US" sz="2000" b="1" dirty="0" smtClean="0">
                <a:latin typeface="Baskerville Old Face" pitchFamily="18" charset="0"/>
              </a:rPr>
            </a:br>
            <a:r>
              <a:rPr lang="en-US" sz="1600" b="1" dirty="0" err="1" smtClean="0">
                <a:latin typeface="Baskerville Old Face" pitchFamily="18" charset="0"/>
              </a:rPr>
              <a:t>Organised</a:t>
            </a:r>
            <a:r>
              <a:rPr lang="en-US" sz="1600" b="1" dirty="0" smtClean="0">
                <a:latin typeface="Baskerville Old Face" pitchFamily="18" charset="0"/>
              </a:rPr>
              <a:t> by </a:t>
            </a:r>
            <a:r>
              <a:rPr lang="en-US" sz="2000" b="1" dirty="0" smtClean="0">
                <a:latin typeface="Baskerville Old Face" pitchFamily="18" charset="0"/>
              </a:rPr>
              <a:t/>
            </a:r>
            <a:br>
              <a:rPr lang="en-US" sz="2000" b="1" dirty="0" smtClean="0">
                <a:latin typeface="Baskerville Old Face" pitchFamily="18" charset="0"/>
              </a:rPr>
            </a:br>
            <a:r>
              <a:rPr lang="en-US" sz="2000" b="1" dirty="0" smtClean="0">
                <a:latin typeface="Bodoni MT Black" pitchFamily="18" charset="0"/>
              </a:rPr>
              <a:t>Centre for Banking Studies, Central Bank of Sri Lanka </a:t>
            </a:r>
            <a:r>
              <a:rPr lang="en-US" sz="2000" b="1" dirty="0" smtClean="0">
                <a:latin typeface="Baskerville Old Face" pitchFamily="18" charset="0"/>
              </a:rPr>
              <a:t/>
            </a:r>
            <a:br>
              <a:rPr lang="en-US" sz="2000" b="1" dirty="0" smtClean="0">
                <a:latin typeface="Baskerville Old Face" pitchFamily="18" charset="0"/>
              </a:rPr>
            </a:br>
            <a:r>
              <a:rPr lang="en-US" sz="1600" b="1" dirty="0" smtClean="0">
                <a:latin typeface="Baskerville Old Face" pitchFamily="18" charset="0"/>
              </a:rPr>
              <a:t>and </a:t>
            </a:r>
            <a:r>
              <a:rPr lang="en-US" sz="2000" b="1" dirty="0" smtClean="0">
                <a:latin typeface="Baskerville Old Face" pitchFamily="18" charset="0"/>
              </a:rPr>
              <a:t/>
            </a:r>
            <a:br>
              <a:rPr lang="en-US" sz="2000" b="1" dirty="0" smtClean="0">
                <a:latin typeface="Baskerville Old Face" pitchFamily="18" charset="0"/>
              </a:rPr>
            </a:br>
            <a:r>
              <a:rPr lang="en-US" sz="2000" b="1" dirty="0" smtClean="0">
                <a:latin typeface="Bodoni MT Black" pitchFamily="18" charset="0"/>
              </a:rPr>
              <a:t>International Development Economics Associates (IDEAs) </a:t>
            </a:r>
            <a:r>
              <a:rPr lang="en-US" sz="2000" b="1" dirty="0" smtClean="0">
                <a:latin typeface="Baskerville Old Face" pitchFamily="18" charset="0"/>
              </a:rPr>
              <a:t/>
            </a:r>
            <a:br>
              <a:rPr lang="en-US" sz="2000" b="1" dirty="0" smtClean="0">
                <a:latin typeface="Baskerville Old Face" pitchFamily="18" charset="0"/>
              </a:rPr>
            </a:br>
            <a:r>
              <a:rPr lang="en-US" sz="1800" b="1" dirty="0" smtClean="0">
                <a:latin typeface="Berlin Sans FB Demi" pitchFamily="34" charset="0"/>
              </a:rPr>
              <a:t>22 – 26 November 2011, Colombo</a:t>
            </a:r>
          </a:p>
        </p:txBody>
      </p:sp>
      <p:sp>
        <p:nvSpPr>
          <p:cNvPr id="14338" name="Content Placeholder 2"/>
          <p:cNvSpPr>
            <a:spLocks noGrp="1"/>
          </p:cNvSpPr>
          <p:nvPr>
            <p:ph idx="1"/>
          </p:nvPr>
        </p:nvSpPr>
        <p:spPr>
          <a:xfrm>
            <a:off x="152400" y="3200400"/>
            <a:ext cx="8991600" cy="3276600"/>
          </a:xfrm>
        </p:spPr>
        <p:txBody>
          <a:bodyPr/>
          <a:lstStyle/>
          <a:p>
            <a:pPr algn="ctr">
              <a:buNone/>
            </a:pPr>
            <a:endParaRPr lang="en-US" sz="800" i="1" dirty="0" smtClean="0"/>
          </a:p>
          <a:p>
            <a:pPr algn="ctr">
              <a:buNone/>
            </a:pPr>
            <a:r>
              <a:rPr lang="en-US" dirty="0" smtClean="0">
                <a:latin typeface="Times New Roman"/>
              </a:rPr>
              <a:t>“</a:t>
            </a:r>
            <a:r>
              <a:rPr lang="en-US" sz="2800" b="1" dirty="0" smtClean="0">
                <a:latin typeface="Engravers MT" pitchFamily="18" charset="0"/>
              </a:rPr>
              <a:t>The Dodd-Frank Bill </a:t>
            </a:r>
          </a:p>
          <a:p>
            <a:pPr algn="ctr">
              <a:buNone/>
            </a:pPr>
            <a:r>
              <a:rPr lang="en-US" sz="1600" b="1" dirty="0" smtClean="0">
                <a:latin typeface="Engravers MT" pitchFamily="18" charset="0"/>
              </a:rPr>
              <a:t>and </a:t>
            </a:r>
          </a:p>
          <a:p>
            <a:pPr algn="ctr">
              <a:buNone/>
            </a:pPr>
            <a:r>
              <a:rPr lang="en-US" sz="2800" b="1" dirty="0" smtClean="0">
                <a:latin typeface="Engravers MT" pitchFamily="18" charset="0"/>
              </a:rPr>
              <a:t>Financial Reform in the US”</a:t>
            </a:r>
            <a:endParaRPr lang="en-US" sz="2800" b="1" i="1" dirty="0" smtClean="0">
              <a:latin typeface="Engravers MT" pitchFamily="18" charset="0"/>
            </a:endParaRPr>
          </a:p>
          <a:p>
            <a:pPr algn="ctr">
              <a:buNone/>
            </a:pPr>
            <a:r>
              <a:rPr lang="en-US" b="1" dirty="0" smtClean="0">
                <a:latin typeface="Bell MT" pitchFamily="18" charset="0"/>
              </a:rPr>
              <a:t>Jan Kregel</a:t>
            </a:r>
          </a:p>
          <a:p>
            <a:pPr algn="ctr">
              <a:buFont typeface="Arial" pitchFamily="34" charset="0"/>
              <a:buNone/>
            </a:pPr>
            <a:endParaRPr lang="en-US" sz="800" dirty="0" smtClean="0">
              <a:latin typeface="Bookman Old Style" pitchFamily="18" charset="0"/>
            </a:endParaRPr>
          </a:p>
        </p:txBody>
      </p:sp>
      <p:pic>
        <p:nvPicPr>
          <p:cNvPr id="14344" name="Picture 8" descr="new_logo_blue"/>
          <p:cNvPicPr>
            <a:picLocks noChangeAspect="1" noChangeArrowheads="1"/>
          </p:cNvPicPr>
          <p:nvPr/>
        </p:nvPicPr>
        <p:blipFill>
          <a:blip r:embed="rId3" cstate="print"/>
          <a:srcRect/>
          <a:stretch>
            <a:fillRect/>
          </a:stretch>
        </p:blipFill>
        <p:spPr bwMode="auto">
          <a:xfrm>
            <a:off x="3733800" y="5562600"/>
            <a:ext cx="2267561" cy="714012"/>
          </a:xfrm>
          <a:prstGeom prst="rect">
            <a:avLst/>
          </a:prstGeom>
          <a:noFill/>
        </p:spPr>
      </p:pic>
      <p:sp>
        <p:nvSpPr>
          <p:cNvPr id="10" name="Title 1"/>
          <p:cNvSpPr txBox="1">
            <a:spLocks/>
          </p:cNvSpPr>
          <p:nvPr/>
        </p:nvSpPr>
        <p:spPr bwMode="auto">
          <a:xfrm>
            <a:off x="609600" y="457200"/>
            <a:ext cx="8153400" cy="24383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smtClean="0">
                <a:ln>
                  <a:noFill/>
                </a:ln>
                <a:solidFill>
                  <a:schemeClr val="tx1"/>
                </a:solidFill>
                <a:effectLst/>
                <a:uLnTx/>
                <a:uFillTx/>
                <a:latin typeface="Baskerville Old Face" pitchFamily="18" charset="0"/>
                <a:ea typeface="+mj-ea"/>
                <a:cs typeface="+mj-cs"/>
              </a:rPr>
              <a:t> </a:t>
            </a:r>
            <a:endParaRPr kumimoji="0" lang="en-US" sz="2000" b="0" i="0" u="none" strike="noStrike" kern="1200" cap="none" spc="0" normalizeH="0" baseline="0" noProof="0" dirty="0" smtClean="0">
              <a:ln>
                <a:noFill/>
              </a:ln>
              <a:solidFill>
                <a:schemeClr val="tx1"/>
              </a:solidFill>
              <a:effectLst/>
              <a:uLnTx/>
              <a:uFillTx/>
              <a:latin typeface="Baskerville Old Face" pitchFamily="18" charset="0"/>
              <a:ea typeface="+mj-ea"/>
              <a:cs typeface="+mj-cs"/>
            </a:endParaRPr>
          </a:p>
        </p:txBody>
      </p:sp>
      <p:sp>
        <p:nvSpPr>
          <p:cNvPr id="13" name="Title 1"/>
          <p:cNvSpPr txBox="1">
            <a:spLocks/>
          </p:cNvSpPr>
          <p:nvPr/>
        </p:nvSpPr>
        <p:spPr bwMode="auto">
          <a:xfrm>
            <a:off x="762000" y="609600"/>
            <a:ext cx="6934200" cy="2743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endParaRPr lang="en-US" sz="2800" b="1" dirty="0" smtClean="0"/>
          </a:p>
          <a:p>
            <a:pPr algn="ctr">
              <a:buNone/>
            </a:pPr>
            <a:endParaRPr lang="en-US" sz="2800" b="1" dirty="0" smtClean="0"/>
          </a:p>
          <a:p>
            <a:pPr algn="ctr">
              <a:buNone/>
            </a:pPr>
            <a:endParaRPr lang="en-US" sz="1600" b="1" dirty="0" smtClean="0">
              <a:latin typeface="Times New Roman" pitchFamily="18" charset="0"/>
            </a:endParaRPr>
          </a:p>
        </p:txBody>
      </p:sp>
      <p:pic>
        <p:nvPicPr>
          <p:cNvPr id="1028" name="Picture 4"/>
          <p:cNvPicPr>
            <a:picLocks noChangeAspect="1" noChangeArrowheads="1"/>
          </p:cNvPicPr>
          <p:nvPr/>
        </p:nvPicPr>
        <p:blipFill>
          <a:blip r:embed="rId4" cstate="print"/>
          <a:srcRect/>
          <a:stretch>
            <a:fillRect/>
          </a:stretch>
        </p:blipFill>
        <p:spPr bwMode="auto">
          <a:xfrm>
            <a:off x="857250" y="76200"/>
            <a:ext cx="7429500" cy="533400"/>
          </a:xfrm>
          <a:prstGeom prst="rect">
            <a:avLst/>
          </a:prstGeom>
          <a:noFill/>
          <a:ln w="9525">
            <a:noFill/>
            <a:miter lim="800000"/>
            <a:headEnd/>
            <a:tailEnd/>
          </a:ln>
        </p:spPr>
      </p:pic>
      <p:sp>
        <p:nvSpPr>
          <p:cNvPr id="12" name="Slide Number Placeholder 11"/>
          <p:cNvSpPr>
            <a:spLocks noGrp="1"/>
          </p:cNvSpPr>
          <p:nvPr>
            <p:ph type="sldNum" sz="quarter" idx="12"/>
          </p:nvPr>
        </p:nvSpPr>
        <p:spPr/>
        <p:txBody>
          <a:bodyPr/>
          <a:lstStyle/>
          <a:p>
            <a:pPr>
              <a:defRPr/>
            </a:pPr>
            <a:fld id="{437BC24A-4A50-415D-8F94-2CC5A28E0848}" type="slidenum">
              <a:rPr lang="en-US" smtClean="0"/>
              <a:pPr>
                <a:defRPr/>
              </a:pPr>
              <a:t>1</a:t>
            </a:fld>
            <a:endParaRPr lang="en-US"/>
          </a:p>
        </p:txBody>
      </p:sp>
      <p:sp>
        <p:nvSpPr>
          <p:cNvPr id="14" name="Footer Placeholder 13"/>
          <p:cNvSpPr>
            <a:spLocks noGrp="1"/>
          </p:cNvSpPr>
          <p:nvPr>
            <p:ph type="ftr" sz="quarter" idx="11"/>
          </p:nvPr>
        </p:nvSpPr>
        <p:spPr>
          <a:xfrm>
            <a:off x="3627117" y="6356350"/>
            <a:ext cx="45719" cy="120650"/>
          </a:xfrm>
        </p:spPr>
        <p:txBody>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latin typeface="Baskerville Old Face" pitchFamily="18" charset="0"/>
              </a:rPr>
              <a:t>Regulations Also Created Large Size and Complexity</a:t>
            </a:r>
            <a:endParaRPr lang="en-US" sz="2800" dirty="0">
              <a:latin typeface="Baskerville Old Face" pitchFamily="18" charset="0"/>
            </a:endParaRPr>
          </a:p>
        </p:txBody>
      </p:sp>
      <p:sp>
        <p:nvSpPr>
          <p:cNvPr id="3" name="Content Placeholder 2"/>
          <p:cNvSpPr>
            <a:spLocks noGrp="1"/>
          </p:cNvSpPr>
          <p:nvPr>
            <p:ph idx="1"/>
          </p:nvPr>
        </p:nvSpPr>
        <p:spPr>
          <a:xfrm>
            <a:off x="457200" y="1066800"/>
            <a:ext cx="8229600" cy="5562600"/>
          </a:xfrm>
        </p:spPr>
        <p:txBody>
          <a:bodyPr>
            <a:noAutofit/>
          </a:bodyPr>
          <a:lstStyle/>
          <a:p>
            <a:pPr>
              <a:buFont typeface="Wingdings" pitchFamily="2" charset="2"/>
              <a:buChar char="Ø"/>
            </a:pPr>
            <a:r>
              <a:rPr lang="en-US" sz="1600" dirty="0" smtClean="0">
                <a:latin typeface="Bookman Old Style" pitchFamily="18" charset="0"/>
              </a:rPr>
              <a:t>Impetus for large size was also the result of a change in the instruments of monetary policy introduced by the globalization of the market for provision of financial services. </a:t>
            </a:r>
          </a:p>
          <a:p>
            <a:pPr>
              <a:buFont typeface="Wingdings" pitchFamily="2" charset="2"/>
              <a:buChar char="Ø"/>
            </a:pPr>
            <a:r>
              <a:rPr lang="en-US" sz="1600" dirty="0" smtClean="0">
                <a:latin typeface="Bookman Old Style" pitchFamily="18" charset="0"/>
              </a:rPr>
              <a:t>The Basel Committee global rules for risk-adjusted capital adequacy ratios. </a:t>
            </a:r>
          </a:p>
          <a:p>
            <a:pPr lvl="1">
              <a:buFont typeface="Wingdings" pitchFamily="2" charset="2"/>
              <a:buChar char="v"/>
            </a:pPr>
            <a:r>
              <a:rPr lang="en-US" sz="1600" dirty="0" smtClean="0">
                <a:latin typeface="Bookman Old Style" pitchFamily="18" charset="0"/>
              </a:rPr>
              <a:t>Up to that time, monetary policy had been primarily implemented through adjustment of reserve ratios, and then, more exclusively, through open market operations. While the capital ratios were meant to make riskier activities more expensive to fund, and thus less profitable and less attractive, they had a rather perverse result. </a:t>
            </a:r>
          </a:p>
          <a:p>
            <a:pPr lvl="1">
              <a:buFont typeface="Wingdings" pitchFamily="2" charset="2"/>
              <a:buChar char="v"/>
            </a:pPr>
            <a:r>
              <a:rPr lang="en-US" sz="1600" dirty="0" smtClean="0">
                <a:latin typeface="Bookman Old Style" pitchFamily="18" charset="0"/>
              </a:rPr>
              <a:t>First, this encouraged banks to expand their activities in the riskiest, highest-return activities in each particular risk category. </a:t>
            </a:r>
          </a:p>
          <a:p>
            <a:pPr lvl="1">
              <a:buFont typeface="Wingdings" pitchFamily="2" charset="2"/>
              <a:buChar char="v"/>
            </a:pPr>
            <a:r>
              <a:rPr lang="en-US" sz="1600" dirty="0" smtClean="0">
                <a:latin typeface="Bookman Old Style" pitchFamily="18" charset="0"/>
              </a:rPr>
              <a:t>Second, it encouraged banks to move as much as possible of their lending that had the highest risk weight off their balance sheets and into special-purpose vehicles (SPVs) that largely escaped regulation and reporting. </a:t>
            </a:r>
          </a:p>
          <a:p>
            <a:pPr>
              <a:buFont typeface="Wingdings" pitchFamily="2" charset="2"/>
              <a:buChar char="Ø"/>
            </a:pPr>
            <a:r>
              <a:rPr lang="en-US" sz="1600" dirty="0" smtClean="0">
                <a:latin typeface="Bookman Old Style" pitchFamily="18" charset="0"/>
              </a:rPr>
              <a:t>Created a new type of counterparty risk</a:t>
            </a:r>
          </a:p>
          <a:p>
            <a:pPr>
              <a:buFont typeface="Wingdings" pitchFamily="2" charset="2"/>
              <a:buChar char="Ø"/>
            </a:pPr>
            <a:r>
              <a:rPr lang="en-US" sz="1600" dirty="0" smtClean="0">
                <a:latin typeface="Bookman Old Style" pitchFamily="18" charset="0"/>
              </a:rPr>
              <a:t>Since credits no longer formally the responsibility of the bank, transferred credit risk to the SPVs and removed incentives to apply creditworthiness analysis of securities sold off-balance-sheet entity. </a:t>
            </a:r>
          </a:p>
          <a:p>
            <a:pPr>
              <a:buFont typeface="Wingdings" pitchFamily="2" charset="2"/>
              <a:buChar char="Ø"/>
            </a:pPr>
            <a:r>
              <a:rPr lang="en-US" sz="1600" dirty="0" smtClean="0">
                <a:latin typeface="Bookman Old Style" pitchFamily="18" charset="0"/>
              </a:rPr>
              <a:t>When the crisis hit the risks came back to the banks</a:t>
            </a:r>
          </a:p>
          <a:p>
            <a:pPr>
              <a:buFont typeface="Wingdings" pitchFamily="2" charset="2"/>
              <a:buChar char="Ø"/>
            </a:pPr>
            <a:endParaRPr lang="en-US" sz="1600" dirty="0">
              <a:latin typeface="Bookman Old Style" pitchFamily="18" charset="0"/>
            </a:endParaRPr>
          </a:p>
        </p:txBody>
      </p:sp>
      <p:pic>
        <p:nvPicPr>
          <p:cNvPr id="4"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10</a:t>
            </a:fld>
            <a:endParaRPr lang="en-US" dirty="0"/>
          </a:p>
        </p:txBody>
      </p:sp>
      <p:sp>
        <p:nvSpPr>
          <p:cNvPr id="6" name="Footer Placeholder 5"/>
          <p:cNvSpPr>
            <a:spLocks noGrp="1"/>
          </p:cNvSpPr>
          <p:nvPr>
            <p:ph type="ftr" sz="quarter" idx="11"/>
          </p:nvPr>
        </p:nvSpPr>
        <p:spPr>
          <a:xfrm>
            <a:off x="2286000" y="6356350"/>
            <a:ext cx="4419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latin typeface="Baskerville Old Face" pitchFamily="18" charset="0"/>
              </a:rPr>
              <a:t>2) Inappropriate Regulation</a:t>
            </a:r>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a:buFont typeface="Wingdings" pitchFamily="2" charset="2"/>
              <a:buChar char="Ø"/>
            </a:pPr>
            <a:r>
              <a:rPr lang="en-US" sz="3600" dirty="0" smtClean="0">
                <a:latin typeface="Baskerville Old Face" pitchFamily="18" charset="0"/>
              </a:rPr>
              <a:t>Where did “Too Big to Fail” Banks Come from? </a:t>
            </a:r>
            <a:endParaRPr lang="en-US" sz="2400" u="sng" dirty="0" smtClean="0">
              <a:latin typeface="Baskerville Old Face" pitchFamily="18" charset="0"/>
            </a:endParaRPr>
          </a:p>
          <a:p>
            <a:pPr lvl="1">
              <a:buFont typeface="Wingdings" pitchFamily="2" charset="2"/>
              <a:buChar char="Ø"/>
            </a:pPr>
            <a:r>
              <a:rPr lang="en-US" sz="2600" u="sng" dirty="0" smtClean="0">
                <a:latin typeface="Baskerville Old Face" pitchFamily="18" charset="0"/>
              </a:rPr>
              <a:t>1999 Financial Services Modernization Act</a:t>
            </a:r>
          </a:p>
          <a:p>
            <a:pPr lvl="2">
              <a:buFont typeface="Wingdings" pitchFamily="2" charset="2"/>
              <a:buChar char="v"/>
            </a:pPr>
            <a:r>
              <a:rPr lang="en-US" dirty="0" smtClean="0">
                <a:latin typeface="Baskerville Old Face" pitchFamily="18" charset="0"/>
              </a:rPr>
              <a:t>Abolished the segregation of financial institutions and allowed creation of integrated multi-function financial holding companies </a:t>
            </a:r>
          </a:p>
          <a:p>
            <a:pPr lvl="2">
              <a:buFont typeface="Wingdings" pitchFamily="2" charset="2"/>
              <a:buChar char="v"/>
            </a:pPr>
            <a:r>
              <a:rPr lang="en-US" dirty="0" smtClean="0">
                <a:latin typeface="Baskerville Old Face" pitchFamily="18" charset="0"/>
              </a:rPr>
              <a:t>Allowed US banks to compete on level global playing field with “universal banks”</a:t>
            </a:r>
          </a:p>
          <a:p>
            <a:pPr lvl="2">
              <a:buFont typeface="Wingdings" pitchFamily="2" charset="2"/>
              <a:buChar char="v"/>
            </a:pPr>
            <a:r>
              <a:rPr lang="en-US" dirty="0" smtClean="0">
                <a:latin typeface="Baskerville Old Face" pitchFamily="18" charset="0"/>
              </a:rPr>
              <a:t>Based on increased efficiency achieved by </a:t>
            </a:r>
          </a:p>
          <a:p>
            <a:pPr lvl="3">
              <a:buFont typeface="Courier New" pitchFamily="49" charset="0"/>
              <a:buChar char="o"/>
            </a:pPr>
            <a:r>
              <a:rPr lang="en-US" dirty="0" smtClean="0">
                <a:latin typeface="Baskerville Old Face" pitchFamily="18" charset="0"/>
              </a:rPr>
              <a:t>cross-sales of financial services </a:t>
            </a:r>
          </a:p>
          <a:p>
            <a:pPr lvl="3">
              <a:buFont typeface="Courier New" pitchFamily="49" charset="0"/>
              <a:buChar char="o"/>
            </a:pPr>
            <a:r>
              <a:rPr lang="en-US" dirty="0" smtClean="0">
                <a:latin typeface="Baskerville Old Face" pitchFamily="18" charset="0"/>
              </a:rPr>
              <a:t>cross-hedging of risks within large multifunction financial conglomerates. </a:t>
            </a:r>
          </a:p>
          <a:p>
            <a:pPr lvl="3">
              <a:buFont typeface="Courier New" pitchFamily="49" charset="0"/>
              <a:buChar char="o"/>
            </a:pPr>
            <a:r>
              <a:rPr lang="en-US" dirty="0" smtClean="0">
                <a:latin typeface="Baskerville Old Face" pitchFamily="18" charset="0"/>
              </a:rPr>
              <a:t>symbiosis across different financial services would increase incomes as well as decrease the risks borne by the larger institutions. </a:t>
            </a:r>
          </a:p>
          <a:p>
            <a:pPr lvl="1">
              <a:buFont typeface="Wingdings" pitchFamily="2" charset="2"/>
              <a:buChar char="Ø"/>
            </a:pPr>
            <a:r>
              <a:rPr lang="en-US" dirty="0" smtClean="0">
                <a:latin typeface="Baskerville Old Face" pitchFamily="18" charset="0"/>
              </a:rPr>
              <a:t>Virtually No Change in Regulation/Supervision of the Financial System</a:t>
            </a:r>
          </a:p>
          <a:p>
            <a:pPr lvl="2">
              <a:buFont typeface="Wingdings" pitchFamily="2" charset="2"/>
              <a:buChar char="v"/>
            </a:pPr>
            <a:r>
              <a:rPr lang="en-US" dirty="0" smtClean="0">
                <a:latin typeface="Baskerville Old Face" pitchFamily="18" charset="0"/>
              </a:rPr>
              <a:t>Fed Supervision of Financial Holding Companies</a:t>
            </a:r>
          </a:p>
          <a:p>
            <a:pPr>
              <a:buFont typeface="Wingdings" pitchFamily="2" charset="2"/>
              <a:buChar char="Ø"/>
            </a:pPr>
            <a:endParaRPr lang="en-US" dirty="0">
              <a:latin typeface="Baskerville Old Face" pitchFamily="18" charset="0"/>
            </a:endParaRPr>
          </a:p>
        </p:txBody>
      </p:sp>
      <p:pic>
        <p:nvPicPr>
          <p:cNvPr id="4"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11</a:t>
            </a:fld>
            <a:endParaRPr lang="en-US"/>
          </a:p>
        </p:txBody>
      </p:sp>
      <p:sp>
        <p:nvSpPr>
          <p:cNvPr id="6" name="Footer Placeholder 5"/>
          <p:cNvSpPr>
            <a:spLocks noGrp="1"/>
          </p:cNvSpPr>
          <p:nvPr>
            <p:ph type="ftr" sz="quarter" idx="11"/>
          </p:nvPr>
        </p:nvSpPr>
        <p:spPr>
          <a:xfrm>
            <a:off x="2590800" y="6356350"/>
            <a:ext cx="4343400" cy="365125"/>
          </a:xfrm>
        </p:spPr>
        <p:txBody>
          <a:bodyPr/>
          <a:lstStyle/>
          <a:p>
            <a:pPr>
              <a:defRPr/>
            </a:pPr>
            <a:r>
              <a:rPr lang="en-US" dirty="0" smtClean="0">
                <a:solidFill>
                  <a:srgbClr val="0070C0"/>
                </a:solidFill>
              </a:rPr>
              <a:t>Kregel: The Dodd-Frank Bill and Financial Reform in the US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latin typeface="Baskerville Old Face" pitchFamily="18" charset="0"/>
              </a:rPr>
              <a:t>Consequences of Multifunction FHCs</a:t>
            </a:r>
            <a:endParaRPr lang="en-US" sz="3200" dirty="0">
              <a:latin typeface="Baskerville Old Face" pitchFamily="18" charset="0"/>
            </a:endParaRPr>
          </a:p>
        </p:txBody>
      </p:sp>
      <p:sp>
        <p:nvSpPr>
          <p:cNvPr id="3" name="Content Placeholder 2"/>
          <p:cNvSpPr>
            <a:spLocks noGrp="1"/>
          </p:cNvSpPr>
          <p:nvPr>
            <p:ph idx="1"/>
          </p:nvPr>
        </p:nvSpPr>
        <p:spPr>
          <a:xfrm>
            <a:off x="304800" y="1143000"/>
            <a:ext cx="8534400" cy="4983163"/>
          </a:xfrm>
        </p:spPr>
        <p:txBody>
          <a:bodyPr>
            <a:normAutofit fontScale="77500" lnSpcReduction="20000"/>
          </a:bodyPr>
          <a:lstStyle/>
          <a:p>
            <a:pPr>
              <a:buFont typeface="Wingdings" pitchFamily="2" charset="2"/>
              <a:buChar char="Ø"/>
            </a:pPr>
            <a:r>
              <a:rPr lang="en-US" dirty="0" smtClean="0">
                <a:latin typeface="Baskerville Old Face" pitchFamily="18" charset="0"/>
              </a:rPr>
              <a:t>Larger financial institutions</a:t>
            </a:r>
          </a:p>
          <a:p>
            <a:pPr lvl="1">
              <a:buFont typeface="Wingdings" pitchFamily="2" charset="2"/>
              <a:buChar char="v"/>
            </a:pPr>
            <a:r>
              <a:rPr lang="en-US" dirty="0" smtClean="0">
                <a:latin typeface="Baskerville Old Face" pitchFamily="18" charset="0"/>
              </a:rPr>
              <a:t>Larger than either commercial deposit-taking banks or noninsured investment banks had been in the past</a:t>
            </a:r>
          </a:p>
          <a:p>
            <a:pPr lvl="1">
              <a:buFont typeface="Wingdings" pitchFamily="2" charset="2"/>
              <a:buChar char="v"/>
            </a:pPr>
            <a:r>
              <a:rPr lang="en-US" dirty="0" smtClean="0">
                <a:latin typeface="Baskerville Old Face" pitchFamily="18" charset="0"/>
              </a:rPr>
              <a:t>Expansion not limited to the provision of any particular service as under Glass-Steagall. </a:t>
            </a:r>
          </a:p>
          <a:p>
            <a:pPr>
              <a:buFont typeface="Wingdings" pitchFamily="2" charset="2"/>
              <a:buChar char="Ø"/>
            </a:pPr>
            <a:r>
              <a:rPr lang="en-US" dirty="0" smtClean="0">
                <a:latin typeface="Baskerville Old Face" pitchFamily="18" charset="0"/>
              </a:rPr>
              <a:t>Risk spread across activities increased the correlation of risk across activities. </a:t>
            </a:r>
          </a:p>
          <a:p>
            <a:pPr>
              <a:buFont typeface="Wingdings" pitchFamily="2" charset="2"/>
              <a:buChar char="Ø"/>
            </a:pPr>
            <a:r>
              <a:rPr lang="en-US" b="1" dirty="0" smtClean="0">
                <a:latin typeface="Baskerville Old Face" pitchFamily="18" charset="0"/>
              </a:rPr>
              <a:t>RESULT</a:t>
            </a:r>
            <a:r>
              <a:rPr lang="en-US" dirty="0" smtClean="0">
                <a:latin typeface="Baskerville Old Face" pitchFamily="18" charset="0"/>
              </a:rPr>
              <a:t>:  Financial conglomerates that were both too big and too integrated to be resolved if they became insolvent. </a:t>
            </a:r>
          </a:p>
          <a:p>
            <a:pPr lvl="1">
              <a:buFont typeface="Wingdings" pitchFamily="2" charset="2"/>
              <a:buChar char="v"/>
            </a:pPr>
            <a:r>
              <a:rPr lang="en-US" dirty="0" smtClean="0">
                <a:latin typeface="Baskerville Old Face" pitchFamily="18" charset="0"/>
              </a:rPr>
              <a:t>Rather than distributing risk to those most able to bear it, risk was distributed and redistributed until it became impossible to locate who was in fact the counterparty responsible for bearing the risk.</a:t>
            </a:r>
          </a:p>
          <a:p>
            <a:pPr lvl="1">
              <a:buFont typeface="Wingdings" pitchFamily="2" charset="2"/>
              <a:buChar char="v"/>
            </a:pPr>
            <a:r>
              <a:rPr lang="en-US" dirty="0" smtClean="0">
                <a:latin typeface="Baskerville Old Face" pitchFamily="18" charset="0"/>
              </a:rPr>
              <a:t> Counterparty risk thus joined the more traditional funding/liquidity and interest rate risks facing financial institutions. It replaced what was initially the most important of bank risks: lending or credit risk.</a:t>
            </a:r>
          </a:p>
          <a:p>
            <a:endParaRPr lang="en-US" dirty="0">
              <a:latin typeface="Baskerville Old Face" pitchFamily="18" charset="0"/>
            </a:endParaRPr>
          </a:p>
        </p:txBody>
      </p:sp>
      <p:pic>
        <p:nvPicPr>
          <p:cNvPr id="4"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12</a:t>
            </a:fld>
            <a:endParaRPr lang="en-US" dirty="0"/>
          </a:p>
        </p:txBody>
      </p:sp>
      <p:sp>
        <p:nvSpPr>
          <p:cNvPr id="6" name="Footer Placeholder 5"/>
          <p:cNvSpPr>
            <a:spLocks noGrp="1"/>
          </p:cNvSpPr>
          <p:nvPr>
            <p:ph type="ftr" sz="quarter" idx="11"/>
          </p:nvPr>
        </p:nvSpPr>
        <p:spPr>
          <a:xfrm>
            <a:off x="2819400" y="6356350"/>
            <a:ext cx="4038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latin typeface="Baskerville Old Face" pitchFamily="18" charset="0"/>
              </a:rPr>
              <a:t>“Benefits” of Large Size</a:t>
            </a:r>
            <a:endParaRPr lang="en-US" sz="3200" dirty="0">
              <a:latin typeface="Baskerville Old Face" pitchFamily="18" charset="0"/>
            </a:endParaRPr>
          </a:p>
        </p:txBody>
      </p:sp>
      <p:sp>
        <p:nvSpPr>
          <p:cNvPr id="3" name="Content Placeholder 2"/>
          <p:cNvSpPr>
            <a:spLocks noGrp="1"/>
          </p:cNvSpPr>
          <p:nvPr>
            <p:ph idx="1"/>
          </p:nvPr>
        </p:nvSpPr>
        <p:spPr>
          <a:xfrm>
            <a:off x="457200" y="914400"/>
            <a:ext cx="8382000" cy="5638800"/>
          </a:xfrm>
        </p:spPr>
        <p:txBody>
          <a:bodyPr>
            <a:noAutofit/>
          </a:bodyPr>
          <a:lstStyle/>
          <a:p>
            <a:pPr>
              <a:buFont typeface="Wingdings" pitchFamily="2" charset="2"/>
              <a:buChar char="Ø"/>
            </a:pPr>
            <a:r>
              <a:rPr lang="en-US" sz="1800" dirty="0" smtClean="0">
                <a:latin typeface="Baskerville Old Face" pitchFamily="18" charset="0"/>
              </a:rPr>
              <a:t>Even regulators admit that such institutions will not be allowed to fail. </a:t>
            </a:r>
          </a:p>
          <a:p>
            <a:pPr>
              <a:buFont typeface="Wingdings" pitchFamily="2" charset="2"/>
              <a:buChar char="Ø"/>
            </a:pPr>
            <a:r>
              <a:rPr lang="en-US" sz="1800" dirty="0" smtClean="0">
                <a:latin typeface="Baskerville Old Face" pitchFamily="18" charset="0"/>
              </a:rPr>
              <a:t>Implicit Government Guarantee (moral hazard): </a:t>
            </a:r>
          </a:p>
          <a:p>
            <a:pPr lvl="1">
              <a:buFont typeface="Wingdings" pitchFamily="2" charset="2"/>
              <a:buChar char="v"/>
            </a:pPr>
            <a:r>
              <a:rPr lang="en-US" sz="1800" dirty="0" smtClean="0">
                <a:latin typeface="Baskerville Old Face" pitchFamily="18" charset="0"/>
              </a:rPr>
              <a:t>allows use of riskier, higher-return investments, bolstering the top-line earnings</a:t>
            </a:r>
          </a:p>
          <a:p>
            <a:pPr lvl="1">
              <a:buFont typeface="Wingdings" pitchFamily="2" charset="2"/>
              <a:buChar char="v"/>
            </a:pPr>
            <a:r>
              <a:rPr lang="en-US" sz="1800" dirty="0" smtClean="0">
                <a:latin typeface="Baskerville Old Face" pitchFamily="18" charset="0"/>
              </a:rPr>
              <a:t>Lower credit risk lowers borrowing costs </a:t>
            </a:r>
          </a:p>
          <a:p>
            <a:pPr lvl="1">
              <a:buFont typeface="Wingdings" pitchFamily="2" charset="2"/>
              <a:buChar char="v"/>
            </a:pPr>
            <a:r>
              <a:rPr lang="en-US" sz="1800" dirty="0" smtClean="0">
                <a:latin typeface="Baskerville Old Face" pitchFamily="18" charset="0"/>
              </a:rPr>
              <a:t>Improves earnings  </a:t>
            </a:r>
          </a:p>
          <a:p>
            <a:pPr>
              <a:buFont typeface="Wingdings" pitchFamily="2" charset="2"/>
              <a:buChar char="Ø"/>
            </a:pPr>
            <a:r>
              <a:rPr lang="en-US" sz="1800" dirty="0" smtClean="0">
                <a:latin typeface="Baskerville Old Face" pitchFamily="18" charset="0"/>
              </a:rPr>
              <a:t>Smaller banks find it more difficult to compete</a:t>
            </a:r>
          </a:p>
          <a:p>
            <a:pPr lvl="1">
              <a:buFont typeface="Wingdings" pitchFamily="2" charset="2"/>
              <a:buChar char="v"/>
            </a:pPr>
            <a:r>
              <a:rPr lang="en-US" sz="1800" dirty="0" smtClean="0">
                <a:latin typeface="Baskerville Old Face" pitchFamily="18" charset="0"/>
              </a:rPr>
              <a:t>Returns are lower</a:t>
            </a:r>
          </a:p>
          <a:p>
            <a:pPr>
              <a:buFont typeface="Wingdings" pitchFamily="2" charset="2"/>
              <a:buChar char="Ø"/>
            </a:pPr>
            <a:r>
              <a:rPr lang="en-US" sz="1800" dirty="0" smtClean="0">
                <a:latin typeface="Baskerville Old Face" pitchFamily="18" charset="0"/>
              </a:rPr>
              <a:t>Resulting concentration allow larger banks to impose higher charges for customer services </a:t>
            </a:r>
          </a:p>
          <a:p>
            <a:pPr>
              <a:buFont typeface="Wingdings" pitchFamily="2" charset="2"/>
              <a:buChar char="Ø"/>
            </a:pPr>
            <a:r>
              <a:rPr lang="en-US" sz="1800" dirty="0" smtClean="0">
                <a:latin typeface="Baskerville Old Face" pitchFamily="18" charset="0"/>
              </a:rPr>
              <a:t>Cumulative process supports increasing size, </a:t>
            </a:r>
          </a:p>
          <a:p>
            <a:pPr>
              <a:buFont typeface="Wingdings" pitchFamily="2" charset="2"/>
              <a:buChar char="Ø"/>
            </a:pPr>
            <a:r>
              <a:rPr lang="en-US" sz="1800" dirty="0" err="1" smtClean="0">
                <a:latin typeface="Baskerville Old Face" pitchFamily="18" charset="0"/>
              </a:rPr>
              <a:t>Minsky</a:t>
            </a:r>
            <a:r>
              <a:rPr lang="en-US" sz="1800" dirty="0" smtClean="0">
                <a:latin typeface="Baskerville Old Face" pitchFamily="18" charset="0"/>
              </a:rPr>
              <a:t>: both borrowers’ and lenders’ risks are reduced for large conglomerate banks and have increased monopoly power over prices. </a:t>
            </a:r>
          </a:p>
          <a:p>
            <a:pPr lvl="1">
              <a:buFont typeface="Wingdings" pitchFamily="2" charset="2"/>
              <a:buChar char="v"/>
            </a:pPr>
            <a:r>
              <a:rPr lang="en-US" sz="1800" dirty="0" smtClean="0">
                <a:latin typeface="Baskerville Old Face" pitchFamily="18" charset="0"/>
              </a:rPr>
              <a:t>This may be the real cause of the favorable performance of large bank groups. </a:t>
            </a:r>
          </a:p>
          <a:p>
            <a:pPr lvl="1">
              <a:buFont typeface="Wingdings" pitchFamily="2" charset="2"/>
              <a:buChar char="v"/>
            </a:pPr>
            <a:r>
              <a:rPr lang="en-US" sz="1800" dirty="0" smtClean="0">
                <a:latin typeface="Baskerville Old Face" pitchFamily="18" charset="0"/>
              </a:rPr>
              <a:t>This may not be the result of the efficiency of large banks</a:t>
            </a:r>
          </a:p>
          <a:p>
            <a:pPr lvl="1">
              <a:buFont typeface="Wingdings" pitchFamily="2" charset="2"/>
              <a:buChar char="v"/>
            </a:pPr>
            <a:r>
              <a:rPr lang="en-US" sz="1800" dirty="0" smtClean="0">
                <a:latin typeface="Baskerville Old Face" pitchFamily="18" charset="0"/>
              </a:rPr>
              <a:t>It may be the result of a government “subsidy” that can only be withdrawn with difficulty</a:t>
            </a:r>
          </a:p>
          <a:p>
            <a:endParaRPr lang="en-US" sz="1800" dirty="0">
              <a:latin typeface="Bookman Old Style" pitchFamily="18" charset="0"/>
            </a:endParaRPr>
          </a:p>
        </p:txBody>
      </p:sp>
      <p:pic>
        <p:nvPicPr>
          <p:cNvPr id="4"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13</a:t>
            </a:fld>
            <a:endParaRPr lang="en-US"/>
          </a:p>
        </p:txBody>
      </p:sp>
      <p:sp>
        <p:nvSpPr>
          <p:cNvPr id="6" name="Footer Placeholder 5"/>
          <p:cNvSpPr>
            <a:spLocks noGrp="1"/>
          </p:cNvSpPr>
          <p:nvPr>
            <p:ph type="ftr" sz="quarter" idx="11"/>
          </p:nvPr>
        </p:nvSpPr>
        <p:spPr>
          <a:xfrm>
            <a:off x="2743200" y="6356350"/>
            <a:ext cx="39624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39762"/>
          </a:xfrm>
        </p:spPr>
        <p:txBody>
          <a:bodyPr/>
          <a:lstStyle/>
          <a:p>
            <a:r>
              <a:rPr lang="en-US" sz="2800" dirty="0" smtClean="0"/>
              <a:t>3) Evasion of Regulation: Shadow Banks</a:t>
            </a:r>
            <a:endParaRPr lang="en-US" sz="2800" dirty="0"/>
          </a:p>
        </p:txBody>
      </p:sp>
      <p:sp>
        <p:nvSpPr>
          <p:cNvPr id="3" name="Content Placeholder 2"/>
          <p:cNvSpPr>
            <a:spLocks noGrp="1"/>
          </p:cNvSpPr>
          <p:nvPr>
            <p:ph idx="1"/>
          </p:nvPr>
        </p:nvSpPr>
        <p:spPr>
          <a:xfrm>
            <a:off x="457200" y="1143000"/>
            <a:ext cx="8229600" cy="5410200"/>
          </a:xfrm>
        </p:spPr>
        <p:txBody>
          <a:bodyPr/>
          <a:lstStyle/>
          <a:p>
            <a:pPr>
              <a:buFont typeface="Wingdings" pitchFamily="2" charset="2"/>
              <a:buChar char="Ø"/>
            </a:pPr>
            <a:r>
              <a:rPr lang="en-US" sz="2400" b="1" dirty="0" smtClean="0"/>
              <a:t>Shadow Banks Provided Unregulated provision of “liquidity” through leverage</a:t>
            </a:r>
          </a:p>
          <a:p>
            <a:pPr>
              <a:buFont typeface="Wingdings" pitchFamily="2" charset="2"/>
              <a:buChar char="Ø"/>
            </a:pPr>
            <a:r>
              <a:rPr lang="en-US" sz="2400" b="1" dirty="0" smtClean="0"/>
              <a:t>Who creates liquidity in the Regulated Financial System?</a:t>
            </a:r>
          </a:p>
          <a:p>
            <a:pPr lvl="1">
              <a:buFont typeface="Wingdings" pitchFamily="2" charset="2"/>
              <a:buChar char="v"/>
            </a:pPr>
            <a:r>
              <a:rPr lang="en-US" sz="2400" dirty="0" smtClean="0"/>
              <a:t>Insured deposit-takers acting as acceptance houses</a:t>
            </a:r>
          </a:p>
          <a:p>
            <a:pPr lvl="1">
              <a:buFont typeface="Wingdings" pitchFamily="2" charset="2"/>
              <a:buChar char="v"/>
            </a:pPr>
            <a:r>
              <a:rPr lang="en-US" sz="2400" dirty="0" smtClean="0"/>
              <a:t>Investment banks acting as market makers</a:t>
            </a:r>
          </a:p>
          <a:p>
            <a:pPr>
              <a:buFont typeface="Wingdings" pitchFamily="2" charset="2"/>
              <a:buChar char="Ø"/>
            </a:pPr>
            <a:r>
              <a:rPr lang="en-US" sz="2400" b="1" dirty="0" smtClean="0"/>
              <a:t>Who Else Creates Liquidity in the Shadow Banking System</a:t>
            </a:r>
            <a:r>
              <a:rPr lang="en-US" sz="2400" dirty="0" smtClean="0"/>
              <a:t>?</a:t>
            </a:r>
          </a:p>
          <a:p>
            <a:pPr lvl="1">
              <a:buFont typeface="Wingdings" pitchFamily="2" charset="2"/>
              <a:buChar char="v"/>
            </a:pPr>
            <a:r>
              <a:rPr lang="en-US" sz="2400" dirty="0" smtClean="0"/>
              <a:t>Money Market Mutual Funds</a:t>
            </a:r>
          </a:p>
          <a:p>
            <a:pPr lvl="1">
              <a:buFont typeface="Wingdings" pitchFamily="2" charset="2"/>
              <a:buChar char="v"/>
            </a:pPr>
            <a:r>
              <a:rPr lang="en-US" sz="2400" dirty="0" smtClean="0"/>
              <a:t>Derivatives – create shadow assets</a:t>
            </a:r>
          </a:p>
          <a:p>
            <a:pPr lvl="1">
              <a:buFont typeface="Wingdings" pitchFamily="2" charset="2"/>
              <a:buChar char="v"/>
            </a:pPr>
            <a:r>
              <a:rPr lang="en-US" sz="2400" dirty="0" err="1" smtClean="0"/>
              <a:t>Securitisation</a:t>
            </a:r>
            <a:r>
              <a:rPr lang="en-US" sz="2400" dirty="0" smtClean="0"/>
              <a:t>: maturity conversion long to short</a:t>
            </a:r>
          </a:p>
          <a:p>
            <a:pPr lvl="1">
              <a:buFont typeface="Wingdings" pitchFamily="2" charset="2"/>
              <a:buChar char="v"/>
            </a:pPr>
            <a:r>
              <a:rPr lang="en-US" sz="2400" dirty="0" smtClean="0"/>
              <a:t>Repo markets – </a:t>
            </a:r>
            <a:r>
              <a:rPr lang="en-US" sz="2400" dirty="0" err="1" smtClean="0"/>
              <a:t>collateralised</a:t>
            </a:r>
            <a:r>
              <a:rPr lang="en-US" sz="2400" dirty="0" smtClean="0"/>
              <a:t> lending</a:t>
            </a:r>
          </a:p>
          <a:p>
            <a:pPr lvl="1">
              <a:buFont typeface="Wingdings" pitchFamily="2" charset="2"/>
              <a:buChar char="v"/>
            </a:pPr>
            <a:r>
              <a:rPr lang="en-US" sz="2400" dirty="0" smtClean="0"/>
              <a:t>Prime brokerage business</a:t>
            </a:r>
          </a:p>
          <a:p>
            <a:pPr lvl="1">
              <a:buFont typeface="Wingdings" pitchFamily="2" charset="2"/>
              <a:buChar char="v"/>
            </a:pPr>
            <a:r>
              <a:rPr lang="en-US" sz="2400" dirty="0" smtClean="0"/>
              <a:t>Hedge Funds</a:t>
            </a:r>
          </a:p>
        </p:txBody>
      </p:sp>
      <p:pic>
        <p:nvPicPr>
          <p:cNvPr id="4"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14</a:t>
            </a:fld>
            <a:endParaRPr lang="en-US"/>
          </a:p>
        </p:txBody>
      </p:sp>
      <p:sp>
        <p:nvSpPr>
          <p:cNvPr id="6" name="Footer Placeholder 5"/>
          <p:cNvSpPr>
            <a:spLocks noGrp="1"/>
          </p:cNvSpPr>
          <p:nvPr>
            <p:ph type="ftr" sz="quarter" idx="11"/>
          </p:nvPr>
        </p:nvSpPr>
        <p:spPr>
          <a:xfrm>
            <a:off x="2743200" y="6356350"/>
            <a:ext cx="38100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rtlCol="0">
            <a:normAutofit fontScale="90000"/>
          </a:bodyPr>
          <a:lstStyle/>
          <a:p>
            <a:pPr fontAlgn="auto">
              <a:spcAft>
                <a:spcPts val="0"/>
              </a:spcAft>
              <a:defRPr/>
            </a:pPr>
            <a:r>
              <a:rPr lang="en-US" sz="4000" dirty="0" smtClean="0">
                <a:latin typeface="Baskerville Old Face" pitchFamily="18" charset="0"/>
              </a:rPr>
              <a:t/>
            </a:r>
            <a:br>
              <a:rPr lang="en-US" sz="4000" dirty="0" smtClean="0">
                <a:latin typeface="Baskerville Old Face" pitchFamily="18" charset="0"/>
              </a:rPr>
            </a:br>
            <a:r>
              <a:rPr lang="en-US" sz="3100" dirty="0" smtClean="0">
                <a:latin typeface="Baskerville Old Face" pitchFamily="18" charset="0"/>
              </a:rPr>
              <a:t>Can Dodd-Frank prevent “It” from happening again?</a:t>
            </a:r>
            <a:r>
              <a:rPr lang="en-US" dirty="0" smtClean="0"/>
              <a:t/>
            </a:r>
            <a:br>
              <a:rPr lang="en-US" dirty="0" smtClean="0"/>
            </a:br>
            <a:endParaRPr lang="en-US" dirty="0"/>
          </a:p>
        </p:txBody>
      </p:sp>
      <p:sp>
        <p:nvSpPr>
          <p:cNvPr id="47106" name="Content Placeholder 2"/>
          <p:cNvSpPr>
            <a:spLocks noGrp="1"/>
          </p:cNvSpPr>
          <p:nvPr>
            <p:ph idx="1"/>
          </p:nvPr>
        </p:nvSpPr>
        <p:spPr>
          <a:xfrm>
            <a:off x="457200" y="990600"/>
            <a:ext cx="8229600" cy="5715000"/>
          </a:xfrm>
        </p:spPr>
        <p:txBody>
          <a:bodyPr/>
          <a:lstStyle/>
          <a:p>
            <a:pPr>
              <a:buFont typeface="Wingdings" pitchFamily="2" charset="2"/>
              <a:buChar char="Ø"/>
            </a:pPr>
            <a:r>
              <a:rPr lang="en-US" sz="2000" dirty="0" smtClean="0">
                <a:latin typeface="Baskerville Old Face" pitchFamily="18" charset="0"/>
              </a:rPr>
              <a:t>Full implementation will require over 250 rule-making provisions by regulatory agencies, over 60 special reports and, and an additional 22 reports. </a:t>
            </a:r>
          </a:p>
          <a:p>
            <a:pPr>
              <a:buFont typeface="Wingdings" pitchFamily="2" charset="2"/>
              <a:buChar char="Ø"/>
            </a:pPr>
            <a:r>
              <a:rPr lang="en-US" sz="2000" dirty="0" smtClean="0">
                <a:latin typeface="Baskerville Old Face" pitchFamily="18" charset="0"/>
              </a:rPr>
              <a:t>Places major responsibility on those writing the specific rules</a:t>
            </a:r>
          </a:p>
          <a:p>
            <a:pPr>
              <a:buFont typeface="Wingdings" pitchFamily="2" charset="2"/>
              <a:buChar char="Ø"/>
            </a:pPr>
            <a:r>
              <a:rPr lang="en-US" sz="2000" dirty="0" smtClean="0">
                <a:latin typeface="Baskerville Old Face" pitchFamily="18" charset="0"/>
              </a:rPr>
              <a:t>Places an even greater burden on supervision of those rules. </a:t>
            </a:r>
          </a:p>
          <a:p>
            <a:pPr>
              <a:buFont typeface="Wingdings" pitchFamily="2" charset="2"/>
              <a:buChar char="Ø"/>
            </a:pPr>
            <a:r>
              <a:rPr lang="en-US" sz="2000" dirty="0" smtClean="0">
                <a:latin typeface="Baskerville Old Face" pitchFamily="18" charset="0"/>
              </a:rPr>
              <a:t>Already includes the exemptions of the activities incidental to the business of banking that brought down Glass-Steagall </a:t>
            </a:r>
          </a:p>
          <a:p>
            <a:pPr>
              <a:buFont typeface="Wingdings" pitchFamily="2" charset="2"/>
              <a:buChar char="Ø"/>
            </a:pPr>
            <a:r>
              <a:rPr lang="en-US" sz="2000" b="1" dirty="0" smtClean="0">
                <a:latin typeface="Baskerville Old Face" pitchFamily="18" charset="0"/>
              </a:rPr>
              <a:t>The most important failing is that it leaves in place the underlying business model for financial institutions and the contradictions inherent in the GLB 1999 legislation that were at the core of the crisis. </a:t>
            </a:r>
          </a:p>
          <a:p>
            <a:pPr>
              <a:buFont typeface="Wingdings" pitchFamily="2" charset="2"/>
              <a:buChar char="Ø"/>
            </a:pPr>
            <a:r>
              <a:rPr lang="en-US" sz="2000" b="1" dirty="0" smtClean="0">
                <a:latin typeface="Baskerville Old Face" pitchFamily="18" charset="0"/>
              </a:rPr>
              <a:t>It was this business model that led to the creation and dominance of “Shadow Banking” , i.e. unregulated creation of liquidity</a:t>
            </a:r>
          </a:p>
          <a:p>
            <a:pPr>
              <a:buFont typeface="Wingdings" pitchFamily="2" charset="2"/>
              <a:buChar char="Ø"/>
            </a:pPr>
            <a:r>
              <a:rPr lang="en-US" sz="2000" dirty="0" smtClean="0">
                <a:latin typeface="Baskerville Old Face" pitchFamily="18" charset="0"/>
              </a:rPr>
              <a:t>The logic of the Fed and Treasury rescue operations has been to restore this financial structure. </a:t>
            </a:r>
          </a:p>
          <a:p>
            <a:pPr>
              <a:buFont typeface="Wingdings" pitchFamily="2" charset="2"/>
              <a:buChar char="Ø"/>
            </a:pPr>
            <a:r>
              <a:rPr lang="en-US" sz="2000" dirty="0" smtClean="0">
                <a:latin typeface="Baskerville Old Face" pitchFamily="18" charset="0"/>
              </a:rPr>
              <a:t>If the problem was the structure of the financial system, and unregulated shadow banking, then Dodd-Frank will not prevent another crisis. </a:t>
            </a:r>
          </a:p>
        </p:txBody>
      </p:sp>
      <p:pic>
        <p:nvPicPr>
          <p:cNvPr id="47107"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15</a:t>
            </a:fld>
            <a:endParaRPr lang="en-US" dirty="0"/>
          </a:p>
        </p:txBody>
      </p:sp>
      <p:sp>
        <p:nvSpPr>
          <p:cNvPr id="6" name="Footer Placeholder 5"/>
          <p:cNvSpPr>
            <a:spLocks noGrp="1"/>
          </p:cNvSpPr>
          <p:nvPr>
            <p:ph type="ftr" sz="quarter" idx="11"/>
          </p:nvPr>
        </p:nvSpPr>
        <p:spPr>
          <a:xfrm flipH="1">
            <a:off x="1676400" y="6492875"/>
            <a:ext cx="5562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4525962"/>
          </a:xfrm>
        </p:spPr>
        <p:txBody>
          <a:bodyPr/>
          <a:lstStyle/>
          <a:p>
            <a:r>
              <a:rPr lang="en-US" sz="7200" dirty="0" smtClean="0">
                <a:latin typeface="Bell MT" pitchFamily="18" charset="0"/>
              </a:rPr>
              <a:t>www.levy.org</a:t>
            </a:r>
            <a:endParaRPr lang="en-US" sz="7200" dirty="0">
              <a:latin typeface="Bell MT" pitchFamily="18" charset="0"/>
            </a:endParaRPr>
          </a:p>
        </p:txBody>
      </p:sp>
      <p:sp>
        <p:nvSpPr>
          <p:cNvPr id="4" name="Footer Placeholder 3"/>
          <p:cNvSpPr>
            <a:spLocks noGrp="1"/>
          </p:cNvSpPr>
          <p:nvPr>
            <p:ph type="ftr" sz="quarter" idx="11"/>
          </p:nvPr>
        </p:nvSpPr>
        <p:spPr>
          <a:xfrm>
            <a:off x="3124200" y="6400413"/>
            <a:ext cx="3962400" cy="276999"/>
          </a:xfrm>
        </p:spPr>
        <p:txBody>
          <a:bodyPr wrap="square">
            <a:spAutoFit/>
          </a:bodyPr>
          <a:lstStyle/>
          <a:p>
            <a:pPr>
              <a:defRPr/>
            </a:pPr>
            <a:r>
              <a:rPr lang="en-US" dirty="0" smtClean="0">
                <a:solidFill>
                  <a:schemeClr val="tx2"/>
                </a:solidFill>
              </a:rPr>
              <a:t>Kregel: The Dodd-Frank Bill and Financial Reform in the US</a:t>
            </a:r>
            <a:endParaRPr lang="en-US" dirty="0">
              <a:solidFill>
                <a:schemeClr val="tx2"/>
              </a:solidFill>
            </a:endParaRPr>
          </a:p>
        </p:txBody>
      </p:sp>
      <p:sp>
        <p:nvSpPr>
          <p:cNvPr id="5" name="Slide Number Placeholder 4"/>
          <p:cNvSpPr>
            <a:spLocks noGrp="1"/>
          </p:cNvSpPr>
          <p:nvPr>
            <p:ph type="sldNum" sz="quarter" idx="12"/>
          </p:nvPr>
        </p:nvSpPr>
        <p:spPr>
          <a:xfrm>
            <a:off x="2743200" y="6356350"/>
            <a:ext cx="5943600" cy="365125"/>
          </a:xfrm>
        </p:spPr>
        <p:txBody>
          <a:bodyPr/>
          <a:lstStyle/>
          <a:p>
            <a:pPr>
              <a:defRPr/>
            </a:pPr>
            <a:fld id="{437BC24A-4A50-415D-8F94-2CC5A28E0848}" type="slidenum">
              <a:rPr lang="en-US" smtClean="0"/>
              <a:pPr>
                <a:defRPr/>
              </a:pPr>
              <a:t>16</a:t>
            </a:fld>
            <a:endParaRPr lang="en-US" dirty="0"/>
          </a:p>
        </p:txBody>
      </p:sp>
      <p:pic>
        <p:nvPicPr>
          <p:cNvPr id="7" name="Picture 8" descr="new_logo_blue"/>
          <p:cNvPicPr>
            <a:picLocks noChangeAspect="1" noChangeArrowheads="1"/>
          </p:cNvPicPr>
          <p:nvPr/>
        </p:nvPicPr>
        <p:blipFill>
          <a:blip r:embed="rId3" cstate="print"/>
          <a:srcRect/>
          <a:stretch>
            <a:fillRect/>
          </a:stretch>
        </p:blipFill>
        <p:spPr bwMode="auto">
          <a:xfrm>
            <a:off x="1219200" y="3886200"/>
            <a:ext cx="6400800" cy="1676400"/>
          </a:xfrm>
          <a:prstGeom prst="rect">
            <a:avLst/>
          </a:prstGeom>
          <a:noFill/>
        </p:spPr>
      </p:pic>
      <p:pic>
        <p:nvPicPr>
          <p:cNvPr id="8" name="Picture 2" descr="New_Levy_logo_small"/>
          <p:cNvPicPr>
            <a:picLocks noChangeAspect="1" noChangeArrowheads="1"/>
          </p:cNvPicPr>
          <p:nvPr/>
        </p:nvPicPr>
        <p:blipFill>
          <a:blip r:embed="rId4" cstate="print"/>
          <a:srcRect/>
          <a:stretch>
            <a:fillRect/>
          </a:stretch>
        </p:blipFill>
        <p:spPr bwMode="auto">
          <a:xfrm>
            <a:off x="3352800" y="457200"/>
            <a:ext cx="1833880" cy="1447800"/>
          </a:xfrm>
          <a:prstGeom prst="rect">
            <a:avLst/>
          </a:prstGeom>
          <a:solidFill>
            <a:srgbClr val="0070C0"/>
          </a:solid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en-US" sz="3600" b="1" dirty="0" smtClean="0"/>
              <a:t>Dodd–Frank Wall Street Reform and Consumer Protection Act</a:t>
            </a:r>
            <a:r>
              <a:rPr lang="en-US" sz="3600" dirty="0" smtClean="0"/>
              <a:t> </a:t>
            </a:r>
          </a:p>
        </p:txBody>
      </p:sp>
      <p:sp>
        <p:nvSpPr>
          <p:cNvPr id="49155" name="Rectangle 3"/>
          <p:cNvSpPr>
            <a:spLocks noGrp="1"/>
          </p:cNvSpPr>
          <p:nvPr>
            <p:ph type="body" idx="1"/>
          </p:nvPr>
        </p:nvSpPr>
        <p:spPr>
          <a:xfrm>
            <a:off x="457200" y="1447800"/>
            <a:ext cx="8229600" cy="4953000"/>
          </a:xfrm>
        </p:spPr>
        <p:txBody>
          <a:bodyPr/>
          <a:lstStyle/>
          <a:p>
            <a:pPr>
              <a:lnSpc>
                <a:spcPct val="90000"/>
              </a:lnSpc>
              <a:buFont typeface="Arial" pitchFamily="34" charset="0"/>
              <a:buNone/>
            </a:pPr>
            <a:r>
              <a:rPr lang="en-US" sz="2800" dirty="0" smtClean="0"/>
              <a:t>“An Act </a:t>
            </a:r>
          </a:p>
          <a:p>
            <a:pPr>
              <a:lnSpc>
                <a:spcPct val="90000"/>
              </a:lnSpc>
              <a:buFont typeface="Arial" pitchFamily="34" charset="0"/>
              <a:buNone/>
            </a:pPr>
            <a:r>
              <a:rPr lang="en-US" sz="2800" dirty="0" smtClean="0"/>
              <a:t>to promote the financial stability of the United States by improving </a:t>
            </a:r>
            <a:r>
              <a:rPr lang="en-US" sz="2800" i="1" dirty="0" smtClean="0"/>
              <a:t>accountability and transparency </a:t>
            </a:r>
            <a:r>
              <a:rPr lang="en-US" sz="2800" dirty="0" smtClean="0"/>
              <a:t>in the financial system, </a:t>
            </a:r>
          </a:p>
          <a:p>
            <a:pPr>
              <a:lnSpc>
                <a:spcPct val="90000"/>
              </a:lnSpc>
              <a:buFont typeface="Arial" pitchFamily="34" charset="0"/>
              <a:buNone/>
            </a:pPr>
            <a:r>
              <a:rPr lang="en-US" sz="2800" b="1" dirty="0" smtClean="0"/>
              <a:t>to end "too big to fail", </a:t>
            </a:r>
          </a:p>
          <a:p>
            <a:pPr>
              <a:lnSpc>
                <a:spcPct val="90000"/>
              </a:lnSpc>
              <a:buFont typeface="Arial" pitchFamily="34" charset="0"/>
              <a:buNone/>
            </a:pPr>
            <a:r>
              <a:rPr lang="en-US" sz="2800" b="1" dirty="0" smtClean="0"/>
              <a:t>to protect the American taxpayer </a:t>
            </a:r>
          </a:p>
          <a:p>
            <a:pPr>
              <a:lnSpc>
                <a:spcPct val="90000"/>
              </a:lnSpc>
              <a:buFont typeface="Arial" pitchFamily="34" charset="0"/>
              <a:buNone/>
            </a:pPr>
            <a:r>
              <a:rPr lang="en-US" sz="2800" dirty="0" smtClean="0"/>
              <a:t>	</a:t>
            </a:r>
            <a:r>
              <a:rPr lang="en-US" sz="2800" b="1" dirty="0" smtClean="0"/>
              <a:t>by ending bailouts</a:t>
            </a:r>
            <a:r>
              <a:rPr lang="en-US" sz="2800" dirty="0" smtClean="0"/>
              <a:t>, </a:t>
            </a:r>
          </a:p>
          <a:p>
            <a:pPr>
              <a:lnSpc>
                <a:spcPct val="90000"/>
              </a:lnSpc>
              <a:buFont typeface="Arial" pitchFamily="34" charset="0"/>
              <a:buNone/>
            </a:pPr>
            <a:r>
              <a:rPr lang="en-US" sz="2800" dirty="0" smtClean="0"/>
              <a:t>to protect consumers from abusive financial services practices, and for other purposes.” </a:t>
            </a:r>
          </a:p>
          <a:p>
            <a:pPr>
              <a:lnSpc>
                <a:spcPct val="90000"/>
              </a:lnSpc>
              <a:buFont typeface="Arial" pitchFamily="34" charset="0"/>
              <a:buNone/>
            </a:pPr>
            <a:r>
              <a:rPr lang="en-US" sz="2800" b="1" u="sng" dirty="0" smtClean="0"/>
              <a:t>No Attempt to alter fundamentally the operation of the Financial System or to insure Financial Stability</a:t>
            </a:r>
          </a:p>
        </p:txBody>
      </p:sp>
      <p:pic>
        <p:nvPicPr>
          <p:cNvPr id="49156" name="Picture 2" descr="New_Levy_logo_small"/>
          <p:cNvPicPr>
            <a:picLocks noChangeAspect="1" noChangeArrowheads="1"/>
          </p:cNvPicPr>
          <p:nvPr/>
        </p:nvPicPr>
        <p:blipFill>
          <a:blip r:embed="rId3" cstate="print"/>
          <a:srcRect/>
          <a:stretch>
            <a:fillRect/>
          </a:stretch>
        </p:blipFill>
        <p:spPr bwMode="auto">
          <a:xfrm>
            <a:off x="8299450" y="6248400"/>
            <a:ext cx="844550" cy="53340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2</a:t>
            </a:fld>
            <a:endParaRPr lang="en-US"/>
          </a:p>
        </p:txBody>
      </p:sp>
      <p:sp>
        <p:nvSpPr>
          <p:cNvPr id="6" name="Footer Placeholder 5"/>
          <p:cNvSpPr>
            <a:spLocks noGrp="1"/>
          </p:cNvSpPr>
          <p:nvPr>
            <p:ph type="ftr" sz="quarter" idx="11"/>
          </p:nvPr>
        </p:nvSpPr>
        <p:spPr>
          <a:xfrm>
            <a:off x="2133600" y="6356350"/>
            <a:ext cx="46482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10600" cy="715962"/>
          </a:xfrm>
        </p:spPr>
        <p:txBody>
          <a:bodyPr>
            <a:normAutofit fontScale="90000"/>
          </a:bodyPr>
          <a:lstStyle/>
          <a:p>
            <a:r>
              <a:rPr lang="en-US" sz="2400" b="1" dirty="0" smtClean="0">
                <a:latin typeface="Baskerville Old Face" pitchFamily="18" charset="0"/>
              </a:rPr>
              <a:t>Underlying Objective:</a:t>
            </a:r>
            <a:r>
              <a:rPr lang="en-US" sz="2400" dirty="0" smtClean="0">
                <a:latin typeface="Baskerville Old Face" pitchFamily="18" charset="0"/>
              </a:rPr>
              <a:t/>
            </a:r>
            <a:br>
              <a:rPr lang="en-US" sz="2400" dirty="0" smtClean="0">
                <a:latin typeface="Baskerville Old Face" pitchFamily="18" charset="0"/>
              </a:rPr>
            </a:br>
            <a:r>
              <a:rPr lang="en-US" sz="2400" dirty="0" smtClean="0">
                <a:latin typeface="Baskerville Old Face" pitchFamily="18" charset="0"/>
              </a:rPr>
              <a:t>To Make Fiscal Policy Independent of the Stability of the Financial System!</a:t>
            </a:r>
          </a:p>
        </p:txBody>
      </p:sp>
      <p:sp>
        <p:nvSpPr>
          <p:cNvPr id="3" name="Content Placeholder 2"/>
          <p:cNvSpPr>
            <a:spLocks noGrp="1"/>
          </p:cNvSpPr>
          <p:nvPr>
            <p:ph idx="1"/>
          </p:nvPr>
        </p:nvSpPr>
        <p:spPr>
          <a:xfrm>
            <a:off x="457200" y="914400"/>
            <a:ext cx="8229600" cy="5486400"/>
          </a:xfrm>
        </p:spPr>
        <p:txBody>
          <a:bodyPr>
            <a:normAutofit lnSpcReduction="10000"/>
          </a:bodyPr>
          <a:lstStyle/>
          <a:p>
            <a:pPr>
              <a:lnSpc>
                <a:spcPct val="80000"/>
              </a:lnSpc>
            </a:pPr>
            <a:endParaRPr lang="en-US" sz="1600" dirty="0" smtClean="0">
              <a:latin typeface="Bookman Old Style" pitchFamily="18" charset="0"/>
            </a:endParaRPr>
          </a:p>
          <a:p>
            <a:pPr>
              <a:lnSpc>
                <a:spcPct val="80000"/>
              </a:lnSpc>
              <a:buFont typeface="Wingdings" pitchFamily="2" charset="2"/>
              <a:buChar char="Ø"/>
            </a:pPr>
            <a:r>
              <a:rPr lang="en-US" sz="1800" u="sng" dirty="0" smtClean="0">
                <a:latin typeface="Bookman Old Style" pitchFamily="18" charset="0"/>
              </a:rPr>
              <a:t>Remember</a:t>
            </a:r>
            <a:r>
              <a:rPr lang="en-US" sz="1800" dirty="0" smtClean="0">
                <a:latin typeface="Bookman Old Style" pitchFamily="18" charset="0"/>
              </a:rPr>
              <a:t> </a:t>
            </a:r>
          </a:p>
          <a:p>
            <a:pPr lvl="1">
              <a:lnSpc>
                <a:spcPct val="80000"/>
              </a:lnSpc>
              <a:buFont typeface="Wingdings" pitchFamily="2" charset="2"/>
              <a:buChar char="v"/>
            </a:pPr>
            <a:r>
              <a:rPr lang="en-US" sz="1400" dirty="0" smtClean="0">
                <a:latin typeface="Bookman Old Style" pitchFamily="18" charset="0"/>
              </a:rPr>
              <a:t>The Push to Insure Central Bank </a:t>
            </a:r>
            <a:r>
              <a:rPr lang="en-US" sz="1400" b="1" dirty="0" smtClean="0">
                <a:latin typeface="Bookman Old Style" pitchFamily="18" charset="0"/>
              </a:rPr>
              <a:t>Independence</a:t>
            </a:r>
            <a:r>
              <a:rPr lang="en-US" sz="1400" dirty="0" smtClean="0">
                <a:latin typeface="Bookman Old Style" pitchFamily="18" charset="0"/>
              </a:rPr>
              <a:t>? </a:t>
            </a:r>
          </a:p>
          <a:p>
            <a:pPr lvl="1">
              <a:lnSpc>
                <a:spcPct val="80000"/>
              </a:lnSpc>
              <a:buFont typeface="Wingdings" pitchFamily="2" charset="2"/>
              <a:buChar char="v"/>
            </a:pPr>
            <a:r>
              <a:rPr lang="en-US" sz="1400" dirty="0" smtClean="0">
                <a:latin typeface="Bookman Old Style" pitchFamily="18" charset="0"/>
              </a:rPr>
              <a:t>The Intention to Isolate the Central Bank from the Profligate ways of Politicians</a:t>
            </a:r>
          </a:p>
          <a:p>
            <a:pPr lvl="1">
              <a:lnSpc>
                <a:spcPct val="80000"/>
              </a:lnSpc>
              <a:buFont typeface="Wingdings" pitchFamily="2" charset="2"/>
              <a:buChar char="v"/>
            </a:pPr>
            <a:r>
              <a:rPr lang="en-US" sz="1400" dirty="0" smtClean="0">
                <a:latin typeface="Bookman Old Style" pitchFamily="18" charset="0"/>
              </a:rPr>
              <a:t>By Preventing Central Bank Financing of Deficit Spending on Populist Political Programs</a:t>
            </a:r>
          </a:p>
          <a:p>
            <a:pPr lvl="1">
              <a:lnSpc>
                <a:spcPct val="80000"/>
              </a:lnSpc>
              <a:buFont typeface="Wingdings" pitchFamily="2" charset="2"/>
              <a:buChar char="v"/>
            </a:pPr>
            <a:r>
              <a:rPr lang="en-US" sz="1400" dirty="0" smtClean="0">
                <a:latin typeface="Bookman Old Style" pitchFamily="18" charset="0"/>
              </a:rPr>
              <a:t>And thus make unpopular inflation fighting Policy independent of political influence</a:t>
            </a:r>
            <a:endParaRPr lang="en-US" sz="1800" dirty="0" smtClean="0">
              <a:latin typeface="Bookman Old Style" pitchFamily="18" charset="0"/>
            </a:endParaRPr>
          </a:p>
          <a:p>
            <a:pPr>
              <a:lnSpc>
                <a:spcPct val="80000"/>
              </a:lnSpc>
              <a:buFont typeface="Wingdings" pitchFamily="2" charset="2"/>
              <a:buChar char="Ø"/>
            </a:pPr>
            <a:r>
              <a:rPr lang="en-US" sz="1800" u="sng" dirty="0" smtClean="0">
                <a:latin typeface="Bookman Old Style" pitchFamily="18" charset="0"/>
              </a:rPr>
              <a:t>Now, </a:t>
            </a:r>
          </a:p>
          <a:p>
            <a:pPr lvl="1">
              <a:lnSpc>
                <a:spcPct val="80000"/>
              </a:lnSpc>
              <a:buFont typeface="Wingdings" pitchFamily="2" charset="2"/>
              <a:buChar char="v"/>
            </a:pPr>
            <a:r>
              <a:rPr lang="en-US" sz="1400" dirty="0" smtClean="0">
                <a:latin typeface="Bookman Old Style" pitchFamily="18" charset="0"/>
              </a:rPr>
              <a:t>Dodd-Frank seeks to make the US Fiscal Expenditures Independent of the </a:t>
            </a:r>
            <a:r>
              <a:rPr lang="en-US" sz="1400" dirty="0" err="1" smtClean="0">
                <a:latin typeface="Bookman Old Style" pitchFamily="18" charset="0"/>
              </a:rPr>
              <a:t>Profilgate</a:t>
            </a:r>
            <a:r>
              <a:rPr lang="en-US" sz="1400" dirty="0" smtClean="0">
                <a:latin typeface="Bookman Old Style" pitchFamily="18" charset="0"/>
              </a:rPr>
              <a:t> ways of Politicians by Eliminating Bailouts of Financial Institutions</a:t>
            </a:r>
          </a:p>
          <a:p>
            <a:pPr lvl="1">
              <a:lnSpc>
                <a:spcPct val="80000"/>
              </a:lnSpc>
              <a:buFont typeface="Wingdings" pitchFamily="2" charset="2"/>
              <a:buChar char="v"/>
            </a:pPr>
            <a:r>
              <a:rPr lang="en-US" sz="1400" dirty="0" smtClean="0">
                <a:latin typeface="Bookman Old Style" pitchFamily="18" charset="0"/>
              </a:rPr>
              <a:t>In September 2008 the Chairman of the Fed went to the Treasury Secretary and said:</a:t>
            </a:r>
          </a:p>
          <a:p>
            <a:pPr lvl="1">
              <a:lnSpc>
                <a:spcPct val="80000"/>
              </a:lnSpc>
              <a:buFont typeface="Wingdings" pitchFamily="2" charset="2"/>
              <a:buChar char="v"/>
            </a:pPr>
            <a:r>
              <a:rPr lang="en-US" sz="1400" dirty="0" smtClean="0">
                <a:latin typeface="Bookman Old Style" pitchFamily="18" charset="0"/>
              </a:rPr>
              <a:t>“The FED has exhausted its powers: The Treasury and Congress have to give support”</a:t>
            </a:r>
          </a:p>
          <a:p>
            <a:pPr lvl="1">
              <a:lnSpc>
                <a:spcPct val="80000"/>
              </a:lnSpc>
              <a:buFont typeface="Wingdings" pitchFamily="2" charset="2"/>
              <a:buChar char="v"/>
            </a:pPr>
            <a:r>
              <a:rPr lang="en-US" sz="1400" dirty="0" smtClean="0">
                <a:latin typeface="Bookman Old Style" pitchFamily="18" charset="0"/>
              </a:rPr>
              <a:t>TARP was a Fiscal </a:t>
            </a:r>
            <a:r>
              <a:rPr lang="en-US" sz="1400" dirty="0" err="1" smtClean="0">
                <a:latin typeface="Bookman Old Style" pitchFamily="18" charset="0"/>
              </a:rPr>
              <a:t>programme</a:t>
            </a:r>
            <a:r>
              <a:rPr lang="en-US" sz="1400" dirty="0" smtClean="0">
                <a:latin typeface="Bookman Old Style" pitchFamily="18" charset="0"/>
              </a:rPr>
              <a:t> that produced a massive bailout of the Financial System</a:t>
            </a:r>
          </a:p>
          <a:p>
            <a:pPr lvl="1">
              <a:lnSpc>
                <a:spcPct val="80000"/>
              </a:lnSpc>
              <a:buFont typeface="Wingdings" pitchFamily="2" charset="2"/>
              <a:buChar char="v"/>
            </a:pPr>
            <a:r>
              <a:rPr lang="en-US" sz="1400" dirty="0" smtClean="0">
                <a:latin typeface="Bookman Old Style" pitchFamily="18" charset="0"/>
              </a:rPr>
              <a:t>Dodd-Frank thus seeks to eliminate Fiscal Policy “Bailouts” of Banks that are </a:t>
            </a:r>
          </a:p>
          <a:p>
            <a:pPr lvl="1" algn="ctr">
              <a:lnSpc>
                <a:spcPct val="80000"/>
              </a:lnSpc>
              <a:buFont typeface="Wingdings" pitchFamily="2" charset="2"/>
              <a:buChar char="Ø"/>
            </a:pPr>
            <a:r>
              <a:rPr lang="en-US" sz="1700" b="1" dirty="0" smtClean="0">
                <a:latin typeface="Bookman Old Style" pitchFamily="18" charset="0"/>
              </a:rPr>
              <a:t>“Too Big to Fail”</a:t>
            </a:r>
          </a:p>
          <a:p>
            <a:pPr>
              <a:lnSpc>
                <a:spcPct val="80000"/>
              </a:lnSpc>
              <a:buFont typeface="Wingdings" pitchFamily="2" charset="2"/>
              <a:buChar char="Ø"/>
            </a:pPr>
            <a:r>
              <a:rPr lang="en-US" sz="1800" b="1" dirty="0" smtClean="0">
                <a:latin typeface="Arial" pitchFamily="34" charset="0"/>
                <a:cs typeface="Arial" pitchFamily="34" charset="0"/>
              </a:rPr>
              <a:t>D-F seeks to create mechanism to allow “systemically significant” financial institutions to fail without fiscal support</a:t>
            </a:r>
          </a:p>
          <a:p>
            <a:pPr>
              <a:lnSpc>
                <a:spcPct val="80000"/>
              </a:lnSpc>
              <a:buFont typeface="Wingdings" pitchFamily="2" charset="2"/>
              <a:buChar char="Ø"/>
            </a:pPr>
            <a:r>
              <a:rPr lang="en-US" sz="2200" b="1" u="sng" dirty="0" smtClean="0">
                <a:latin typeface="Bookman Old Style" pitchFamily="18" charset="0"/>
              </a:rPr>
              <a:t>The two major pillars </a:t>
            </a:r>
            <a:r>
              <a:rPr lang="en-US" sz="1800" u="sng" dirty="0" smtClean="0">
                <a:latin typeface="Bookman Old Style" pitchFamily="18" charset="0"/>
              </a:rPr>
              <a:t>are thus</a:t>
            </a:r>
            <a:r>
              <a:rPr lang="en-US" sz="1800" dirty="0" smtClean="0">
                <a:latin typeface="Bookman Old Style" pitchFamily="18" charset="0"/>
              </a:rPr>
              <a:t> </a:t>
            </a:r>
          </a:p>
          <a:p>
            <a:pPr lvl="1">
              <a:lnSpc>
                <a:spcPct val="110000"/>
              </a:lnSpc>
              <a:buFont typeface="Wingdings" pitchFamily="2" charset="2"/>
              <a:buChar char="v"/>
            </a:pPr>
            <a:r>
              <a:rPr lang="en-US" sz="1400" dirty="0" smtClean="0">
                <a:latin typeface="Bookman Old Style" pitchFamily="18" charset="0"/>
              </a:rPr>
              <a:t>Effective means to force liquidation of </a:t>
            </a:r>
            <a:r>
              <a:rPr lang="en-US" sz="1400" dirty="0" err="1" smtClean="0">
                <a:latin typeface="Bookman Old Style" pitchFamily="18" charset="0"/>
              </a:rPr>
              <a:t>failied</a:t>
            </a:r>
            <a:r>
              <a:rPr lang="en-US" sz="1400" dirty="0" smtClean="0">
                <a:latin typeface="Bookman Old Style" pitchFamily="18" charset="0"/>
              </a:rPr>
              <a:t> banks with only temporary public assistance</a:t>
            </a:r>
          </a:p>
          <a:p>
            <a:pPr lvl="1">
              <a:lnSpc>
                <a:spcPct val="110000"/>
              </a:lnSpc>
              <a:buFont typeface="Wingdings" pitchFamily="2" charset="2"/>
              <a:buChar char="v"/>
            </a:pPr>
            <a:r>
              <a:rPr lang="en-US" sz="1400" dirty="0" smtClean="0">
                <a:latin typeface="Bookman Old Style" pitchFamily="18" charset="0"/>
              </a:rPr>
              <a:t>Effective Regulations to better manage risk of the class of large, “systemically significant” financial institutions</a:t>
            </a:r>
          </a:p>
          <a:p>
            <a:pPr lvl="1">
              <a:lnSpc>
                <a:spcPct val="80000"/>
              </a:lnSpc>
              <a:buNone/>
            </a:pPr>
            <a:endParaRPr lang="en-US" sz="1800" dirty="0" smtClean="0">
              <a:latin typeface="Bookman Old Style" pitchFamily="18" charset="0"/>
            </a:endParaRPr>
          </a:p>
          <a:p>
            <a:pPr>
              <a:lnSpc>
                <a:spcPct val="80000"/>
              </a:lnSpc>
            </a:pPr>
            <a:endParaRPr lang="en-US" sz="1800" dirty="0" smtClean="0">
              <a:latin typeface="Bookman Old Style" pitchFamily="18" charset="0"/>
            </a:endParaRPr>
          </a:p>
          <a:p>
            <a:pPr>
              <a:lnSpc>
                <a:spcPct val="80000"/>
              </a:lnSpc>
            </a:pPr>
            <a:endParaRPr lang="en-US" sz="1800" dirty="0" smtClean="0">
              <a:latin typeface="Bookman Old Style" pitchFamily="18" charset="0"/>
            </a:endParaRPr>
          </a:p>
        </p:txBody>
      </p:sp>
      <p:pic>
        <p:nvPicPr>
          <p:cNvPr id="40963" name="Picture 2" descr="New_Levy_logo_small"/>
          <p:cNvPicPr>
            <a:picLocks noChangeAspect="1" noChangeArrowheads="1"/>
          </p:cNvPicPr>
          <p:nvPr/>
        </p:nvPicPr>
        <p:blipFill>
          <a:blip r:embed="rId3" cstate="print"/>
          <a:srcRect/>
          <a:stretch>
            <a:fillRect/>
          </a:stretch>
        </p:blipFill>
        <p:spPr bwMode="auto">
          <a:xfrm>
            <a:off x="8153400" y="6075947"/>
            <a:ext cx="990600" cy="782053"/>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3</a:t>
            </a:fld>
            <a:endParaRPr lang="en-US"/>
          </a:p>
        </p:txBody>
      </p:sp>
      <p:sp>
        <p:nvSpPr>
          <p:cNvPr id="6" name="Footer Placeholder 5"/>
          <p:cNvSpPr>
            <a:spLocks noGrp="1"/>
          </p:cNvSpPr>
          <p:nvPr>
            <p:ph type="ftr" sz="quarter" idx="11"/>
          </p:nvPr>
        </p:nvSpPr>
        <p:spPr>
          <a:xfrm>
            <a:off x="1905000" y="6356350"/>
            <a:ext cx="41148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533400"/>
          </a:xfrm>
        </p:spPr>
        <p:txBody>
          <a:bodyPr>
            <a:normAutofit/>
          </a:bodyPr>
          <a:lstStyle/>
          <a:p>
            <a:r>
              <a:rPr lang="en-US" sz="2800" dirty="0" smtClean="0">
                <a:latin typeface="Baskerville Old Face" pitchFamily="18" charset="0"/>
              </a:rPr>
              <a:t>How Does D-F Propose to Do This?</a:t>
            </a:r>
          </a:p>
        </p:txBody>
      </p:sp>
      <p:sp>
        <p:nvSpPr>
          <p:cNvPr id="3" name="Content Placeholder 2"/>
          <p:cNvSpPr>
            <a:spLocks noGrp="1"/>
          </p:cNvSpPr>
          <p:nvPr>
            <p:ph idx="1"/>
          </p:nvPr>
        </p:nvSpPr>
        <p:spPr>
          <a:xfrm>
            <a:off x="228600" y="685800"/>
            <a:ext cx="8763000" cy="5715000"/>
          </a:xfrm>
        </p:spPr>
        <p:txBody>
          <a:bodyPr>
            <a:normAutofit/>
          </a:bodyPr>
          <a:lstStyle/>
          <a:p>
            <a:pPr>
              <a:lnSpc>
                <a:spcPct val="80000"/>
              </a:lnSpc>
            </a:pPr>
            <a:endParaRPr lang="en-US" sz="1600" dirty="0" smtClean="0">
              <a:latin typeface="Bookman Old Style" pitchFamily="18" charset="0"/>
            </a:endParaRPr>
          </a:p>
          <a:p>
            <a:pPr>
              <a:lnSpc>
                <a:spcPct val="80000"/>
              </a:lnSpc>
              <a:buFont typeface="Wingdings" pitchFamily="2" charset="2"/>
              <a:buChar char="Ø"/>
            </a:pPr>
            <a:r>
              <a:rPr lang="en-US" sz="1800" dirty="0" smtClean="0">
                <a:latin typeface="Bookman Old Style" pitchFamily="18" charset="0"/>
              </a:rPr>
              <a:t>D-F is based on belief that the Crisis was caused by lack of regulation on Large Systemically Significant Financial Institutions</a:t>
            </a:r>
          </a:p>
          <a:p>
            <a:pPr>
              <a:lnSpc>
                <a:spcPct val="80000"/>
              </a:lnSpc>
              <a:buFont typeface="Wingdings" pitchFamily="2" charset="2"/>
              <a:buChar char="Ø"/>
            </a:pPr>
            <a:r>
              <a:rPr lang="en-US" sz="1900" dirty="0" smtClean="0">
                <a:latin typeface="Bookman Old Style" pitchFamily="18" charset="0"/>
              </a:rPr>
              <a:t>D-F accepts that banks will continue to be large</a:t>
            </a:r>
          </a:p>
          <a:p>
            <a:pPr lvl="1">
              <a:lnSpc>
                <a:spcPct val="80000"/>
              </a:lnSpc>
              <a:buFont typeface="Wingdings" pitchFamily="2" charset="2"/>
              <a:buChar char="ü"/>
            </a:pPr>
            <a:r>
              <a:rPr lang="en-US" sz="1500" dirty="0" smtClean="0">
                <a:latin typeface="Bookman Old Style" pitchFamily="18" charset="0"/>
              </a:rPr>
              <a:t>Treasury Secretary </a:t>
            </a:r>
            <a:r>
              <a:rPr lang="en-US" sz="1500" dirty="0" err="1" smtClean="0">
                <a:latin typeface="Bookman Old Style" pitchFamily="18" charset="0"/>
              </a:rPr>
              <a:t>Geithner</a:t>
            </a:r>
            <a:r>
              <a:rPr lang="en-US" sz="1500" dirty="0" smtClean="0">
                <a:latin typeface="Bookman Old Style" pitchFamily="18" charset="0"/>
              </a:rPr>
              <a:t> “I don’t have any enthusiasm for .  trying to shrink … the financial system in our economy as a test of reform, because we have to think about the fact that we operate in the broader world” </a:t>
            </a:r>
          </a:p>
          <a:p>
            <a:pPr lvl="1">
              <a:lnSpc>
                <a:spcPct val="80000"/>
              </a:lnSpc>
              <a:buFont typeface="Wingdings" pitchFamily="2" charset="2"/>
              <a:buChar char="ü"/>
            </a:pPr>
            <a:r>
              <a:rPr lang="en-US" sz="1500" dirty="0" smtClean="0">
                <a:latin typeface="Bookman Old Style" pitchFamily="18" charset="0"/>
              </a:rPr>
              <a:t>“Financial firms are different because of the risk, but you can contain that through regulation.”</a:t>
            </a:r>
          </a:p>
          <a:p>
            <a:pPr>
              <a:lnSpc>
                <a:spcPct val="80000"/>
              </a:lnSpc>
              <a:buFont typeface="Wingdings" pitchFamily="2" charset="2"/>
              <a:buChar char="Ø"/>
            </a:pPr>
            <a:r>
              <a:rPr lang="en-US" sz="1800" dirty="0" smtClean="0">
                <a:latin typeface="Bookman Old Style" pitchFamily="18" charset="0"/>
              </a:rPr>
              <a:t>Even though it may not be possible to identify Large Systemically Significant  banks: </a:t>
            </a:r>
          </a:p>
          <a:p>
            <a:pPr lvl="1">
              <a:lnSpc>
                <a:spcPct val="80000"/>
              </a:lnSpc>
              <a:buFont typeface="Wingdings" pitchFamily="2" charset="2"/>
              <a:buChar char="ü"/>
            </a:pPr>
            <a:r>
              <a:rPr lang="en-US" sz="1500" dirty="0" smtClean="0">
                <a:latin typeface="Bookman Old Style" pitchFamily="18" charset="0"/>
              </a:rPr>
              <a:t>“It depends too much on the state of the world at the time. You won’t be able to make a judgment about what’s systemic and what’s not until you know the nature of the shock.” This would make the identification of systemically important financial and nonfinancial firms difficult and make the identification of emergent risks nearly impossible. </a:t>
            </a:r>
          </a:p>
          <a:p>
            <a:pPr>
              <a:lnSpc>
                <a:spcPct val="80000"/>
              </a:lnSpc>
              <a:buFont typeface="Wingdings" pitchFamily="2" charset="2"/>
              <a:buChar char="Ø"/>
            </a:pPr>
            <a:r>
              <a:rPr lang="en-US" sz="1800" dirty="0" smtClean="0">
                <a:latin typeface="Bookman Old Style" pitchFamily="18" charset="0"/>
              </a:rPr>
              <a:t>Even though it may not be possible to design effective regulation of LSSFIs: </a:t>
            </a:r>
          </a:p>
          <a:p>
            <a:pPr lvl="1">
              <a:lnSpc>
                <a:spcPct val="80000"/>
              </a:lnSpc>
              <a:buFont typeface="Wingdings" pitchFamily="2" charset="2"/>
              <a:buChar char="ü"/>
            </a:pPr>
            <a:r>
              <a:rPr lang="en-US" sz="1400" dirty="0" smtClean="0">
                <a:latin typeface="Bookman Old Style" pitchFamily="18" charset="0"/>
              </a:rPr>
              <a:t>lenders would simply “migrate around” whatever objective criteria of emergent risks or significant institutions that policymakers developed in advance. </a:t>
            </a:r>
          </a:p>
          <a:p>
            <a:pPr>
              <a:lnSpc>
                <a:spcPct val="80000"/>
              </a:lnSpc>
              <a:buFont typeface="Wingdings" pitchFamily="2" charset="2"/>
              <a:buChar char="Ø"/>
            </a:pPr>
            <a:r>
              <a:rPr lang="en-US" sz="1800" dirty="0" smtClean="0">
                <a:latin typeface="Bookman Old Style" pitchFamily="18" charset="0"/>
              </a:rPr>
              <a:t>Or that insolvent banks will be resolved without government bailouts or taxpayer support for shareholders or management, </a:t>
            </a:r>
          </a:p>
          <a:p>
            <a:pPr lvl="1">
              <a:lnSpc>
                <a:spcPct val="80000"/>
              </a:lnSpc>
              <a:buFont typeface="Wingdings" pitchFamily="2" charset="2"/>
              <a:buChar char="ü"/>
            </a:pPr>
            <a:r>
              <a:rPr lang="en-US" sz="1400" dirty="0" err="1" smtClean="0">
                <a:latin typeface="Bookman Old Style" pitchFamily="18" charset="0"/>
              </a:rPr>
              <a:t>Geithner</a:t>
            </a:r>
            <a:r>
              <a:rPr lang="en-US" sz="1400" dirty="0" smtClean="0">
                <a:latin typeface="Bookman Old Style" pitchFamily="18" charset="0"/>
              </a:rPr>
              <a:t>: “In the future, we may have to do exceptional things again if we face a shock that large. . . . You just don’t know what’s systemic and what’s not until you know the nature of the shock”</a:t>
            </a:r>
          </a:p>
        </p:txBody>
      </p:sp>
      <p:pic>
        <p:nvPicPr>
          <p:cNvPr id="40963" name="Picture 2" descr="New_Levy_logo_small"/>
          <p:cNvPicPr>
            <a:picLocks noChangeAspect="1" noChangeArrowheads="1"/>
          </p:cNvPicPr>
          <p:nvPr/>
        </p:nvPicPr>
        <p:blipFill>
          <a:blip r:embed="rId3" cstate="print"/>
          <a:srcRect/>
          <a:stretch>
            <a:fillRect/>
          </a:stretch>
        </p:blipFill>
        <p:spPr bwMode="auto">
          <a:xfrm>
            <a:off x="8153400" y="6075947"/>
            <a:ext cx="990600" cy="782053"/>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4</a:t>
            </a:fld>
            <a:endParaRPr lang="en-US"/>
          </a:p>
        </p:txBody>
      </p:sp>
      <p:sp>
        <p:nvSpPr>
          <p:cNvPr id="6" name="Footer Placeholder 5"/>
          <p:cNvSpPr>
            <a:spLocks noGrp="1"/>
          </p:cNvSpPr>
          <p:nvPr>
            <p:ph type="ftr" sz="quarter" idx="11"/>
          </p:nvPr>
        </p:nvSpPr>
        <p:spPr>
          <a:xfrm>
            <a:off x="2667000" y="6356350"/>
            <a:ext cx="4038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274638"/>
            <a:ext cx="8229600" cy="639762"/>
          </a:xfrm>
        </p:spPr>
        <p:txBody>
          <a:bodyPr/>
          <a:lstStyle/>
          <a:p>
            <a:r>
              <a:rPr lang="en-US" sz="3200" dirty="0" smtClean="0">
                <a:latin typeface="Baskerville Old Face" pitchFamily="18" charset="0"/>
              </a:rPr>
              <a:t>Major Provisions of Dodd-Frank</a:t>
            </a:r>
          </a:p>
        </p:txBody>
      </p:sp>
      <p:sp>
        <p:nvSpPr>
          <p:cNvPr id="3" name="Content Placeholder 2"/>
          <p:cNvSpPr>
            <a:spLocks noGrp="1"/>
          </p:cNvSpPr>
          <p:nvPr>
            <p:ph idx="1"/>
          </p:nvPr>
        </p:nvSpPr>
        <p:spPr>
          <a:xfrm>
            <a:off x="838200" y="1143000"/>
            <a:ext cx="8077200" cy="5334000"/>
          </a:xfrm>
        </p:spPr>
        <p:txBody>
          <a:bodyPr rtlCol="0">
            <a:normAutofit fontScale="62500" lnSpcReduction="20000"/>
          </a:bodyPr>
          <a:lstStyle/>
          <a:p>
            <a:pPr marL="514350" indent="-514350" fontAlgn="auto">
              <a:spcAft>
                <a:spcPts val="0"/>
              </a:spcAft>
              <a:buClr>
                <a:srgbClr val="002060"/>
              </a:buClr>
              <a:buFont typeface="+mj-lt"/>
              <a:buAutoNum type="arabicParenR"/>
              <a:defRPr/>
            </a:pPr>
            <a:r>
              <a:rPr lang="en-US" dirty="0" smtClean="0">
                <a:latin typeface="Baskerville Old Face" pitchFamily="18" charset="0"/>
              </a:rPr>
              <a:t>The Financial Stability Oversight Council</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Definition of Systemic Significance and LSSFIs</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See the Systemic Future: Forecasting Financial Fragility </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Special Research Function</a:t>
            </a:r>
          </a:p>
          <a:p>
            <a:pPr marL="514350" indent="-514350" fontAlgn="auto">
              <a:spcAft>
                <a:spcPts val="0"/>
              </a:spcAft>
              <a:buClr>
                <a:srgbClr val="002060"/>
              </a:buClr>
              <a:buFont typeface="+mj-lt"/>
              <a:buAutoNum type="arabicParenR"/>
              <a:defRPr/>
            </a:pPr>
            <a:r>
              <a:rPr lang="en-US" dirty="0" smtClean="0">
                <a:latin typeface="Baskerville Old Face" pitchFamily="18" charset="0"/>
              </a:rPr>
              <a:t>Resolution of failed institutions: </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Orderly Liquidation Authority and provisions of Living Wills</a:t>
            </a:r>
          </a:p>
          <a:p>
            <a:pPr marL="514350" indent="-514350" fontAlgn="auto">
              <a:spcAft>
                <a:spcPts val="0"/>
              </a:spcAft>
              <a:buClr>
                <a:srgbClr val="002060"/>
              </a:buClr>
              <a:buFont typeface="+mj-lt"/>
              <a:buAutoNum type="arabicParenR"/>
              <a:defRPr/>
            </a:pPr>
            <a:r>
              <a:rPr lang="en-US" dirty="0" smtClean="0">
                <a:latin typeface="Baskerville Old Face" pitchFamily="18" charset="0"/>
              </a:rPr>
              <a:t>The Volcker Rule: Ban Proprietary Trading by Insured banks</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To protect FDIC</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“Business of Banking” client exemptions</a:t>
            </a:r>
          </a:p>
          <a:p>
            <a:pPr marL="514350" indent="-514350" fontAlgn="auto">
              <a:spcAft>
                <a:spcPts val="0"/>
              </a:spcAft>
              <a:buClr>
                <a:srgbClr val="002060"/>
              </a:buClr>
              <a:buFont typeface="+mj-lt"/>
              <a:buAutoNum type="arabicParenR"/>
              <a:defRPr/>
            </a:pPr>
            <a:r>
              <a:rPr lang="en-US" dirty="0" smtClean="0">
                <a:latin typeface="Baskerville Old Face" pitchFamily="18" charset="0"/>
              </a:rPr>
              <a:t>Ban Derivatives Dealing by Insured banks: </a:t>
            </a:r>
          </a:p>
          <a:p>
            <a:pPr marL="914400" lvl="1" indent="-514350" fontAlgn="auto">
              <a:spcAft>
                <a:spcPts val="0"/>
              </a:spcAft>
              <a:buClr>
                <a:srgbClr val="002060"/>
              </a:buClr>
              <a:buFont typeface="Wingdings" pitchFamily="2" charset="2"/>
              <a:buChar char="Ø"/>
              <a:defRPr/>
            </a:pPr>
            <a:r>
              <a:rPr lang="en-US" dirty="0" smtClean="0">
                <a:latin typeface="Baskerville Old Face" pitchFamily="18" charset="0"/>
              </a:rPr>
              <a:t>Lincoln Push Out Amendment</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“Business of Banking” client exemptions</a:t>
            </a:r>
          </a:p>
          <a:p>
            <a:pPr marL="514350" indent="-514350" fontAlgn="auto">
              <a:spcAft>
                <a:spcPts val="0"/>
              </a:spcAft>
              <a:buClr>
                <a:srgbClr val="002060"/>
              </a:buClr>
              <a:buFont typeface="+mj-lt"/>
              <a:buAutoNum type="arabicParenR"/>
              <a:defRPr/>
            </a:pPr>
            <a:r>
              <a:rPr lang="en-US" dirty="0" smtClean="0">
                <a:latin typeface="Baskerville Old Face" pitchFamily="18" charset="0"/>
              </a:rPr>
              <a:t>Transparency of Swaps and futures transactions</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Clearing and Market trading for all Derivatives </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What clearing/what market</a:t>
            </a:r>
          </a:p>
          <a:p>
            <a:pPr marL="1371600" lvl="2" indent="-457200" fontAlgn="auto">
              <a:spcAft>
                <a:spcPts val="0"/>
              </a:spcAft>
              <a:buClr>
                <a:srgbClr val="002060"/>
              </a:buClr>
              <a:buFont typeface="Wingdings" pitchFamily="2" charset="2"/>
              <a:buChar char="v"/>
              <a:defRPr/>
            </a:pPr>
            <a:r>
              <a:rPr lang="en-US" dirty="0" smtClean="0">
                <a:latin typeface="Baskerville Old Face" pitchFamily="18" charset="0"/>
              </a:rPr>
              <a:t>Exemptions for FOREX futures</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Proprietary clearing and Non-existence of Markets</a:t>
            </a:r>
          </a:p>
          <a:p>
            <a:pPr marL="971550" lvl="1" indent="-514350" fontAlgn="auto">
              <a:spcAft>
                <a:spcPts val="0"/>
              </a:spcAft>
              <a:buClr>
                <a:srgbClr val="002060"/>
              </a:buClr>
              <a:buFont typeface="Wingdings" pitchFamily="2" charset="2"/>
              <a:buChar char="Ø"/>
              <a:defRPr/>
            </a:pPr>
            <a:r>
              <a:rPr lang="en-US" dirty="0" smtClean="0">
                <a:latin typeface="Baskerville Old Face" pitchFamily="18" charset="0"/>
              </a:rPr>
              <a:t>No exemptions for CDS</a:t>
            </a:r>
          </a:p>
          <a:p>
            <a:pPr marL="514350" indent="-514350" fontAlgn="auto">
              <a:spcAft>
                <a:spcPts val="0"/>
              </a:spcAft>
              <a:buClr>
                <a:srgbClr val="002060"/>
              </a:buClr>
              <a:buFont typeface="+mj-lt"/>
              <a:buAutoNum type="arabicParenR"/>
              <a:defRPr/>
            </a:pPr>
            <a:endParaRPr lang="en-US" dirty="0" smtClean="0">
              <a:latin typeface="Baskerville Old Face" pitchFamily="18" charset="0"/>
            </a:endParaRPr>
          </a:p>
          <a:p>
            <a:pPr marL="514350" indent="-514350" fontAlgn="auto">
              <a:spcAft>
                <a:spcPts val="0"/>
              </a:spcAft>
              <a:buClr>
                <a:srgbClr val="002060"/>
              </a:buClr>
              <a:buFont typeface="+mj-lt"/>
              <a:buAutoNum type="arabicParenR"/>
              <a:defRPr/>
            </a:pPr>
            <a:endParaRPr lang="en-US" dirty="0" smtClean="0">
              <a:latin typeface="Baskerville Old Face" pitchFamily="18" charset="0"/>
            </a:endParaRPr>
          </a:p>
          <a:p>
            <a:pPr marL="514350" indent="-514350" fontAlgn="auto">
              <a:spcAft>
                <a:spcPts val="0"/>
              </a:spcAft>
              <a:buClr>
                <a:srgbClr val="002060"/>
              </a:buClr>
              <a:buFont typeface="+mj-lt"/>
              <a:buAutoNum type="arabicParenR"/>
              <a:defRPr/>
            </a:pPr>
            <a:endParaRPr lang="en-US" dirty="0">
              <a:latin typeface="Baskerville Old Face" pitchFamily="18" charset="0"/>
            </a:endParaRPr>
          </a:p>
        </p:txBody>
      </p:sp>
      <p:pic>
        <p:nvPicPr>
          <p:cNvPr id="43011"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5</a:t>
            </a:fld>
            <a:endParaRPr lang="en-US" dirty="0"/>
          </a:p>
        </p:txBody>
      </p:sp>
      <p:sp>
        <p:nvSpPr>
          <p:cNvPr id="6" name="Footer Placeholder 5"/>
          <p:cNvSpPr>
            <a:spLocks noGrp="1"/>
          </p:cNvSpPr>
          <p:nvPr>
            <p:ph type="ftr" sz="quarter" idx="11"/>
          </p:nvPr>
        </p:nvSpPr>
        <p:spPr>
          <a:xfrm>
            <a:off x="2209800" y="6356350"/>
            <a:ext cx="41910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274638"/>
            <a:ext cx="8229600" cy="563562"/>
          </a:xfrm>
        </p:spPr>
        <p:txBody>
          <a:bodyPr/>
          <a:lstStyle/>
          <a:p>
            <a:r>
              <a:rPr lang="en-US" sz="3200" dirty="0" smtClean="0">
                <a:latin typeface="Baskerville Old Face" pitchFamily="18" charset="0"/>
              </a:rPr>
              <a:t>Major Provisions of Dodd-Frank</a:t>
            </a:r>
            <a:endParaRPr lang="en-US" sz="3200" dirty="0" smtClean="0"/>
          </a:p>
        </p:txBody>
      </p:sp>
      <p:sp>
        <p:nvSpPr>
          <p:cNvPr id="3" name="Content Placeholder 2"/>
          <p:cNvSpPr>
            <a:spLocks noGrp="1"/>
          </p:cNvSpPr>
          <p:nvPr>
            <p:ph idx="1"/>
          </p:nvPr>
        </p:nvSpPr>
        <p:spPr>
          <a:xfrm>
            <a:off x="990600" y="914400"/>
            <a:ext cx="7696200" cy="5791200"/>
          </a:xfrm>
        </p:spPr>
        <p:txBody>
          <a:bodyPr>
            <a:normAutofit lnSpcReduction="10000"/>
          </a:bodyPr>
          <a:lstStyle/>
          <a:p>
            <a:pPr marL="457200" indent="-457200">
              <a:buFont typeface="+mj-lt"/>
              <a:buAutoNum type="arabicParenR" startAt="6"/>
              <a:defRPr/>
            </a:pPr>
            <a:r>
              <a:rPr lang="en-US" sz="2200" dirty="0" smtClean="0">
                <a:latin typeface="Baskerville Old Face" pitchFamily="18" charset="0"/>
              </a:rPr>
              <a:t>Provision of Emergency Liquidity: Federal Reserve Act section 13(3)</a:t>
            </a:r>
          </a:p>
          <a:p>
            <a:pPr marL="800100" lvl="1" indent="-342900">
              <a:buFont typeface="Wingdings" pitchFamily="2" charset="2"/>
              <a:buChar char="Ø"/>
              <a:defRPr/>
            </a:pPr>
            <a:r>
              <a:rPr lang="en-US" sz="1800" dirty="0" smtClean="0">
                <a:latin typeface="Baskerville Old Face" pitchFamily="18" charset="0"/>
              </a:rPr>
              <a:t>LLR lessons of Bear, Lehman, AIG Lehman</a:t>
            </a:r>
          </a:p>
          <a:p>
            <a:pPr marL="800100" lvl="1" indent="-342900">
              <a:buFont typeface="Wingdings" pitchFamily="2" charset="2"/>
              <a:buChar char="Ø"/>
              <a:defRPr/>
            </a:pPr>
            <a:r>
              <a:rPr lang="en-US" sz="1800" dirty="0" err="1" smtClean="0">
                <a:latin typeface="Baskerville Old Face" pitchFamily="18" charset="0"/>
              </a:rPr>
              <a:t>Minsky</a:t>
            </a:r>
            <a:r>
              <a:rPr lang="en-US" sz="1800" dirty="0" smtClean="0">
                <a:latin typeface="Baskerville Old Face" pitchFamily="18" charset="0"/>
              </a:rPr>
              <a:t>: A Fully Open Fed Window</a:t>
            </a:r>
          </a:p>
          <a:p>
            <a:pPr marL="457200" indent="-457200">
              <a:lnSpc>
                <a:spcPct val="90000"/>
              </a:lnSpc>
              <a:buFont typeface="+mj-lt"/>
              <a:buAutoNum type="arabicParenR" startAt="6"/>
            </a:pPr>
            <a:r>
              <a:rPr lang="en-US" sz="2200" dirty="0" smtClean="0">
                <a:latin typeface="Baskerville Old Face" pitchFamily="18" charset="0"/>
              </a:rPr>
              <a:t>The future of securitization: risk retention</a:t>
            </a:r>
          </a:p>
          <a:p>
            <a:pPr marL="800100" lvl="1" indent="-342900">
              <a:lnSpc>
                <a:spcPct val="90000"/>
              </a:lnSpc>
              <a:buFont typeface="Wingdings" pitchFamily="2" charset="2"/>
              <a:buChar char="Ø"/>
            </a:pPr>
            <a:r>
              <a:rPr lang="en-US" sz="1800" dirty="0" smtClean="0">
                <a:latin typeface="Baskerville Old Face" pitchFamily="18" charset="0"/>
              </a:rPr>
              <a:t>Off balance sheet regulations</a:t>
            </a:r>
          </a:p>
          <a:p>
            <a:pPr marL="800100" lvl="1" indent="-342900">
              <a:lnSpc>
                <a:spcPct val="90000"/>
              </a:lnSpc>
              <a:buFont typeface="Wingdings" pitchFamily="2" charset="2"/>
              <a:buChar char="Ø"/>
            </a:pPr>
            <a:r>
              <a:rPr lang="en-US" sz="1800" dirty="0" smtClean="0">
                <a:latin typeface="Baskerville Old Face" pitchFamily="18" charset="0"/>
              </a:rPr>
              <a:t>SEC regulations</a:t>
            </a:r>
          </a:p>
          <a:p>
            <a:pPr marL="457200" indent="-457200">
              <a:lnSpc>
                <a:spcPct val="90000"/>
              </a:lnSpc>
              <a:buFont typeface="+mj-lt"/>
              <a:buAutoNum type="arabicParenR" startAt="6"/>
            </a:pPr>
            <a:r>
              <a:rPr lang="en-US" sz="2200" dirty="0" smtClean="0">
                <a:latin typeface="Baskerville Old Face" pitchFamily="18" charset="0"/>
              </a:rPr>
              <a:t>Capital and leverage ratios: BIS rules</a:t>
            </a:r>
          </a:p>
          <a:p>
            <a:pPr marL="800100" lvl="1" indent="-342900">
              <a:lnSpc>
                <a:spcPct val="90000"/>
              </a:lnSpc>
              <a:buFont typeface="Wingdings" pitchFamily="2" charset="2"/>
              <a:buChar char="Ø"/>
            </a:pPr>
            <a:r>
              <a:rPr lang="en-US" sz="1800" dirty="0" smtClean="0">
                <a:latin typeface="Baskerville Old Face" pitchFamily="18" charset="0"/>
              </a:rPr>
              <a:t>Micro approach to systemic risk</a:t>
            </a:r>
          </a:p>
          <a:p>
            <a:pPr marL="800100" lvl="1" indent="-342900">
              <a:lnSpc>
                <a:spcPct val="90000"/>
              </a:lnSpc>
              <a:buFont typeface="Wingdings" pitchFamily="2" charset="2"/>
              <a:buChar char="Ø"/>
            </a:pPr>
            <a:r>
              <a:rPr lang="en-US" sz="1800" dirty="0" smtClean="0">
                <a:latin typeface="Baskerville Old Face" pitchFamily="18" charset="0"/>
              </a:rPr>
              <a:t>Surcharge for LSSIFs -- Excessive costs</a:t>
            </a:r>
          </a:p>
          <a:p>
            <a:pPr marL="457200" indent="-457200">
              <a:lnSpc>
                <a:spcPct val="90000"/>
              </a:lnSpc>
              <a:buFont typeface="+mj-lt"/>
              <a:buAutoNum type="arabicParenR" startAt="6"/>
            </a:pPr>
            <a:r>
              <a:rPr lang="en-US" sz="2200" dirty="0" smtClean="0">
                <a:latin typeface="Baskerville Old Face" pitchFamily="18" charset="0"/>
              </a:rPr>
              <a:t>Reform of credit rating agencies</a:t>
            </a:r>
          </a:p>
          <a:p>
            <a:pPr marL="800100" lvl="1" indent="-342900">
              <a:lnSpc>
                <a:spcPct val="90000"/>
              </a:lnSpc>
              <a:buFont typeface="Wingdings" pitchFamily="2" charset="2"/>
              <a:buChar char="Ø"/>
            </a:pPr>
            <a:r>
              <a:rPr lang="en-US" sz="1800" dirty="0" smtClean="0">
                <a:latin typeface="Baskerville Old Face" pitchFamily="18" charset="0"/>
              </a:rPr>
              <a:t>Suspension of First Amendment protection: Legal Liability</a:t>
            </a:r>
          </a:p>
          <a:p>
            <a:pPr marL="800100" lvl="1" indent="-342900">
              <a:lnSpc>
                <a:spcPct val="90000"/>
              </a:lnSpc>
              <a:buFont typeface="Wingdings" pitchFamily="2" charset="2"/>
              <a:buChar char="Ø"/>
            </a:pPr>
            <a:r>
              <a:rPr lang="en-US" sz="1800" dirty="0" smtClean="0">
                <a:latin typeface="Baskerville Old Face" pitchFamily="18" charset="0"/>
              </a:rPr>
              <a:t>Excision from prudential regulation</a:t>
            </a:r>
          </a:p>
          <a:p>
            <a:pPr marL="457200" indent="-457200">
              <a:lnSpc>
                <a:spcPct val="90000"/>
              </a:lnSpc>
              <a:buFont typeface="+mj-lt"/>
              <a:buAutoNum type="arabicParenR" startAt="6"/>
            </a:pPr>
            <a:r>
              <a:rPr lang="en-US" sz="2200" dirty="0" smtClean="0">
                <a:latin typeface="Baskerville Old Face" pitchFamily="18" charset="0"/>
              </a:rPr>
              <a:t>Regulation/Registration of hedge funds</a:t>
            </a:r>
          </a:p>
          <a:p>
            <a:pPr marL="800100" lvl="1" indent="-342900">
              <a:lnSpc>
                <a:spcPct val="90000"/>
              </a:lnSpc>
              <a:buFont typeface="Wingdings" pitchFamily="2" charset="2"/>
              <a:buChar char="Ø"/>
            </a:pPr>
            <a:r>
              <a:rPr lang="en-US" sz="1800" dirty="0" smtClean="0">
                <a:latin typeface="Baskerville Old Face" pitchFamily="18" charset="0"/>
              </a:rPr>
              <a:t>Are they a Risk?</a:t>
            </a:r>
          </a:p>
          <a:p>
            <a:pPr marL="457200" indent="-457200">
              <a:lnSpc>
                <a:spcPct val="90000"/>
              </a:lnSpc>
              <a:buFont typeface="+mj-lt"/>
              <a:buAutoNum type="arabicParenR" startAt="6"/>
            </a:pPr>
            <a:r>
              <a:rPr lang="en-US" sz="2200" dirty="0" smtClean="0">
                <a:latin typeface="Baskerville Old Face" pitchFamily="18" charset="0"/>
              </a:rPr>
              <a:t>Multiple and overlapping regulatory authorities</a:t>
            </a:r>
          </a:p>
          <a:p>
            <a:pPr marL="800100" lvl="1" indent="-342900">
              <a:lnSpc>
                <a:spcPct val="90000"/>
              </a:lnSpc>
              <a:buFont typeface="Wingdings" pitchFamily="2" charset="2"/>
              <a:buChar char="Ø"/>
            </a:pPr>
            <a:r>
              <a:rPr lang="en-US" sz="1800" dirty="0" smtClean="0">
                <a:latin typeface="Baskerville Old Face" pitchFamily="18" charset="0"/>
              </a:rPr>
              <a:t>Increased </a:t>
            </a:r>
            <a:r>
              <a:rPr lang="en-US" sz="1800" dirty="0" err="1" smtClean="0">
                <a:latin typeface="Baskerville Old Face" pitchFamily="18" charset="0"/>
              </a:rPr>
              <a:t>Reponsibility</a:t>
            </a:r>
            <a:r>
              <a:rPr lang="en-US" sz="1800" dirty="0" smtClean="0">
                <a:latin typeface="Baskerville Old Face" pitchFamily="18" charset="0"/>
              </a:rPr>
              <a:t> for the Fed</a:t>
            </a:r>
          </a:p>
          <a:p>
            <a:pPr marL="800100" lvl="1" indent="-342900">
              <a:lnSpc>
                <a:spcPct val="90000"/>
              </a:lnSpc>
              <a:buFont typeface="Wingdings" pitchFamily="2" charset="2"/>
              <a:buChar char="Ø"/>
            </a:pPr>
            <a:r>
              <a:rPr lang="en-US" sz="1800" dirty="0" smtClean="0">
                <a:latin typeface="Baskerville Old Face" pitchFamily="18" charset="0"/>
              </a:rPr>
              <a:t>Conflict in the Fed’s Role</a:t>
            </a:r>
            <a:endParaRPr lang="en-US" sz="1800" dirty="0" smtClean="0"/>
          </a:p>
        </p:txBody>
      </p:sp>
      <p:pic>
        <p:nvPicPr>
          <p:cNvPr id="45059"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6</a:t>
            </a:fld>
            <a:endParaRPr lang="en-US"/>
          </a:p>
        </p:txBody>
      </p:sp>
      <p:sp>
        <p:nvSpPr>
          <p:cNvPr id="6" name="Footer Placeholder 5"/>
          <p:cNvSpPr>
            <a:spLocks noGrp="1"/>
          </p:cNvSpPr>
          <p:nvPr>
            <p:ph type="ftr" sz="quarter" idx="11"/>
          </p:nvPr>
        </p:nvSpPr>
        <p:spPr>
          <a:xfrm>
            <a:off x="2286000" y="6356350"/>
            <a:ext cx="4038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600" dirty="0" smtClean="0">
                <a:solidFill>
                  <a:srgbClr val="000000"/>
                </a:solidFill>
              </a:rPr>
              <a:t>What caused the Crisis?</a:t>
            </a:r>
            <a:endParaRPr lang="en-US" sz="3600" dirty="0"/>
          </a:p>
        </p:txBody>
      </p:sp>
      <p:sp>
        <p:nvSpPr>
          <p:cNvPr id="3" name="Content Placeholder 2"/>
          <p:cNvSpPr>
            <a:spLocks noGrp="1"/>
          </p:cNvSpPr>
          <p:nvPr>
            <p:ph idx="1"/>
          </p:nvPr>
        </p:nvSpPr>
        <p:spPr>
          <a:xfrm>
            <a:off x="457200" y="990600"/>
            <a:ext cx="8229600" cy="5562600"/>
          </a:xfrm>
        </p:spPr>
        <p:txBody>
          <a:bodyPr/>
          <a:lstStyle/>
          <a:p>
            <a:pPr>
              <a:buFont typeface="Wingdings" pitchFamily="2" charset="2"/>
              <a:buChar char="Ø"/>
            </a:pPr>
            <a:r>
              <a:rPr lang="en-US" sz="2400" b="1" dirty="0" smtClean="0">
                <a:latin typeface="Baskerville Old Face" pitchFamily="18" charset="0"/>
              </a:rPr>
              <a:t>For Dodd-Frank</a:t>
            </a:r>
            <a:r>
              <a:rPr lang="en-US" sz="2400" dirty="0" smtClean="0">
                <a:latin typeface="Baskerville Old Face" pitchFamily="18" charset="0"/>
              </a:rPr>
              <a:t>: The Bailouts were caused by TBTF</a:t>
            </a:r>
          </a:p>
          <a:p>
            <a:pPr lvl="1">
              <a:buFont typeface="Wingdings" pitchFamily="2" charset="2"/>
              <a:buChar char="v"/>
            </a:pPr>
            <a:r>
              <a:rPr lang="en-US" sz="2000" dirty="0" smtClean="0">
                <a:latin typeface="Baskerville Old Face" pitchFamily="18" charset="0"/>
              </a:rPr>
              <a:t>Solution : Eliminate Bailouts</a:t>
            </a:r>
          </a:p>
          <a:p>
            <a:pPr lvl="1">
              <a:buFont typeface="Wingdings" pitchFamily="2" charset="2"/>
              <a:buChar char="v"/>
            </a:pPr>
            <a:r>
              <a:rPr lang="en-US" sz="2000" dirty="0" smtClean="0">
                <a:latin typeface="Baskerville Old Face" pitchFamily="18" charset="0"/>
              </a:rPr>
              <a:t>But Did the size of the LSSIFs cause the crisis?</a:t>
            </a:r>
          </a:p>
          <a:p>
            <a:pPr>
              <a:buNone/>
            </a:pPr>
            <a:r>
              <a:rPr lang="en-US" sz="2400" b="1" u="sng" dirty="0" smtClean="0">
                <a:solidFill>
                  <a:schemeClr val="accent2"/>
                </a:solidFill>
                <a:latin typeface="Baskerville Old Face" pitchFamily="18" charset="0"/>
              </a:rPr>
              <a:t>ALTERNATIVE  EXPLANATIONS</a:t>
            </a:r>
          </a:p>
          <a:p>
            <a:pPr marL="514350" indent="-457200">
              <a:buFont typeface="+mj-lt"/>
              <a:buAutoNum type="arabicPeriod"/>
            </a:pPr>
            <a:r>
              <a:rPr lang="en-US" sz="2600" dirty="0" smtClean="0">
                <a:latin typeface="Baskerville Old Face" pitchFamily="18" charset="0"/>
              </a:rPr>
              <a:t>Failure in </a:t>
            </a:r>
            <a:r>
              <a:rPr lang="en-US" sz="2600" dirty="0" err="1" smtClean="0">
                <a:latin typeface="Baskerville Old Face" pitchFamily="18" charset="0"/>
              </a:rPr>
              <a:t>Implemention</a:t>
            </a:r>
            <a:r>
              <a:rPr lang="en-US" sz="2600" dirty="0" smtClean="0">
                <a:latin typeface="Baskerville Old Face" pitchFamily="18" charset="0"/>
              </a:rPr>
              <a:t> of Regulation </a:t>
            </a:r>
          </a:p>
          <a:p>
            <a:pPr marL="971550" lvl="1" indent="-457200">
              <a:buBlip>
                <a:blip r:embed="rId3"/>
              </a:buBlip>
            </a:pPr>
            <a:r>
              <a:rPr lang="en-US" sz="2400" dirty="0" smtClean="0">
                <a:latin typeface="Baskerville Old Face" pitchFamily="18" charset="0"/>
              </a:rPr>
              <a:t>– Lax Supervision</a:t>
            </a:r>
          </a:p>
          <a:p>
            <a:pPr marL="457200" indent="-457200">
              <a:buFont typeface="+mj-lt"/>
              <a:buAutoNum type="arabicPeriod"/>
            </a:pPr>
            <a:r>
              <a:rPr lang="en-US" sz="2400" u="sng" dirty="0" smtClean="0">
                <a:latin typeface="Baskerville Old Face" pitchFamily="18" charset="0"/>
              </a:rPr>
              <a:t>Inappropriate Regulation</a:t>
            </a:r>
          </a:p>
          <a:p>
            <a:pPr marL="914400" lvl="1" indent="-457200">
              <a:buBlip>
                <a:blip r:embed="rId3"/>
              </a:buBlip>
            </a:pPr>
            <a:r>
              <a:rPr lang="en-US" sz="2200" dirty="0" smtClean="0">
                <a:latin typeface="Baskerville Old Face" pitchFamily="18" charset="0"/>
              </a:rPr>
              <a:t>Financial </a:t>
            </a:r>
            <a:r>
              <a:rPr lang="en-US" sz="2200" dirty="0" err="1" smtClean="0">
                <a:latin typeface="Baskerville Old Face" pitchFamily="18" charset="0"/>
              </a:rPr>
              <a:t>Modernisation</a:t>
            </a:r>
            <a:r>
              <a:rPr lang="en-US" sz="2200" dirty="0" smtClean="0">
                <a:latin typeface="Baskerville Old Face" pitchFamily="18" charset="0"/>
              </a:rPr>
              <a:t> Act – Gramm Leach Bliley 1999</a:t>
            </a:r>
          </a:p>
          <a:p>
            <a:pPr marL="1371600" lvl="2" indent="-457200">
              <a:buBlip>
                <a:blip r:embed="rId3"/>
              </a:buBlip>
            </a:pPr>
            <a:r>
              <a:rPr lang="en-US" sz="2000" dirty="0" smtClean="0">
                <a:latin typeface="Baskerville Old Face" pitchFamily="18" charset="0"/>
              </a:rPr>
              <a:t>approved without changing regulation</a:t>
            </a:r>
          </a:p>
          <a:p>
            <a:pPr marL="457200" indent="-457200">
              <a:buFont typeface="+mj-lt"/>
              <a:buAutoNum type="arabicPeriod"/>
            </a:pPr>
            <a:r>
              <a:rPr lang="en-US" sz="2400" u="sng" dirty="0" smtClean="0">
                <a:latin typeface="Baskerville Old Face" pitchFamily="18" charset="0"/>
              </a:rPr>
              <a:t>Evasion of Regulation </a:t>
            </a:r>
          </a:p>
          <a:p>
            <a:pPr marL="914400" lvl="1" indent="-457200">
              <a:buBlip>
                <a:blip r:embed="rId3"/>
              </a:buBlip>
            </a:pPr>
            <a:r>
              <a:rPr lang="en-US" sz="2200" b="1" dirty="0" smtClean="0">
                <a:latin typeface="Baskerville Old Face" pitchFamily="18" charset="0"/>
              </a:rPr>
              <a:t>“Shadow Banking system”</a:t>
            </a:r>
          </a:p>
          <a:p>
            <a:pPr marL="914400" lvl="1" indent="-457200">
              <a:buBlip>
                <a:blip r:embed="rId3"/>
              </a:buBlip>
            </a:pPr>
            <a:r>
              <a:rPr lang="en-US" sz="2200" b="1" dirty="0" smtClean="0">
                <a:latin typeface="Baskerville Old Face" pitchFamily="18" charset="0"/>
              </a:rPr>
              <a:t>Excessive Leverage</a:t>
            </a:r>
            <a:endParaRPr lang="en-US" sz="2200" b="1" dirty="0">
              <a:latin typeface="Baskerville Old Face" pitchFamily="18" charset="0"/>
            </a:endParaRPr>
          </a:p>
        </p:txBody>
      </p:sp>
      <p:pic>
        <p:nvPicPr>
          <p:cNvPr id="4" name="Picture 2" descr="New_Levy_logo_small"/>
          <p:cNvPicPr>
            <a:picLocks noChangeAspect="1" noChangeArrowheads="1"/>
          </p:cNvPicPr>
          <p:nvPr/>
        </p:nvPicPr>
        <p:blipFill>
          <a:blip r:embed="rId4"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
        <p:nvSpPr>
          <p:cNvPr id="5" name="Slide Number Placeholder 4"/>
          <p:cNvSpPr>
            <a:spLocks noGrp="1"/>
          </p:cNvSpPr>
          <p:nvPr>
            <p:ph type="sldNum" sz="quarter" idx="12"/>
          </p:nvPr>
        </p:nvSpPr>
        <p:spPr/>
        <p:txBody>
          <a:bodyPr/>
          <a:lstStyle/>
          <a:p>
            <a:pPr>
              <a:defRPr/>
            </a:pPr>
            <a:fld id="{437BC24A-4A50-415D-8F94-2CC5A28E0848}" type="slidenum">
              <a:rPr lang="en-US" smtClean="0"/>
              <a:pPr>
                <a:defRPr/>
              </a:pPr>
              <a:t>7</a:t>
            </a:fld>
            <a:endParaRPr lang="en-US"/>
          </a:p>
        </p:txBody>
      </p:sp>
      <p:sp>
        <p:nvSpPr>
          <p:cNvPr id="6" name="Footer Placeholder 5"/>
          <p:cNvSpPr>
            <a:spLocks noGrp="1"/>
          </p:cNvSpPr>
          <p:nvPr>
            <p:ph type="ftr" sz="quarter" idx="11"/>
          </p:nvPr>
        </p:nvSpPr>
        <p:spPr>
          <a:xfrm>
            <a:off x="2514600" y="6356350"/>
            <a:ext cx="45720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lstStyle/>
          <a:p>
            <a:r>
              <a:rPr lang="en-US" sz="3600" dirty="0" smtClean="0">
                <a:latin typeface="Baskerville Old Face" pitchFamily="18" charset="0"/>
              </a:rPr>
              <a:t>1) Lax Regulation and Ineffective Supervision</a:t>
            </a:r>
            <a:endParaRPr lang="en-US" sz="3600" dirty="0">
              <a:latin typeface="Baskerville Old Face" pitchFamily="18" charset="0"/>
            </a:endParaRPr>
          </a:p>
        </p:txBody>
      </p:sp>
      <p:sp>
        <p:nvSpPr>
          <p:cNvPr id="3" name="Content Placeholder 2"/>
          <p:cNvSpPr>
            <a:spLocks noGrp="1"/>
          </p:cNvSpPr>
          <p:nvPr>
            <p:ph idx="1"/>
          </p:nvPr>
        </p:nvSpPr>
        <p:spPr>
          <a:xfrm>
            <a:off x="457200" y="1066800"/>
            <a:ext cx="8229600" cy="5059363"/>
          </a:xfrm>
        </p:spPr>
        <p:txBody>
          <a:bodyPr/>
          <a:lstStyle/>
          <a:p>
            <a:pPr>
              <a:buFont typeface="Wingdings" pitchFamily="2" charset="2"/>
              <a:buChar char="Ø"/>
            </a:pPr>
            <a:r>
              <a:rPr lang="en-US" dirty="0" smtClean="0">
                <a:latin typeface="Baskerville Old Face" pitchFamily="18" charset="0"/>
              </a:rPr>
              <a:t>Theoretical Support</a:t>
            </a:r>
          </a:p>
          <a:p>
            <a:pPr lvl="1">
              <a:buFont typeface="Wingdings" pitchFamily="2" charset="2"/>
              <a:buChar char="v"/>
            </a:pPr>
            <a:r>
              <a:rPr lang="en-US" dirty="0" smtClean="0">
                <a:latin typeface="Baskerville Old Face" pitchFamily="18" charset="0"/>
              </a:rPr>
              <a:t>Market Fundamentalism</a:t>
            </a:r>
          </a:p>
          <a:p>
            <a:pPr lvl="1">
              <a:buFont typeface="Wingdings" pitchFamily="2" charset="2"/>
              <a:buChar char="v"/>
            </a:pPr>
            <a:r>
              <a:rPr lang="en-US" dirty="0" smtClean="0">
                <a:latin typeface="Baskerville Old Face" pitchFamily="18" charset="0"/>
              </a:rPr>
              <a:t>Efficient Market Hypothesis</a:t>
            </a:r>
          </a:p>
          <a:p>
            <a:pPr lvl="1">
              <a:buFont typeface="Wingdings" pitchFamily="2" charset="2"/>
              <a:buChar char="v"/>
            </a:pPr>
            <a:r>
              <a:rPr lang="en-US" dirty="0" smtClean="0">
                <a:latin typeface="Baskerville Old Face" pitchFamily="18" charset="0"/>
              </a:rPr>
              <a:t>Complete Markets</a:t>
            </a:r>
          </a:p>
          <a:p>
            <a:pPr>
              <a:buFont typeface="Wingdings" pitchFamily="2" charset="2"/>
              <a:buChar char="Ø"/>
            </a:pPr>
            <a:r>
              <a:rPr lang="en-US" dirty="0" smtClean="0">
                <a:latin typeface="Baskerville Old Face" pitchFamily="18" charset="0"/>
              </a:rPr>
              <a:t>Practical Considerations</a:t>
            </a:r>
          </a:p>
          <a:p>
            <a:pPr lvl="1">
              <a:buFont typeface="Wingdings" pitchFamily="2" charset="2"/>
              <a:buChar char="v"/>
            </a:pPr>
            <a:r>
              <a:rPr lang="en-US" dirty="0" smtClean="0">
                <a:latin typeface="Baskerville Old Face" pitchFamily="18" charset="0"/>
              </a:rPr>
              <a:t>Regulators do not understand what banks do</a:t>
            </a:r>
          </a:p>
          <a:p>
            <a:pPr lvl="1">
              <a:buFont typeface="Wingdings" pitchFamily="2" charset="2"/>
              <a:buChar char="v"/>
            </a:pPr>
            <a:r>
              <a:rPr lang="en-US" dirty="0" smtClean="0">
                <a:latin typeface="Baskerville Old Face" pitchFamily="18" charset="0"/>
              </a:rPr>
              <a:t>Counterparty Surveillance more efficient</a:t>
            </a:r>
          </a:p>
          <a:p>
            <a:pPr>
              <a:buFont typeface="Wingdings" pitchFamily="2" charset="2"/>
              <a:buChar char="Ø"/>
            </a:pPr>
            <a:r>
              <a:rPr lang="en-US" dirty="0" smtClean="0">
                <a:latin typeface="Baskerville Old Face" pitchFamily="18" charset="0"/>
              </a:rPr>
              <a:t>Political Considerations</a:t>
            </a:r>
          </a:p>
          <a:p>
            <a:pPr lvl="1">
              <a:buFont typeface="Wingdings" pitchFamily="2" charset="2"/>
              <a:buChar char="v"/>
            </a:pPr>
            <a:r>
              <a:rPr lang="en-US" dirty="0" smtClean="0">
                <a:latin typeface="Baskerville Old Face" pitchFamily="18" charset="0"/>
              </a:rPr>
              <a:t>Financial Institution support of political campaigns</a:t>
            </a:r>
          </a:p>
          <a:p>
            <a:endParaRPr lang="en-US" dirty="0">
              <a:latin typeface="Baskerville Old Face" pitchFamily="18" charset="0"/>
            </a:endParaRPr>
          </a:p>
        </p:txBody>
      </p:sp>
      <p:sp>
        <p:nvSpPr>
          <p:cNvPr id="4" name="Slide Number Placeholder 3"/>
          <p:cNvSpPr>
            <a:spLocks noGrp="1"/>
          </p:cNvSpPr>
          <p:nvPr>
            <p:ph type="sldNum" sz="quarter" idx="12"/>
          </p:nvPr>
        </p:nvSpPr>
        <p:spPr/>
        <p:txBody>
          <a:bodyPr/>
          <a:lstStyle/>
          <a:p>
            <a:pPr>
              <a:defRPr/>
            </a:pPr>
            <a:fld id="{437BC24A-4A50-415D-8F94-2CC5A28E0848}" type="slidenum">
              <a:rPr lang="en-US" smtClean="0"/>
              <a:pPr>
                <a:defRPr/>
              </a:pPr>
              <a:t>8</a:t>
            </a:fld>
            <a:endParaRPr lang="en-US" dirty="0"/>
          </a:p>
        </p:txBody>
      </p:sp>
      <p:sp>
        <p:nvSpPr>
          <p:cNvPr id="5" name="Footer Placeholder 4"/>
          <p:cNvSpPr>
            <a:spLocks noGrp="1"/>
          </p:cNvSpPr>
          <p:nvPr>
            <p:ph type="ftr" sz="quarter" idx="11"/>
          </p:nvPr>
        </p:nvSpPr>
        <p:spPr>
          <a:xfrm>
            <a:off x="1981200" y="6356350"/>
            <a:ext cx="4419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pic>
        <p:nvPicPr>
          <p:cNvPr id="6"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715962"/>
          </a:xfrm>
        </p:spPr>
        <p:txBody>
          <a:bodyPr/>
          <a:lstStyle/>
          <a:p>
            <a:r>
              <a:rPr lang="en-US" sz="2800" dirty="0" smtClean="0">
                <a:latin typeface="Baskerville Old Face" pitchFamily="18" charset="0"/>
              </a:rPr>
              <a:t/>
            </a:r>
            <a:br>
              <a:rPr lang="en-US" sz="2800" dirty="0" smtClean="0">
                <a:latin typeface="Baskerville Old Face" pitchFamily="18" charset="0"/>
              </a:rPr>
            </a:br>
            <a:r>
              <a:rPr lang="en-US" sz="2800" dirty="0" smtClean="0">
                <a:latin typeface="Baskerville Old Face" pitchFamily="18" charset="0"/>
              </a:rPr>
              <a:t>UN Commission of Experts: Role of economic doctrines</a:t>
            </a:r>
            <a:r>
              <a:rPr lang="en-US" sz="3600" dirty="0" smtClean="0">
                <a:latin typeface="Baskerville Old Face" pitchFamily="18" charset="0"/>
              </a:rPr>
              <a:t/>
            </a:r>
            <a:br>
              <a:rPr lang="en-US" sz="3600" dirty="0" smtClean="0">
                <a:latin typeface="Baskerville Old Face" pitchFamily="18" charset="0"/>
              </a:rPr>
            </a:br>
            <a:endParaRPr lang="en-US" sz="3600" dirty="0" smtClean="0">
              <a:latin typeface="Baskerville Old Face" pitchFamily="18" charset="0"/>
            </a:endParaRPr>
          </a:p>
        </p:txBody>
      </p:sp>
      <p:sp>
        <p:nvSpPr>
          <p:cNvPr id="3" name="Content Placeholder 2"/>
          <p:cNvSpPr>
            <a:spLocks noGrp="1"/>
          </p:cNvSpPr>
          <p:nvPr>
            <p:ph idx="1"/>
          </p:nvPr>
        </p:nvSpPr>
        <p:spPr>
          <a:xfrm>
            <a:off x="457200" y="1143000"/>
            <a:ext cx="8458200" cy="4983163"/>
          </a:xfrm>
        </p:spPr>
        <p:txBody>
          <a:bodyPr/>
          <a:lstStyle/>
          <a:p>
            <a:pPr algn="just"/>
            <a:r>
              <a:rPr lang="en-US" sz="1800" dirty="0" smtClean="0">
                <a:latin typeface="Baskerville Old Face" pitchFamily="18" charset="0"/>
              </a:rPr>
              <a:t>Part of the explanation of the current crisis may be found in the economic theories that motivated the financial and economic policies that produced the crisis. … These same economic doctrines—the belief that economic agents are rational, that governments are inherently less informed and less motivated by sound economic principles and therefore their interventions are likely to distort market allocations, and that markets are efficient and stable, with a strong ability to absorb shocks—also affected macroeconomic policies.</a:t>
            </a:r>
          </a:p>
          <a:p>
            <a:pPr algn="just">
              <a:buNone/>
            </a:pPr>
            <a:r>
              <a:rPr lang="en-US" sz="1800" dirty="0" smtClean="0">
                <a:latin typeface="Baskerville Old Face" pitchFamily="18" charset="0"/>
              </a:rPr>
              <a:t>• One of the most important lessons of the Great Depression was that markets are not self- correcting and that government intervention is required at the macroeconomic level to ensure recovery and a return to full employment. But as the Great Depression and earlier panics and crises faded from memory, confidence in the self-stabilizing nature of the market returned.</a:t>
            </a:r>
          </a:p>
          <a:p>
            <a:pPr algn="just">
              <a:buNone/>
            </a:pPr>
            <a:r>
              <a:rPr lang="en-US" sz="1800" dirty="0" smtClean="0">
                <a:latin typeface="Baskerville Old Face" pitchFamily="18" charset="0"/>
              </a:rPr>
              <a:t>• The fact that the world recovered so quickly from financial crises such as the East Asian crisis of 1997-1998 and the global liquidity crisis of August 1998 induced false confidence in the self- correcting nature of market processes. While the recovery was due to public policies, it was credited to market processes. More generally, the historical role of government intervention in recovery and stability was forgotten.</a:t>
            </a:r>
          </a:p>
        </p:txBody>
      </p:sp>
      <p:sp>
        <p:nvSpPr>
          <p:cNvPr id="4" name="Slide Number Placeholder 3"/>
          <p:cNvSpPr>
            <a:spLocks noGrp="1"/>
          </p:cNvSpPr>
          <p:nvPr>
            <p:ph type="sldNum" sz="quarter" idx="12"/>
          </p:nvPr>
        </p:nvSpPr>
        <p:spPr/>
        <p:txBody>
          <a:bodyPr/>
          <a:lstStyle/>
          <a:p>
            <a:pPr>
              <a:defRPr/>
            </a:pPr>
            <a:fld id="{437BC24A-4A50-415D-8F94-2CC5A28E0848}" type="slidenum">
              <a:rPr lang="en-US" smtClean="0"/>
              <a:pPr>
                <a:defRPr/>
              </a:pPr>
              <a:t>9</a:t>
            </a:fld>
            <a:endParaRPr lang="en-US" dirty="0"/>
          </a:p>
        </p:txBody>
      </p:sp>
      <p:sp>
        <p:nvSpPr>
          <p:cNvPr id="5" name="Footer Placeholder 4"/>
          <p:cNvSpPr>
            <a:spLocks noGrp="1"/>
          </p:cNvSpPr>
          <p:nvPr>
            <p:ph type="ftr" sz="quarter" idx="11"/>
          </p:nvPr>
        </p:nvSpPr>
        <p:spPr>
          <a:xfrm>
            <a:off x="1981200" y="6356350"/>
            <a:ext cx="4419600" cy="365125"/>
          </a:xfrm>
        </p:spPr>
        <p:txBody>
          <a:bodyPr/>
          <a:lstStyle/>
          <a:p>
            <a:pPr>
              <a:defRPr/>
            </a:pPr>
            <a:r>
              <a:rPr lang="en-US" dirty="0" smtClean="0">
                <a:solidFill>
                  <a:srgbClr val="0070C0"/>
                </a:solidFill>
              </a:rPr>
              <a:t>Kregel: The Dodd-Frank Bill and Financial Reform in the US</a:t>
            </a:r>
            <a:endParaRPr lang="en-US" dirty="0">
              <a:solidFill>
                <a:srgbClr val="0070C0"/>
              </a:solidFill>
            </a:endParaRPr>
          </a:p>
        </p:txBody>
      </p:sp>
      <p:pic>
        <p:nvPicPr>
          <p:cNvPr id="6" name="Picture 2" descr="New_Levy_logo_small"/>
          <p:cNvPicPr>
            <a:picLocks noChangeAspect="1" noChangeArrowheads="1"/>
          </p:cNvPicPr>
          <p:nvPr/>
        </p:nvPicPr>
        <p:blipFill>
          <a:blip r:embed="rId3" cstate="print"/>
          <a:srcRect/>
          <a:stretch>
            <a:fillRect/>
          </a:stretch>
        </p:blipFill>
        <p:spPr bwMode="auto">
          <a:xfrm>
            <a:off x="8058150" y="6000750"/>
            <a:ext cx="1085850" cy="857250"/>
          </a:xfrm>
          <a:prstGeom prst="rect">
            <a:avLst/>
          </a:prstGeom>
          <a:solidFill>
            <a:schemeClr val="accent1"/>
          </a:solid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1212</TotalTime>
  <Words>2080</Words>
  <Application>Microsoft Office PowerPoint</Application>
  <PresentationFormat>On-screen Show (4:3)</PresentationFormat>
  <Paragraphs>223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Workshop on New Directions in Financial Regulation Organised by  Centre for Banking Studies, Central Bank of Sri Lanka  and  International Development Economics Associates (IDEAs)  22 – 26 November 2011, Colombo</vt:lpstr>
      <vt:lpstr>Dodd–Frank Wall Street Reform and Consumer Protection Act </vt:lpstr>
      <vt:lpstr>Underlying Objective: To Make Fiscal Policy Independent of the Stability of the Financial System!</vt:lpstr>
      <vt:lpstr>How Does D-F Propose to Do This?</vt:lpstr>
      <vt:lpstr>Major Provisions of Dodd-Frank</vt:lpstr>
      <vt:lpstr>Major Provisions of Dodd-Frank</vt:lpstr>
      <vt:lpstr>What caused the Crisis?</vt:lpstr>
      <vt:lpstr>1) Lax Regulation and Ineffective Supervision</vt:lpstr>
      <vt:lpstr> UN Commission of Experts: Role of economic doctrines </vt:lpstr>
      <vt:lpstr>Regulations Also Created Large Size and Complexity</vt:lpstr>
      <vt:lpstr>2) Inappropriate Regulation</vt:lpstr>
      <vt:lpstr>Consequences of Multifunction FHCs</vt:lpstr>
      <vt:lpstr>“Benefits” of Large Size</vt:lpstr>
      <vt:lpstr>3) Evasion of Regulation: Shadow Banks</vt:lpstr>
      <vt:lpstr> Can Dodd-Frank prevent “It” from happening again? </vt:lpstr>
      <vt:lpstr>www.levy.org</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Martha</dc:creator>
  <cp:lastModifiedBy>IDEAs</cp:lastModifiedBy>
  <cp:revision>116</cp:revision>
  <dcterms:created xsi:type="dcterms:W3CDTF">2011-04-11T17:53:42Z</dcterms:created>
  <dcterms:modified xsi:type="dcterms:W3CDTF">2013-04-11T10:19:37Z</dcterms:modified>
</cp:coreProperties>
</file>