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charts/chart10.xml" ContentType="application/vnd.openxmlformats-officedocument.drawingml.chart+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0" r:id="rId4"/>
    <p:sldId id="283" r:id="rId5"/>
    <p:sldId id="280" r:id="rId6"/>
    <p:sldId id="264" r:id="rId7"/>
    <p:sldId id="261" r:id="rId8"/>
    <p:sldId id="262" r:id="rId9"/>
    <p:sldId id="259" r:id="rId10"/>
    <p:sldId id="268" r:id="rId11"/>
    <p:sldId id="267" r:id="rId12"/>
    <p:sldId id="276" r:id="rId13"/>
    <p:sldId id="277" r:id="rId14"/>
    <p:sldId id="278" r:id="rId15"/>
    <p:sldId id="273" r:id="rId16"/>
    <p:sldId id="274" r:id="rId17"/>
    <p:sldId id="281" r:id="rId18"/>
    <p:sldId id="284" r:id="rId19"/>
    <p:sldId id="285" r:id="rId20"/>
    <p:sldId id="286" r:id="rId21"/>
    <p:sldId id="279" r:id="rId22"/>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253" autoAdjust="0"/>
  </p:normalViewPr>
  <p:slideViewPr>
    <p:cSldViewPr>
      <p:cViewPr>
        <p:scale>
          <a:sx n="49" d="100"/>
          <a:sy n="49" d="100"/>
        </p:scale>
        <p:origin x="-1764" y="4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oleObject" Target="file:///N:\&#44552;&#50997;&#50948;&#44592;\3.%20OECD%20&#44221;&#51228;&#49457;&#51109;&#47456;.xls"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oleObject" Target="file:///C:\Users\user\Desktop\%7b&#51088;&#48376;&#49884;&#51109;%7d%2022.%20&#50808;&#44397;&#51064;&#51452;&#49885;&#53804;&#51088;_20120731.xls" TargetMode="External"/><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oleObject" Target="file:///D:\&#54617;&#54924;%20&#47784;&#51076;%20&#54665;&#49324;%20&#53945;&#44053;%20&#46321;\2013&#45380;%205&#50900;%2017&#51068;%20Financial%20Evolution%20&amp;%20Regulation%20Workshop\&#44552;&#50997;&#50672;&#44288;&#48708;&#50984;%20&#44397;&#51228;&#48708;&#44368;-2013-5-15.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Documents%20and%20Settings\1&#44277;&#54617;&#44288;-&#52968;&#53944;&#47204;PC\&#48148;&#53461;%20&#54868;&#47732;\10.%20&#54872;&#50984;.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Sheet1!$A$3</c:f>
              <c:strCache>
                <c:ptCount val="1"/>
                <c:pt idx="0">
                  <c:v>GCI </c:v>
                </c:pt>
              </c:strCache>
            </c:strRef>
          </c:tx>
          <c:marker>
            <c:symbol val="none"/>
          </c:marker>
          <c:cat>
            <c:strRef>
              <c:f>Sheet1!$B$2:$H$2</c:f>
              <c:strCache>
                <c:ptCount val="7"/>
                <c:pt idx="0">
                  <c:v>2006-2007</c:v>
                </c:pt>
                <c:pt idx="1">
                  <c:v>2007-2008</c:v>
                </c:pt>
                <c:pt idx="2">
                  <c:v>2008-2009</c:v>
                </c:pt>
                <c:pt idx="3">
                  <c:v>2009-2010</c:v>
                </c:pt>
                <c:pt idx="4">
                  <c:v>2010-2011</c:v>
                </c:pt>
                <c:pt idx="5">
                  <c:v>2011-2012</c:v>
                </c:pt>
                <c:pt idx="6">
                  <c:v>2012-2013</c:v>
                </c:pt>
              </c:strCache>
            </c:strRef>
          </c:cat>
          <c:val>
            <c:numRef>
              <c:f>Sheet1!$B$3:$H$3</c:f>
              <c:numCache>
                <c:formatCode>General</c:formatCode>
                <c:ptCount val="7"/>
                <c:pt idx="0">
                  <c:v>23</c:v>
                </c:pt>
                <c:pt idx="1">
                  <c:v>11</c:v>
                </c:pt>
                <c:pt idx="2">
                  <c:v>13</c:v>
                </c:pt>
                <c:pt idx="3">
                  <c:v>19</c:v>
                </c:pt>
                <c:pt idx="4">
                  <c:v>22</c:v>
                </c:pt>
                <c:pt idx="5">
                  <c:v>24</c:v>
                </c:pt>
                <c:pt idx="6">
                  <c:v>19</c:v>
                </c:pt>
              </c:numCache>
            </c:numRef>
          </c:val>
          <c:smooth val="0"/>
        </c:ser>
        <c:ser>
          <c:idx val="1"/>
          <c:order val="1"/>
          <c:tx>
            <c:strRef>
              <c:f>Sheet1!$A$6</c:f>
              <c:strCache>
                <c:ptCount val="1"/>
                <c:pt idx="0">
                  <c:v>Financial Market Development</c:v>
                </c:pt>
              </c:strCache>
            </c:strRef>
          </c:tx>
          <c:marker>
            <c:symbol val="none"/>
          </c:marker>
          <c:cat>
            <c:strRef>
              <c:f>Sheet1!$B$2:$H$2</c:f>
              <c:strCache>
                <c:ptCount val="7"/>
                <c:pt idx="0">
                  <c:v>2006-2007</c:v>
                </c:pt>
                <c:pt idx="1">
                  <c:v>2007-2008</c:v>
                </c:pt>
                <c:pt idx="2">
                  <c:v>2008-2009</c:v>
                </c:pt>
                <c:pt idx="3">
                  <c:v>2009-2010</c:v>
                </c:pt>
                <c:pt idx="4">
                  <c:v>2010-2011</c:v>
                </c:pt>
                <c:pt idx="5">
                  <c:v>2011-2012</c:v>
                </c:pt>
                <c:pt idx="6">
                  <c:v>2012-2013</c:v>
                </c:pt>
              </c:strCache>
            </c:strRef>
          </c:cat>
          <c:val>
            <c:numRef>
              <c:f>Sheet1!$B$6:$H$6</c:f>
              <c:numCache>
                <c:formatCode>General</c:formatCode>
                <c:ptCount val="7"/>
                <c:pt idx="0">
                  <c:v>49</c:v>
                </c:pt>
                <c:pt idx="1">
                  <c:v>27</c:v>
                </c:pt>
                <c:pt idx="2">
                  <c:v>37</c:v>
                </c:pt>
                <c:pt idx="3">
                  <c:v>58</c:v>
                </c:pt>
                <c:pt idx="4">
                  <c:v>83</c:v>
                </c:pt>
                <c:pt idx="5">
                  <c:v>80</c:v>
                </c:pt>
                <c:pt idx="6">
                  <c:v>71</c:v>
                </c:pt>
              </c:numCache>
            </c:numRef>
          </c:val>
          <c:smooth val="0"/>
        </c:ser>
        <c:dLbls>
          <c:showLegendKey val="0"/>
          <c:showVal val="0"/>
          <c:showCatName val="0"/>
          <c:showSerName val="0"/>
          <c:showPercent val="0"/>
          <c:showBubbleSize val="0"/>
        </c:dLbls>
        <c:marker val="1"/>
        <c:smooth val="0"/>
        <c:axId val="22060032"/>
        <c:axId val="22061824"/>
      </c:lineChart>
      <c:catAx>
        <c:axId val="22060032"/>
        <c:scaling>
          <c:orientation val="minMax"/>
        </c:scaling>
        <c:delete val="0"/>
        <c:axPos val="b"/>
        <c:majorTickMark val="none"/>
        <c:minorTickMark val="none"/>
        <c:tickLblPos val="nextTo"/>
        <c:crossAx val="22061824"/>
        <c:crosses val="max"/>
        <c:auto val="1"/>
        <c:lblAlgn val="ctr"/>
        <c:lblOffset val="100"/>
        <c:noMultiLvlLbl val="0"/>
      </c:catAx>
      <c:valAx>
        <c:axId val="22061824"/>
        <c:scaling>
          <c:orientation val="maxMin"/>
        </c:scaling>
        <c:delete val="0"/>
        <c:axPos val="l"/>
        <c:majorGridlines/>
        <c:title>
          <c:tx>
            <c:rich>
              <a:bodyPr rot="0" vert="horz"/>
              <a:lstStyle/>
              <a:p>
                <a:pPr>
                  <a:defRPr/>
                </a:pPr>
                <a:r>
                  <a:rPr lang="en-US" altLang="ko-KR"/>
                  <a:t>Rank</a:t>
                </a:r>
                <a:endParaRPr lang="ko-KR" altLang="en-US"/>
              </a:p>
            </c:rich>
          </c:tx>
          <c:layout/>
          <c:overlay val="0"/>
        </c:title>
        <c:numFmt formatCode="General" sourceLinked="1"/>
        <c:majorTickMark val="none"/>
        <c:minorTickMark val="none"/>
        <c:tickLblPos val="nextTo"/>
        <c:crossAx val="2206003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English!$B$6</c:f>
              <c:strCache>
                <c:ptCount val="1"/>
                <c:pt idx="0">
                  <c:v>France</c:v>
                </c:pt>
              </c:strCache>
            </c:strRef>
          </c:tx>
          <c:spPr>
            <a:ln w="44450"/>
          </c:spPr>
          <c:marker>
            <c:symbol val="none"/>
          </c:marker>
          <c:cat>
            <c:strRef>
              <c:f>English!$C$5:$I$5</c:f>
              <c:strCache>
                <c:ptCount val="7"/>
                <c:pt idx="0">
                  <c:v>2006</c:v>
                </c:pt>
                <c:pt idx="1">
                  <c:v>2007</c:v>
                </c:pt>
                <c:pt idx="2">
                  <c:v>2008</c:v>
                </c:pt>
                <c:pt idx="3">
                  <c:v>2009</c:v>
                </c:pt>
                <c:pt idx="4">
                  <c:v>2010</c:v>
                </c:pt>
                <c:pt idx="5">
                  <c:v>2011</c:v>
                </c:pt>
                <c:pt idx="6">
                  <c:v>2012</c:v>
                </c:pt>
              </c:strCache>
            </c:strRef>
          </c:cat>
          <c:val>
            <c:numRef>
              <c:f>English!$C$6:$I$6</c:f>
              <c:numCache>
                <c:formatCode>##0.0;\-##0.0;0.0;</c:formatCode>
                <c:ptCount val="7"/>
                <c:pt idx="0">
                  <c:v>2.6576388909121058</c:v>
                </c:pt>
                <c:pt idx="1">
                  <c:v>2.2338013219472148</c:v>
                </c:pt>
                <c:pt idx="2">
                  <c:v>-0.196319018404878</c:v>
                </c:pt>
                <c:pt idx="3">
                  <c:v>-2.967986682568613</c:v>
                </c:pt>
                <c:pt idx="4">
                  <c:v>1.586833984431846</c:v>
                </c:pt>
                <c:pt idx="5">
                  <c:v>1.6975248720574769</c:v>
                </c:pt>
                <c:pt idx="6">
                  <c:v>0.57829129162039195</c:v>
                </c:pt>
              </c:numCache>
            </c:numRef>
          </c:val>
          <c:smooth val="0"/>
        </c:ser>
        <c:ser>
          <c:idx val="1"/>
          <c:order val="1"/>
          <c:tx>
            <c:strRef>
              <c:f>English!$B$7</c:f>
              <c:strCache>
                <c:ptCount val="1"/>
                <c:pt idx="0">
                  <c:v>Germany</c:v>
                </c:pt>
              </c:strCache>
            </c:strRef>
          </c:tx>
          <c:spPr>
            <a:ln w="44450"/>
          </c:spPr>
          <c:marker>
            <c:symbol val="none"/>
          </c:marker>
          <c:cat>
            <c:strRef>
              <c:f>English!$C$5:$I$5</c:f>
              <c:strCache>
                <c:ptCount val="7"/>
                <c:pt idx="0">
                  <c:v>2006</c:v>
                </c:pt>
                <c:pt idx="1">
                  <c:v>2007</c:v>
                </c:pt>
                <c:pt idx="2">
                  <c:v>2008</c:v>
                </c:pt>
                <c:pt idx="3">
                  <c:v>2009</c:v>
                </c:pt>
                <c:pt idx="4">
                  <c:v>2010</c:v>
                </c:pt>
                <c:pt idx="5">
                  <c:v>2011</c:v>
                </c:pt>
                <c:pt idx="6">
                  <c:v>2012</c:v>
                </c:pt>
              </c:strCache>
            </c:strRef>
          </c:cat>
          <c:val>
            <c:numRef>
              <c:f>English!$C$7:$I$7</c:f>
              <c:numCache>
                <c:formatCode>##0.0;\-##0.0;0.0;</c:formatCode>
                <c:ptCount val="7"/>
                <c:pt idx="0">
                  <c:v>3.8885272346950162</c:v>
                </c:pt>
                <c:pt idx="1">
                  <c:v>3.3935057401147439</c:v>
                </c:pt>
                <c:pt idx="2">
                  <c:v>0.80887793489250503</c:v>
                </c:pt>
                <c:pt idx="3">
                  <c:v>-5.077924224234498</c:v>
                </c:pt>
                <c:pt idx="4">
                  <c:v>3.5615129191835631</c:v>
                </c:pt>
                <c:pt idx="5">
                  <c:v>3.0556043151646279</c:v>
                </c:pt>
                <c:pt idx="6">
                  <c:v>1.2161267417649</c:v>
                </c:pt>
              </c:numCache>
            </c:numRef>
          </c:val>
          <c:smooth val="0"/>
        </c:ser>
        <c:ser>
          <c:idx val="2"/>
          <c:order val="2"/>
          <c:tx>
            <c:strRef>
              <c:f>English!$B$8</c:f>
              <c:strCache>
                <c:ptCount val="1"/>
                <c:pt idx="0">
                  <c:v>Japan</c:v>
                </c:pt>
              </c:strCache>
            </c:strRef>
          </c:tx>
          <c:spPr>
            <a:ln w="44450"/>
          </c:spPr>
          <c:marker>
            <c:symbol val="none"/>
          </c:marker>
          <c:cat>
            <c:strRef>
              <c:f>English!$C$5:$I$5</c:f>
              <c:strCache>
                <c:ptCount val="7"/>
                <c:pt idx="0">
                  <c:v>2006</c:v>
                </c:pt>
                <c:pt idx="1">
                  <c:v>2007</c:v>
                </c:pt>
                <c:pt idx="2">
                  <c:v>2008</c:v>
                </c:pt>
                <c:pt idx="3">
                  <c:v>2009</c:v>
                </c:pt>
                <c:pt idx="4">
                  <c:v>2010</c:v>
                </c:pt>
                <c:pt idx="5">
                  <c:v>2011</c:v>
                </c:pt>
                <c:pt idx="6">
                  <c:v>2012</c:v>
                </c:pt>
              </c:strCache>
            </c:strRef>
          </c:cat>
          <c:val>
            <c:numRef>
              <c:f>English!$C$8:$I$8</c:f>
              <c:numCache>
                <c:formatCode>##0.0;\-##0.0;0.0;</c:formatCode>
                <c:ptCount val="7"/>
                <c:pt idx="0">
                  <c:v>1.6804715343486041</c:v>
                </c:pt>
                <c:pt idx="1">
                  <c:v>2.165736181131273</c:v>
                </c:pt>
                <c:pt idx="2">
                  <c:v>-1.0740818850166649</c:v>
                </c:pt>
                <c:pt idx="3">
                  <c:v>-5.5278057592446972</c:v>
                </c:pt>
                <c:pt idx="4">
                  <c:v>4.4645175753397659</c:v>
                </c:pt>
                <c:pt idx="5">
                  <c:v>-0.74786951133164503</c:v>
                </c:pt>
                <c:pt idx="6">
                  <c:v>2.0378076470287438</c:v>
                </c:pt>
              </c:numCache>
            </c:numRef>
          </c:val>
          <c:smooth val="0"/>
        </c:ser>
        <c:ser>
          <c:idx val="3"/>
          <c:order val="3"/>
          <c:tx>
            <c:strRef>
              <c:f>English!$B$9</c:f>
              <c:strCache>
                <c:ptCount val="1"/>
                <c:pt idx="0">
                  <c:v>Korea</c:v>
                </c:pt>
              </c:strCache>
            </c:strRef>
          </c:tx>
          <c:spPr>
            <a:ln w="44450"/>
          </c:spPr>
          <c:marker>
            <c:symbol val="none"/>
          </c:marker>
          <c:cat>
            <c:strRef>
              <c:f>English!$C$5:$I$5</c:f>
              <c:strCache>
                <c:ptCount val="7"/>
                <c:pt idx="0">
                  <c:v>2006</c:v>
                </c:pt>
                <c:pt idx="1">
                  <c:v>2007</c:v>
                </c:pt>
                <c:pt idx="2">
                  <c:v>2008</c:v>
                </c:pt>
                <c:pt idx="3">
                  <c:v>2009</c:v>
                </c:pt>
                <c:pt idx="4">
                  <c:v>2010</c:v>
                </c:pt>
                <c:pt idx="5">
                  <c:v>2011</c:v>
                </c:pt>
                <c:pt idx="6">
                  <c:v>2012</c:v>
                </c:pt>
              </c:strCache>
            </c:strRef>
          </c:cat>
          <c:val>
            <c:numRef>
              <c:f>English!$C$9:$I$9</c:f>
              <c:numCache>
                <c:formatCode>##0.0;\-##0.0;0.0;</c:formatCode>
                <c:ptCount val="7"/>
                <c:pt idx="0">
                  <c:v>5.1786849188474324</c:v>
                </c:pt>
                <c:pt idx="1">
                  <c:v>5.1058349605350939</c:v>
                </c:pt>
                <c:pt idx="2">
                  <c:v>2.2983653359813121</c:v>
                </c:pt>
                <c:pt idx="3">
                  <c:v>0.31950984508102298</c:v>
                </c:pt>
                <c:pt idx="4">
                  <c:v>6.320243204840259</c:v>
                </c:pt>
                <c:pt idx="5">
                  <c:v>3.6340734581542078</c:v>
                </c:pt>
                <c:pt idx="6">
                  <c:v>3.286677858391474</c:v>
                </c:pt>
              </c:numCache>
            </c:numRef>
          </c:val>
          <c:smooth val="0"/>
        </c:ser>
        <c:ser>
          <c:idx val="4"/>
          <c:order val="4"/>
          <c:tx>
            <c:strRef>
              <c:f>English!$B$10</c:f>
              <c:strCache>
                <c:ptCount val="1"/>
                <c:pt idx="0">
                  <c:v>United Kingdom</c:v>
                </c:pt>
              </c:strCache>
            </c:strRef>
          </c:tx>
          <c:spPr>
            <a:ln w="44450"/>
          </c:spPr>
          <c:marker>
            <c:symbol val="none"/>
          </c:marker>
          <c:cat>
            <c:strRef>
              <c:f>English!$C$5:$I$5</c:f>
              <c:strCache>
                <c:ptCount val="7"/>
                <c:pt idx="0">
                  <c:v>2006</c:v>
                </c:pt>
                <c:pt idx="1">
                  <c:v>2007</c:v>
                </c:pt>
                <c:pt idx="2">
                  <c:v>2008</c:v>
                </c:pt>
                <c:pt idx="3">
                  <c:v>2009</c:v>
                </c:pt>
                <c:pt idx="4">
                  <c:v>2010</c:v>
                </c:pt>
                <c:pt idx="5">
                  <c:v>2011</c:v>
                </c:pt>
                <c:pt idx="6">
                  <c:v>2012</c:v>
                </c:pt>
              </c:strCache>
            </c:strRef>
          </c:cat>
          <c:val>
            <c:numRef>
              <c:f>English!$C$10:$I$10</c:f>
              <c:numCache>
                <c:formatCode>##0.0;\-##0.0;0.0;</c:formatCode>
                <c:ptCount val="7"/>
                <c:pt idx="0">
                  <c:v>2.6071165751985199</c:v>
                </c:pt>
                <c:pt idx="1">
                  <c:v>3.466163320939986</c:v>
                </c:pt>
                <c:pt idx="2">
                  <c:v>-1.1028643435474159</c:v>
                </c:pt>
                <c:pt idx="3">
                  <c:v>-4.3733362345706128</c:v>
                </c:pt>
                <c:pt idx="4">
                  <c:v>2.0921655558092001</c:v>
                </c:pt>
                <c:pt idx="5">
                  <c:v>0.65471300496482399</c:v>
                </c:pt>
                <c:pt idx="6">
                  <c:v>0.47502001617969503</c:v>
                </c:pt>
              </c:numCache>
            </c:numRef>
          </c:val>
          <c:smooth val="0"/>
        </c:ser>
        <c:ser>
          <c:idx val="5"/>
          <c:order val="5"/>
          <c:tx>
            <c:strRef>
              <c:f>English!$B$11</c:f>
              <c:strCache>
                <c:ptCount val="1"/>
                <c:pt idx="0">
                  <c:v>United States</c:v>
                </c:pt>
              </c:strCache>
            </c:strRef>
          </c:tx>
          <c:spPr>
            <a:ln w="44450"/>
          </c:spPr>
          <c:marker>
            <c:symbol val="none"/>
          </c:marker>
          <c:cat>
            <c:strRef>
              <c:f>English!$C$5:$I$5</c:f>
              <c:strCache>
                <c:ptCount val="7"/>
                <c:pt idx="0">
                  <c:v>2006</c:v>
                </c:pt>
                <c:pt idx="1">
                  <c:v>2007</c:v>
                </c:pt>
                <c:pt idx="2">
                  <c:v>2008</c:v>
                </c:pt>
                <c:pt idx="3">
                  <c:v>2009</c:v>
                </c:pt>
                <c:pt idx="4">
                  <c:v>2010</c:v>
                </c:pt>
                <c:pt idx="5">
                  <c:v>2011</c:v>
                </c:pt>
                <c:pt idx="6">
                  <c:v>2012</c:v>
                </c:pt>
              </c:strCache>
            </c:strRef>
          </c:cat>
          <c:val>
            <c:numRef>
              <c:f>English!$C$11:$I$11</c:f>
              <c:numCache>
                <c:formatCode>##0.0;\-##0.0;0.0;</c:formatCode>
                <c:ptCount val="7"/>
                <c:pt idx="0">
                  <c:v>2.658055367406154</c:v>
                </c:pt>
                <c:pt idx="1">
                  <c:v>1.9130337481840789</c:v>
                </c:pt>
                <c:pt idx="2">
                  <c:v>-0.33657987146359403</c:v>
                </c:pt>
                <c:pt idx="3">
                  <c:v>-3.4858122956938238</c:v>
                </c:pt>
                <c:pt idx="4">
                  <c:v>3.0295694956949499</c:v>
                </c:pt>
                <c:pt idx="5">
                  <c:v>1.7351805760631449</c:v>
                </c:pt>
                <c:pt idx="6">
                  <c:v>2.3599202572887279</c:v>
                </c:pt>
              </c:numCache>
            </c:numRef>
          </c:val>
          <c:smooth val="0"/>
        </c:ser>
        <c:dLbls>
          <c:showLegendKey val="0"/>
          <c:showVal val="0"/>
          <c:showCatName val="0"/>
          <c:showSerName val="0"/>
          <c:showPercent val="0"/>
          <c:showBubbleSize val="0"/>
        </c:dLbls>
        <c:marker val="1"/>
        <c:smooth val="0"/>
        <c:axId val="22033536"/>
        <c:axId val="22035072"/>
      </c:lineChart>
      <c:catAx>
        <c:axId val="22033536"/>
        <c:scaling>
          <c:orientation val="minMax"/>
        </c:scaling>
        <c:delete val="0"/>
        <c:axPos val="b"/>
        <c:majorTickMark val="out"/>
        <c:minorTickMark val="none"/>
        <c:tickLblPos val="low"/>
        <c:txPr>
          <a:bodyPr/>
          <a:lstStyle/>
          <a:p>
            <a:pPr>
              <a:defRPr sz="1400"/>
            </a:pPr>
            <a:endParaRPr lang="ko-KR"/>
          </a:p>
        </c:txPr>
        <c:crossAx val="22035072"/>
        <c:crosses val="autoZero"/>
        <c:auto val="1"/>
        <c:lblAlgn val="ctr"/>
        <c:lblOffset val="100"/>
        <c:noMultiLvlLbl val="0"/>
      </c:catAx>
      <c:valAx>
        <c:axId val="22035072"/>
        <c:scaling>
          <c:orientation val="minMax"/>
        </c:scaling>
        <c:delete val="0"/>
        <c:axPos val="l"/>
        <c:majorGridlines/>
        <c:numFmt formatCode="##0.0;\-##0.0;0.0;" sourceLinked="1"/>
        <c:majorTickMark val="out"/>
        <c:minorTickMark val="none"/>
        <c:tickLblPos val="nextTo"/>
        <c:txPr>
          <a:bodyPr/>
          <a:lstStyle/>
          <a:p>
            <a:pPr>
              <a:defRPr sz="1600"/>
            </a:pPr>
            <a:endParaRPr lang="ko-KR"/>
          </a:p>
        </c:txPr>
        <c:crossAx val="22033536"/>
        <c:crosses val="autoZero"/>
        <c:crossBetween val="between"/>
      </c:valAx>
    </c:plotArea>
    <c:legend>
      <c:legendPos val="r"/>
      <c:layout/>
      <c:overlay val="0"/>
      <c:txPr>
        <a:bodyPr/>
        <a:lstStyle/>
        <a:p>
          <a:pPr>
            <a:defRPr sz="1600"/>
          </a:pPr>
          <a:endParaRPr lang="ko-KR"/>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ko-KR"/>
              <a:t>China</a:t>
            </a:r>
            <a:endParaRPr lang="ko-KR" altLang="en-US"/>
          </a:p>
        </c:rich>
      </c:tx>
      <c:layout/>
      <c:overlay val="0"/>
    </c:title>
    <c:autoTitleDeleted val="0"/>
    <c:plotArea>
      <c:layout/>
      <c:lineChart>
        <c:grouping val="standard"/>
        <c:varyColors val="0"/>
        <c:ser>
          <c:idx val="0"/>
          <c:order val="0"/>
          <c:tx>
            <c:strRef>
              <c:f>Sheet1!$A$3</c:f>
              <c:strCache>
                <c:ptCount val="1"/>
                <c:pt idx="0">
                  <c:v>GCI </c:v>
                </c:pt>
              </c:strCache>
            </c:strRef>
          </c:tx>
          <c:marker>
            <c:symbol val="none"/>
          </c:marker>
          <c:cat>
            <c:strRef>
              <c:f>Sheet1!$B$2:$H$2</c:f>
              <c:strCache>
                <c:ptCount val="7"/>
                <c:pt idx="0">
                  <c:v>2006-2007</c:v>
                </c:pt>
                <c:pt idx="1">
                  <c:v>2007-2008</c:v>
                </c:pt>
                <c:pt idx="2">
                  <c:v>2008-2009</c:v>
                </c:pt>
                <c:pt idx="3">
                  <c:v>2009-2010</c:v>
                </c:pt>
                <c:pt idx="4">
                  <c:v>2010-2011</c:v>
                </c:pt>
                <c:pt idx="5">
                  <c:v>2011-2012</c:v>
                </c:pt>
                <c:pt idx="6">
                  <c:v>2012-2013</c:v>
                </c:pt>
              </c:strCache>
            </c:strRef>
          </c:cat>
          <c:val>
            <c:numRef>
              <c:f>Sheet1!$B$3:$H$3</c:f>
              <c:numCache>
                <c:formatCode>General</c:formatCode>
                <c:ptCount val="7"/>
                <c:pt idx="0">
                  <c:v>34</c:v>
                </c:pt>
                <c:pt idx="1">
                  <c:v>34</c:v>
                </c:pt>
                <c:pt idx="2">
                  <c:v>30</c:v>
                </c:pt>
                <c:pt idx="3">
                  <c:v>29</c:v>
                </c:pt>
                <c:pt idx="4">
                  <c:v>27</c:v>
                </c:pt>
                <c:pt idx="5">
                  <c:v>26</c:v>
                </c:pt>
                <c:pt idx="6">
                  <c:v>29</c:v>
                </c:pt>
              </c:numCache>
            </c:numRef>
          </c:val>
          <c:smooth val="0"/>
        </c:ser>
        <c:ser>
          <c:idx val="1"/>
          <c:order val="1"/>
          <c:tx>
            <c:strRef>
              <c:f>Sheet1!$A$4</c:f>
              <c:strCache>
                <c:ptCount val="1"/>
                <c:pt idx="0">
                  <c:v>Financial Market Development</c:v>
                </c:pt>
              </c:strCache>
            </c:strRef>
          </c:tx>
          <c:marker>
            <c:symbol val="none"/>
          </c:marker>
          <c:cat>
            <c:strRef>
              <c:f>Sheet1!$B$2:$H$2</c:f>
              <c:strCache>
                <c:ptCount val="7"/>
                <c:pt idx="0">
                  <c:v>2006-2007</c:v>
                </c:pt>
                <c:pt idx="1">
                  <c:v>2007-2008</c:v>
                </c:pt>
                <c:pt idx="2">
                  <c:v>2008-2009</c:v>
                </c:pt>
                <c:pt idx="3">
                  <c:v>2009-2010</c:v>
                </c:pt>
                <c:pt idx="4">
                  <c:v>2010-2011</c:v>
                </c:pt>
                <c:pt idx="5">
                  <c:v>2011-2012</c:v>
                </c:pt>
                <c:pt idx="6">
                  <c:v>2012-2013</c:v>
                </c:pt>
              </c:strCache>
            </c:strRef>
          </c:cat>
          <c:val>
            <c:numRef>
              <c:f>Sheet1!$B$4:$H$4</c:f>
              <c:numCache>
                <c:formatCode>General</c:formatCode>
                <c:ptCount val="7"/>
                <c:pt idx="0">
                  <c:v>119</c:v>
                </c:pt>
                <c:pt idx="1">
                  <c:v>118</c:v>
                </c:pt>
                <c:pt idx="2">
                  <c:v>109</c:v>
                </c:pt>
                <c:pt idx="3">
                  <c:v>81</c:v>
                </c:pt>
                <c:pt idx="4">
                  <c:v>57</c:v>
                </c:pt>
                <c:pt idx="5">
                  <c:v>48</c:v>
                </c:pt>
                <c:pt idx="6">
                  <c:v>54</c:v>
                </c:pt>
              </c:numCache>
            </c:numRef>
          </c:val>
          <c:smooth val="0"/>
        </c:ser>
        <c:dLbls>
          <c:showLegendKey val="0"/>
          <c:showVal val="0"/>
          <c:showCatName val="0"/>
          <c:showSerName val="0"/>
          <c:showPercent val="0"/>
          <c:showBubbleSize val="0"/>
        </c:dLbls>
        <c:marker val="1"/>
        <c:smooth val="0"/>
        <c:axId val="94912512"/>
        <c:axId val="94914048"/>
      </c:lineChart>
      <c:catAx>
        <c:axId val="94912512"/>
        <c:scaling>
          <c:orientation val="minMax"/>
        </c:scaling>
        <c:delete val="0"/>
        <c:axPos val="b"/>
        <c:majorTickMark val="none"/>
        <c:minorTickMark val="none"/>
        <c:tickLblPos val="nextTo"/>
        <c:crossAx val="94914048"/>
        <c:crosses val="max"/>
        <c:auto val="1"/>
        <c:lblAlgn val="ctr"/>
        <c:lblOffset val="100"/>
        <c:noMultiLvlLbl val="0"/>
      </c:catAx>
      <c:valAx>
        <c:axId val="94914048"/>
        <c:scaling>
          <c:orientation val="maxMin"/>
        </c:scaling>
        <c:delete val="0"/>
        <c:axPos val="l"/>
        <c:majorGridlines/>
        <c:numFmt formatCode="General" sourceLinked="1"/>
        <c:majorTickMark val="none"/>
        <c:minorTickMark val="none"/>
        <c:tickLblPos val="nextTo"/>
        <c:spPr>
          <a:ln w="9525">
            <a:noFill/>
          </a:ln>
        </c:spPr>
        <c:crossAx val="9491251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ko-KR"/>
              <a:t>Japan</a:t>
            </a:r>
            <a:endParaRPr lang="ko-KR" altLang="en-US"/>
          </a:p>
        </c:rich>
      </c:tx>
      <c:layout/>
      <c:overlay val="0"/>
    </c:title>
    <c:autoTitleDeleted val="0"/>
    <c:plotArea>
      <c:layout/>
      <c:lineChart>
        <c:grouping val="standard"/>
        <c:varyColors val="0"/>
        <c:ser>
          <c:idx val="0"/>
          <c:order val="0"/>
          <c:tx>
            <c:strRef>
              <c:f>Sheet1!$J$3</c:f>
              <c:strCache>
                <c:ptCount val="1"/>
                <c:pt idx="0">
                  <c:v>GCI </c:v>
                </c:pt>
              </c:strCache>
            </c:strRef>
          </c:tx>
          <c:marker>
            <c:symbol val="none"/>
          </c:marker>
          <c:cat>
            <c:strRef>
              <c:f>Sheet1!$K$2:$Q$2</c:f>
              <c:strCache>
                <c:ptCount val="7"/>
                <c:pt idx="0">
                  <c:v>2006-2007</c:v>
                </c:pt>
                <c:pt idx="1">
                  <c:v>2007-2008</c:v>
                </c:pt>
                <c:pt idx="2">
                  <c:v>2008-2009</c:v>
                </c:pt>
                <c:pt idx="3">
                  <c:v>2009-2010</c:v>
                </c:pt>
                <c:pt idx="4">
                  <c:v>2010-2011</c:v>
                </c:pt>
                <c:pt idx="5">
                  <c:v>2011-2012</c:v>
                </c:pt>
                <c:pt idx="6">
                  <c:v>2012-2013</c:v>
                </c:pt>
              </c:strCache>
            </c:strRef>
          </c:cat>
          <c:val>
            <c:numRef>
              <c:f>Sheet1!$K$3:$Q$3</c:f>
              <c:numCache>
                <c:formatCode>General</c:formatCode>
                <c:ptCount val="7"/>
                <c:pt idx="0">
                  <c:v>5</c:v>
                </c:pt>
                <c:pt idx="1">
                  <c:v>8</c:v>
                </c:pt>
                <c:pt idx="2">
                  <c:v>9</c:v>
                </c:pt>
                <c:pt idx="3">
                  <c:v>8</c:v>
                </c:pt>
                <c:pt idx="4">
                  <c:v>6</c:v>
                </c:pt>
                <c:pt idx="5">
                  <c:v>9</c:v>
                </c:pt>
                <c:pt idx="6">
                  <c:v>10</c:v>
                </c:pt>
              </c:numCache>
            </c:numRef>
          </c:val>
          <c:smooth val="0"/>
        </c:ser>
        <c:ser>
          <c:idx val="1"/>
          <c:order val="1"/>
          <c:tx>
            <c:strRef>
              <c:f>Sheet1!$J$4</c:f>
              <c:strCache>
                <c:ptCount val="1"/>
                <c:pt idx="0">
                  <c:v>Financial Market Development</c:v>
                </c:pt>
              </c:strCache>
            </c:strRef>
          </c:tx>
          <c:marker>
            <c:symbol val="none"/>
          </c:marker>
          <c:cat>
            <c:strRef>
              <c:f>Sheet1!$K$2:$Q$2</c:f>
              <c:strCache>
                <c:ptCount val="7"/>
                <c:pt idx="0">
                  <c:v>2006-2007</c:v>
                </c:pt>
                <c:pt idx="1">
                  <c:v>2007-2008</c:v>
                </c:pt>
                <c:pt idx="2">
                  <c:v>2008-2009</c:v>
                </c:pt>
                <c:pt idx="3">
                  <c:v>2009-2010</c:v>
                </c:pt>
                <c:pt idx="4">
                  <c:v>2010-2011</c:v>
                </c:pt>
                <c:pt idx="5">
                  <c:v>2011-2012</c:v>
                </c:pt>
                <c:pt idx="6">
                  <c:v>2012-2013</c:v>
                </c:pt>
              </c:strCache>
            </c:strRef>
          </c:cat>
          <c:val>
            <c:numRef>
              <c:f>Sheet1!$K$4:$Q$4</c:f>
              <c:numCache>
                <c:formatCode>General</c:formatCode>
                <c:ptCount val="7"/>
                <c:pt idx="0">
                  <c:v>33</c:v>
                </c:pt>
                <c:pt idx="1">
                  <c:v>36</c:v>
                </c:pt>
                <c:pt idx="2">
                  <c:v>42</c:v>
                </c:pt>
                <c:pt idx="3">
                  <c:v>40</c:v>
                </c:pt>
                <c:pt idx="4">
                  <c:v>39</c:v>
                </c:pt>
                <c:pt idx="5">
                  <c:v>32</c:v>
                </c:pt>
                <c:pt idx="6">
                  <c:v>36</c:v>
                </c:pt>
              </c:numCache>
            </c:numRef>
          </c:val>
          <c:smooth val="0"/>
        </c:ser>
        <c:dLbls>
          <c:showLegendKey val="0"/>
          <c:showVal val="0"/>
          <c:showCatName val="0"/>
          <c:showSerName val="0"/>
          <c:showPercent val="0"/>
          <c:showBubbleSize val="0"/>
        </c:dLbls>
        <c:marker val="1"/>
        <c:smooth val="0"/>
        <c:axId val="95000832"/>
        <c:axId val="95002624"/>
      </c:lineChart>
      <c:catAx>
        <c:axId val="95000832"/>
        <c:scaling>
          <c:orientation val="minMax"/>
        </c:scaling>
        <c:delete val="0"/>
        <c:axPos val="b"/>
        <c:majorTickMark val="none"/>
        <c:minorTickMark val="none"/>
        <c:tickLblPos val="nextTo"/>
        <c:crossAx val="95002624"/>
        <c:crosses val="max"/>
        <c:auto val="1"/>
        <c:lblAlgn val="ctr"/>
        <c:lblOffset val="100"/>
        <c:noMultiLvlLbl val="0"/>
      </c:catAx>
      <c:valAx>
        <c:axId val="95002624"/>
        <c:scaling>
          <c:orientation val="maxMin"/>
        </c:scaling>
        <c:delete val="0"/>
        <c:axPos val="l"/>
        <c:majorGridlines/>
        <c:numFmt formatCode="General" sourceLinked="1"/>
        <c:majorTickMark val="none"/>
        <c:minorTickMark val="none"/>
        <c:tickLblPos val="nextTo"/>
        <c:spPr>
          <a:ln w="9525">
            <a:noFill/>
          </a:ln>
        </c:spPr>
        <c:crossAx val="9500083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en-US"/>
              <a:t>Disadvantage</a:t>
            </a:r>
          </a:p>
        </c:rich>
      </c:tx>
      <c:layout/>
      <c:overlay val="0"/>
    </c:title>
    <c:autoTitleDeleted val="0"/>
    <c:plotArea>
      <c:layout/>
      <c:barChart>
        <c:barDir val="bar"/>
        <c:grouping val="clustered"/>
        <c:varyColors val="0"/>
        <c:ser>
          <c:idx val="0"/>
          <c:order val="0"/>
          <c:tx>
            <c:strRef>
              <c:f>Sheet1!$A$4:$A$10</c:f>
              <c:strCache>
                <c:ptCount val="1"/>
                <c:pt idx="0">
                  <c:v>Commercial access Banking system stability Financial sector liberalization Currency stability Corporate governance Taxes Size index</c:v>
                </c:pt>
              </c:strCache>
            </c:strRef>
          </c:tx>
          <c:spPr>
            <a:solidFill>
              <a:schemeClr val="accent2"/>
            </a:solidFill>
          </c:spPr>
          <c:invertIfNegative val="0"/>
          <c:dLbls>
            <c:showLegendKey val="0"/>
            <c:showVal val="1"/>
            <c:showCatName val="0"/>
            <c:showSerName val="0"/>
            <c:showPercent val="0"/>
            <c:showBubbleSize val="0"/>
            <c:showLeaderLines val="0"/>
          </c:dLbls>
          <c:cat>
            <c:strRef>
              <c:f>Sheet1!$A$4:$A$10</c:f>
              <c:strCache>
                <c:ptCount val="7"/>
                <c:pt idx="0">
                  <c:v>Commercial access</c:v>
                </c:pt>
                <c:pt idx="1">
                  <c:v>Banking system stability</c:v>
                </c:pt>
                <c:pt idx="2">
                  <c:v>Financial sector liberalization</c:v>
                </c:pt>
                <c:pt idx="3">
                  <c:v>Currency stability</c:v>
                </c:pt>
                <c:pt idx="4">
                  <c:v>Corporate governance</c:v>
                </c:pt>
                <c:pt idx="5">
                  <c:v>Taxes</c:v>
                </c:pt>
                <c:pt idx="6">
                  <c:v>Size index</c:v>
                </c:pt>
              </c:strCache>
            </c:strRef>
          </c:cat>
          <c:val>
            <c:numRef>
              <c:f>Sheet1!$B$4:$B$10</c:f>
              <c:numCache>
                <c:formatCode>General</c:formatCode>
                <c:ptCount val="7"/>
                <c:pt idx="0">
                  <c:v>58</c:v>
                </c:pt>
                <c:pt idx="1">
                  <c:v>52</c:v>
                </c:pt>
                <c:pt idx="2">
                  <c:v>43</c:v>
                </c:pt>
                <c:pt idx="3">
                  <c:v>42</c:v>
                </c:pt>
                <c:pt idx="4">
                  <c:v>34</c:v>
                </c:pt>
                <c:pt idx="5">
                  <c:v>34</c:v>
                </c:pt>
                <c:pt idx="6">
                  <c:v>31</c:v>
                </c:pt>
              </c:numCache>
            </c:numRef>
          </c:val>
        </c:ser>
        <c:dLbls>
          <c:showLegendKey val="0"/>
          <c:showVal val="0"/>
          <c:showCatName val="0"/>
          <c:showSerName val="0"/>
          <c:showPercent val="0"/>
          <c:showBubbleSize val="0"/>
        </c:dLbls>
        <c:gapWidth val="150"/>
        <c:axId val="95242496"/>
        <c:axId val="95248384"/>
      </c:barChart>
      <c:catAx>
        <c:axId val="95242496"/>
        <c:scaling>
          <c:orientation val="maxMin"/>
        </c:scaling>
        <c:delete val="0"/>
        <c:axPos val="l"/>
        <c:majorTickMark val="none"/>
        <c:minorTickMark val="none"/>
        <c:tickLblPos val="nextTo"/>
        <c:txPr>
          <a:bodyPr/>
          <a:lstStyle/>
          <a:p>
            <a:pPr>
              <a:defRPr sz="1100"/>
            </a:pPr>
            <a:endParaRPr lang="ko-KR"/>
          </a:p>
        </c:txPr>
        <c:crossAx val="95248384"/>
        <c:crosses val="autoZero"/>
        <c:auto val="1"/>
        <c:lblAlgn val="ctr"/>
        <c:lblOffset val="100"/>
        <c:noMultiLvlLbl val="0"/>
      </c:catAx>
      <c:valAx>
        <c:axId val="95248384"/>
        <c:scaling>
          <c:orientation val="minMax"/>
        </c:scaling>
        <c:delete val="0"/>
        <c:axPos val="t"/>
        <c:majorGridlines/>
        <c:title>
          <c:tx>
            <c:rich>
              <a:bodyPr/>
              <a:lstStyle/>
              <a:p>
                <a:pPr>
                  <a:defRPr/>
                </a:pPr>
                <a:r>
                  <a:rPr lang="en-US" altLang="ko-KR"/>
                  <a:t>Rank</a:t>
                </a:r>
                <a:endParaRPr lang="ko-KR" altLang="en-US"/>
              </a:p>
            </c:rich>
          </c:tx>
          <c:layout/>
          <c:overlay val="0"/>
        </c:title>
        <c:numFmt formatCode="General" sourceLinked="1"/>
        <c:majorTickMark val="out"/>
        <c:minorTickMark val="none"/>
        <c:tickLblPos val="nextTo"/>
        <c:crossAx val="9524249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ko-KR"/>
              <a:t>Advantage</a:t>
            </a:r>
            <a:endParaRPr lang="ko-KR" altLang="en-US"/>
          </a:p>
        </c:rich>
      </c:tx>
      <c:layout/>
      <c:overlay val="0"/>
    </c:title>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Sheet1!$G$4:$G$11</c:f>
              <c:strCache>
                <c:ptCount val="8"/>
                <c:pt idx="0">
                  <c:v>Securitization</c:v>
                </c:pt>
                <c:pt idx="1">
                  <c:v>Insurance</c:v>
                </c:pt>
                <c:pt idx="2">
                  <c:v>Equity Market development</c:v>
                </c:pt>
                <c:pt idx="3">
                  <c:v>IPO Activity</c:v>
                </c:pt>
                <c:pt idx="4">
                  <c:v>Financial Information disclosure</c:v>
                </c:pt>
                <c:pt idx="5">
                  <c:v>Infrastructure</c:v>
                </c:pt>
                <c:pt idx="6">
                  <c:v>Efficiency index</c:v>
                </c:pt>
                <c:pt idx="7">
                  <c:v>Human capital</c:v>
                </c:pt>
              </c:strCache>
            </c:strRef>
          </c:cat>
          <c:val>
            <c:numRef>
              <c:f>Sheet1!$H$4:$H$11</c:f>
              <c:numCache>
                <c:formatCode>General</c:formatCode>
                <c:ptCount val="8"/>
                <c:pt idx="0">
                  <c:v>2</c:v>
                </c:pt>
                <c:pt idx="1">
                  <c:v>3</c:v>
                </c:pt>
                <c:pt idx="2">
                  <c:v>3</c:v>
                </c:pt>
                <c:pt idx="3">
                  <c:v>6</c:v>
                </c:pt>
                <c:pt idx="4">
                  <c:v>8</c:v>
                </c:pt>
                <c:pt idx="5">
                  <c:v>8</c:v>
                </c:pt>
                <c:pt idx="6">
                  <c:v>10</c:v>
                </c:pt>
                <c:pt idx="7">
                  <c:v>10</c:v>
                </c:pt>
              </c:numCache>
            </c:numRef>
          </c:val>
        </c:ser>
        <c:dLbls>
          <c:showLegendKey val="0"/>
          <c:showVal val="0"/>
          <c:showCatName val="0"/>
          <c:showSerName val="0"/>
          <c:showPercent val="0"/>
          <c:showBubbleSize val="0"/>
        </c:dLbls>
        <c:gapWidth val="150"/>
        <c:axId val="95715712"/>
        <c:axId val="95717248"/>
      </c:barChart>
      <c:catAx>
        <c:axId val="95715712"/>
        <c:scaling>
          <c:orientation val="maxMin"/>
        </c:scaling>
        <c:delete val="0"/>
        <c:axPos val="l"/>
        <c:majorTickMark val="none"/>
        <c:minorTickMark val="none"/>
        <c:tickLblPos val="nextTo"/>
        <c:txPr>
          <a:bodyPr/>
          <a:lstStyle/>
          <a:p>
            <a:pPr>
              <a:defRPr sz="1100"/>
            </a:pPr>
            <a:endParaRPr lang="ko-KR"/>
          </a:p>
        </c:txPr>
        <c:crossAx val="95717248"/>
        <c:crosses val="autoZero"/>
        <c:auto val="1"/>
        <c:lblAlgn val="ctr"/>
        <c:lblOffset val="100"/>
        <c:noMultiLvlLbl val="0"/>
      </c:catAx>
      <c:valAx>
        <c:axId val="95717248"/>
        <c:scaling>
          <c:orientation val="minMax"/>
          <c:max val="30"/>
        </c:scaling>
        <c:delete val="0"/>
        <c:axPos val="t"/>
        <c:majorGridlines/>
        <c:title>
          <c:tx>
            <c:rich>
              <a:bodyPr/>
              <a:lstStyle/>
              <a:p>
                <a:pPr>
                  <a:defRPr/>
                </a:pPr>
                <a:r>
                  <a:rPr lang="en-US" altLang="ko-KR"/>
                  <a:t>Rank</a:t>
                </a:r>
                <a:endParaRPr lang="ko-KR" altLang="en-US"/>
              </a:p>
            </c:rich>
          </c:tx>
          <c:layout/>
          <c:overlay val="0"/>
        </c:title>
        <c:numFmt formatCode="General" sourceLinked="1"/>
        <c:majorTickMark val="out"/>
        <c:minorTickMark val="none"/>
        <c:tickLblPos val="nextTo"/>
        <c:crossAx val="9571571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pPr>
            <a:r>
              <a:rPr lang="en-US" altLang="ko-KR" sz="2000"/>
              <a:t>2010 Value</a:t>
            </a:r>
            <a:r>
              <a:rPr lang="en-US" altLang="ko-KR" sz="2000" baseline="0"/>
              <a:t> added labor productivity</a:t>
            </a:r>
            <a:endParaRPr lang="ko-KR" altLang="en-US" sz="2000"/>
          </a:p>
        </c:rich>
      </c:tx>
      <c:layout/>
      <c:overlay val="0"/>
    </c:title>
    <c:autoTitleDeleted val="0"/>
    <c:plotArea>
      <c:layout/>
      <c:barChart>
        <c:barDir val="col"/>
        <c:grouping val="clustered"/>
        <c:varyColors val="0"/>
        <c:ser>
          <c:idx val="0"/>
          <c:order val="0"/>
          <c:tx>
            <c:strRef>
              <c:f>'노동생산성 비교 2011'!$A$2</c:f>
              <c:strCache>
                <c:ptCount val="1"/>
                <c:pt idx="0">
                  <c:v>USA</c:v>
                </c:pt>
              </c:strCache>
            </c:strRef>
          </c:tx>
          <c:invertIfNegative val="0"/>
          <c:cat>
            <c:strRef>
              <c:f>'노동생산성 비교 2011'!$B$1:$H$1</c:f>
              <c:strCache>
                <c:ptCount val="7"/>
                <c:pt idx="0">
                  <c:v>Total</c:v>
                </c:pt>
                <c:pt idx="1">
                  <c:v>Agriculture &amp; Fishery</c:v>
                </c:pt>
                <c:pt idx="2">
                  <c:v>Manufacturing</c:v>
                </c:pt>
                <c:pt idx="3">
                  <c:v>Construction</c:v>
                </c:pt>
                <c:pt idx="4">
                  <c:v>Services</c:v>
                </c:pt>
                <c:pt idx="5">
                  <c:v>Retail Sales &amp; Food &amp; Accomodation &amp; Transportation</c:v>
                </c:pt>
                <c:pt idx="6">
                  <c:v>Insurance &amp; Communication &amp; Financial Intermediation </c:v>
                </c:pt>
              </c:strCache>
            </c:strRef>
          </c:cat>
          <c:val>
            <c:numRef>
              <c:f>'노동생산성 비교 2011'!$B$2:$H$2</c:f>
              <c:numCache>
                <c:formatCode>General</c:formatCode>
                <c:ptCount val="7"/>
                <c:pt idx="0">
                  <c:v>169.5</c:v>
                </c:pt>
                <c:pt idx="1">
                  <c:v>274.89999999999998</c:v>
                </c:pt>
                <c:pt idx="2">
                  <c:v>139.19999999999999</c:v>
                </c:pt>
                <c:pt idx="3">
                  <c:v>114.2</c:v>
                </c:pt>
                <c:pt idx="4">
                  <c:v>206.4</c:v>
                </c:pt>
                <c:pt idx="5">
                  <c:v>210</c:v>
                </c:pt>
                <c:pt idx="6">
                  <c:v>218.4</c:v>
                </c:pt>
              </c:numCache>
            </c:numRef>
          </c:val>
        </c:ser>
        <c:ser>
          <c:idx val="1"/>
          <c:order val="1"/>
          <c:tx>
            <c:strRef>
              <c:f>'노동생산성 비교 2011'!$A$3</c:f>
              <c:strCache>
                <c:ptCount val="1"/>
                <c:pt idx="0">
                  <c:v>Korea</c:v>
                </c:pt>
              </c:strCache>
            </c:strRef>
          </c:tx>
          <c:invertIfNegative val="0"/>
          <c:cat>
            <c:strRef>
              <c:f>'노동생산성 비교 2011'!$B$1:$H$1</c:f>
              <c:strCache>
                <c:ptCount val="7"/>
                <c:pt idx="0">
                  <c:v>Total</c:v>
                </c:pt>
                <c:pt idx="1">
                  <c:v>Agriculture &amp; Fishery</c:v>
                </c:pt>
                <c:pt idx="2">
                  <c:v>Manufacturing</c:v>
                </c:pt>
                <c:pt idx="3">
                  <c:v>Construction</c:v>
                </c:pt>
                <c:pt idx="4">
                  <c:v>Services</c:v>
                </c:pt>
                <c:pt idx="5">
                  <c:v>Retail Sales &amp; Food &amp; Accomodation &amp; Transportation</c:v>
                </c:pt>
                <c:pt idx="6">
                  <c:v>Insurance &amp; Communication &amp; Financial Intermediation </c:v>
                </c:pt>
              </c:strCache>
            </c:strRef>
          </c:cat>
          <c:val>
            <c:numRef>
              <c:f>'노동생산성 비교 2011'!$B$3:$H$3</c:f>
              <c:numCache>
                <c:formatCode>General</c:formatCode>
                <c:ptCount val="7"/>
                <c:pt idx="0">
                  <c:v>100</c:v>
                </c:pt>
                <c:pt idx="1">
                  <c:v>100</c:v>
                </c:pt>
                <c:pt idx="2">
                  <c:v>100</c:v>
                </c:pt>
                <c:pt idx="3">
                  <c:v>100</c:v>
                </c:pt>
                <c:pt idx="4">
                  <c:v>100</c:v>
                </c:pt>
                <c:pt idx="5">
                  <c:v>100</c:v>
                </c:pt>
                <c:pt idx="6">
                  <c:v>100</c:v>
                </c:pt>
              </c:numCache>
            </c:numRef>
          </c:val>
        </c:ser>
        <c:ser>
          <c:idx val="2"/>
          <c:order val="2"/>
          <c:tx>
            <c:strRef>
              <c:f>'노동생산성 비교 2011'!$A$4</c:f>
              <c:strCache>
                <c:ptCount val="1"/>
                <c:pt idx="0">
                  <c:v>Japan</c:v>
                </c:pt>
              </c:strCache>
            </c:strRef>
          </c:tx>
          <c:invertIfNegative val="0"/>
          <c:cat>
            <c:strRef>
              <c:f>'노동생산성 비교 2011'!$B$1:$H$1</c:f>
              <c:strCache>
                <c:ptCount val="7"/>
                <c:pt idx="0">
                  <c:v>Total</c:v>
                </c:pt>
                <c:pt idx="1">
                  <c:v>Agriculture &amp; Fishery</c:v>
                </c:pt>
                <c:pt idx="2">
                  <c:v>Manufacturing</c:v>
                </c:pt>
                <c:pt idx="3">
                  <c:v>Construction</c:v>
                </c:pt>
                <c:pt idx="4">
                  <c:v>Services</c:v>
                </c:pt>
                <c:pt idx="5">
                  <c:v>Retail Sales &amp; Food &amp; Accomodation &amp; Transportation</c:v>
                </c:pt>
                <c:pt idx="6">
                  <c:v>Insurance &amp; Communication &amp; Financial Intermediation </c:v>
                </c:pt>
              </c:strCache>
            </c:strRef>
          </c:cat>
          <c:val>
            <c:numRef>
              <c:f>'노동생산성 비교 2011'!$B$4:$H$4</c:f>
              <c:numCache>
                <c:formatCode>General</c:formatCode>
                <c:ptCount val="7"/>
                <c:pt idx="0">
                  <c:v>114.7</c:v>
                </c:pt>
                <c:pt idx="1">
                  <c:v>84.9</c:v>
                </c:pt>
                <c:pt idx="2">
                  <c:v>100.1</c:v>
                </c:pt>
                <c:pt idx="3">
                  <c:v>111</c:v>
                </c:pt>
                <c:pt idx="4">
                  <c:v>164</c:v>
                </c:pt>
                <c:pt idx="5">
                  <c:v>178.6</c:v>
                </c:pt>
                <c:pt idx="6">
                  <c:v>534.9</c:v>
                </c:pt>
              </c:numCache>
            </c:numRef>
          </c:val>
        </c:ser>
        <c:dLbls>
          <c:showLegendKey val="0"/>
          <c:showVal val="0"/>
          <c:showCatName val="0"/>
          <c:showSerName val="0"/>
          <c:showPercent val="0"/>
          <c:showBubbleSize val="0"/>
        </c:dLbls>
        <c:gapWidth val="150"/>
        <c:axId val="142993664"/>
        <c:axId val="152052864"/>
      </c:barChart>
      <c:catAx>
        <c:axId val="142993664"/>
        <c:scaling>
          <c:orientation val="minMax"/>
        </c:scaling>
        <c:delete val="0"/>
        <c:axPos val="b"/>
        <c:majorTickMark val="none"/>
        <c:minorTickMark val="none"/>
        <c:tickLblPos val="nextTo"/>
        <c:txPr>
          <a:bodyPr/>
          <a:lstStyle/>
          <a:p>
            <a:pPr>
              <a:defRPr sz="1100"/>
            </a:pPr>
            <a:endParaRPr lang="ko-KR"/>
          </a:p>
        </c:txPr>
        <c:crossAx val="152052864"/>
        <c:crosses val="autoZero"/>
        <c:auto val="1"/>
        <c:lblAlgn val="ctr"/>
        <c:lblOffset val="100"/>
        <c:noMultiLvlLbl val="0"/>
      </c:catAx>
      <c:valAx>
        <c:axId val="152052864"/>
        <c:scaling>
          <c:orientation val="minMax"/>
        </c:scaling>
        <c:delete val="0"/>
        <c:axPos val="l"/>
        <c:majorGridlines/>
        <c:numFmt formatCode="General" sourceLinked="1"/>
        <c:majorTickMark val="none"/>
        <c:minorTickMark val="none"/>
        <c:tickLblPos val="nextTo"/>
        <c:txPr>
          <a:bodyPr/>
          <a:lstStyle/>
          <a:p>
            <a:pPr>
              <a:defRPr sz="1200"/>
            </a:pPr>
            <a:endParaRPr lang="ko-KR"/>
          </a:p>
        </c:txPr>
        <c:crossAx val="142993664"/>
        <c:crosses val="autoZero"/>
        <c:crossBetween val="between"/>
      </c:valAx>
    </c:plotArea>
    <c:legend>
      <c:legendPos val="t"/>
      <c:layout/>
      <c:overlay val="0"/>
      <c:txPr>
        <a:bodyPr/>
        <a:lstStyle/>
        <a:p>
          <a:pPr>
            <a:defRPr sz="1200"/>
          </a:pPr>
          <a:endParaRPr lang="ko-KR"/>
        </a:p>
      </c:txPr>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a:noFill/>
            </a:ln>
          </c:spPr>
          <c:dLbls>
            <c:dLbl>
              <c:idx val="0"/>
              <c:layout/>
              <c:tx>
                <c:rich>
                  <a:bodyPr/>
                  <a:lstStyle/>
                  <a:p>
                    <a:r>
                      <a:rPr lang="en-US" altLang="ko-KR"/>
                      <a:t>Hongkong</a:t>
                    </a:r>
                  </a:p>
                </c:rich>
              </c:tx>
              <c:showLegendKey val="0"/>
              <c:showVal val="0"/>
              <c:showCatName val="0"/>
              <c:showSerName val="1"/>
              <c:showPercent val="0"/>
              <c:showBubbleSize val="0"/>
            </c:dLbl>
            <c:dLbl>
              <c:idx val="1"/>
              <c:layout/>
              <c:tx>
                <c:rich>
                  <a:bodyPr/>
                  <a:lstStyle/>
                  <a:p>
                    <a:r>
                      <a:rPr lang="en-US" altLang="ko-KR"/>
                      <a:t>Singapore</a:t>
                    </a:r>
                  </a:p>
                </c:rich>
              </c:tx>
              <c:showLegendKey val="0"/>
              <c:showVal val="0"/>
              <c:showCatName val="0"/>
              <c:showSerName val="1"/>
              <c:showPercent val="0"/>
              <c:showBubbleSize val="0"/>
            </c:dLbl>
            <c:dLbl>
              <c:idx val="2"/>
              <c:layout/>
              <c:tx>
                <c:rich>
                  <a:bodyPr/>
                  <a:lstStyle/>
                  <a:p>
                    <a:r>
                      <a:rPr lang="en-US" altLang="ko-KR"/>
                      <a:t>Japan</a:t>
                    </a:r>
                  </a:p>
                </c:rich>
              </c:tx>
              <c:showLegendKey val="0"/>
              <c:showVal val="0"/>
              <c:showCatName val="0"/>
              <c:showSerName val="1"/>
              <c:showPercent val="0"/>
              <c:showBubbleSize val="0"/>
            </c:dLbl>
            <c:dLbl>
              <c:idx val="3"/>
              <c:layout/>
              <c:tx>
                <c:rich>
                  <a:bodyPr/>
                  <a:lstStyle/>
                  <a:p>
                    <a:r>
                      <a:rPr lang="en-US" altLang="en-US"/>
                      <a:t>Korea</a:t>
                    </a:r>
                  </a:p>
                </c:rich>
              </c:tx>
              <c:showLegendKey val="0"/>
              <c:showVal val="1"/>
              <c:showCatName val="0"/>
              <c:showSerName val="1"/>
              <c:showPercent val="0"/>
              <c:showBubbleSize val="0"/>
            </c:dLbl>
            <c:dLbl>
              <c:idx val="4"/>
              <c:layout/>
              <c:tx>
                <c:rich>
                  <a:bodyPr/>
                  <a:lstStyle/>
                  <a:p>
                    <a:r>
                      <a:rPr lang="en-US" altLang="ko-KR"/>
                      <a:t>Malaysia</a:t>
                    </a:r>
                  </a:p>
                </c:rich>
              </c:tx>
              <c:showLegendKey val="0"/>
              <c:showVal val="0"/>
              <c:showCatName val="0"/>
              <c:showSerName val="1"/>
              <c:showPercent val="0"/>
              <c:showBubbleSize val="0"/>
            </c:dLbl>
            <c:dLbl>
              <c:idx val="5"/>
              <c:layout/>
              <c:tx>
                <c:rich>
                  <a:bodyPr/>
                  <a:lstStyle/>
                  <a:p>
                    <a:r>
                      <a:rPr lang="en-US" altLang="ko-KR"/>
                      <a:t>China</a:t>
                    </a:r>
                  </a:p>
                </c:rich>
              </c:tx>
              <c:showLegendKey val="0"/>
              <c:showVal val="0"/>
              <c:showCatName val="0"/>
              <c:showSerName val="1"/>
              <c:showPercent val="0"/>
              <c:showBubbleSize val="0"/>
            </c:dLbl>
            <c:dLbl>
              <c:idx val="6"/>
              <c:layout/>
              <c:tx>
                <c:rich>
                  <a:bodyPr/>
                  <a:lstStyle/>
                  <a:p>
                    <a:r>
                      <a:rPr lang="en-US" altLang="ko-KR"/>
                      <a:t>Thailand</a:t>
                    </a:r>
                  </a:p>
                </c:rich>
              </c:tx>
              <c:showLegendKey val="0"/>
              <c:showVal val="0"/>
              <c:showCatName val="0"/>
              <c:showSerName val="1"/>
              <c:showPercent val="0"/>
              <c:showBubbleSize val="0"/>
            </c:dLbl>
            <c:dLbl>
              <c:idx val="7"/>
              <c:layout/>
              <c:tx>
                <c:rich>
                  <a:bodyPr/>
                  <a:lstStyle/>
                  <a:p>
                    <a:r>
                      <a:rPr lang="en-US" altLang="ko-KR"/>
                      <a:t>Philippines</a:t>
                    </a:r>
                  </a:p>
                </c:rich>
              </c:tx>
              <c:showLegendKey val="0"/>
              <c:showVal val="0"/>
              <c:showCatName val="0"/>
              <c:showSerName val="1"/>
              <c:showPercent val="0"/>
              <c:showBubbleSize val="0"/>
            </c:dLbl>
            <c:dLbl>
              <c:idx val="8"/>
              <c:layout/>
              <c:tx>
                <c:rich>
                  <a:bodyPr/>
                  <a:lstStyle/>
                  <a:p>
                    <a:r>
                      <a:rPr lang="en-US" altLang="ko-KR"/>
                      <a:t>Indonesia</a:t>
                    </a:r>
                  </a:p>
                </c:rich>
              </c:tx>
              <c:showLegendKey val="0"/>
              <c:showVal val="0"/>
              <c:showCatName val="0"/>
              <c:showSerName val="1"/>
              <c:showPercent val="0"/>
              <c:showBubbleSize val="0"/>
            </c:dLbl>
            <c:dLbl>
              <c:idx val="9"/>
              <c:layout/>
              <c:tx>
                <c:rich>
                  <a:bodyPr/>
                  <a:lstStyle/>
                  <a:p>
                    <a:r>
                      <a:rPr lang="en-US" altLang="ko-KR"/>
                      <a:t>Vietnam</a:t>
                    </a:r>
                  </a:p>
                </c:rich>
              </c:tx>
              <c:showLegendKey val="0"/>
              <c:showVal val="0"/>
              <c:showCatName val="0"/>
              <c:showSerName val="1"/>
              <c:showPercent val="0"/>
              <c:showBubbleSize val="0"/>
            </c:dLbl>
            <c:dLbl>
              <c:idx val="10"/>
              <c:layout/>
              <c:tx>
                <c:rich>
                  <a:bodyPr/>
                  <a:lstStyle/>
                  <a:p>
                    <a:r>
                      <a:rPr lang="en-US" altLang="ko-KR"/>
                      <a:t>Bangladesh</a:t>
                    </a:r>
                  </a:p>
                </c:rich>
              </c:tx>
              <c:showLegendKey val="0"/>
              <c:showVal val="0"/>
              <c:showCatName val="0"/>
              <c:showSerName val="1"/>
              <c:showPercent val="0"/>
              <c:showBubbleSize val="0"/>
            </c:dLbl>
            <c:showLegendKey val="0"/>
            <c:showVal val="0"/>
            <c:showCatName val="0"/>
            <c:showSerName val="1"/>
            <c:showPercent val="0"/>
            <c:showBubbleSize val="0"/>
            <c:showLeaderLines val="0"/>
          </c:dLbls>
          <c:trendline>
            <c:trendlineType val="linear"/>
            <c:dispRSqr val="0"/>
            <c:dispEq val="0"/>
          </c:trendline>
          <c:xVal>
            <c:numRef>
              <c:f>Sheet1!$B$4:$B$14</c:f>
              <c:numCache>
                <c:formatCode>General</c:formatCode>
                <c:ptCount val="11"/>
                <c:pt idx="0">
                  <c:v>90</c:v>
                </c:pt>
                <c:pt idx="1">
                  <c:v>70</c:v>
                </c:pt>
                <c:pt idx="2">
                  <c:v>50</c:v>
                </c:pt>
                <c:pt idx="3">
                  <c:v>70</c:v>
                </c:pt>
                <c:pt idx="4">
                  <c:v>50</c:v>
                </c:pt>
                <c:pt idx="5">
                  <c:v>30</c:v>
                </c:pt>
                <c:pt idx="6">
                  <c:v>70</c:v>
                </c:pt>
                <c:pt idx="7">
                  <c:v>50</c:v>
                </c:pt>
                <c:pt idx="8">
                  <c:v>40</c:v>
                </c:pt>
                <c:pt idx="9">
                  <c:v>30</c:v>
                </c:pt>
                <c:pt idx="10">
                  <c:v>20</c:v>
                </c:pt>
              </c:numCache>
            </c:numRef>
          </c:xVal>
          <c:yVal>
            <c:numRef>
              <c:f>Sheet1!$C$4:$C$14</c:f>
              <c:numCache>
                <c:formatCode>General</c:formatCode>
                <c:ptCount val="11"/>
                <c:pt idx="0">
                  <c:v>5.31</c:v>
                </c:pt>
                <c:pt idx="1">
                  <c:v>5.0999999999999996</c:v>
                </c:pt>
                <c:pt idx="2">
                  <c:v>4.9000000000000004</c:v>
                </c:pt>
                <c:pt idx="3">
                  <c:v>4.42</c:v>
                </c:pt>
                <c:pt idx="4">
                  <c:v>4.24</c:v>
                </c:pt>
                <c:pt idx="5">
                  <c:v>4</c:v>
                </c:pt>
                <c:pt idx="6">
                  <c:v>3.55</c:v>
                </c:pt>
                <c:pt idx="7">
                  <c:v>3.12</c:v>
                </c:pt>
                <c:pt idx="8">
                  <c:v>2.95</c:v>
                </c:pt>
                <c:pt idx="9">
                  <c:v>2.92</c:v>
                </c:pt>
                <c:pt idx="10">
                  <c:v>2.62</c:v>
                </c:pt>
              </c:numCache>
            </c:numRef>
          </c:yVal>
          <c:smooth val="0"/>
        </c:ser>
        <c:dLbls>
          <c:showLegendKey val="0"/>
          <c:showVal val="0"/>
          <c:showCatName val="0"/>
          <c:showSerName val="0"/>
          <c:showPercent val="0"/>
          <c:showBubbleSize val="0"/>
        </c:dLbls>
        <c:axId val="98260096"/>
        <c:axId val="98262016"/>
      </c:scatterChart>
      <c:valAx>
        <c:axId val="98260096"/>
        <c:scaling>
          <c:orientation val="minMax"/>
        </c:scaling>
        <c:delete val="0"/>
        <c:axPos val="b"/>
        <c:title>
          <c:tx>
            <c:rich>
              <a:bodyPr/>
              <a:lstStyle/>
              <a:p>
                <a:pPr>
                  <a:defRPr/>
                </a:pPr>
                <a:r>
                  <a:rPr lang="en-US" altLang="ko-KR"/>
                  <a:t>Financial</a:t>
                </a:r>
                <a:r>
                  <a:rPr lang="en-US" altLang="ko-KR" baseline="0"/>
                  <a:t> Freedom 2012</a:t>
                </a:r>
                <a:endParaRPr lang="ko-KR" altLang="en-US"/>
              </a:p>
            </c:rich>
          </c:tx>
          <c:layout/>
          <c:overlay val="0"/>
        </c:title>
        <c:numFmt formatCode="General" sourceLinked="1"/>
        <c:majorTickMark val="none"/>
        <c:minorTickMark val="none"/>
        <c:tickLblPos val="nextTo"/>
        <c:crossAx val="98262016"/>
        <c:crosses val="autoZero"/>
        <c:crossBetween val="midCat"/>
      </c:valAx>
      <c:valAx>
        <c:axId val="98262016"/>
        <c:scaling>
          <c:orientation val="minMax"/>
        </c:scaling>
        <c:delete val="0"/>
        <c:axPos val="l"/>
        <c:majorGridlines/>
        <c:title>
          <c:tx>
            <c:rich>
              <a:bodyPr/>
              <a:lstStyle/>
              <a:p>
                <a:pPr>
                  <a:defRPr/>
                </a:pPr>
                <a:r>
                  <a:rPr lang="en-US" altLang="ko-KR"/>
                  <a:t>FDI</a:t>
                </a:r>
                <a:r>
                  <a:rPr lang="en-US" altLang="ko-KR" baseline="0"/>
                  <a:t> 2012</a:t>
                </a:r>
                <a:endParaRPr lang="ko-KR" altLang="en-US"/>
              </a:p>
            </c:rich>
          </c:tx>
          <c:layout/>
          <c:overlay val="0"/>
        </c:title>
        <c:numFmt formatCode="General" sourceLinked="1"/>
        <c:majorTickMark val="none"/>
        <c:minorTickMark val="none"/>
        <c:tickLblPos val="nextTo"/>
        <c:crossAx val="98260096"/>
        <c:crosses val="autoZero"/>
        <c:crossBetween val="midCat"/>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ko-KR"/>
              <a:t>Financial Inter-relations Ratio(FIR)</a:t>
            </a:r>
            <a:endParaRPr lang="ko-KR" altLang="en-US"/>
          </a:p>
        </c:rich>
      </c:tx>
      <c:layout/>
      <c:overlay val="0"/>
    </c:title>
    <c:autoTitleDeleted val="0"/>
    <c:plotArea>
      <c:layout/>
      <c:lineChart>
        <c:grouping val="standard"/>
        <c:varyColors val="0"/>
        <c:ser>
          <c:idx val="0"/>
          <c:order val="0"/>
          <c:tx>
            <c:strRef>
              <c:f>Sheet1!$A$4</c:f>
              <c:strCache>
                <c:ptCount val="1"/>
                <c:pt idx="0">
                  <c:v>Korea</c:v>
                </c:pt>
              </c:strCache>
            </c:strRef>
          </c:tx>
          <c:marker>
            <c:symbol val="none"/>
          </c:marker>
          <c:cat>
            <c:numRef>
              <c:f>Sheet1!$B$3:$Z$3</c:f>
              <c:numCache>
                <c:formatCode>General</c:formatCode>
                <c:ptCount val="25"/>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numCache>
            </c:numRef>
          </c:cat>
          <c:val>
            <c:numRef>
              <c:f>Sheet1!$B$4:$Z$4</c:f>
              <c:numCache>
                <c:formatCode>0.00</c:formatCode>
                <c:ptCount val="25"/>
                <c:pt idx="0">
                  <c:v>3.573221473513573</c:v>
                </c:pt>
                <c:pt idx="1">
                  <c:v>3.539054421398474</c:v>
                </c:pt>
                <c:pt idx="2">
                  <c:v>3.951051821835756</c:v>
                </c:pt>
                <c:pt idx="3">
                  <c:v>4.0277262692233506</c:v>
                </c:pt>
                <c:pt idx="4">
                  <c:v>4.0691025547269959</c:v>
                </c:pt>
                <c:pt idx="5">
                  <c:v>4.2300426829337718</c:v>
                </c:pt>
                <c:pt idx="6">
                  <c:v>4.3722766543726026</c:v>
                </c:pt>
                <c:pt idx="7">
                  <c:v>4.4765953032420169</c:v>
                </c:pt>
                <c:pt idx="8">
                  <c:v>4.538557783368006</c:v>
                </c:pt>
                <c:pt idx="9">
                  <c:v>4.8019003293023248</c:v>
                </c:pt>
                <c:pt idx="10">
                  <c:v>5.5503106795575912</c:v>
                </c:pt>
                <c:pt idx="11">
                  <c:v>6.1262158825582258</c:v>
                </c:pt>
                <c:pt idx="12">
                  <c:v>6.0262782944699849</c:v>
                </c:pt>
                <c:pt idx="13">
                  <c:v>5.9858789040500611</c:v>
                </c:pt>
                <c:pt idx="14">
                  <c:v>6.1605208133141938</c:v>
                </c:pt>
                <c:pt idx="15">
                  <c:v>6.0827683859126598</c:v>
                </c:pt>
                <c:pt idx="16">
                  <c:v>6.0844411500610729</c:v>
                </c:pt>
                <c:pt idx="17">
                  <c:v>5.8862521850556604</c:v>
                </c:pt>
                <c:pt idx="18">
                  <c:v>6.1302492413185004</c:v>
                </c:pt>
                <c:pt idx="19">
                  <c:v>7.618320682817985</c:v>
                </c:pt>
                <c:pt idx="20">
                  <c:v>8.2043624686339935</c:v>
                </c:pt>
                <c:pt idx="21">
                  <c:v>8.3279472484405517</c:v>
                </c:pt>
                <c:pt idx="22">
                  <c:v>8.8710507765546112</c:v>
                </c:pt>
                <c:pt idx="23">
                  <c:v>8.7921026803081155</c:v>
                </c:pt>
                <c:pt idx="24">
                  <c:v>8.8142375521164187</c:v>
                </c:pt>
              </c:numCache>
            </c:numRef>
          </c:val>
          <c:smooth val="0"/>
        </c:ser>
        <c:ser>
          <c:idx val="1"/>
          <c:order val="1"/>
          <c:tx>
            <c:strRef>
              <c:f>Sheet1!$A$5</c:f>
              <c:strCache>
                <c:ptCount val="1"/>
                <c:pt idx="0">
                  <c:v>Japan</c:v>
                </c:pt>
              </c:strCache>
            </c:strRef>
          </c:tx>
          <c:marker>
            <c:symbol val="none"/>
          </c:marker>
          <c:cat>
            <c:numRef>
              <c:f>Sheet1!$B$3:$Z$3</c:f>
              <c:numCache>
                <c:formatCode>General</c:formatCode>
                <c:ptCount val="25"/>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numCache>
            </c:numRef>
          </c:cat>
          <c:val>
            <c:numRef>
              <c:f>Sheet1!$B$5:$Z$5</c:f>
              <c:numCache>
                <c:formatCode>0.00</c:formatCode>
                <c:ptCount val="25"/>
                <c:pt idx="0">
                  <c:v>10.012631822290125</c:v>
                </c:pt>
                <c:pt idx="1">
                  <c:v>10.497805063277164</c:v>
                </c:pt>
                <c:pt idx="2">
                  <c:v>10.669157532189217</c:v>
                </c:pt>
                <c:pt idx="3">
                  <c:v>10.096551700395382</c:v>
                </c:pt>
                <c:pt idx="4">
                  <c:v>9.5093767962958466</c:v>
                </c:pt>
                <c:pt idx="5">
                  <c:v>9.4767459728857801</c:v>
                </c:pt>
                <c:pt idx="6">
                  <c:v>9.8024601975433594</c:v>
                </c:pt>
                <c:pt idx="7">
                  <c:v>9.8266300442793924</c:v>
                </c:pt>
                <c:pt idx="8">
                  <c:v>10.268544400405881</c:v>
                </c:pt>
                <c:pt idx="9">
                  <c:v>10.108010287894144</c:v>
                </c:pt>
                <c:pt idx="10">
                  <c:v>10.231390303997802</c:v>
                </c:pt>
                <c:pt idx="11">
                  <c:v>10.508469115710154</c:v>
                </c:pt>
                <c:pt idx="12">
                  <c:v>11.118328702086876</c:v>
                </c:pt>
                <c:pt idx="13">
                  <c:v>11.032740184813827</c:v>
                </c:pt>
                <c:pt idx="14">
                  <c:v>11.016560151381748</c:v>
                </c:pt>
                <c:pt idx="15">
                  <c:v>11.075070875987576</c:v>
                </c:pt>
                <c:pt idx="16">
                  <c:v>11.411848234598374</c:v>
                </c:pt>
                <c:pt idx="17">
                  <c:v>11.387763446484762</c:v>
                </c:pt>
                <c:pt idx="18">
                  <c:v>11.991963578565716</c:v>
                </c:pt>
                <c:pt idx="19">
                  <c:v>11.849948489086767</c:v>
                </c:pt>
                <c:pt idx="20">
                  <c:v>11.066731521435168</c:v>
                </c:pt>
                <c:pt idx="21">
                  <c:v>10.668303017187375</c:v>
                </c:pt>
                <c:pt idx="22">
                  <c:v>11.75041696233337</c:v>
                </c:pt>
                <c:pt idx="23">
                  <c:v>11.647818237572087</c:v>
                </c:pt>
                <c:pt idx="24">
                  <c:v>12.100272466313641</c:v>
                </c:pt>
              </c:numCache>
            </c:numRef>
          </c:val>
          <c:smooth val="0"/>
        </c:ser>
        <c:ser>
          <c:idx val="2"/>
          <c:order val="2"/>
          <c:tx>
            <c:strRef>
              <c:f>Sheet1!$A$6</c:f>
              <c:strCache>
                <c:ptCount val="1"/>
                <c:pt idx="0">
                  <c:v>U.S.A.</c:v>
                </c:pt>
              </c:strCache>
            </c:strRef>
          </c:tx>
          <c:marker>
            <c:symbol val="none"/>
          </c:marker>
          <c:cat>
            <c:numRef>
              <c:f>Sheet1!$B$3:$Z$3</c:f>
              <c:numCache>
                <c:formatCode>General</c:formatCode>
                <c:ptCount val="25"/>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numCache>
            </c:numRef>
          </c:cat>
          <c:val>
            <c:numRef>
              <c:f>Sheet1!$B$6:$Z$6</c:f>
              <c:numCache>
                <c:formatCode>0.00</c:formatCode>
                <c:ptCount val="25"/>
                <c:pt idx="0">
                  <c:v>5.8107579315940052</c:v>
                </c:pt>
                <c:pt idx="1">
                  <c:v>5.8526751217213757</c:v>
                </c:pt>
                <c:pt idx="2">
                  <c:v>6.0464794616778201</c:v>
                </c:pt>
                <c:pt idx="3">
                  <c:v>5.9495884312007012</c:v>
                </c:pt>
                <c:pt idx="4">
                  <c:v>6.2648695976787199</c:v>
                </c:pt>
                <c:pt idx="5">
                  <c:v>6.2882896982578176</c:v>
                </c:pt>
                <c:pt idx="6">
                  <c:v>6.5289629322395806</c:v>
                </c:pt>
                <c:pt idx="7">
                  <c:v>6.4516549569524031</c:v>
                </c:pt>
                <c:pt idx="8">
                  <c:v>6.8572597287534931</c:v>
                </c:pt>
                <c:pt idx="9">
                  <c:v>7.0788254852624011</c:v>
                </c:pt>
                <c:pt idx="10">
                  <c:v>7.5149725238387273</c:v>
                </c:pt>
                <c:pt idx="11">
                  <c:v>8.0069961327965995</c:v>
                </c:pt>
                <c:pt idx="12">
                  <c:v>8.6301632996095705</c:v>
                </c:pt>
                <c:pt idx="13">
                  <c:v>8.3152007348195216</c:v>
                </c:pt>
                <c:pt idx="14">
                  <c:v>8.1633820061410525</c:v>
                </c:pt>
                <c:pt idx="15">
                  <c:v>7.8700499934342583</c:v>
                </c:pt>
                <c:pt idx="16">
                  <c:v>8.4473285882257905</c:v>
                </c:pt>
                <c:pt idx="17">
                  <c:v>8.7832135031440739</c:v>
                </c:pt>
                <c:pt idx="18">
                  <c:v>8.9549405401168034</c:v>
                </c:pt>
                <c:pt idx="19">
                  <c:v>9.2567373726997921</c:v>
                </c:pt>
                <c:pt idx="20">
                  <c:v>9.6852449085272863</c:v>
                </c:pt>
                <c:pt idx="21">
                  <c:v>8.7262509641509567</c:v>
                </c:pt>
                <c:pt idx="22">
                  <c:v>9.3729252702265953</c:v>
                </c:pt>
                <c:pt idx="23">
                  <c:v>9.3130134266327982</c:v>
                </c:pt>
                <c:pt idx="24">
                  <c:v>9.1097754958484813</c:v>
                </c:pt>
              </c:numCache>
            </c:numRef>
          </c:val>
          <c:smooth val="0"/>
        </c:ser>
        <c:ser>
          <c:idx val="3"/>
          <c:order val="3"/>
          <c:tx>
            <c:strRef>
              <c:f>Sheet1!$A$7</c:f>
              <c:strCache>
                <c:ptCount val="1"/>
                <c:pt idx="0">
                  <c:v>U.K.</c:v>
                </c:pt>
              </c:strCache>
            </c:strRef>
          </c:tx>
          <c:marker>
            <c:symbol val="none"/>
          </c:marker>
          <c:cat>
            <c:numRef>
              <c:f>Sheet1!$B$3:$Z$3</c:f>
              <c:numCache>
                <c:formatCode>General</c:formatCode>
                <c:ptCount val="25"/>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numCache>
            </c:numRef>
          </c:cat>
          <c:val>
            <c:numRef>
              <c:f>Sheet1!$B$7:$Z$7</c:f>
              <c:numCache>
                <c:formatCode>0.00</c:formatCode>
                <c:ptCount val="25"/>
                <c:pt idx="0">
                  <c:v>6.8725464859027188</c:v>
                </c:pt>
                <c:pt idx="1">
                  <c:v>6.9415154353016613</c:v>
                </c:pt>
                <c:pt idx="2">
                  <c:v>7.6066093394516638</c:v>
                </c:pt>
                <c:pt idx="3">
                  <c:v>7.2914092094017473</c:v>
                </c:pt>
                <c:pt idx="4">
                  <c:v>7.3581746959438252</c:v>
                </c:pt>
                <c:pt idx="5">
                  <c:v>7.8302334367262754</c:v>
                </c:pt>
                <c:pt idx="6">
                  <c:v>8.6167213145151074</c:v>
                </c:pt>
                <c:pt idx="7">
                  <c:v>8.0269342880908461</c:v>
                </c:pt>
                <c:pt idx="8">
                  <c:v>8.6338596585278022</c:v>
                </c:pt>
                <c:pt idx="9">
                  <c:v>8.7071618433388629</c:v>
                </c:pt>
                <c:pt idx="10">
                  <c:v>9.5206821515304529</c:v>
                </c:pt>
                <c:pt idx="11">
                  <c:v>9.5224580229385793</c:v>
                </c:pt>
                <c:pt idx="12">
                  <c:v>10.390183876143805</c:v>
                </c:pt>
                <c:pt idx="13">
                  <c:v>10.818442311533575</c:v>
                </c:pt>
                <c:pt idx="14">
                  <c:v>10.429587852324834</c:v>
                </c:pt>
                <c:pt idx="15">
                  <c:v>9.7022642922180271</c:v>
                </c:pt>
                <c:pt idx="16">
                  <c:v>10.290664905519371</c:v>
                </c:pt>
                <c:pt idx="17">
                  <c:v>11.878282328983603</c:v>
                </c:pt>
                <c:pt idx="18">
                  <c:v>13.167755726428188</c:v>
                </c:pt>
                <c:pt idx="19">
                  <c:v>13.945828932291764</c:v>
                </c:pt>
                <c:pt idx="20">
                  <c:v>14.87810229293677</c:v>
                </c:pt>
                <c:pt idx="21">
                  <c:v>19.570231331720446</c:v>
                </c:pt>
                <c:pt idx="22">
                  <c:v>17.545604456007915</c:v>
                </c:pt>
                <c:pt idx="23">
                  <c:v>18.203486984489295</c:v>
                </c:pt>
                <c:pt idx="24">
                  <c:v>18.942412691737296</c:v>
                </c:pt>
              </c:numCache>
            </c:numRef>
          </c:val>
          <c:smooth val="0"/>
        </c:ser>
        <c:dLbls>
          <c:showLegendKey val="0"/>
          <c:showVal val="0"/>
          <c:showCatName val="0"/>
          <c:showSerName val="0"/>
          <c:showPercent val="0"/>
          <c:showBubbleSize val="0"/>
        </c:dLbls>
        <c:marker val="1"/>
        <c:smooth val="0"/>
        <c:axId val="182565504"/>
        <c:axId val="11805056"/>
      </c:lineChart>
      <c:catAx>
        <c:axId val="182565504"/>
        <c:scaling>
          <c:orientation val="minMax"/>
        </c:scaling>
        <c:delete val="0"/>
        <c:axPos val="b"/>
        <c:numFmt formatCode="General" sourceLinked="1"/>
        <c:majorTickMark val="none"/>
        <c:minorTickMark val="none"/>
        <c:tickLblPos val="nextTo"/>
        <c:crossAx val="11805056"/>
        <c:crosses val="autoZero"/>
        <c:auto val="1"/>
        <c:lblAlgn val="ctr"/>
        <c:lblOffset val="100"/>
        <c:noMultiLvlLbl val="0"/>
      </c:catAx>
      <c:valAx>
        <c:axId val="11805056"/>
        <c:scaling>
          <c:orientation val="minMax"/>
        </c:scaling>
        <c:delete val="0"/>
        <c:axPos val="l"/>
        <c:majorGridlines/>
        <c:numFmt formatCode="0.00" sourceLinked="1"/>
        <c:majorTickMark val="none"/>
        <c:minorTickMark val="none"/>
        <c:tickLblPos val="nextTo"/>
        <c:spPr>
          <a:ln w="9525">
            <a:noFill/>
          </a:ln>
        </c:spPr>
        <c:crossAx val="18256550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50800">
              <a:solidFill>
                <a:srgbClr val="0070C0"/>
              </a:solidFill>
            </a:ln>
          </c:spPr>
          <c:marker>
            <c:symbol val="none"/>
          </c:marker>
          <c:cat>
            <c:strRef>
              <c:f>'Statistic Data'!$F$1:$AG$1</c:f>
              <c:strCache>
                <c:ptCount val="28"/>
                <c:pt idx="0">
                  <c:v>2005 2</c:v>
                </c:pt>
                <c:pt idx="1">
                  <c:v>2005 3</c:v>
                </c:pt>
                <c:pt idx="2">
                  <c:v>2005 4</c:v>
                </c:pt>
                <c:pt idx="3">
                  <c:v>2006 1</c:v>
                </c:pt>
                <c:pt idx="4">
                  <c:v>2006 2</c:v>
                </c:pt>
                <c:pt idx="5">
                  <c:v>2006 3</c:v>
                </c:pt>
                <c:pt idx="6">
                  <c:v>2006 4</c:v>
                </c:pt>
                <c:pt idx="7">
                  <c:v>2007 1</c:v>
                </c:pt>
                <c:pt idx="8">
                  <c:v>2007 2</c:v>
                </c:pt>
                <c:pt idx="9">
                  <c:v>2007 3</c:v>
                </c:pt>
                <c:pt idx="10">
                  <c:v>2007 4</c:v>
                </c:pt>
                <c:pt idx="11">
                  <c:v>2008 1</c:v>
                </c:pt>
                <c:pt idx="12">
                  <c:v>2008 2</c:v>
                </c:pt>
                <c:pt idx="13">
                  <c:v>2008 3</c:v>
                </c:pt>
                <c:pt idx="14">
                  <c:v>2008 4</c:v>
                </c:pt>
                <c:pt idx="15">
                  <c:v>2009 1</c:v>
                </c:pt>
                <c:pt idx="16">
                  <c:v>2009 2</c:v>
                </c:pt>
                <c:pt idx="17">
                  <c:v>2009 3</c:v>
                </c:pt>
                <c:pt idx="18">
                  <c:v>2009 4</c:v>
                </c:pt>
                <c:pt idx="19">
                  <c:v>2010 1</c:v>
                </c:pt>
                <c:pt idx="20">
                  <c:v>2010 2</c:v>
                </c:pt>
                <c:pt idx="21">
                  <c:v>2010 3</c:v>
                </c:pt>
                <c:pt idx="22">
                  <c:v>2010 4</c:v>
                </c:pt>
                <c:pt idx="23">
                  <c:v>2011 1</c:v>
                </c:pt>
                <c:pt idx="24">
                  <c:v>2011 2</c:v>
                </c:pt>
                <c:pt idx="25">
                  <c:v>2011 3</c:v>
                </c:pt>
                <c:pt idx="26">
                  <c:v>2011 4</c:v>
                </c:pt>
                <c:pt idx="27">
                  <c:v>2012 1</c:v>
                </c:pt>
              </c:strCache>
            </c:strRef>
          </c:cat>
          <c:val>
            <c:numRef>
              <c:f>'Statistic Data'!$F$2:$AG$2</c:f>
              <c:numCache>
                <c:formatCode>###,##0.00</c:formatCode>
                <c:ptCount val="28"/>
                <c:pt idx="0">
                  <c:v>1007.9599999999999</c:v>
                </c:pt>
                <c:pt idx="1">
                  <c:v>1029.1899999999998</c:v>
                </c:pt>
                <c:pt idx="2">
                  <c:v>1037</c:v>
                </c:pt>
                <c:pt idx="3">
                  <c:v>977.52</c:v>
                </c:pt>
                <c:pt idx="4">
                  <c:v>950.41</c:v>
                </c:pt>
                <c:pt idx="5">
                  <c:v>955.02</c:v>
                </c:pt>
                <c:pt idx="6">
                  <c:v>938.4</c:v>
                </c:pt>
                <c:pt idx="7">
                  <c:v>938.9</c:v>
                </c:pt>
                <c:pt idx="8">
                  <c:v>929.26</c:v>
                </c:pt>
                <c:pt idx="9">
                  <c:v>928.17000000000007</c:v>
                </c:pt>
                <c:pt idx="10">
                  <c:v>920.59</c:v>
                </c:pt>
                <c:pt idx="11">
                  <c:v>955.97</c:v>
                </c:pt>
                <c:pt idx="12">
                  <c:v>1016.72</c:v>
                </c:pt>
                <c:pt idx="13">
                  <c:v>1062.6399999999999</c:v>
                </c:pt>
                <c:pt idx="14">
                  <c:v>1362.79</c:v>
                </c:pt>
                <c:pt idx="15">
                  <c:v>1415.22</c:v>
                </c:pt>
                <c:pt idx="16">
                  <c:v>1288.6799999999998</c:v>
                </c:pt>
                <c:pt idx="17">
                  <c:v>1240.8899999999999</c:v>
                </c:pt>
                <c:pt idx="18">
                  <c:v>1168.6099999999999</c:v>
                </c:pt>
                <c:pt idx="19">
                  <c:v>1144.08</c:v>
                </c:pt>
                <c:pt idx="20">
                  <c:v>1163.46</c:v>
                </c:pt>
                <c:pt idx="21">
                  <c:v>1185.5899999999999</c:v>
                </c:pt>
                <c:pt idx="22">
                  <c:v>1132.77</c:v>
                </c:pt>
                <c:pt idx="23">
                  <c:v>1120.4000000000001</c:v>
                </c:pt>
                <c:pt idx="24">
                  <c:v>1083.8899999999999</c:v>
                </c:pt>
                <c:pt idx="25">
                  <c:v>1083.04</c:v>
                </c:pt>
                <c:pt idx="26">
                  <c:v>1144.75</c:v>
                </c:pt>
                <c:pt idx="27">
                  <c:v>1131.47</c:v>
                </c:pt>
              </c:numCache>
            </c:numRef>
          </c:val>
          <c:smooth val="0"/>
        </c:ser>
        <c:dLbls>
          <c:showLegendKey val="0"/>
          <c:showVal val="0"/>
          <c:showCatName val="0"/>
          <c:showSerName val="0"/>
          <c:showPercent val="0"/>
          <c:showBubbleSize val="0"/>
        </c:dLbls>
        <c:marker val="1"/>
        <c:smooth val="0"/>
        <c:axId val="11843840"/>
        <c:axId val="11849728"/>
      </c:lineChart>
      <c:catAx>
        <c:axId val="11843840"/>
        <c:scaling>
          <c:orientation val="minMax"/>
        </c:scaling>
        <c:delete val="0"/>
        <c:axPos val="b"/>
        <c:majorTickMark val="out"/>
        <c:minorTickMark val="none"/>
        <c:tickLblPos val="nextTo"/>
        <c:txPr>
          <a:bodyPr rot="-2820000"/>
          <a:lstStyle/>
          <a:p>
            <a:pPr>
              <a:defRPr sz="1400"/>
            </a:pPr>
            <a:endParaRPr lang="ko-KR"/>
          </a:p>
        </c:txPr>
        <c:crossAx val="11849728"/>
        <c:crosses val="autoZero"/>
        <c:auto val="1"/>
        <c:lblAlgn val="ctr"/>
        <c:lblOffset val="100"/>
        <c:tickLblSkip val="1"/>
        <c:noMultiLvlLbl val="0"/>
      </c:catAx>
      <c:valAx>
        <c:axId val="11849728"/>
        <c:scaling>
          <c:orientation val="minMax"/>
          <c:min val="600"/>
        </c:scaling>
        <c:delete val="0"/>
        <c:axPos val="l"/>
        <c:majorGridlines/>
        <c:numFmt formatCode="#,##0_);[Red]\(#,##0\)" sourceLinked="0"/>
        <c:majorTickMark val="none"/>
        <c:minorTickMark val="none"/>
        <c:tickLblPos val="nextTo"/>
        <c:txPr>
          <a:bodyPr/>
          <a:lstStyle/>
          <a:p>
            <a:pPr>
              <a:defRPr sz="1600"/>
            </a:pPr>
            <a:endParaRPr lang="ko-KR"/>
          </a:p>
        </c:txPr>
        <c:crossAx val="11843840"/>
        <c:crosses val="autoZero"/>
        <c:crossBetween val="between"/>
        <c:majorUnit val="100"/>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808A8BE-08FB-43FF-B07A-F4E4DBC4C25A}" type="datetimeFigureOut">
              <a:rPr lang="ko-KR" altLang="en-US" smtClean="0"/>
              <a:t>2013-05-16</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BB5705E-0F90-4066-88B4-744AFEACE747}" type="slidenum">
              <a:rPr lang="ko-KR" altLang="en-US" smtClean="0"/>
              <a:t>‹#›</a:t>
            </a:fld>
            <a:endParaRPr lang="ko-KR" altLang="en-US"/>
          </a:p>
        </p:txBody>
      </p:sp>
    </p:spTree>
    <p:extLst>
      <p:ext uri="{BB962C8B-B14F-4D97-AF65-F5344CB8AC3E}">
        <p14:creationId xmlns:p14="http://schemas.microsoft.com/office/powerpoint/2010/main" val="381179050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2008 Global Financial Crisis: LTV, DTI </a:t>
            </a:r>
            <a:r>
              <a:rPr lang="ko-KR" altLang="en-US" dirty="0" smtClean="0"/>
              <a:t>규제 덕분에 부동산 거품 적었다</a:t>
            </a:r>
            <a:r>
              <a:rPr lang="en-US" altLang="ko-KR" dirty="0" smtClean="0"/>
              <a:t>. Financial Derivative </a:t>
            </a:r>
            <a:r>
              <a:rPr lang="ko-KR" altLang="en-US" dirty="0" smtClean="0"/>
              <a:t>덜 발달 되어서 피해 적었다</a:t>
            </a:r>
            <a:r>
              <a:rPr lang="en-US" altLang="ko-KR" dirty="0" smtClean="0"/>
              <a:t>?</a:t>
            </a:r>
            <a:endParaRPr lang="ko-KR" altLang="en-US" dirty="0" smtClean="0"/>
          </a:p>
          <a:p>
            <a:endParaRPr lang="ko-KR" altLang="en-US" dirty="0"/>
          </a:p>
        </p:txBody>
      </p:sp>
      <p:sp>
        <p:nvSpPr>
          <p:cNvPr id="4" name="슬라이드 번호 개체 틀 3"/>
          <p:cNvSpPr>
            <a:spLocks noGrp="1"/>
          </p:cNvSpPr>
          <p:nvPr>
            <p:ph type="sldNum" sz="quarter" idx="10"/>
          </p:nvPr>
        </p:nvSpPr>
        <p:spPr/>
        <p:txBody>
          <a:bodyPr/>
          <a:lstStyle/>
          <a:p>
            <a:fld id="{7BB5705E-0F90-4066-88B4-744AFEACE747}" type="slidenum">
              <a:rPr lang="ko-KR" altLang="en-US" smtClean="0"/>
              <a:t>2</a:t>
            </a:fld>
            <a:endParaRPr lang="ko-KR" altLang="en-US"/>
          </a:p>
        </p:txBody>
      </p:sp>
    </p:spTree>
    <p:extLst>
      <p:ext uri="{BB962C8B-B14F-4D97-AF65-F5344CB8AC3E}">
        <p14:creationId xmlns:p14="http://schemas.microsoft.com/office/powerpoint/2010/main" val="1601122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ko-KR" altLang="en-US" dirty="0" smtClean="0"/>
              <a:t>생산과 투자 등에서 이미 높은 상호 의존성 지니고 있음에도 불구하고</a:t>
            </a:r>
            <a:r>
              <a:rPr lang="en-US" altLang="ko-KR" dirty="0" smtClean="0"/>
              <a:t>, EU </a:t>
            </a:r>
            <a:r>
              <a:rPr lang="ko-KR" altLang="en-US" dirty="0" smtClean="0"/>
              <a:t>및 </a:t>
            </a:r>
            <a:r>
              <a:rPr lang="en-US" altLang="ko-KR" dirty="0" smtClean="0"/>
              <a:t>NAFTA</a:t>
            </a:r>
            <a:r>
              <a:rPr lang="ko-KR" altLang="en-US" dirty="0" smtClean="0"/>
              <a:t>와 같은 제도적 통합의 틀이 없다</a:t>
            </a:r>
            <a:r>
              <a:rPr lang="en-US" altLang="ko-KR" dirty="0" smtClean="0"/>
              <a:t>. </a:t>
            </a:r>
            <a:r>
              <a:rPr lang="ko-KR" altLang="en-US" dirty="0" smtClean="0"/>
              <a:t>이로 인해 무역과 투자의 지속적 확대 어렵고</a:t>
            </a:r>
            <a:r>
              <a:rPr lang="en-US" altLang="ko-KR" dirty="0" smtClean="0"/>
              <a:t>, </a:t>
            </a:r>
            <a:r>
              <a:rPr lang="ko-KR" altLang="en-US" dirty="0" smtClean="0"/>
              <a:t>갈등의 소지가 항상 존재</a:t>
            </a:r>
            <a:r>
              <a:rPr lang="en-US" altLang="ko-KR" dirty="0" smtClean="0"/>
              <a:t>. </a:t>
            </a:r>
            <a:r>
              <a:rPr lang="ko-KR" altLang="en-US" dirty="0" smtClean="0"/>
              <a:t>결국 정부 차원이 아닌 민간기업 차원의 경제교류만 활성화 됨</a:t>
            </a:r>
            <a:r>
              <a:rPr lang="en-US" altLang="ko-KR" dirty="0" smtClean="0"/>
              <a:t>. </a:t>
            </a:r>
            <a:r>
              <a:rPr lang="ko-KR" altLang="en-US" dirty="0" smtClean="0"/>
              <a:t>경제위기 또는 무역 및 투자의 갈등 등을 해결할 수 있는 제도적 틀이 부족하다</a:t>
            </a:r>
            <a:r>
              <a:rPr lang="en-US" altLang="ko-KR" dirty="0" smtClean="0"/>
              <a:t>. </a:t>
            </a:r>
            <a:r>
              <a:rPr lang="ko-KR" altLang="en-US" dirty="0" smtClean="0"/>
              <a:t>유일한 예외가 </a:t>
            </a:r>
            <a:r>
              <a:rPr lang="en-US" altLang="ko-KR" dirty="0" smtClean="0"/>
              <a:t>CMIM (Chiang Mai Initiative Multi-lateralized)</a:t>
            </a:r>
            <a:r>
              <a:rPr lang="ko-KR" altLang="en-US" dirty="0" smtClean="0"/>
              <a:t>이지만</a:t>
            </a:r>
            <a:r>
              <a:rPr lang="en-US" altLang="ko-KR" dirty="0" smtClean="0"/>
              <a:t>, </a:t>
            </a:r>
            <a:r>
              <a:rPr lang="ko-KR" altLang="en-US" dirty="0" smtClean="0"/>
              <a:t>이 제도 역시 </a:t>
            </a:r>
            <a:r>
              <a:rPr lang="en-US" altLang="ko-KR" dirty="0" smtClean="0"/>
              <a:t>2008</a:t>
            </a:r>
            <a:r>
              <a:rPr lang="ko-KR" altLang="en-US" dirty="0" smtClean="0"/>
              <a:t>년 세계 금융위기 당시 무력했다</a:t>
            </a:r>
            <a:r>
              <a:rPr lang="en-US" altLang="ko-KR" dirty="0" smtClean="0"/>
              <a:t>.</a:t>
            </a:r>
          </a:p>
          <a:p>
            <a:endParaRPr lang="en-US" altLang="ko-KR" dirty="0" smtClean="0"/>
          </a:p>
          <a:p>
            <a:r>
              <a:rPr lang="ko-KR" altLang="en-US" dirty="0" smtClean="0"/>
              <a:t>기존의 경제협력은 주로 제조업에서 수직적 결합을 통한 교류</a:t>
            </a:r>
            <a:r>
              <a:rPr lang="en-US" altLang="ko-KR" dirty="0" smtClean="0"/>
              <a:t>. </a:t>
            </a:r>
            <a:r>
              <a:rPr lang="ko-KR" altLang="en-US" dirty="0" smtClean="0"/>
              <a:t>그러나 부가가치 높고 앞으로 성장 가능성 높은 서비스업으로의 협력 필요</a:t>
            </a:r>
            <a:r>
              <a:rPr lang="en-US" altLang="ko-KR" dirty="0" smtClean="0"/>
              <a:t>.</a:t>
            </a:r>
          </a:p>
          <a:p>
            <a:endParaRPr lang="en-US" altLang="ko-KR" dirty="0" smtClean="0"/>
          </a:p>
          <a:p>
            <a:r>
              <a:rPr lang="ko-KR" altLang="en-US" dirty="0" smtClean="0"/>
              <a:t>경제는 중국에 그러나 안보는 미국에 의존하는 구조 고착화</a:t>
            </a:r>
            <a:r>
              <a:rPr lang="en-US" altLang="ko-KR" dirty="0" smtClean="0"/>
              <a:t>. </a:t>
            </a:r>
            <a:r>
              <a:rPr lang="ko-KR" altLang="en-US" dirty="0" smtClean="0"/>
              <a:t>한반도의 안보 역시 동아시아 국가들의 협력 속에서 보다 강화할 필요가 있다</a:t>
            </a:r>
            <a:r>
              <a:rPr lang="en-US" altLang="ko-KR" dirty="0" smtClean="0"/>
              <a:t>.</a:t>
            </a:r>
          </a:p>
          <a:p>
            <a:endParaRPr lang="en-US" altLang="ko-KR" dirty="0" smtClean="0"/>
          </a:p>
          <a:p>
            <a:r>
              <a:rPr lang="ko-KR" altLang="en-US" dirty="0" smtClean="0"/>
              <a:t>선진국 시장에 수출에만 의존하는 성장에는 한계가 있다</a:t>
            </a:r>
            <a:r>
              <a:rPr lang="en-US" altLang="ko-KR" dirty="0" smtClean="0"/>
              <a:t>. </a:t>
            </a:r>
            <a:r>
              <a:rPr lang="ko-KR" altLang="en-US" dirty="0" smtClean="0"/>
              <a:t>결국 내수 위주의 성장을 해야 하는데</a:t>
            </a:r>
            <a:r>
              <a:rPr lang="en-US" altLang="ko-KR" dirty="0" smtClean="0"/>
              <a:t>, </a:t>
            </a:r>
            <a:r>
              <a:rPr lang="ko-KR" altLang="en-US" dirty="0" smtClean="0"/>
              <a:t>경제통합을 통해서 한국 내수시장을 실질적으로 더 키울 필요가 있다</a:t>
            </a:r>
            <a:r>
              <a:rPr lang="en-US" altLang="ko-KR" dirty="0" smtClean="0"/>
              <a:t>. </a:t>
            </a:r>
            <a:endParaRPr lang="ko-KR" altLang="en-US" dirty="0" smtClean="0"/>
          </a:p>
          <a:p>
            <a:endParaRPr lang="ko-KR" altLang="en-US" dirty="0" smtClean="0"/>
          </a:p>
        </p:txBody>
      </p:sp>
      <p:sp>
        <p:nvSpPr>
          <p:cNvPr id="65540"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w Cen MT" pitchFamily="34" charset="0"/>
                <a:ea typeface="굴림" pitchFamily="50" charset="-127"/>
              </a:defRPr>
            </a:lvl1pPr>
            <a:lvl2pPr marL="742950" indent="-285750" eaLnBrk="0" hangingPunct="0">
              <a:defRPr kumimoji="1">
                <a:solidFill>
                  <a:schemeClr val="tx1"/>
                </a:solidFill>
                <a:latin typeface="Tw Cen MT" pitchFamily="34" charset="0"/>
                <a:ea typeface="굴림" pitchFamily="50" charset="-127"/>
              </a:defRPr>
            </a:lvl2pPr>
            <a:lvl3pPr marL="1143000" indent="-228600" eaLnBrk="0" hangingPunct="0">
              <a:defRPr kumimoji="1">
                <a:solidFill>
                  <a:schemeClr val="tx1"/>
                </a:solidFill>
                <a:latin typeface="Tw Cen MT" pitchFamily="34" charset="0"/>
                <a:ea typeface="굴림" pitchFamily="50" charset="-127"/>
              </a:defRPr>
            </a:lvl3pPr>
            <a:lvl4pPr marL="1600200" indent="-228600" eaLnBrk="0" hangingPunct="0">
              <a:defRPr kumimoji="1">
                <a:solidFill>
                  <a:schemeClr val="tx1"/>
                </a:solidFill>
                <a:latin typeface="Tw Cen MT" pitchFamily="34" charset="0"/>
                <a:ea typeface="굴림" pitchFamily="50" charset="-127"/>
              </a:defRPr>
            </a:lvl4pPr>
            <a:lvl5pPr marL="2057400" indent="-228600" eaLnBrk="0" hangingPunct="0">
              <a:defRPr kumimoji="1">
                <a:solidFill>
                  <a:schemeClr val="tx1"/>
                </a:solidFill>
                <a:latin typeface="Tw Cen MT"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Tw Cen MT"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Tw Cen MT"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Tw Cen MT"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Tw Cen MT" pitchFamily="34" charset="0"/>
                <a:ea typeface="굴림" pitchFamily="50" charset="-127"/>
              </a:defRPr>
            </a:lvl9pPr>
          </a:lstStyle>
          <a:p>
            <a:pPr eaLnBrk="1" hangingPunct="1"/>
            <a:fld id="{39A408F6-0A35-40FA-B3BC-24A2793F7EC0}" type="slidenum">
              <a:rPr kumimoji="0" lang="en-US" altLang="ko-KR" smtClean="0">
                <a:latin typeface="Calibri" pitchFamily="34" charset="0"/>
              </a:rPr>
              <a:pPr eaLnBrk="1" hangingPunct="1"/>
              <a:t>12</a:t>
            </a:fld>
            <a:endParaRPr kumimoji="0" lang="en-US" altLang="ko-KR"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ko-KR" altLang="en-US" dirty="0" smtClean="0"/>
              <a:t>경제구조 및 소득수준이 다르다 보니깐</a:t>
            </a:r>
            <a:r>
              <a:rPr lang="en-US" altLang="ko-KR" dirty="0" smtClean="0"/>
              <a:t>, </a:t>
            </a:r>
            <a:r>
              <a:rPr lang="ko-KR" altLang="en-US" dirty="0" smtClean="0"/>
              <a:t>이제까지 만든 </a:t>
            </a:r>
            <a:r>
              <a:rPr lang="en-US" altLang="ko-KR" dirty="0" smtClean="0"/>
              <a:t>FTA (</a:t>
            </a:r>
            <a:r>
              <a:rPr lang="ko-KR" altLang="en-US" dirty="0" smtClean="0"/>
              <a:t>한</a:t>
            </a:r>
            <a:r>
              <a:rPr lang="en-US" altLang="ko-KR" dirty="0" smtClean="0"/>
              <a:t>-ASEAN, </a:t>
            </a:r>
            <a:r>
              <a:rPr lang="ko-KR" altLang="en-US" dirty="0" smtClean="0"/>
              <a:t>중</a:t>
            </a:r>
            <a:r>
              <a:rPr lang="en-US" altLang="ko-KR" dirty="0" smtClean="0"/>
              <a:t>-ASEAN </a:t>
            </a:r>
            <a:r>
              <a:rPr lang="ko-KR" altLang="en-US" dirty="0" smtClean="0"/>
              <a:t>등</a:t>
            </a:r>
            <a:r>
              <a:rPr lang="en-US" altLang="ko-KR" dirty="0" smtClean="0"/>
              <a:t>)</a:t>
            </a:r>
            <a:r>
              <a:rPr lang="ko-KR" altLang="en-US" dirty="0" smtClean="0"/>
              <a:t>은 </a:t>
            </a:r>
            <a:r>
              <a:rPr lang="ko-KR" altLang="en-US" dirty="0" err="1" smtClean="0"/>
              <a:t>여러가지</a:t>
            </a:r>
            <a:r>
              <a:rPr lang="ko-KR" altLang="en-US" dirty="0" smtClean="0"/>
              <a:t> 예외가 있는 약한 정도의 경제통합</a:t>
            </a:r>
            <a:r>
              <a:rPr lang="en-US" altLang="ko-KR" dirty="0" smtClean="0"/>
              <a:t>. </a:t>
            </a:r>
            <a:r>
              <a:rPr lang="ko-KR" altLang="en-US" dirty="0" smtClean="0"/>
              <a:t>한중</a:t>
            </a:r>
            <a:r>
              <a:rPr lang="en-US" altLang="ko-KR" dirty="0" smtClean="0"/>
              <a:t>FTA </a:t>
            </a:r>
            <a:r>
              <a:rPr lang="ko-KR" altLang="en-US" dirty="0" smtClean="0"/>
              <a:t>등도 약한 </a:t>
            </a:r>
            <a:r>
              <a:rPr lang="en-US" altLang="ko-KR" dirty="0" smtClean="0"/>
              <a:t>FTA</a:t>
            </a:r>
            <a:r>
              <a:rPr lang="ko-KR" altLang="en-US" dirty="0" smtClean="0"/>
              <a:t>가 된다면 과연 그 실질적 효과가 무엇인지 의문</a:t>
            </a:r>
            <a:r>
              <a:rPr lang="en-US" altLang="ko-KR" dirty="0" smtClean="0"/>
              <a:t>. </a:t>
            </a:r>
            <a:r>
              <a:rPr lang="ko-KR" altLang="en-US" dirty="0" smtClean="0"/>
              <a:t>오히려 </a:t>
            </a:r>
            <a:r>
              <a:rPr lang="en-US" altLang="ko-KR" dirty="0" smtClean="0"/>
              <a:t>spaghetti bowl </a:t>
            </a:r>
            <a:r>
              <a:rPr lang="ko-KR" altLang="en-US" dirty="0" smtClean="0"/>
              <a:t>효과 같은 부정적 효과만 </a:t>
            </a:r>
            <a:r>
              <a:rPr lang="ko-KR" altLang="en-US" dirty="0" err="1" smtClean="0"/>
              <a:t>나올수도</a:t>
            </a:r>
            <a:r>
              <a:rPr lang="en-US" altLang="ko-KR" dirty="0" smtClean="0"/>
              <a:t>. </a:t>
            </a:r>
            <a:r>
              <a:rPr lang="ko-KR" altLang="en-US" dirty="0" smtClean="0"/>
              <a:t>또한 소득수준 다르면 </a:t>
            </a:r>
            <a:r>
              <a:rPr lang="ko-KR" altLang="en-US" dirty="0" err="1" smtClean="0"/>
              <a:t>산업내무역이</a:t>
            </a:r>
            <a:r>
              <a:rPr lang="ko-KR" altLang="en-US" dirty="0" smtClean="0"/>
              <a:t> 활성화되지 않는다</a:t>
            </a:r>
            <a:r>
              <a:rPr lang="en-US" altLang="ko-KR" dirty="0" smtClean="0"/>
              <a:t>. </a:t>
            </a:r>
            <a:r>
              <a:rPr lang="ko-KR" altLang="en-US" dirty="0" smtClean="0"/>
              <a:t>그래서 현재까지는 </a:t>
            </a:r>
            <a:r>
              <a:rPr lang="en-US" altLang="ko-KR" dirty="0" smtClean="0"/>
              <a:t>bilateral, shallow, and limited FTA -&gt; multilateral, profound, comprehensive, </a:t>
            </a:r>
          </a:p>
          <a:p>
            <a:pPr eaLnBrk="1" hangingPunct="1"/>
            <a:endParaRPr lang="en-US" altLang="ko-KR" dirty="0" smtClean="0"/>
          </a:p>
          <a:p>
            <a:pPr eaLnBrk="1" hangingPunct="1"/>
            <a:r>
              <a:rPr lang="ko-KR" altLang="en-US" dirty="0" smtClean="0"/>
              <a:t>한중 그리고 한일 </a:t>
            </a:r>
            <a:r>
              <a:rPr lang="en-US" altLang="ko-KR" dirty="0" smtClean="0"/>
              <a:t>FTA </a:t>
            </a:r>
            <a:r>
              <a:rPr lang="ko-KR" altLang="en-US" dirty="0" smtClean="0"/>
              <a:t>협상의 난제는 역시 농업</a:t>
            </a:r>
            <a:r>
              <a:rPr lang="en-US" altLang="ko-KR" dirty="0" smtClean="0"/>
              <a:t>. </a:t>
            </a:r>
            <a:r>
              <a:rPr lang="ko-KR" altLang="en-US" dirty="0" smtClean="0"/>
              <a:t>한중</a:t>
            </a:r>
            <a:r>
              <a:rPr lang="en-US" altLang="ko-KR" dirty="0" smtClean="0"/>
              <a:t>FTA</a:t>
            </a:r>
            <a:r>
              <a:rPr lang="ko-KR" altLang="en-US" dirty="0" smtClean="0"/>
              <a:t>에서도 농업에 대한 보조를 어떻게 </a:t>
            </a:r>
            <a:r>
              <a:rPr lang="ko-KR" altLang="en-US" dirty="0" err="1" smtClean="0"/>
              <a:t>해야할</a:t>
            </a:r>
            <a:r>
              <a:rPr lang="ko-KR" altLang="en-US" dirty="0" smtClean="0"/>
              <a:t> 지가 관건이 될 것임</a:t>
            </a:r>
            <a:r>
              <a:rPr lang="en-US" altLang="ko-KR" dirty="0" smtClean="0"/>
              <a:t>.</a:t>
            </a:r>
          </a:p>
          <a:p>
            <a:pPr eaLnBrk="1" hangingPunct="1"/>
            <a:r>
              <a:rPr lang="en-US" altLang="ko-KR" dirty="0" smtClean="0"/>
              <a:t> </a:t>
            </a:r>
          </a:p>
          <a:p>
            <a:pPr eaLnBrk="1" hangingPunct="1"/>
            <a:r>
              <a:rPr lang="ko-KR" altLang="en-US" dirty="0" smtClean="0"/>
              <a:t>산업공동화 우려는 특히 중국과의 </a:t>
            </a:r>
            <a:r>
              <a:rPr lang="en-US" altLang="ko-KR" dirty="0" smtClean="0"/>
              <a:t>FTA </a:t>
            </a:r>
            <a:r>
              <a:rPr lang="ko-KR" altLang="en-US" dirty="0" smtClean="0"/>
              <a:t>에서 많이 나타남</a:t>
            </a:r>
            <a:r>
              <a:rPr lang="en-US" altLang="ko-KR" dirty="0" smtClean="0"/>
              <a:t>. </a:t>
            </a:r>
            <a:r>
              <a:rPr lang="ko-KR" altLang="en-US" dirty="0" smtClean="0"/>
              <a:t>그러나 이는 실제보다 많이 과장됨</a:t>
            </a:r>
            <a:r>
              <a:rPr lang="en-US" altLang="ko-KR" dirty="0" smtClean="0"/>
              <a:t>. </a:t>
            </a:r>
          </a:p>
          <a:p>
            <a:pPr eaLnBrk="1" hangingPunct="1"/>
            <a:endParaRPr lang="en-US" altLang="ko-KR" dirty="0" smtClean="0"/>
          </a:p>
          <a:p>
            <a:pPr eaLnBrk="1" hangingPunct="1"/>
            <a:r>
              <a:rPr lang="en-US" altLang="ko-KR" dirty="0" smtClean="0"/>
              <a:t>2012</a:t>
            </a:r>
            <a:r>
              <a:rPr lang="ko-KR" altLang="en-US" dirty="0" smtClean="0"/>
              <a:t>년에는 협상만 하고 타결은 각 국가의 새 지도부가 등장하는 </a:t>
            </a:r>
            <a:r>
              <a:rPr lang="en-US" altLang="ko-KR" dirty="0" smtClean="0"/>
              <a:t>2013</a:t>
            </a:r>
            <a:r>
              <a:rPr lang="ko-KR" altLang="en-US" dirty="0" smtClean="0"/>
              <a:t>년 이후에 될 것</a:t>
            </a:r>
            <a:r>
              <a:rPr lang="en-US" altLang="ko-KR" dirty="0" smtClean="0"/>
              <a:t>.</a:t>
            </a:r>
          </a:p>
          <a:p>
            <a:pPr eaLnBrk="1" hangingPunct="1"/>
            <a:endParaRPr lang="en-US" altLang="ko-KR" dirty="0" smtClean="0"/>
          </a:p>
          <a:p>
            <a:pPr eaLnBrk="1" hangingPunct="1"/>
            <a:r>
              <a:rPr lang="ko-KR" altLang="en-US" dirty="0" smtClean="0"/>
              <a:t>무역과 투자의 협력이 깊어지는 데 반해서 금융협력 및 통합의 속도는 더딤</a:t>
            </a:r>
            <a:r>
              <a:rPr lang="en-US" altLang="ko-KR" dirty="0" smtClean="0"/>
              <a:t>. </a:t>
            </a:r>
            <a:r>
              <a:rPr lang="ko-KR" altLang="en-US" dirty="0" smtClean="0"/>
              <a:t>경쟁력도 취약</a:t>
            </a:r>
            <a:r>
              <a:rPr lang="en-US" altLang="ko-KR" dirty="0" smtClean="0"/>
              <a:t>?</a:t>
            </a:r>
          </a:p>
        </p:txBody>
      </p:sp>
      <p:sp>
        <p:nvSpPr>
          <p:cNvPr id="82948"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w Cen MT" pitchFamily="34" charset="0"/>
                <a:ea typeface="굴림" pitchFamily="50" charset="-127"/>
              </a:defRPr>
            </a:lvl1pPr>
            <a:lvl2pPr marL="742950" indent="-285750" eaLnBrk="0" hangingPunct="0">
              <a:defRPr kumimoji="1">
                <a:solidFill>
                  <a:schemeClr val="tx1"/>
                </a:solidFill>
                <a:latin typeface="Tw Cen MT" pitchFamily="34" charset="0"/>
                <a:ea typeface="굴림" pitchFamily="50" charset="-127"/>
              </a:defRPr>
            </a:lvl2pPr>
            <a:lvl3pPr marL="1143000" indent="-228600" eaLnBrk="0" hangingPunct="0">
              <a:defRPr kumimoji="1">
                <a:solidFill>
                  <a:schemeClr val="tx1"/>
                </a:solidFill>
                <a:latin typeface="Tw Cen MT" pitchFamily="34" charset="0"/>
                <a:ea typeface="굴림" pitchFamily="50" charset="-127"/>
              </a:defRPr>
            </a:lvl3pPr>
            <a:lvl4pPr marL="1600200" indent="-228600" eaLnBrk="0" hangingPunct="0">
              <a:defRPr kumimoji="1">
                <a:solidFill>
                  <a:schemeClr val="tx1"/>
                </a:solidFill>
                <a:latin typeface="Tw Cen MT" pitchFamily="34" charset="0"/>
                <a:ea typeface="굴림" pitchFamily="50" charset="-127"/>
              </a:defRPr>
            </a:lvl4pPr>
            <a:lvl5pPr marL="2057400" indent="-228600" eaLnBrk="0" hangingPunct="0">
              <a:defRPr kumimoji="1">
                <a:solidFill>
                  <a:schemeClr val="tx1"/>
                </a:solidFill>
                <a:latin typeface="Tw Cen MT"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Tw Cen MT"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Tw Cen MT"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Tw Cen MT"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Tw Cen MT" pitchFamily="34" charset="0"/>
                <a:ea typeface="굴림" pitchFamily="50" charset="-127"/>
              </a:defRPr>
            </a:lvl9pPr>
          </a:lstStyle>
          <a:p>
            <a:pPr eaLnBrk="1" hangingPunct="1"/>
            <a:fld id="{67532816-CCF0-48E3-B198-C1CF54B2CAC5}" type="slidenum">
              <a:rPr kumimoji="0" lang="en-US" altLang="ko-KR" smtClean="0">
                <a:latin typeface="Calibri" pitchFamily="34" charset="0"/>
              </a:rPr>
              <a:pPr eaLnBrk="1" hangingPunct="1"/>
              <a:t>13</a:t>
            </a:fld>
            <a:endParaRPr kumimoji="0" lang="en-US" altLang="ko-KR"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ko-KR" dirty="0" smtClean="0">
                <a:latin typeface="굴림" pitchFamily="50" charset="-127"/>
                <a:ea typeface="굴림" pitchFamily="50" charset="-127"/>
              </a:rPr>
              <a:t>Japan proposed AMF in 1998 after the outbreak of the 1997 Asian Financial Crisis, but failed to make it due to the opposition from the U.S. and IMF. </a:t>
            </a:r>
            <a:r>
              <a:rPr lang="ko-KR" altLang="en-US" dirty="0" err="1" smtClean="0">
                <a:latin typeface="굴림" pitchFamily="50" charset="-127"/>
                <a:ea typeface="굴림" pitchFamily="50" charset="-127"/>
              </a:rPr>
              <a:t>미야자와플랜은</a:t>
            </a:r>
            <a:r>
              <a:rPr lang="ko-KR" altLang="en-US" dirty="0" smtClean="0">
                <a:latin typeface="굴림" pitchFamily="50" charset="-127"/>
                <a:ea typeface="굴림" pitchFamily="50" charset="-127"/>
              </a:rPr>
              <a:t> </a:t>
            </a:r>
            <a:r>
              <a:rPr lang="en-US" altLang="ko-KR" dirty="0" smtClean="0">
                <a:latin typeface="굴림" pitchFamily="50" charset="-127"/>
                <a:ea typeface="굴림" pitchFamily="50" charset="-127"/>
              </a:rPr>
              <a:t>1998</a:t>
            </a:r>
            <a:r>
              <a:rPr lang="ko-KR" altLang="en-US" dirty="0" smtClean="0">
                <a:latin typeface="굴림" pitchFamily="50" charset="-127"/>
                <a:ea typeface="굴림" pitchFamily="50" charset="-127"/>
              </a:rPr>
              <a:t>년 </a:t>
            </a:r>
            <a:r>
              <a:rPr lang="en-US" altLang="ko-KR" dirty="0" smtClean="0">
                <a:latin typeface="굴림" pitchFamily="50" charset="-127"/>
                <a:ea typeface="굴림" pitchFamily="50" charset="-127"/>
              </a:rPr>
              <a:t>10</a:t>
            </a:r>
            <a:r>
              <a:rPr lang="ko-KR" altLang="en-US" dirty="0" smtClean="0">
                <a:latin typeface="굴림" pitchFamily="50" charset="-127"/>
                <a:ea typeface="굴림" pitchFamily="50" charset="-127"/>
              </a:rPr>
              <a:t>월 </a:t>
            </a:r>
            <a:r>
              <a:rPr lang="en-US" altLang="ko-KR" dirty="0" smtClean="0">
                <a:latin typeface="굴림" pitchFamily="50" charset="-127"/>
                <a:ea typeface="굴림" pitchFamily="50" charset="-127"/>
              </a:rPr>
              <a:t>IMF/World Bank </a:t>
            </a:r>
            <a:r>
              <a:rPr lang="ko-KR" altLang="en-US" dirty="0" err="1" smtClean="0">
                <a:latin typeface="굴림" pitchFamily="50" charset="-127"/>
                <a:ea typeface="굴림" pitchFamily="50" charset="-127"/>
              </a:rPr>
              <a:t>연차총회시</a:t>
            </a:r>
            <a:r>
              <a:rPr lang="ko-KR" altLang="en-US" dirty="0" smtClean="0">
                <a:latin typeface="굴림" pitchFamily="50" charset="-127"/>
                <a:ea typeface="굴림" pitchFamily="50" charset="-127"/>
              </a:rPr>
              <a:t> 일본의 </a:t>
            </a:r>
            <a:r>
              <a:rPr lang="ko-KR" altLang="en-US" dirty="0" err="1" smtClean="0">
                <a:latin typeface="굴림" pitchFamily="50" charset="-127"/>
                <a:ea typeface="굴림" pitchFamily="50" charset="-127"/>
              </a:rPr>
              <a:t>미야자와</a:t>
            </a:r>
            <a:r>
              <a:rPr lang="ko-KR" altLang="en-US" dirty="0" smtClean="0">
                <a:latin typeface="굴림" pitchFamily="50" charset="-127"/>
                <a:ea typeface="굴림" pitchFamily="50" charset="-127"/>
              </a:rPr>
              <a:t> 대장상이 발표한 일본의 </a:t>
            </a:r>
            <a:r>
              <a:rPr lang="ko-KR" altLang="en-US" dirty="0" err="1" smtClean="0">
                <a:latin typeface="굴림" pitchFamily="50" charset="-127"/>
                <a:ea typeface="굴림" pitchFamily="50" charset="-127"/>
              </a:rPr>
              <a:t>대아시아</a:t>
            </a:r>
            <a:r>
              <a:rPr lang="ko-KR" altLang="en-US" dirty="0" smtClean="0">
                <a:latin typeface="굴림" pitchFamily="50" charset="-127"/>
                <a:ea typeface="굴림" pitchFamily="50" charset="-127"/>
              </a:rPr>
              <a:t> 지원계획으로 </a:t>
            </a:r>
            <a:r>
              <a:rPr lang="ko-KR" altLang="en-US" dirty="0" err="1" smtClean="0">
                <a:latin typeface="굴림" pitchFamily="50" charset="-127"/>
                <a:ea typeface="굴림" pitchFamily="50" charset="-127"/>
              </a:rPr>
              <a:t>ㅇ</a:t>
            </a:r>
            <a:r>
              <a:rPr lang="ko-KR" altLang="en-US" dirty="0" smtClean="0">
                <a:latin typeface="굴림" pitchFamily="50" charset="-127"/>
                <a:ea typeface="굴림" pitchFamily="50" charset="-127"/>
              </a:rPr>
              <a:t> 향후 </a:t>
            </a:r>
            <a:r>
              <a:rPr lang="en-US" altLang="ko-KR" dirty="0" smtClean="0">
                <a:latin typeface="굴림" pitchFamily="50" charset="-127"/>
                <a:ea typeface="굴림" pitchFamily="50" charset="-127"/>
              </a:rPr>
              <a:t>2</a:t>
            </a:r>
            <a:r>
              <a:rPr lang="ko-KR" altLang="en-US" dirty="0" smtClean="0">
                <a:latin typeface="굴림" pitchFamily="50" charset="-127"/>
                <a:ea typeface="굴림" pitchFamily="50" charset="-127"/>
              </a:rPr>
              <a:t>년간 아시아 경제위기의 해소와 국제금융시장 안정을 위해 한국</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태국</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인니</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말련</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필리핀 등 </a:t>
            </a:r>
            <a:r>
              <a:rPr lang="en-US" altLang="ko-KR" dirty="0" smtClean="0">
                <a:latin typeface="굴림" pitchFamily="50" charset="-127"/>
                <a:ea typeface="굴림" pitchFamily="50" charset="-127"/>
              </a:rPr>
              <a:t>5</a:t>
            </a:r>
            <a:r>
              <a:rPr lang="ko-KR" altLang="en-US" dirty="0" smtClean="0">
                <a:latin typeface="굴림" pitchFamily="50" charset="-127"/>
                <a:ea typeface="굴림" pitchFamily="50" charset="-127"/>
              </a:rPr>
              <a:t>개국을 대상으로 </a:t>
            </a:r>
            <a:r>
              <a:rPr lang="en-US" altLang="ko-KR" dirty="0" smtClean="0">
                <a:latin typeface="굴림" pitchFamily="50" charset="-127"/>
                <a:ea typeface="굴림" pitchFamily="50" charset="-127"/>
              </a:rPr>
              <a:t>150</a:t>
            </a:r>
            <a:r>
              <a:rPr lang="ko-KR" altLang="en-US" dirty="0" smtClean="0">
                <a:latin typeface="굴림" pitchFamily="50" charset="-127"/>
                <a:ea typeface="굴림" pitchFamily="50" charset="-127"/>
              </a:rPr>
              <a:t>억불 규모의 자금을 지원한다는 내용</a:t>
            </a:r>
            <a:endParaRPr lang="en-US" altLang="ko-KR" dirty="0" smtClean="0">
              <a:latin typeface="굴림" pitchFamily="50" charset="-127"/>
              <a:ea typeface="굴림" pitchFamily="50" charset="-127"/>
            </a:endParaRPr>
          </a:p>
          <a:p>
            <a:pPr eaLnBrk="1" hangingPunct="1">
              <a:spcBef>
                <a:spcPct val="0"/>
              </a:spcBef>
            </a:pPr>
            <a:endParaRPr lang="en-US" altLang="ko-KR" dirty="0" smtClean="0">
              <a:latin typeface="굴림" pitchFamily="50" charset="-127"/>
              <a:ea typeface="굴림" pitchFamily="50" charset="-127"/>
            </a:endParaRPr>
          </a:p>
          <a:p>
            <a:pPr eaLnBrk="1" hangingPunct="1">
              <a:spcBef>
                <a:spcPct val="0"/>
              </a:spcBef>
            </a:pPr>
            <a:r>
              <a:rPr lang="en-US" altLang="ko-KR" dirty="0" smtClean="0">
                <a:latin typeface="굴림" pitchFamily="50" charset="-127"/>
                <a:ea typeface="굴림" pitchFamily="50" charset="-127"/>
              </a:rPr>
              <a:t>2001</a:t>
            </a:r>
            <a:r>
              <a:rPr lang="ko-KR" altLang="en-US" dirty="0" smtClean="0">
                <a:latin typeface="굴림" pitchFamily="50" charset="-127"/>
                <a:ea typeface="굴림" pitchFamily="50" charset="-127"/>
              </a:rPr>
              <a:t>년 </a:t>
            </a:r>
            <a:r>
              <a:rPr lang="en-US" altLang="ko-KR" dirty="0" smtClean="0">
                <a:latin typeface="굴림" pitchFamily="50" charset="-127"/>
                <a:ea typeface="굴림" pitchFamily="50" charset="-127"/>
              </a:rPr>
              <a:t>5</a:t>
            </a:r>
            <a:r>
              <a:rPr lang="ko-KR" altLang="en-US" dirty="0" smtClean="0">
                <a:latin typeface="굴림" pitchFamily="50" charset="-127"/>
                <a:ea typeface="굴림" pitchFamily="50" charset="-127"/>
              </a:rPr>
              <a:t>월 아세안과 한중일 재무장관 회담 </a:t>
            </a:r>
            <a:r>
              <a:rPr lang="ko-KR" altLang="en-US" dirty="0" err="1" smtClean="0">
                <a:latin typeface="굴림" pitchFamily="50" charset="-127"/>
                <a:ea typeface="굴림" pitchFamily="50" charset="-127"/>
              </a:rPr>
              <a:t>통화스와프</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일본과 태국 간 </a:t>
            </a:r>
            <a:r>
              <a:rPr lang="en-US" altLang="ko-KR" dirty="0" smtClean="0">
                <a:latin typeface="굴림" pitchFamily="50" charset="-127"/>
                <a:ea typeface="굴림" pitchFamily="50" charset="-127"/>
              </a:rPr>
              <a:t>30</a:t>
            </a:r>
            <a:r>
              <a:rPr lang="ko-KR" altLang="en-US" dirty="0" err="1" smtClean="0">
                <a:latin typeface="굴림" pitchFamily="50" charset="-127"/>
                <a:ea typeface="굴림" pitchFamily="50" charset="-127"/>
              </a:rPr>
              <a:t>억달러</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말레이시아와 </a:t>
            </a:r>
            <a:r>
              <a:rPr lang="en-US" altLang="ko-KR" dirty="0" smtClean="0">
                <a:latin typeface="굴림" pitchFamily="50" charset="-127"/>
                <a:ea typeface="굴림" pitchFamily="50" charset="-127"/>
              </a:rPr>
              <a:t>10</a:t>
            </a:r>
            <a:r>
              <a:rPr lang="ko-KR" altLang="en-US" dirty="0" smtClean="0">
                <a:latin typeface="굴림" pitchFamily="50" charset="-127"/>
                <a:ea typeface="굴림" pitchFamily="50" charset="-127"/>
              </a:rPr>
              <a:t>억 달러</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한국과 </a:t>
            </a:r>
            <a:r>
              <a:rPr lang="en-US" altLang="ko-KR" dirty="0" smtClean="0">
                <a:latin typeface="굴림" pitchFamily="50" charset="-127"/>
                <a:ea typeface="굴림" pitchFamily="50" charset="-127"/>
              </a:rPr>
              <a:t>20</a:t>
            </a:r>
            <a:r>
              <a:rPr lang="ko-KR" altLang="en-US" dirty="0" smtClean="0">
                <a:latin typeface="굴림" pitchFamily="50" charset="-127"/>
                <a:ea typeface="굴림" pitchFamily="50" charset="-127"/>
              </a:rPr>
              <a:t>억 달러</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아세안 역내간 </a:t>
            </a:r>
            <a:r>
              <a:rPr lang="en-US" altLang="ko-KR" dirty="0" smtClean="0">
                <a:latin typeface="굴림" pitchFamily="50" charset="-127"/>
                <a:ea typeface="굴림" pitchFamily="50" charset="-127"/>
              </a:rPr>
              <a:t>10</a:t>
            </a:r>
            <a:r>
              <a:rPr lang="ko-KR" altLang="en-US" dirty="0" smtClean="0">
                <a:latin typeface="굴림" pitchFamily="50" charset="-127"/>
                <a:ea typeface="굴림" pitchFamily="50" charset="-127"/>
              </a:rPr>
              <a:t>억 달러 등 총 </a:t>
            </a:r>
            <a:r>
              <a:rPr lang="en-US" altLang="ko-KR" dirty="0" smtClean="0">
                <a:latin typeface="굴림" pitchFamily="50" charset="-127"/>
                <a:ea typeface="굴림" pitchFamily="50" charset="-127"/>
              </a:rPr>
              <a:t>70</a:t>
            </a:r>
            <a:r>
              <a:rPr lang="ko-KR" altLang="en-US" dirty="0" smtClean="0">
                <a:latin typeface="굴림" pitchFamily="50" charset="-127"/>
                <a:ea typeface="굴림" pitchFamily="50" charset="-127"/>
              </a:rPr>
              <a:t>억 달러 </a:t>
            </a:r>
            <a:r>
              <a:rPr lang="en-US" altLang="ko-KR" dirty="0" smtClean="0">
                <a:latin typeface="굴림" pitchFamily="50" charset="-127"/>
                <a:ea typeface="굴림" pitchFamily="50" charset="-127"/>
              </a:rPr>
              <a:t>bilateral </a:t>
            </a:r>
            <a:r>
              <a:rPr lang="ko-KR" altLang="en-US" dirty="0" err="1" smtClean="0">
                <a:latin typeface="굴림" pitchFamily="50" charset="-127"/>
                <a:ea typeface="굴림" pitchFamily="50" charset="-127"/>
              </a:rPr>
              <a:t>스와프협정</a:t>
            </a:r>
            <a:r>
              <a:rPr lang="ko-KR" altLang="en-US" dirty="0" smtClean="0">
                <a:latin typeface="굴림" pitchFamily="50" charset="-127"/>
                <a:ea typeface="굴림" pitchFamily="50" charset="-127"/>
              </a:rPr>
              <a:t> 체결함</a:t>
            </a:r>
            <a:r>
              <a:rPr lang="en-US" altLang="ko-KR" dirty="0" smtClean="0">
                <a:latin typeface="굴림" pitchFamily="50" charset="-127"/>
                <a:ea typeface="굴림" pitchFamily="50" charset="-127"/>
              </a:rPr>
              <a:t>. Chiang Mai agreement. </a:t>
            </a:r>
            <a:r>
              <a:rPr lang="ko-KR" altLang="en-US" dirty="0" smtClean="0">
                <a:latin typeface="굴림" pitchFamily="50" charset="-127"/>
                <a:ea typeface="굴림" pitchFamily="50" charset="-127"/>
              </a:rPr>
              <a:t>이로서 </a:t>
            </a:r>
            <a:r>
              <a:rPr lang="en-US" altLang="ko-KR" dirty="0" smtClean="0">
                <a:latin typeface="굴림" pitchFamily="50" charset="-127"/>
                <a:ea typeface="굴림" pitchFamily="50" charset="-127"/>
              </a:rPr>
              <a:t>multilateral agreement </a:t>
            </a:r>
            <a:r>
              <a:rPr lang="ko-KR" altLang="en-US" dirty="0" smtClean="0">
                <a:latin typeface="굴림" pitchFamily="50" charset="-127"/>
                <a:ea typeface="굴림" pitchFamily="50" charset="-127"/>
              </a:rPr>
              <a:t>가 됨</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그러나 이를 </a:t>
            </a:r>
            <a:r>
              <a:rPr lang="en-US" altLang="ko-KR" dirty="0" smtClean="0">
                <a:latin typeface="굴림" pitchFamily="50" charset="-127"/>
                <a:ea typeface="굴림" pitchFamily="50" charset="-127"/>
              </a:rPr>
              <a:t>2008</a:t>
            </a:r>
            <a:r>
              <a:rPr lang="ko-KR" altLang="en-US" dirty="0" smtClean="0">
                <a:latin typeface="굴림" pitchFamily="50" charset="-127"/>
                <a:ea typeface="굴림" pitchFamily="50" charset="-127"/>
              </a:rPr>
              <a:t>년 </a:t>
            </a:r>
            <a:r>
              <a:rPr lang="ko-KR" altLang="en-US" dirty="0" err="1" smtClean="0">
                <a:latin typeface="굴림" pitchFamily="50" charset="-127"/>
                <a:ea typeface="굴림" pitchFamily="50" charset="-127"/>
              </a:rPr>
              <a:t>금융위기때</a:t>
            </a:r>
            <a:r>
              <a:rPr lang="ko-KR" altLang="en-US" dirty="0" smtClean="0">
                <a:latin typeface="굴림" pitchFamily="50" charset="-127"/>
                <a:ea typeface="굴림" pitchFamily="50" charset="-127"/>
              </a:rPr>
              <a:t> 사용하지 못함</a:t>
            </a:r>
            <a:r>
              <a:rPr lang="en-US" altLang="ko-KR" dirty="0" smtClean="0">
                <a:latin typeface="굴림" pitchFamily="50" charset="-127"/>
                <a:ea typeface="굴림" pitchFamily="50" charset="-127"/>
              </a:rPr>
              <a:t>.</a:t>
            </a:r>
            <a:endParaRPr lang="ko-KR" altLang="en-US" dirty="0" smtClean="0">
              <a:latin typeface="굴림" pitchFamily="50" charset="-127"/>
              <a:ea typeface="굴림" pitchFamily="50" charset="-127"/>
            </a:endParaRPr>
          </a:p>
          <a:p>
            <a:pPr eaLnBrk="1" hangingPunct="1">
              <a:spcBef>
                <a:spcPct val="0"/>
              </a:spcBef>
            </a:pPr>
            <a:endParaRPr lang="en-US" altLang="ko-KR" dirty="0" smtClean="0">
              <a:latin typeface="굴림" pitchFamily="50" charset="-127"/>
              <a:ea typeface="굴림" pitchFamily="50" charset="-127"/>
            </a:endParaRPr>
          </a:p>
          <a:p>
            <a:pPr eaLnBrk="1" hangingPunct="1">
              <a:spcBef>
                <a:spcPct val="0"/>
              </a:spcBef>
            </a:pPr>
            <a:r>
              <a:rPr lang="en-US" altLang="ko-KR" dirty="0" smtClean="0">
                <a:latin typeface="굴림" pitchFamily="50" charset="-127"/>
                <a:ea typeface="굴림" pitchFamily="50" charset="-127"/>
              </a:rPr>
              <a:t>*</a:t>
            </a:r>
            <a:r>
              <a:rPr lang="ko-KR" altLang="en-US" dirty="0" smtClean="0">
                <a:latin typeface="굴림" pitchFamily="50" charset="-127"/>
                <a:ea typeface="굴림" pitchFamily="50" charset="-127"/>
              </a:rPr>
              <a:t>중앙경제 </a:t>
            </a:r>
            <a:r>
              <a:rPr lang="en-US" altLang="ko-KR" dirty="0" smtClean="0">
                <a:latin typeface="굴림" pitchFamily="50" charset="-127"/>
                <a:ea typeface="굴림" pitchFamily="50" charset="-127"/>
              </a:rPr>
              <a:t>2010/3/24, ‘</a:t>
            </a:r>
            <a:r>
              <a:rPr lang="ko-KR" altLang="en-US" dirty="0" smtClean="0">
                <a:latin typeface="굴림" pitchFamily="50" charset="-127"/>
                <a:ea typeface="굴림" pitchFamily="50" charset="-127"/>
              </a:rPr>
              <a:t>아시아의 </a:t>
            </a:r>
            <a:r>
              <a:rPr lang="en-US" altLang="ko-KR" dirty="0" smtClean="0">
                <a:latin typeface="굴림" pitchFamily="50" charset="-127"/>
                <a:ea typeface="굴림" pitchFamily="50" charset="-127"/>
              </a:rPr>
              <a:t>IMF </a:t>
            </a:r>
            <a:r>
              <a:rPr lang="ko-KR" altLang="en-US" dirty="0" err="1" smtClean="0">
                <a:latin typeface="굴림" pitchFamily="50" charset="-127"/>
                <a:ea typeface="굴림" pitchFamily="50" charset="-127"/>
              </a:rPr>
              <a:t>치앙마이</a:t>
            </a:r>
            <a:r>
              <a:rPr lang="ko-KR" altLang="en-US" dirty="0" smtClean="0">
                <a:latin typeface="굴림" pitchFamily="50" charset="-127"/>
                <a:ea typeface="굴림" pitchFamily="50" charset="-127"/>
              </a:rPr>
              <a:t> 이니셔티브 </a:t>
            </a:r>
            <a:r>
              <a:rPr lang="en-US" altLang="ko-KR" dirty="0" smtClean="0">
                <a:latin typeface="굴림" pitchFamily="50" charset="-127"/>
                <a:ea typeface="굴림" pitchFamily="50" charset="-127"/>
              </a:rPr>
              <a:t>CMI </a:t>
            </a:r>
            <a:r>
              <a:rPr lang="ko-KR" altLang="en-US" dirty="0" smtClean="0">
                <a:latin typeface="굴림" pitchFamily="50" charset="-127"/>
                <a:ea typeface="굴림" pitchFamily="50" charset="-127"/>
              </a:rPr>
              <a:t>출범’ 한중일과 </a:t>
            </a:r>
            <a:r>
              <a:rPr lang="en-US" altLang="ko-KR" dirty="0" smtClean="0">
                <a:latin typeface="굴림" pitchFamily="50" charset="-127"/>
                <a:ea typeface="굴림" pitchFamily="50" charset="-127"/>
              </a:rPr>
              <a:t>ASEAN 10</a:t>
            </a:r>
            <a:r>
              <a:rPr lang="ko-KR" altLang="en-US" dirty="0" smtClean="0">
                <a:latin typeface="굴림" pitchFamily="50" charset="-127"/>
                <a:ea typeface="굴림" pitchFamily="50" charset="-127"/>
              </a:rPr>
              <a:t>개국과 홍콩 참여하여 </a:t>
            </a:r>
            <a:r>
              <a:rPr lang="en-US" altLang="ko-KR" dirty="0" smtClean="0">
                <a:latin typeface="굴림" pitchFamily="50" charset="-127"/>
                <a:ea typeface="굴림" pitchFamily="50" charset="-127"/>
              </a:rPr>
              <a:t>3/24 </a:t>
            </a:r>
            <a:r>
              <a:rPr lang="ko-KR" altLang="en-US" dirty="0" smtClean="0">
                <a:latin typeface="굴림" pitchFamily="50" charset="-127"/>
                <a:ea typeface="굴림" pitchFamily="50" charset="-127"/>
              </a:rPr>
              <a:t>발효됨</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총 </a:t>
            </a:r>
            <a:r>
              <a:rPr lang="en-US" altLang="ko-KR" dirty="0" smtClean="0">
                <a:latin typeface="굴림" pitchFamily="50" charset="-127"/>
                <a:ea typeface="굴림" pitchFamily="50" charset="-127"/>
              </a:rPr>
              <a:t>1200</a:t>
            </a:r>
            <a:r>
              <a:rPr lang="ko-KR" altLang="en-US" dirty="0" smtClean="0">
                <a:latin typeface="굴림" pitchFamily="50" charset="-127"/>
                <a:ea typeface="굴림" pitchFamily="50" charset="-127"/>
              </a:rPr>
              <a:t>억 달러 준비</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한국은 </a:t>
            </a:r>
            <a:r>
              <a:rPr lang="en-US" altLang="ko-KR" dirty="0" smtClean="0">
                <a:latin typeface="굴림" pitchFamily="50" charset="-127"/>
                <a:ea typeface="굴림" pitchFamily="50" charset="-127"/>
              </a:rPr>
              <a:t>192</a:t>
            </a:r>
            <a:r>
              <a:rPr lang="ko-KR" altLang="en-US" dirty="0" smtClean="0">
                <a:latin typeface="굴림" pitchFamily="50" charset="-127"/>
                <a:ea typeface="굴림" pitchFamily="50" charset="-127"/>
              </a:rPr>
              <a:t>억 달러 내고 </a:t>
            </a:r>
            <a:r>
              <a:rPr lang="ko-KR" altLang="en-US" dirty="0" err="1" smtClean="0">
                <a:latin typeface="굴림" pitchFamily="50" charset="-127"/>
                <a:ea typeface="굴림" pitchFamily="50" charset="-127"/>
              </a:rPr>
              <a:t>필요시</a:t>
            </a:r>
            <a:r>
              <a:rPr lang="ko-KR" altLang="en-US" dirty="0" smtClean="0">
                <a:latin typeface="굴림" pitchFamily="50" charset="-127"/>
                <a:ea typeface="굴림" pitchFamily="50" charset="-127"/>
              </a:rPr>
              <a:t> 그만큼 </a:t>
            </a:r>
            <a:r>
              <a:rPr lang="ko-KR" altLang="en-US" dirty="0" err="1" smtClean="0">
                <a:latin typeface="굴림" pitchFamily="50" charset="-127"/>
                <a:ea typeface="굴림" pitchFamily="50" charset="-127"/>
              </a:rPr>
              <a:t>뽑아쓸</a:t>
            </a:r>
            <a:r>
              <a:rPr lang="ko-KR" altLang="en-US" dirty="0" smtClean="0">
                <a:latin typeface="굴림" pitchFamily="50" charset="-127"/>
                <a:ea typeface="굴림" pitchFamily="50" charset="-127"/>
              </a:rPr>
              <a:t> 수 있음</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회원국 요청 뒤 </a:t>
            </a:r>
            <a:r>
              <a:rPr lang="en-US" altLang="ko-KR" dirty="0" smtClean="0">
                <a:latin typeface="굴림" pitchFamily="50" charset="-127"/>
                <a:ea typeface="굴림" pitchFamily="50" charset="-127"/>
              </a:rPr>
              <a:t>1</a:t>
            </a:r>
            <a:r>
              <a:rPr lang="ko-KR" altLang="en-US" dirty="0" smtClean="0">
                <a:latin typeface="굴림" pitchFamily="50" charset="-127"/>
                <a:ea typeface="굴림" pitchFamily="50" charset="-127"/>
              </a:rPr>
              <a:t>주일 내에 회원국 </a:t>
            </a:r>
            <a:r>
              <a:rPr lang="en-US" altLang="ko-KR" dirty="0" smtClean="0">
                <a:latin typeface="굴림" pitchFamily="50" charset="-127"/>
                <a:ea typeface="굴림" pitchFamily="50" charset="-127"/>
              </a:rPr>
              <a:t>3</a:t>
            </a:r>
            <a:r>
              <a:rPr lang="ko-KR" altLang="en-US" dirty="0" smtClean="0">
                <a:latin typeface="굴림" pitchFamily="50" charset="-127"/>
                <a:ea typeface="굴림" pitchFamily="50" charset="-127"/>
              </a:rPr>
              <a:t>분의</a:t>
            </a:r>
            <a:r>
              <a:rPr lang="en-US" altLang="ko-KR" dirty="0" smtClean="0">
                <a:latin typeface="굴림" pitchFamily="50" charset="-127"/>
                <a:ea typeface="굴림" pitchFamily="50" charset="-127"/>
              </a:rPr>
              <a:t>2 </a:t>
            </a:r>
            <a:r>
              <a:rPr lang="ko-KR" altLang="en-US" dirty="0" smtClean="0">
                <a:latin typeface="굴림" pitchFamily="50" charset="-127"/>
                <a:ea typeface="굴림" pitchFamily="50" charset="-127"/>
              </a:rPr>
              <a:t>찬성으로 결정</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분담금이 일본과 중국이 각각 </a:t>
            </a:r>
            <a:r>
              <a:rPr lang="en-US" altLang="ko-KR" dirty="0" smtClean="0">
                <a:latin typeface="굴림" pitchFamily="50" charset="-127"/>
                <a:ea typeface="굴림" pitchFamily="50" charset="-127"/>
              </a:rPr>
              <a:t>384</a:t>
            </a:r>
            <a:r>
              <a:rPr lang="ko-KR" altLang="en-US" dirty="0" smtClean="0">
                <a:latin typeface="굴림" pitchFamily="50" charset="-127"/>
                <a:ea typeface="굴림" pitchFamily="50" charset="-127"/>
              </a:rPr>
              <a:t>억불 </a:t>
            </a:r>
            <a:r>
              <a:rPr lang="en-US" altLang="ko-KR" dirty="0" smtClean="0">
                <a:latin typeface="굴림" pitchFamily="50" charset="-127"/>
                <a:ea typeface="굴림" pitchFamily="50" charset="-127"/>
              </a:rPr>
              <a:t>(32%</a:t>
            </a:r>
            <a:r>
              <a:rPr lang="ko-KR" altLang="en-US" dirty="0" smtClean="0">
                <a:latin typeface="굴림" pitchFamily="50" charset="-127"/>
                <a:ea typeface="굴림" pitchFamily="50" charset="-127"/>
              </a:rPr>
              <a:t>씩</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한국 </a:t>
            </a:r>
            <a:r>
              <a:rPr lang="en-US" altLang="ko-KR" dirty="0" smtClean="0">
                <a:latin typeface="굴림" pitchFamily="50" charset="-127"/>
                <a:ea typeface="굴림" pitchFamily="50" charset="-127"/>
              </a:rPr>
              <a:t>192</a:t>
            </a:r>
            <a:r>
              <a:rPr lang="ko-KR" altLang="en-US" dirty="0" smtClean="0">
                <a:latin typeface="굴림" pitchFamily="50" charset="-127"/>
                <a:ea typeface="굴림" pitchFamily="50" charset="-127"/>
              </a:rPr>
              <a:t>억불 </a:t>
            </a:r>
            <a:r>
              <a:rPr lang="en-US" altLang="ko-KR" dirty="0" smtClean="0">
                <a:latin typeface="굴림" pitchFamily="50" charset="-127"/>
                <a:ea typeface="굴림" pitchFamily="50" charset="-127"/>
              </a:rPr>
              <a:t>(16%), </a:t>
            </a:r>
            <a:r>
              <a:rPr lang="ko-KR" altLang="en-US" dirty="0" smtClean="0">
                <a:latin typeface="굴림" pitchFamily="50" charset="-127"/>
                <a:ea typeface="굴림" pitchFamily="50" charset="-127"/>
              </a:rPr>
              <a:t>아세안 </a:t>
            </a:r>
            <a:r>
              <a:rPr lang="en-US" altLang="ko-KR" dirty="0" smtClean="0">
                <a:latin typeface="굴림" pitchFamily="50" charset="-127"/>
                <a:ea typeface="굴림" pitchFamily="50" charset="-127"/>
              </a:rPr>
              <a:t>240</a:t>
            </a:r>
            <a:r>
              <a:rPr lang="ko-KR" altLang="en-US" dirty="0" smtClean="0">
                <a:latin typeface="굴림" pitchFamily="50" charset="-127"/>
                <a:ea typeface="굴림" pitchFamily="50" charset="-127"/>
              </a:rPr>
              <a:t>억불 </a:t>
            </a:r>
            <a:r>
              <a:rPr lang="en-US" altLang="ko-KR" dirty="0" smtClean="0">
                <a:latin typeface="굴림" pitchFamily="50" charset="-127"/>
                <a:ea typeface="굴림" pitchFamily="50" charset="-127"/>
              </a:rPr>
              <a:t>(20%)</a:t>
            </a:r>
            <a:r>
              <a:rPr lang="ko-KR" altLang="en-US" dirty="0" smtClean="0">
                <a:latin typeface="굴림" pitchFamily="50" charset="-127"/>
                <a:ea typeface="굴림" pitchFamily="50" charset="-127"/>
              </a:rPr>
              <a:t>이고 인출가능규모는 한중일이 각각 </a:t>
            </a:r>
            <a:r>
              <a:rPr lang="en-US" altLang="ko-KR" dirty="0" smtClean="0">
                <a:latin typeface="굴림" pitchFamily="50" charset="-127"/>
                <a:ea typeface="굴림" pitchFamily="50" charset="-127"/>
              </a:rPr>
              <a:t>192</a:t>
            </a:r>
            <a:r>
              <a:rPr lang="ko-KR" altLang="en-US" dirty="0" smtClean="0">
                <a:latin typeface="굴림" pitchFamily="50" charset="-127"/>
                <a:ea typeface="굴림" pitchFamily="50" charset="-127"/>
              </a:rPr>
              <a:t>억불</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아세안 </a:t>
            </a:r>
            <a:r>
              <a:rPr lang="en-US" altLang="ko-KR" dirty="0" smtClean="0">
                <a:latin typeface="굴림" pitchFamily="50" charset="-127"/>
                <a:ea typeface="굴림" pitchFamily="50" charset="-127"/>
              </a:rPr>
              <a:t>631</a:t>
            </a:r>
            <a:r>
              <a:rPr lang="ko-KR" altLang="en-US" dirty="0" smtClean="0">
                <a:latin typeface="굴림" pitchFamily="50" charset="-127"/>
                <a:ea typeface="굴림" pitchFamily="50" charset="-127"/>
              </a:rPr>
              <a:t>억불</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투표권은 한국 </a:t>
            </a:r>
            <a:r>
              <a:rPr lang="en-US" altLang="ko-KR" dirty="0" smtClean="0">
                <a:latin typeface="굴림" pitchFamily="50" charset="-127"/>
                <a:ea typeface="굴림" pitchFamily="50" charset="-127"/>
              </a:rPr>
              <a:t>14.8%, </a:t>
            </a:r>
            <a:r>
              <a:rPr lang="ko-KR" altLang="en-US" dirty="0" smtClean="0">
                <a:latin typeface="굴림" pitchFamily="50" charset="-127"/>
                <a:ea typeface="굴림" pitchFamily="50" charset="-127"/>
              </a:rPr>
              <a:t>중 일 아세안이 각각 </a:t>
            </a:r>
            <a:r>
              <a:rPr lang="en-US" altLang="ko-KR" dirty="0" smtClean="0">
                <a:latin typeface="굴림" pitchFamily="50" charset="-127"/>
                <a:ea typeface="굴림" pitchFamily="50" charset="-127"/>
              </a:rPr>
              <a:t>28.4%</a:t>
            </a:r>
            <a:r>
              <a:rPr lang="ko-KR" altLang="en-US" dirty="0" smtClean="0">
                <a:latin typeface="굴림" pitchFamily="50" charset="-127"/>
                <a:ea typeface="굴림" pitchFamily="50" charset="-127"/>
              </a:rPr>
              <a:t>임</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한국 캐스팅 보드 쥘 가능성 높다</a:t>
            </a:r>
            <a:r>
              <a:rPr lang="en-US" altLang="ko-KR" dirty="0" smtClean="0">
                <a:latin typeface="굴림" pitchFamily="50" charset="-127"/>
                <a:ea typeface="굴림" pitchFamily="50" charset="-127"/>
              </a:rPr>
              <a:t>.</a:t>
            </a:r>
          </a:p>
          <a:p>
            <a:pPr eaLnBrk="1" hangingPunct="1">
              <a:spcBef>
                <a:spcPct val="0"/>
              </a:spcBef>
            </a:pPr>
            <a:endParaRPr lang="en-US" altLang="ko-KR" dirty="0" smtClean="0">
              <a:latin typeface="굴림" pitchFamily="50" charset="-127"/>
              <a:ea typeface="굴림" pitchFamily="50" charset="-127"/>
            </a:endParaRPr>
          </a:p>
          <a:p>
            <a:pPr eaLnBrk="1" hangingPunct="1">
              <a:spcBef>
                <a:spcPct val="0"/>
              </a:spcBef>
            </a:pPr>
            <a:r>
              <a:rPr lang="ko-KR" altLang="en-US" dirty="0" smtClean="0">
                <a:latin typeface="굴림" pitchFamily="50" charset="-127"/>
                <a:ea typeface="굴림" pitchFamily="50" charset="-127"/>
              </a:rPr>
              <a:t>고질적 문제</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주도 국가 부재</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유럽과 가장 큰 차이점</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한국이 중재자 </a:t>
            </a:r>
            <a:r>
              <a:rPr lang="en-US" altLang="ko-KR" dirty="0" smtClean="0">
                <a:latin typeface="굴림" pitchFamily="50" charset="-127"/>
                <a:ea typeface="굴림" pitchFamily="50" charset="-127"/>
              </a:rPr>
              <a:t>(arbitrator)</a:t>
            </a:r>
            <a:r>
              <a:rPr lang="ko-KR" altLang="en-US" dirty="0" smtClean="0">
                <a:latin typeface="굴림" pitchFamily="50" charset="-127"/>
                <a:ea typeface="굴림" pitchFamily="50" charset="-127"/>
              </a:rPr>
              <a:t>로서 중재 </a:t>
            </a:r>
            <a:r>
              <a:rPr lang="en-US" altLang="ko-KR" dirty="0" smtClean="0">
                <a:latin typeface="굴림" pitchFamily="50" charset="-127"/>
                <a:ea typeface="굴림" pitchFamily="50" charset="-127"/>
              </a:rPr>
              <a:t>arbitrate </a:t>
            </a:r>
            <a:r>
              <a:rPr lang="ko-KR" altLang="en-US" dirty="0" smtClean="0">
                <a:latin typeface="굴림" pitchFamily="50" charset="-127"/>
                <a:ea typeface="굴림" pitchFamily="50" charset="-127"/>
              </a:rPr>
              <a:t>할 역할 필요</a:t>
            </a:r>
            <a:r>
              <a:rPr lang="en-US" altLang="ko-KR" dirty="0" smtClean="0">
                <a:latin typeface="굴림" pitchFamily="50" charset="-127"/>
                <a:ea typeface="굴림" pitchFamily="50" charset="-127"/>
              </a:rPr>
              <a:t>.</a:t>
            </a:r>
          </a:p>
          <a:p>
            <a:pPr eaLnBrk="1" hangingPunct="1">
              <a:spcBef>
                <a:spcPct val="0"/>
              </a:spcBef>
            </a:pPr>
            <a:endParaRPr lang="en-US" altLang="ko-KR" dirty="0" smtClean="0">
              <a:latin typeface="굴림" pitchFamily="50" charset="-127"/>
              <a:ea typeface="굴림" pitchFamily="50" charset="-127"/>
            </a:endParaRPr>
          </a:p>
          <a:p>
            <a:pPr eaLnBrk="1" hangingPunct="1">
              <a:spcBef>
                <a:spcPct val="0"/>
              </a:spcBef>
            </a:pPr>
            <a:r>
              <a:rPr lang="ko-KR" altLang="en-US" dirty="0" smtClean="0">
                <a:latin typeface="굴림" pitchFamily="50" charset="-127"/>
                <a:ea typeface="굴림" pitchFamily="50" charset="-127"/>
              </a:rPr>
              <a:t>감시기구는 미시적 건전성 감시와 거시적 감시로 구분하는 것 </a:t>
            </a:r>
            <a:r>
              <a:rPr lang="ko-KR" altLang="en-US" dirty="0" err="1" smtClean="0">
                <a:latin typeface="굴림" pitchFamily="50" charset="-127"/>
                <a:ea typeface="굴림" pitchFamily="50" charset="-127"/>
              </a:rPr>
              <a:t>바람직</a:t>
            </a:r>
            <a:r>
              <a:rPr lang="ko-KR" altLang="en-US" dirty="0" smtClean="0">
                <a:latin typeface="굴림" pitchFamily="50" charset="-127"/>
                <a:ea typeface="굴림" pitchFamily="50" charset="-127"/>
              </a:rPr>
              <a:t> 할 것</a:t>
            </a:r>
            <a:r>
              <a:rPr lang="en-US" altLang="ko-KR" dirty="0" smtClean="0">
                <a:latin typeface="굴림" pitchFamily="50" charset="-127"/>
                <a:ea typeface="굴림" pitchFamily="50" charset="-127"/>
              </a:rPr>
              <a:t>.</a:t>
            </a:r>
          </a:p>
          <a:p>
            <a:pPr eaLnBrk="1" hangingPunct="1">
              <a:spcBef>
                <a:spcPct val="0"/>
              </a:spcBef>
            </a:pPr>
            <a:endParaRPr lang="en-US" altLang="ko-KR" dirty="0" smtClean="0">
              <a:latin typeface="굴림" pitchFamily="50" charset="-127"/>
              <a:ea typeface="굴림" pitchFamily="50" charset="-127"/>
            </a:endParaRPr>
          </a:p>
          <a:p>
            <a:pPr eaLnBrk="1" hangingPunct="1">
              <a:spcBef>
                <a:spcPct val="0"/>
              </a:spcBef>
            </a:pPr>
            <a:r>
              <a:rPr lang="ko-KR" altLang="en-US" dirty="0" smtClean="0">
                <a:latin typeface="굴림" pitchFamily="50" charset="-127"/>
                <a:ea typeface="굴림" pitchFamily="50" charset="-127"/>
              </a:rPr>
              <a:t>회원국들간 </a:t>
            </a:r>
            <a:r>
              <a:rPr lang="ko-KR" altLang="en-US" dirty="0" err="1" smtClean="0">
                <a:latin typeface="굴림" pitchFamily="50" charset="-127"/>
                <a:ea typeface="굴림" pitchFamily="50" charset="-127"/>
              </a:rPr>
              <a:t>여러가지</a:t>
            </a:r>
            <a:r>
              <a:rPr lang="ko-KR" altLang="en-US" dirty="0" smtClean="0">
                <a:latin typeface="굴림" pitchFamily="50" charset="-127"/>
                <a:ea typeface="굴림" pitchFamily="50" charset="-127"/>
              </a:rPr>
              <a:t> 격차</a:t>
            </a:r>
            <a:r>
              <a:rPr lang="en-US" altLang="ko-KR" dirty="0" smtClean="0">
                <a:latin typeface="굴림" pitchFamily="50" charset="-127"/>
                <a:ea typeface="굴림" pitchFamily="50" charset="-127"/>
              </a:rPr>
              <a:t>. Some country is more prone to default.</a:t>
            </a:r>
            <a:endParaRPr lang="ko-KR" altLang="en-US" dirty="0" smtClean="0">
              <a:latin typeface="굴림" pitchFamily="50" charset="-127"/>
              <a:ea typeface="굴림" pitchFamily="50" charset="-127"/>
            </a:endParaRPr>
          </a:p>
          <a:p>
            <a:pPr eaLnBrk="1" hangingPunct="1">
              <a:spcBef>
                <a:spcPct val="0"/>
              </a:spcBef>
            </a:pPr>
            <a:endParaRPr lang="ko-KR" altLang="en-US" dirty="0" smtClean="0">
              <a:latin typeface="굴림" pitchFamily="50" charset="-127"/>
              <a:ea typeface="굴림" pitchFamily="50" charset="-127"/>
            </a:endParaRPr>
          </a:p>
          <a:p>
            <a:pPr eaLnBrk="1" hangingPunct="1">
              <a:spcBef>
                <a:spcPct val="0"/>
              </a:spcBef>
            </a:pPr>
            <a:r>
              <a:rPr lang="ko-KR" altLang="en-US" dirty="0" smtClean="0">
                <a:latin typeface="굴림" pitchFamily="50" charset="-127"/>
                <a:ea typeface="굴림" pitchFamily="50" charset="-127"/>
              </a:rPr>
              <a:t>궁극적으로 동아시아 전체 외환보유고의 </a:t>
            </a:r>
            <a:r>
              <a:rPr lang="en-US" altLang="ko-KR" dirty="0" smtClean="0">
                <a:latin typeface="굴림" pitchFamily="50" charset="-127"/>
                <a:ea typeface="굴림" pitchFamily="50" charset="-127"/>
              </a:rPr>
              <a:t>10% </a:t>
            </a:r>
            <a:r>
              <a:rPr lang="ko-KR" altLang="en-US" dirty="0" smtClean="0">
                <a:latin typeface="굴림" pitchFamily="50" charset="-127"/>
                <a:ea typeface="굴림" pitchFamily="50" charset="-127"/>
              </a:rPr>
              <a:t>정도만 분담금으로 내어도 </a:t>
            </a:r>
            <a:r>
              <a:rPr lang="en-US" altLang="ko-KR" dirty="0" smtClean="0">
                <a:latin typeface="굴림" pitchFamily="50" charset="-127"/>
                <a:ea typeface="굴림" pitchFamily="50" charset="-127"/>
              </a:rPr>
              <a:t>4</a:t>
            </a:r>
            <a:r>
              <a:rPr lang="ko-KR" altLang="en-US" dirty="0" err="1" smtClean="0">
                <a:latin typeface="굴림" pitchFamily="50" charset="-127"/>
                <a:ea typeface="굴림" pitchFamily="50" charset="-127"/>
              </a:rPr>
              <a:t>천억불</a:t>
            </a:r>
            <a:r>
              <a:rPr lang="ko-KR" altLang="en-US" dirty="0" smtClean="0">
                <a:latin typeface="굴림" pitchFamily="50" charset="-127"/>
                <a:ea typeface="굴림" pitchFamily="50" charset="-127"/>
              </a:rPr>
              <a:t> 넘을 것</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이는 </a:t>
            </a:r>
            <a:r>
              <a:rPr lang="en-US" altLang="ko-KR" dirty="0" smtClean="0">
                <a:latin typeface="굴림" pitchFamily="50" charset="-127"/>
                <a:ea typeface="굴림" pitchFamily="50" charset="-127"/>
              </a:rPr>
              <a:t>IMF </a:t>
            </a:r>
            <a:r>
              <a:rPr lang="ko-KR" altLang="en-US" dirty="0" smtClean="0">
                <a:latin typeface="굴림" pitchFamily="50" charset="-127"/>
                <a:ea typeface="굴림" pitchFamily="50" charset="-127"/>
              </a:rPr>
              <a:t>전체 </a:t>
            </a:r>
            <a:r>
              <a:rPr lang="en-US" altLang="ko-KR" dirty="0" smtClean="0">
                <a:latin typeface="굴림" pitchFamily="50" charset="-127"/>
                <a:ea typeface="굴림" pitchFamily="50" charset="-127"/>
              </a:rPr>
              <a:t>quota </a:t>
            </a:r>
            <a:r>
              <a:rPr lang="ko-KR" altLang="en-US" dirty="0" smtClean="0">
                <a:latin typeface="굴림" pitchFamily="50" charset="-127"/>
                <a:ea typeface="굴림" pitchFamily="50" charset="-127"/>
              </a:rPr>
              <a:t>보다 많은 금액 </a:t>
            </a:r>
            <a:r>
              <a:rPr lang="en-US" altLang="ko-KR" dirty="0" smtClean="0">
                <a:latin typeface="굴림" pitchFamily="50" charset="-127"/>
                <a:ea typeface="굴림" pitchFamily="50" charset="-127"/>
              </a:rPr>
              <a:t>(</a:t>
            </a:r>
            <a:r>
              <a:rPr lang="en-US" altLang="ko-KR" dirty="0" smtClean="0"/>
              <a:t>As of end-August 2009, IMF's total quotas stood at SDR 217.4 billion (about $325 billion).</a:t>
            </a:r>
          </a:p>
          <a:p>
            <a:pPr eaLnBrk="1" hangingPunct="1">
              <a:spcBef>
                <a:spcPct val="0"/>
              </a:spcBef>
            </a:pPr>
            <a:endParaRPr lang="en-US" altLang="ko-KR" dirty="0" smtClean="0">
              <a:latin typeface="굴림" pitchFamily="50" charset="-127"/>
              <a:ea typeface="굴림" pitchFamily="50" charset="-127"/>
            </a:endParaRPr>
          </a:p>
          <a:p>
            <a:pPr eaLnBrk="1" hangingPunct="1">
              <a:spcBef>
                <a:spcPct val="0"/>
              </a:spcBef>
            </a:pPr>
            <a:r>
              <a:rPr lang="ko-KR" altLang="en-US" dirty="0" smtClean="0">
                <a:latin typeface="굴림" pitchFamily="50" charset="-127"/>
                <a:ea typeface="굴림" pitchFamily="50" charset="-127"/>
              </a:rPr>
              <a:t>아직 기금 </a:t>
            </a:r>
            <a:r>
              <a:rPr lang="en-US" altLang="ko-KR" dirty="0" smtClean="0">
                <a:latin typeface="굴림" pitchFamily="50" charset="-127"/>
                <a:ea typeface="굴림" pitchFamily="50" charset="-127"/>
              </a:rPr>
              <a:t>(fund)</a:t>
            </a:r>
            <a:r>
              <a:rPr lang="ko-KR" altLang="en-US" dirty="0" smtClean="0">
                <a:latin typeface="굴림" pitchFamily="50" charset="-127"/>
                <a:ea typeface="굴림" pitchFamily="50" charset="-127"/>
              </a:rPr>
              <a:t>가 아닌 다자간협약임</a:t>
            </a:r>
            <a:r>
              <a:rPr lang="en-US" altLang="ko-KR" dirty="0" smtClean="0">
                <a:latin typeface="굴림" pitchFamily="50" charset="-127"/>
                <a:ea typeface="굴림" pitchFamily="50" charset="-127"/>
              </a:rPr>
              <a:t>.</a:t>
            </a:r>
            <a:r>
              <a:rPr lang="ko-KR" altLang="en-US" dirty="0" smtClean="0">
                <a:latin typeface="굴림" pitchFamily="50" charset="-127"/>
                <a:ea typeface="굴림" pitchFamily="50" charset="-127"/>
              </a:rPr>
              <a:t> 또한 </a:t>
            </a:r>
            <a:r>
              <a:rPr lang="en-US" altLang="ko-KR" dirty="0" smtClean="0">
                <a:latin typeface="굴림" pitchFamily="50" charset="-127"/>
                <a:ea typeface="굴림" pitchFamily="50" charset="-127"/>
              </a:rPr>
              <a:t>1200</a:t>
            </a:r>
            <a:r>
              <a:rPr lang="ko-KR" altLang="en-US" dirty="0" smtClean="0">
                <a:latin typeface="굴림" pitchFamily="50" charset="-127"/>
                <a:ea typeface="굴림" pitchFamily="50" charset="-127"/>
              </a:rPr>
              <a:t>억불 중 </a:t>
            </a:r>
            <a:r>
              <a:rPr lang="en-US" altLang="ko-KR" dirty="0" smtClean="0">
                <a:latin typeface="굴림" pitchFamily="50" charset="-127"/>
                <a:ea typeface="굴림" pitchFamily="50" charset="-127"/>
              </a:rPr>
              <a:t>20%</a:t>
            </a:r>
            <a:r>
              <a:rPr lang="ko-KR" altLang="en-US" dirty="0" smtClean="0">
                <a:latin typeface="굴림" pitchFamily="50" charset="-127"/>
                <a:ea typeface="굴림" pitchFamily="50" charset="-127"/>
              </a:rPr>
              <a:t>만 회원국 </a:t>
            </a:r>
            <a:r>
              <a:rPr lang="ko-KR" altLang="en-US" dirty="0" err="1" smtClean="0">
                <a:latin typeface="굴림" pitchFamily="50" charset="-127"/>
                <a:ea typeface="굴림" pitchFamily="50" charset="-127"/>
              </a:rPr>
              <a:t>위기시</a:t>
            </a:r>
            <a:r>
              <a:rPr lang="ko-KR" altLang="en-US" dirty="0" smtClean="0">
                <a:latin typeface="굴림" pitchFamily="50" charset="-127"/>
                <a:ea typeface="굴림" pitchFamily="50" charset="-127"/>
              </a:rPr>
              <a:t> 독자적인 지원결정 할 수 있고</a:t>
            </a:r>
            <a:r>
              <a:rPr lang="en-US" altLang="ko-KR" dirty="0" smtClean="0">
                <a:latin typeface="굴림" pitchFamily="50" charset="-127"/>
                <a:ea typeface="굴림" pitchFamily="50" charset="-127"/>
              </a:rPr>
              <a:t>, </a:t>
            </a:r>
            <a:r>
              <a:rPr lang="ko-KR" altLang="en-US" dirty="0" smtClean="0">
                <a:latin typeface="굴림" pitchFamily="50" charset="-127"/>
                <a:ea typeface="굴림" pitchFamily="50" charset="-127"/>
              </a:rPr>
              <a:t>나머지 </a:t>
            </a:r>
            <a:r>
              <a:rPr lang="en-US" altLang="ko-KR" dirty="0" smtClean="0">
                <a:latin typeface="굴림" pitchFamily="50" charset="-127"/>
                <a:ea typeface="굴림" pitchFamily="50" charset="-127"/>
              </a:rPr>
              <a:t>80%</a:t>
            </a:r>
            <a:r>
              <a:rPr lang="ko-KR" altLang="en-US" dirty="0" smtClean="0">
                <a:latin typeface="굴림" pitchFamily="50" charset="-127"/>
                <a:ea typeface="굴림" pitchFamily="50" charset="-127"/>
              </a:rPr>
              <a:t>는 </a:t>
            </a:r>
            <a:r>
              <a:rPr lang="en-US" altLang="ko-KR" dirty="0" smtClean="0">
                <a:latin typeface="굴림" pitchFamily="50" charset="-127"/>
                <a:ea typeface="굴림" pitchFamily="50" charset="-127"/>
              </a:rPr>
              <a:t>IMF</a:t>
            </a:r>
            <a:r>
              <a:rPr lang="ko-KR" altLang="en-US" dirty="0" smtClean="0">
                <a:latin typeface="굴림" pitchFamily="50" charset="-127"/>
                <a:ea typeface="굴림" pitchFamily="50" charset="-127"/>
              </a:rPr>
              <a:t>의 구제금융지원조건을 만족시켜야만 집행 할 수 있는 한계</a:t>
            </a:r>
            <a:r>
              <a:rPr lang="en-US" altLang="ko-KR" dirty="0" smtClean="0">
                <a:latin typeface="굴림" pitchFamily="50" charset="-127"/>
                <a:ea typeface="굴림" pitchFamily="50" charset="-127"/>
              </a:rPr>
              <a:t>.</a:t>
            </a:r>
            <a:endParaRPr lang="ko-KR" altLang="en-US" dirty="0" smtClean="0">
              <a:latin typeface="굴림" pitchFamily="50" charset="-127"/>
              <a:ea typeface="굴림" pitchFamily="50" charset="-127"/>
            </a:endParaRPr>
          </a:p>
        </p:txBody>
      </p:sp>
      <p:sp>
        <p:nvSpPr>
          <p:cNvPr id="88068"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w Cen MT" pitchFamily="34" charset="0"/>
                <a:ea typeface="굴림" pitchFamily="50" charset="-127"/>
              </a:defRPr>
            </a:lvl1pPr>
            <a:lvl2pPr marL="742950" indent="-285750" eaLnBrk="0" hangingPunct="0">
              <a:defRPr kumimoji="1">
                <a:solidFill>
                  <a:schemeClr val="tx1"/>
                </a:solidFill>
                <a:latin typeface="Tw Cen MT" pitchFamily="34" charset="0"/>
                <a:ea typeface="굴림" pitchFamily="50" charset="-127"/>
              </a:defRPr>
            </a:lvl2pPr>
            <a:lvl3pPr marL="1143000" indent="-228600" eaLnBrk="0" hangingPunct="0">
              <a:defRPr kumimoji="1">
                <a:solidFill>
                  <a:schemeClr val="tx1"/>
                </a:solidFill>
                <a:latin typeface="Tw Cen MT" pitchFamily="34" charset="0"/>
                <a:ea typeface="굴림" pitchFamily="50" charset="-127"/>
              </a:defRPr>
            </a:lvl3pPr>
            <a:lvl4pPr marL="1600200" indent="-228600" eaLnBrk="0" hangingPunct="0">
              <a:defRPr kumimoji="1">
                <a:solidFill>
                  <a:schemeClr val="tx1"/>
                </a:solidFill>
                <a:latin typeface="Tw Cen MT" pitchFamily="34" charset="0"/>
                <a:ea typeface="굴림" pitchFamily="50" charset="-127"/>
              </a:defRPr>
            </a:lvl4pPr>
            <a:lvl5pPr marL="2057400" indent="-228600" eaLnBrk="0" hangingPunct="0">
              <a:defRPr kumimoji="1">
                <a:solidFill>
                  <a:schemeClr val="tx1"/>
                </a:solidFill>
                <a:latin typeface="Tw Cen MT"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Tw Cen MT"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Tw Cen MT"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Tw Cen MT"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Tw Cen MT" pitchFamily="34" charset="0"/>
                <a:ea typeface="굴림" pitchFamily="50" charset="-127"/>
              </a:defRPr>
            </a:lvl9pPr>
          </a:lstStyle>
          <a:p>
            <a:pPr eaLnBrk="1" hangingPunct="1"/>
            <a:fld id="{2CD7B762-1ABB-4309-856F-FAC1B10B4E8D}" type="slidenum">
              <a:rPr kumimoji="0" lang="en-US" altLang="ko-KR" smtClean="0">
                <a:latin typeface="굴림" pitchFamily="50" charset="-127"/>
              </a:rPr>
              <a:pPr eaLnBrk="1" hangingPunct="1"/>
              <a:t>14</a:t>
            </a:fld>
            <a:endParaRPr kumimoji="0" lang="en-US" altLang="ko-KR" smtClean="0">
              <a:latin typeface="굴림" pitchFamily="50"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ko-KR" smtClean="0"/>
              <a:t>Source: ADBI Working Paper Series No. 230 (July, 2010)</a:t>
            </a:r>
            <a:endParaRPr lang="ko-KR" altLang="en-US" smtClean="0"/>
          </a:p>
        </p:txBody>
      </p:sp>
      <p:sp>
        <p:nvSpPr>
          <p:cNvPr id="82948"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w Cen MT" pitchFamily="34" charset="0"/>
                <a:ea typeface="굴림" pitchFamily="50" charset="-127"/>
              </a:defRPr>
            </a:lvl1pPr>
            <a:lvl2pPr marL="705060" indent="-271177" eaLnBrk="0" hangingPunct="0">
              <a:defRPr kumimoji="1">
                <a:solidFill>
                  <a:schemeClr val="tx1"/>
                </a:solidFill>
                <a:latin typeface="Tw Cen MT" pitchFamily="34" charset="0"/>
                <a:ea typeface="굴림" pitchFamily="50" charset="-127"/>
              </a:defRPr>
            </a:lvl2pPr>
            <a:lvl3pPr marL="1084707" indent="-216941" eaLnBrk="0" hangingPunct="0">
              <a:defRPr kumimoji="1">
                <a:solidFill>
                  <a:schemeClr val="tx1"/>
                </a:solidFill>
                <a:latin typeface="Tw Cen MT" pitchFamily="34" charset="0"/>
                <a:ea typeface="굴림" pitchFamily="50" charset="-127"/>
              </a:defRPr>
            </a:lvl3pPr>
            <a:lvl4pPr marL="1518590" indent="-216941" eaLnBrk="0" hangingPunct="0">
              <a:defRPr kumimoji="1">
                <a:solidFill>
                  <a:schemeClr val="tx1"/>
                </a:solidFill>
                <a:latin typeface="Tw Cen MT" pitchFamily="34" charset="0"/>
                <a:ea typeface="굴림" pitchFamily="50" charset="-127"/>
              </a:defRPr>
            </a:lvl4pPr>
            <a:lvl5pPr marL="1952473" indent="-216941" eaLnBrk="0" hangingPunct="0">
              <a:defRPr kumimoji="1">
                <a:solidFill>
                  <a:schemeClr val="tx1"/>
                </a:solidFill>
                <a:latin typeface="Tw Cen MT" pitchFamily="34" charset="0"/>
                <a:ea typeface="굴림" pitchFamily="50" charset="-127"/>
              </a:defRPr>
            </a:lvl5pPr>
            <a:lvl6pPr marL="2386355" indent="-216941" eaLnBrk="0" fontAlgn="base" hangingPunct="0">
              <a:spcBef>
                <a:spcPct val="0"/>
              </a:spcBef>
              <a:spcAft>
                <a:spcPct val="0"/>
              </a:spcAft>
              <a:defRPr kumimoji="1">
                <a:solidFill>
                  <a:schemeClr val="tx1"/>
                </a:solidFill>
                <a:latin typeface="Tw Cen MT" pitchFamily="34" charset="0"/>
                <a:ea typeface="굴림" pitchFamily="50" charset="-127"/>
              </a:defRPr>
            </a:lvl6pPr>
            <a:lvl7pPr marL="2820238" indent="-216941" eaLnBrk="0" fontAlgn="base" hangingPunct="0">
              <a:spcBef>
                <a:spcPct val="0"/>
              </a:spcBef>
              <a:spcAft>
                <a:spcPct val="0"/>
              </a:spcAft>
              <a:defRPr kumimoji="1">
                <a:solidFill>
                  <a:schemeClr val="tx1"/>
                </a:solidFill>
                <a:latin typeface="Tw Cen MT" pitchFamily="34" charset="0"/>
                <a:ea typeface="굴림" pitchFamily="50" charset="-127"/>
              </a:defRPr>
            </a:lvl7pPr>
            <a:lvl8pPr marL="3254121" indent="-216941" eaLnBrk="0" fontAlgn="base" hangingPunct="0">
              <a:spcBef>
                <a:spcPct val="0"/>
              </a:spcBef>
              <a:spcAft>
                <a:spcPct val="0"/>
              </a:spcAft>
              <a:defRPr kumimoji="1">
                <a:solidFill>
                  <a:schemeClr val="tx1"/>
                </a:solidFill>
                <a:latin typeface="Tw Cen MT" pitchFamily="34" charset="0"/>
                <a:ea typeface="굴림" pitchFamily="50" charset="-127"/>
              </a:defRPr>
            </a:lvl8pPr>
            <a:lvl9pPr marL="3688004" indent="-216941" eaLnBrk="0" fontAlgn="base" hangingPunct="0">
              <a:spcBef>
                <a:spcPct val="0"/>
              </a:spcBef>
              <a:spcAft>
                <a:spcPct val="0"/>
              </a:spcAft>
              <a:defRPr kumimoji="1">
                <a:solidFill>
                  <a:schemeClr val="tx1"/>
                </a:solidFill>
                <a:latin typeface="Tw Cen MT" pitchFamily="34" charset="0"/>
                <a:ea typeface="굴림" pitchFamily="50" charset="-127"/>
              </a:defRPr>
            </a:lvl9pPr>
          </a:lstStyle>
          <a:p>
            <a:pPr eaLnBrk="1" hangingPunct="1"/>
            <a:fld id="{6D395EE5-379E-48B3-B4CB-9695BA8D720C}" type="slidenum">
              <a:rPr kumimoji="0" lang="en-US" altLang="ko-KR" smtClean="0">
                <a:latin typeface="Calibri" pitchFamily="34" charset="0"/>
              </a:rPr>
              <a:pPr eaLnBrk="1" hangingPunct="1"/>
              <a:t>15</a:t>
            </a:fld>
            <a:endParaRPr kumimoji="0" lang="en-US" altLang="ko-KR"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ko-KR" altLang="en-US" dirty="0" smtClean="0"/>
              <a:t>그러나 </a:t>
            </a:r>
            <a:r>
              <a:rPr lang="en-US" altLang="ko-KR" dirty="0" smtClean="0"/>
              <a:t>CMM</a:t>
            </a:r>
            <a:r>
              <a:rPr lang="ko-KR" altLang="en-US" dirty="0" smtClean="0"/>
              <a:t>은 </a:t>
            </a:r>
            <a:r>
              <a:rPr lang="en-US" altLang="ko-KR" dirty="0" smtClean="0"/>
              <a:t>2008</a:t>
            </a:r>
            <a:r>
              <a:rPr lang="ko-KR" altLang="en-US" dirty="0" smtClean="0"/>
              <a:t>년 금융위기 당시 무력했다</a:t>
            </a:r>
            <a:r>
              <a:rPr lang="en-US" altLang="ko-KR" dirty="0" smtClean="0"/>
              <a:t>. </a:t>
            </a:r>
            <a:r>
              <a:rPr lang="ko-KR" altLang="en-US" dirty="0" smtClean="0"/>
              <a:t>인출가능규모 너무 작다</a:t>
            </a:r>
            <a:r>
              <a:rPr lang="en-US" altLang="ko-KR" dirty="0" smtClean="0"/>
              <a:t>. </a:t>
            </a:r>
            <a:r>
              <a:rPr lang="ko-KR" altLang="en-US" dirty="0" smtClean="0"/>
              <a:t>그리고 한국 투표권은 애매모호</a:t>
            </a:r>
            <a:r>
              <a:rPr lang="en-US" altLang="ko-KR" dirty="0" smtClean="0"/>
              <a:t>. </a:t>
            </a:r>
            <a:r>
              <a:rPr lang="ko-KR" altLang="en-US" dirty="0" smtClean="0"/>
              <a:t>나머지 한 지역과 손 잡아봤자 의결권 없다</a:t>
            </a:r>
            <a:r>
              <a:rPr lang="en-US" altLang="ko-KR" dirty="0" smtClean="0"/>
              <a:t>. </a:t>
            </a:r>
            <a:r>
              <a:rPr lang="ko-KR" altLang="en-US" dirty="0" smtClean="0"/>
              <a:t>반면 다른 </a:t>
            </a:r>
            <a:r>
              <a:rPr lang="en-US" altLang="ko-KR" dirty="0" smtClean="0"/>
              <a:t>3 </a:t>
            </a:r>
            <a:r>
              <a:rPr lang="ko-KR" altLang="en-US" dirty="0" smtClean="0"/>
              <a:t>지역은 </a:t>
            </a:r>
            <a:r>
              <a:rPr lang="en-US" altLang="ko-KR" dirty="0" smtClean="0"/>
              <a:t>2 </a:t>
            </a:r>
            <a:r>
              <a:rPr lang="ko-KR" altLang="en-US" dirty="0" smtClean="0"/>
              <a:t>지역끼리 연합하면 의결 가능</a:t>
            </a:r>
            <a:r>
              <a:rPr lang="en-US" altLang="ko-KR" dirty="0" smtClean="0"/>
              <a:t>.</a:t>
            </a:r>
          </a:p>
          <a:p>
            <a:endParaRPr lang="en-US" altLang="ko-KR" dirty="0" smtClean="0"/>
          </a:p>
          <a:p>
            <a:r>
              <a:rPr lang="ko-KR" altLang="en-US" dirty="0" smtClean="0"/>
              <a:t>조선일보 </a:t>
            </a:r>
            <a:r>
              <a:rPr lang="en-US" altLang="ko-KR" dirty="0" smtClean="0"/>
              <a:t>2012/10/5 </a:t>
            </a:r>
            <a:r>
              <a:rPr lang="ko-KR" altLang="en-US" dirty="0" smtClean="0"/>
              <a:t>사설 </a:t>
            </a:r>
            <a:r>
              <a:rPr lang="en-US" altLang="ko-KR" dirty="0" smtClean="0"/>
              <a:t>“</a:t>
            </a:r>
            <a:r>
              <a:rPr lang="ko-KR" altLang="en-US" dirty="0" smtClean="0"/>
              <a:t>한일통화협정</a:t>
            </a:r>
            <a:r>
              <a:rPr lang="en-US" altLang="ko-KR" dirty="0" smtClean="0"/>
              <a:t>, </a:t>
            </a:r>
            <a:r>
              <a:rPr lang="ko-KR" altLang="en-US" dirty="0" smtClean="0"/>
              <a:t>아시아 경제 협력의 큰 틀에서 보라</a:t>
            </a:r>
            <a:r>
              <a:rPr lang="en-US" altLang="ko-KR" dirty="0" smtClean="0"/>
              <a:t>” 2011</a:t>
            </a:r>
            <a:r>
              <a:rPr lang="ko-KR" altLang="en-US" dirty="0" smtClean="0"/>
              <a:t>년 </a:t>
            </a:r>
            <a:r>
              <a:rPr lang="en-US" altLang="ko-KR" dirty="0" smtClean="0"/>
              <a:t>10</a:t>
            </a:r>
            <a:r>
              <a:rPr lang="ko-KR" altLang="en-US" dirty="0" smtClean="0"/>
              <a:t>월 두 나라 중앙은행이 비상시 주고받을 수 있는 </a:t>
            </a:r>
            <a:r>
              <a:rPr lang="ko-KR" altLang="en-US" dirty="0" err="1" smtClean="0"/>
              <a:t>통화스와프</a:t>
            </a:r>
            <a:r>
              <a:rPr lang="ko-KR" altLang="en-US" dirty="0" smtClean="0"/>
              <a:t> 규모를 </a:t>
            </a:r>
            <a:r>
              <a:rPr lang="en-US" altLang="ko-KR" dirty="0" smtClean="0"/>
              <a:t>130</a:t>
            </a:r>
            <a:r>
              <a:rPr lang="ko-KR" altLang="en-US" dirty="0" smtClean="0"/>
              <a:t>억불에서 </a:t>
            </a:r>
            <a:r>
              <a:rPr lang="en-US" altLang="ko-KR" dirty="0" smtClean="0"/>
              <a:t>700</a:t>
            </a:r>
            <a:r>
              <a:rPr lang="ko-KR" altLang="en-US" dirty="0" smtClean="0"/>
              <a:t>억불로 늘림</a:t>
            </a:r>
            <a:r>
              <a:rPr lang="en-US" altLang="ko-KR" dirty="0" smtClean="0"/>
              <a:t>. 2012/10/31 </a:t>
            </a:r>
            <a:r>
              <a:rPr lang="ko-KR" altLang="en-US" dirty="0" smtClean="0"/>
              <a:t>협정 만료됨</a:t>
            </a:r>
            <a:r>
              <a:rPr lang="en-US" altLang="ko-KR" dirty="0" smtClean="0"/>
              <a:t>. </a:t>
            </a:r>
            <a:r>
              <a:rPr lang="ko-KR" altLang="en-US" dirty="0" smtClean="0"/>
              <a:t>연장 안 되면 경제통합에 장애</a:t>
            </a:r>
            <a:r>
              <a:rPr lang="en-US" altLang="ko-KR" dirty="0" smtClean="0"/>
              <a:t>? </a:t>
            </a:r>
            <a:r>
              <a:rPr lang="ko-KR" altLang="en-US" dirty="0" smtClean="0"/>
              <a:t>한국이 중국에 더 의존하는 부작용</a:t>
            </a:r>
            <a:r>
              <a:rPr lang="en-US" altLang="ko-KR" dirty="0" smtClean="0"/>
              <a:t>? </a:t>
            </a:r>
            <a:r>
              <a:rPr lang="ko-KR" altLang="en-US" dirty="0" smtClean="0"/>
              <a:t>혹시라도 한국 경제위기</a:t>
            </a:r>
            <a:r>
              <a:rPr lang="en-US" altLang="ko-KR" dirty="0" smtClean="0"/>
              <a:t>(</a:t>
            </a:r>
            <a:r>
              <a:rPr lang="ko-KR" altLang="en-US" dirty="0" smtClean="0"/>
              <a:t>불안</a:t>
            </a:r>
            <a:r>
              <a:rPr lang="en-US" altLang="ko-KR" dirty="0" smtClean="0"/>
              <a:t>) </a:t>
            </a:r>
            <a:r>
              <a:rPr lang="ko-KR" altLang="en-US" dirty="0" smtClean="0"/>
              <a:t>생기면 한중일 수직적 </a:t>
            </a:r>
            <a:r>
              <a:rPr lang="ko-KR" altLang="en-US" dirty="0" err="1" smtClean="0"/>
              <a:t>연계때문에</a:t>
            </a:r>
            <a:r>
              <a:rPr lang="ko-KR" altLang="en-US" dirty="0" smtClean="0"/>
              <a:t> 서로에게 위기 이전됨</a:t>
            </a:r>
            <a:r>
              <a:rPr lang="en-US" altLang="ko-KR" dirty="0" smtClean="0"/>
              <a:t>.</a:t>
            </a:r>
            <a:endParaRPr lang="ko-KR" altLang="en-US" dirty="0" smtClean="0"/>
          </a:p>
        </p:txBody>
      </p:sp>
      <p:sp>
        <p:nvSpPr>
          <p:cNvPr id="83972"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w Cen MT" pitchFamily="34" charset="0"/>
                <a:ea typeface="굴림" pitchFamily="50" charset="-127"/>
              </a:defRPr>
            </a:lvl1pPr>
            <a:lvl2pPr marL="705060" indent="-271177" eaLnBrk="0" hangingPunct="0">
              <a:defRPr kumimoji="1">
                <a:solidFill>
                  <a:schemeClr val="tx1"/>
                </a:solidFill>
                <a:latin typeface="Tw Cen MT" pitchFamily="34" charset="0"/>
                <a:ea typeface="굴림" pitchFamily="50" charset="-127"/>
              </a:defRPr>
            </a:lvl2pPr>
            <a:lvl3pPr marL="1084707" indent="-216941" eaLnBrk="0" hangingPunct="0">
              <a:defRPr kumimoji="1">
                <a:solidFill>
                  <a:schemeClr val="tx1"/>
                </a:solidFill>
                <a:latin typeface="Tw Cen MT" pitchFamily="34" charset="0"/>
                <a:ea typeface="굴림" pitchFamily="50" charset="-127"/>
              </a:defRPr>
            </a:lvl3pPr>
            <a:lvl4pPr marL="1518590" indent="-216941" eaLnBrk="0" hangingPunct="0">
              <a:defRPr kumimoji="1">
                <a:solidFill>
                  <a:schemeClr val="tx1"/>
                </a:solidFill>
                <a:latin typeface="Tw Cen MT" pitchFamily="34" charset="0"/>
                <a:ea typeface="굴림" pitchFamily="50" charset="-127"/>
              </a:defRPr>
            </a:lvl4pPr>
            <a:lvl5pPr marL="1952473" indent="-216941" eaLnBrk="0" hangingPunct="0">
              <a:defRPr kumimoji="1">
                <a:solidFill>
                  <a:schemeClr val="tx1"/>
                </a:solidFill>
                <a:latin typeface="Tw Cen MT" pitchFamily="34" charset="0"/>
                <a:ea typeface="굴림" pitchFamily="50" charset="-127"/>
              </a:defRPr>
            </a:lvl5pPr>
            <a:lvl6pPr marL="2386355" indent="-216941" eaLnBrk="0" fontAlgn="base" hangingPunct="0">
              <a:spcBef>
                <a:spcPct val="0"/>
              </a:spcBef>
              <a:spcAft>
                <a:spcPct val="0"/>
              </a:spcAft>
              <a:defRPr kumimoji="1">
                <a:solidFill>
                  <a:schemeClr val="tx1"/>
                </a:solidFill>
                <a:latin typeface="Tw Cen MT" pitchFamily="34" charset="0"/>
                <a:ea typeface="굴림" pitchFamily="50" charset="-127"/>
              </a:defRPr>
            </a:lvl6pPr>
            <a:lvl7pPr marL="2820238" indent="-216941" eaLnBrk="0" fontAlgn="base" hangingPunct="0">
              <a:spcBef>
                <a:spcPct val="0"/>
              </a:spcBef>
              <a:spcAft>
                <a:spcPct val="0"/>
              </a:spcAft>
              <a:defRPr kumimoji="1">
                <a:solidFill>
                  <a:schemeClr val="tx1"/>
                </a:solidFill>
                <a:latin typeface="Tw Cen MT" pitchFamily="34" charset="0"/>
                <a:ea typeface="굴림" pitchFamily="50" charset="-127"/>
              </a:defRPr>
            </a:lvl7pPr>
            <a:lvl8pPr marL="3254121" indent="-216941" eaLnBrk="0" fontAlgn="base" hangingPunct="0">
              <a:spcBef>
                <a:spcPct val="0"/>
              </a:spcBef>
              <a:spcAft>
                <a:spcPct val="0"/>
              </a:spcAft>
              <a:defRPr kumimoji="1">
                <a:solidFill>
                  <a:schemeClr val="tx1"/>
                </a:solidFill>
                <a:latin typeface="Tw Cen MT" pitchFamily="34" charset="0"/>
                <a:ea typeface="굴림" pitchFamily="50" charset="-127"/>
              </a:defRPr>
            </a:lvl8pPr>
            <a:lvl9pPr marL="3688004" indent="-216941" eaLnBrk="0" fontAlgn="base" hangingPunct="0">
              <a:spcBef>
                <a:spcPct val="0"/>
              </a:spcBef>
              <a:spcAft>
                <a:spcPct val="0"/>
              </a:spcAft>
              <a:defRPr kumimoji="1">
                <a:solidFill>
                  <a:schemeClr val="tx1"/>
                </a:solidFill>
                <a:latin typeface="Tw Cen MT" pitchFamily="34" charset="0"/>
                <a:ea typeface="굴림" pitchFamily="50" charset="-127"/>
              </a:defRPr>
            </a:lvl9pPr>
          </a:lstStyle>
          <a:p>
            <a:pPr eaLnBrk="1" hangingPunct="1"/>
            <a:fld id="{5D8DA52E-468F-4301-BC90-607273D9DF3A}" type="slidenum">
              <a:rPr kumimoji="0" lang="en-US" altLang="ko-KR" smtClean="0">
                <a:latin typeface="Calibri" pitchFamily="34" charset="0"/>
              </a:rPr>
              <a:pPr eaLnBrk="1" hangingPunct="1"/>
              <a:t>16</a:t>
            </a:fld>
            <a:endParaRPr kumimoji="0" lang="en-US" altLang="ko-KR"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Yen-carry trade </a:t>
            </a:r>
            <a:r>
              <a:rPr lang="ko-KR" altLang="en-US" dirty="0" smtClean="0"/>
              <a:t>등으로 금융시장 불안정하고 환율 급변 가능</a:t>
            </a:r>
            <a:r>
              <a:rPr lang="en-US" altLang="ko-KR" dirty="0" smtClean="0"/>
              <a:t>. </a:t>
            </a:r>
            <a:r>
              <a:rPr lang="ko-KR" altLang="en-US" dirty="0" err="1" smtClean="0"/>
              <a:t>한국돈</a:t>
            </a:r>
            <a:r>
              <a:rPr lang="ko-KR" altLang="en-US" dirty="0" smtClean="0"/>
              <a:t> 국제통화 아니어서 위기 시에 외국 자본 한국에서 탈출</a:t>
            </a:r>
            <a:r>
              <a:rPr lang="en-US" altLang="ko-KR" dirty="0" smtClean="0"/>
              <a:t>.</a:t>
            </a:r>
            <a:endParaRPr lang="ko-KR" altLang="en-US" dirty="0"/>
          </a:p>
        </p:txBody>
      </p:sp>
      <p:sp>
        <p:nvSpPr>
          <p:cNvPr id="4" name="슬라이드 번호 개체 틀 3"/>
          <p:cNvSpPr>
            <a:spLocks noGrp="1"/>
          </p:cNvSpPr>
          <p:nvPr>
            <p:ph type="sldNum" sz="quarter" idx="10"/>
          </p:nvPr>
        </p:nvSpPr>
        <p:spPr/>
        <p:txBody>
          <a:bodyPr/>
          <a:lstStyle/>
          <a:p>
            <a:fld id="{7BB5705E-0F90-4066-88B4-744AFEACE747}" type="slidenum">
              <a:rPr lang="ko-KR" altLang="en-US" smtClean="0"/>
              <a:t>17</a:t>
            </a:fld>
            <a:endParaRPr lang="ko-KR" altLang="en-US"/>
          </a:p>
        </p:txBody>
      </p:sp>
    </p:spTree>
    <p:extLst>
      <p:ext uri="{BB962C8B-B14F-4D97-AF65-F5344CB8AC3E}">
        <p14:creationId xmlns:p14="http://schemas.microsoft.com/office/powerpoint/2010/main" val="4215771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a:defRPr/>
            </a:pPr>
            <a:r>
              <a:rPr lang="en-US" dirty="0" smtClean="0"/>
              <a:t>Cordero, Jose Antonio and Juan Antonio </a:t>
            </a:r>
            <a:r>
              <a:rPr lang="en-US" dirty="0" err="1" smtClean="0"/>
              <a:t>Montecino</a:t>
            </a:r>
            <a:r>
              <a:rPr lang="en-US" dirty="0" smtClean="0"/>
              <a:t>, “Capital Controls and Monetary Policy in Developing Countries”, CEPR (Center for Economic and Policy Research, www.cepr.net), April 2010.</a:t>
            </a:r>
          </a:p>
          <a:p>
            <a:pPr>
              <a:defRPr/>
            </a:pPr>
            <a:endParaRPr lang="en-US" dirty="0" smtClean="0"/>
          </a:p>
          <a:p>
            <a:pPr>
              <a:defRPr/>
            </a:pPr>
            <a:r>
              <a:rPr lang="en-US" dirty="0" smtClean="0"/>
              <a:t>Uncontrolled capital flow</a:t>
            </a:r>
            <a:r>
              <a:rPr lang="ko-KR" altLang="en-US" dirty="0" smtClean="0"/>
              <a:t>가 주는 위험</a:t>
            </a:r>
            <a:r>
              <a:rPr lang="en-US" altLang="ko-KR" dirty="0" smtClean="0"/>
              <a:t>:</a:t>
            </a:r>
            <a:r>
              <a:rPr lang="en-US" altLang="ko-KR" baseline="0" dirty="0" smtClean="0"/>
              <a:t> exchange rate volatility, difficult to control inflation(</a:t>
            </a:r>
            <a:r>
              <a:rPr lang="ko-KR" altLang="en-US" baseline="0" dirty="0" smtClean="0"/>
              <a:t>물가 잡으려 금리 올리면 외환유입으로 유동성 증가 및 통화가치 절상 부작용</a:t>
            </a:r>
            <a:r>
              <a:rPr lang="en-US" altLang="ko-KR" baseline="0" dirty="0" smtClean="0"/>
              <a:t>, </a:t>
            </a:r>
            <a:r>
              <a:rPr lang="en-US" altLang="ko-KR" baseline="0" dirty="0" smtClean="0"/>
              <a:t>the incompatible trinity </a:t>
            </a:r>
            <a:r>
              <a:rPr lang="ko-KR" altLang="en-US" baseline="0" dirty="0" smtClean="0"/>
              <a:t>참조</a:t>
            </a:r>
            <a:r>
              <a:rPr lang="en-US" altLang="ko-KR" baseline="0" dirty="0" smtClean="0"/>
              <a:t>), large capital outflow can cause financial crisis. </a:t>
            </a:r>
            <a:r>
              <a:rPr lang="ko-KR" altLang="en-US" baseline="0" dirty="0" smtClean="0"/>
              <a:t>그래서 </a:t>
            </a:r>
            <a:r>
              <a:rPr lang="en-US" altLang="ko-KR" baseline="0" dirty="0" smtClean="0"/>
              <a:t>capital control </a:t>
            </a:r>
            <a:r>
              <a:rPr lang="ko-KR" altLang="en-US" baseline="0" dirty="0" smtClean="0"/>
              <a:t>필요</a:t>
            </a:r>
            <a:r>
              <a:rPr lang="en-US" altLang="ko-KR" baseline="0" dirty="0" smtClean="0"/>
              <a:t>.</a:t>
            </a:r>
            <a:endParaRPr lang="en-US" dirty="0" smtClean="0"/>
          </a:p>
          <a:p>
            <a:pPr>
              <a:defRPr/>
            </a:pPr>
            <a:endParaRPr lang="en-US" dirty="0" smtClean="0"/>
          </a:p>
          <a:p>
            <a:pPr>
              <a:defRPr/>
            </a:pPr>
            <a:r>
              <a:rPr lang="en-US" dirty="0" smtClean="0"/>
              <a:t>These were some of the reasons for the implementation of controls on capital inflows in Malaysia (1989-1995); Colombia (1993-1998); Chile (1989-1998); and Brazil (1992-1998). In Malaysia, private net short-term flows, which consisted mostly of external borrowing by commercial banks and ringgit deposits by foreigners in domestic banks, had increased from 1.2 percent of GDP in 1990 to 8.9 percent in 1993.1 This sharp increase was partly due to investor expectations that the domestic currency would appreciate. In order to control this appreciation as well as maintain control over </a:t>
            </a:r>
          </a:p>
          <a:p>
            <a:pPr>
              <a:defRPr/>
            </a:pPr>
            <a:endParaRPr lang="en-US" dirty="0" smtClean="0"/>
          </a:p>
          <a:p>
            <a:pPr>
              <a:defRPr/>
            </a:pPr>
            <a:r>
              <a:rPr lang="en-US" dirty="0" smtClean="0"/>
              <a:t>1 IMF (2000) CEPR Capital Controls and Monetary Policy in Developing Countries 􀁺 4 </a:t>
            </a:r>
          </a:p>
          <a:p>
            <a:pPr>
              <a:defRPr/>
            </a:pPr>
            <a:r>
              <a:rPr lang="en-US" dirty="0" smtClean="0"/>
              <a:t>monetary policy, Malaysia introduced controls on capital inflows that targeted short-term borrowing by banks as well as domestic currency deposits by foreigners. These measures appear to have contributed to a reduction in short-term capital inflows as well as preventing the domestic currency from appreciating. </a:t>
            </a:r>
          </a:p>
          <a:p>
            <a:pPr>
              <a:defRPr/>
            </a:pPr>
            <a:r>
              <a:rPr lang="en-US" dirty="0" smtClean="0"/>
              <a:t>The Colombian controls were also motivated by a surge in capital inflows from 1990-1997, and resulting appreciation of the currency. The results were more mixed, possibly because of loopholes that enabled investors to get around the controls, although the controls did appear to be successful in increasing the independence of monetary policy. </a:t>
            </a:r>
          </a:p>
          <a:p>
            <a:pPr>
              <a:defRPr/>
            </a:pPr>
            <a:r>
              <a:rPr lang="en-US" dirty="0" smtClean="0"/>
              <a:t>The Chilean government in 1991 also wanted to avoid the currency appreciation resulting from large foreign inflows, while at the same time controlling inflation; the exchange rate was seen as very important to the country’s export competitiveness. Authorities also wanted to alter the composition of flows, decreasing the share of short-term flows; these represented up to 95 percent of all inflows in 1989 and were regarded as destabilizing and speculative in nature. The Chilean measures seem to have succeeded in altering the composition of capital flows and increasing monetary policy independence; there is some debate over how much they succeeded with regard to the exchange rate. </a:t>
            </a:r>
          </a:p>
          <a:p>
            <a:pPr>
              <a:defRPr/>
            </a:pPr>
            <a:r>
              <a:rPr lang="en-US" dirty="0" smtClean="0"/>
              <a:t>India and especially China have used controls on inflows to promote direct investment in strategic sectors and to foster the transfer of technology. Controls have been also used to reward equity investment, as opposed to debt. By changing the composition of inflows, capital controls may help aim the evolution of financial markets at objectives that are consistent with broader development goals, and reduce the growth and bursting of asset bubbles. Prudential regulations (capital adequacy requirements, reporting requirements, and limitations on the kinds of projects in which financial institutions may be involved) may also be seen as forms of capital controls. Controls on capital outflows are more difficult but there is evidence that Malaysia used such controls successfully in 1998-2001, during the Asian financial crisis. </a:t>
            </a:r>
          </a:p>
          <a:p>
            <a:pPr>
              <a:defRPr/>
            </a:pPr>
            <a:r>
              <a:rPr lang="en-US" dirty="0" smtClean="0"/>
              <a:t>In sum, there is sufficient backing in both economic theory and empirical evidence to consider more widespread adoption of capital controls in order to address some of the macroeconomic problems associated with short-term capital flows, to enable certain development strategies, and to allow policy makers more flexibility with regard to crucial monetary and exchange rate policies. </a:t>
            </a:r>
            <a:endParaRPr lang="en-US" dirty="0" smtClean="0"/>
          </a:p>
          <a:p>
            <a:pPr>
              <a:defRPr/>
            </a:pPr>
            <a:endParaRPr lang="en-US" dirty="0" smtClean="0"/>
          </a:p>
          <a:p>
            <a:pPr>
              <a:defRPr/>
            </a:pPr>
            <a:endParaRPr lang="en-US" dirty="0" smtClean="0"/>
          </a:p>
          <a:p>
            <a:pPr>
              <a:defRPr/>
            </a:pPr>
            <a:endParaRPr lang="en-US"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 IMF Policy Paper, “The Liberalization and Management of Capital Flows: An Institutional View”, Nov. 14, 2012</a:t>
            </a:r>
          </a:p>
          <a:p>
            <a:pPr>
              <a:defRPr/>
            </a:pPr>
            <a:endParaRPr lang="en-US" dirty="0" smtClean="0"/>
          </a:p>
          <a:p>
            <a:pPr>
              <a:defRPr/>
            </a:pPr>
            <a:r>
              <a:rPr lang="en-US" dirty="0" smtClean="0"/>
              <a:t>Malaysia</a:t>
            </a:r>
            <a:r>
              <a:rPr lang="ko-KR" altLang="en-US" dirty="0" smtClean="0"/>
              <a:t>는 </a:t>
            </a:r>
            <a:r>
              <a:rPr lang="en-US" altLang="ko-KR" dirty="0" smtClean="0"/>
              <a:t>1998</a:t>
            </a:r>
            <a:r>
              <a:rPr lang="ko-KR" altLang="en-US" dirty="0" smtClean="0"/>
              <a:t>년도에 </a:t>
            </a:r>
            <a:r>
              <a:rPr lang="en-US" altLang="ko-KR" dirty="0" smtClean="0"/>
              <a:t>security market </a:t>
            </a:r>
            <a:r>
              <a:rPr lang="ko-KR" altLang="en-US" dirty="0" smtClean="0"/>
              <a:t>투자자가 </a:t>
            </a:r>
            <a:r>
              <a:rPr lang="en-US" altLang="ko-KR" dirty="0" smtClean="0"/>
              <a:t>capital</a:t>
            </a:r>
            <a:r>
              <a:rPr lang="en-US" altLang="ko-KR" baseline="0" dirty="0" smtClean="0"/>
              <a:t> outflow </a:t>
            </a:r>
            <a:r>
              <a:rPr lang="ko-KR" altLang="en-US" baseline="0" dirty="0" smtClean="0"/>
              <a:t>하려면 </a:t>
            </a:r>
            <a:r>
              <a:rPr lang="en-US" altLang="ko-KR" baseline="0" dirty="0" smtClean="0"/>
              <a:t>1</a:t>
            </a:r>
            <a:r>
              <a:rPr lang="ko-KR" altLang="en-US" baseline="0" dirty="0" smtClean="0"/>
              <a:t>년 기다려야 하는 규제</a:t>
            </a:r>
            <a:r>
              <a:rPr lang="en-US" altLang="ko-KR" baseline="0" dirty="0" smtClean="0"/>
              <a:t>(one year waiting period) </a:t>
            </a:r>
            <a:r>
              <a:rPr lang="ko-KR" altLang="en-US" baseline="0" dirty="0" smtClean="0"/>
              <a:t>도입</a:t>
            </a:r>
            <a:r>
              <a:rPr lang="en-US" altLang="ko-KR" baseline="0" dirty="0" smtClean="0"/>
              <a:t>.</a:t>
            </a:r>
          </a:p>
          <a:p>
            <a:pPr>
              <a:defRPr/>
            </a:pPr>
            <a:endParaRPr lang="en-US" baseline="0" dirty="0" smtClean="0"/>
          </a:p>
          <a:p>
            <a:pPr>
              <a:defRPr/>
            </a:pPr>
            <a:r>
              <a:rPr lang="en-US" baseline="0" dirty="0" smtClean="0"/>
              <a:t>Thailand: 2010</a:t>
            </a:r>
            <a:r>
              <a:rPr lang="ko-KR" altLang="en-US" baseline="0" dirty="0" smtClean="0"/>
              <a:t>년도</a:t>
            </a:r>
            <a:r>
              <a:rPr lang="en-US" altLang="ko-KR" baseline="0" dirty="0" smtClean="0"/>
              <a:t>. 15% tax on foreigners’ interest earnings and capital gain s on new purchases of state bonds</a:t>
            </a:r>
          </a:p>
          <a:p>
            <a:pPr>
              <a:defRPr/>
            </a:pPr>
            <a:endParaRPr lang="en-US" baseline="0" dirty="0" smtClean="0"/>
          </a:p>
          <a:p>
            <a:r>
              <a:rPr lang="en-US" altLang="ko-KR" dirty="0" smtClean="0"/>
              <a:t>IMF Policy Paper, “The Liberalization and Management of Capital Flows: An Institutional View”, Nov. 14, 2012</a:t>
            </a:r>
          </a:p>
          <a:p>
            <a:endParaRPr lang="en-US" altLang="ko-KR" dirty="0" smtClean="0"/>
          </a:p>
          <a:p>
            <a:r>
              <a:rPr lang="en-US" altLang="ko-KR" dirty="0" smtClean="0"/>
              <a:t>Executive Summary</a:t>
            </a:r>
            <a:endParaRPr lang="ko-KR" altLang="en-US" dirty="0" smtClean="0"/>
          </a:p>
          <a:p>
            <a:r>
              <a:rPr lang="en-US" altLang="ko-KR" dirty="0" smtClean="0"/>
              <a:t>The main points are as follows: </a:t>
            </a:r>
          </a:p>
          <a:p>
            <a:r>
              <a:rPr lang="en-US" altLang="ko-KR" dirty="0" smtClean="0"/>
              <a:t>- Capital flows can have substantial benefits for countries, including by enhancing efficiency, promoting financial sector competitiveness, and facilitating greater productive investment and consumption smoothing. </a:t>
            </a:r>
          </a:p>
          <a:p>
            <a:r>
              <a:rPr lang="en-US" altLang="ko-KR" dirty="0" smtClean="0"/>
              <a:t>- At the same time, capital flows also carry risks, which can be magnified by gaps in countries‘ financial and institutional infrastructure. </a:t>
            </a:r>
          </a:p>
          <a:p>
            <a:r>
              <a:rPr lang="en-US" altLang="ko-KR" dirty="0" smtClean="0"/>
              <a:t>- Capital flow liberalization is generally more beneficial and less risky if countries have reached certain levels or ―thresholds‖ of financial and institutional development. In turn, liberalization can spur financial and institutional development. </a:t>
            </a:r>
          </a:p>
          <a:p>
            <a:r>
              <a:rPr lang="en-US" altLang="ko-KR" dirty="0" smtClean="0"/>
              <a:t>- Liberalization needs to be well planned, timed, and sequenced in order to ensure that its benefits outweigh the costs, as it could have significant domestic and multilateral effects. Countries with extensive and long-standing measures to limit capital flows are likely to benefit from further liberalization in an orderly manner. There is, however, no presumption that full liberalization is an appropriate goal for all countries at all times. </a:t>
            </a:r>
          </a:p>
          <a:p>
            <a:r>
              <a:rPr lang="en-US" altLang="ko-KR" dirty="0" smtClean="0"/>
              <a:t>- Rapid capital inflow surges or disruptive outflows can create policy challenges. Appropriate policy responses comprise a range of measures, and involve both countries that are recipients of capital flows and those from which flows originate. For countries that have to manage the macroeconomic and financial stability risks associated with inflow surges or disruptive outflows, a key role needs to be played by macroeconomic policies, including monetary, fiscal, and exchange rate management, as well as by sound financial supervision and regulation and strong institutions. In certain circumstances, capital flow management measures can be useful. They should not, however, substitute for warranted macroeconomic adjustment. </a:t>
            </a:r>
          </a:p>
          <a:p>
            <a:r>
              <a:rPr lang="en-US" altLang="ko-KR" dirty="0" smtClean="0"/>
              <a:t>- Policymakers in all countries, including countries that generate large capital flows, should take into account how their policies may affect global economic and financial stability. Cross-border coordination of policies would help to mitigate the riskiness of capital flows. </a:t>
            </a:r>
          </a:p>
          <a:p>
            <a:r>
              <a:rPr lang="en-US" altLang="ko-KR" dirty="0" smtClean="0"/>
              <a:t>- The Fund is well-placed to provide relevant advice and assessments to its members in close cooperation with country authorities and other international organizations. This paper clarifies the trade-offs between policy options for dealing with capital flows, harnessing the benefits of capital mobility, and addressing the implications of capital flow management for global economic and financial stability. </a:t>
            </a:r>
          </a:p>
          <a:p>
            <a:r>
              <a:rPr lang="en-US" altLang="ko-KR" dirty="0" smtClean="0"/>
              <a:t>- The proposed view will guide Fund advice to members and, where relevant, Fund assessments in the context of surveillance. It does not, however, alter members‘ rights and obligations as this would require an amendment of the Articles of Agreement. Members‘ rights and obligations under other international agreements also remain unaffected. </a:t>
            </a:r>
          </a:p>
          <a:p>
            <a:pPr>
              <a:defRPr/>
            </a:pPr>
            <a:endParaRPr lang="en-US" dirty="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새굴림" pitchFamily="18" charset="-127"/>
                <a:ea typeface="새굴림" pitchFamily="18" charset="-127"/>
              </a:defRPr>
            </a:lvl1pPr>
            <a:lvl2pPr marL="742950" indent="-285750" eaLnBrk="0" hangingPunct="0">
              <a:defRPr kumimoji="1">
                <a:solidFill>
                  <a:schemeClr val="tx1"/>
                </a:solidFill>
                <a:latin typeface="새굴림" pitchFamily="18" charset="-127"/>
                <a:ea typeface="새굴림" pitchFamily="18" charset="-127"/>
              </a:defRPr>
            </a:lvl2pPr>
            <a:lvl3pPr marL="1143000" indent="-228600" eaLnBrk="0" hangingPunct="0">
              <a:defRPr kumimoji="1">
                <a:solidFill>
                  <a:schemeClr val="tx1"/>
                </a:solidFill>
                <a:latin typeface="새굴림" pitchFamily="18" charset="-127"/>
                <a:ea typeface="새굴림" pitchFamily="18" charset="-127"/>
              </a:defRPr>
            </a:lvl3pPr>
            <a:lvl4pPr marL="1600200" indent="-228600" eaLnBrk="0" hangingPunct="0">
              <a:defRPr kumimoji="1">
                <a:solidFill>
                  <a:schemeClr val="tx1"/>
                </a:solidFill>
                <a:latin typeface="새굴림" pitchFamily="18" charset="-127"/>
                <a:ea typeface="새굴림" pitchFamily="18" charset="-127"/>
              </a:defRPr>
            </a:lvl4pPr>
            <a:lvl5pPr marL="2057400" indent="-228600" eaLnBrk="0" hangingPunct="0">
              <a:defRPr kumimoji="1">
                <a:solidFill>
                  <a:schemeClr val="tx1"/>
                </a:solidFill>
                <a:latin typeface="새굴림" pitchFamily="18" charset="-127"/>
                <a:ea typeface="새굴림" pitchFamily="18" charset="-127"/>
              </a:defRPr>
            </a:lvl5pPr>
            <a:lvl6pPr marL="2514600" indent="-228600" algn="ctr" eaLnBrk="0" fontAlgn="base" hangingPunct="0">
              <a:lnSpc>
                <a:spcPct val="120000"/>
              </a:lnSpc>
              <a:spcBef>
                <a:spcPct val="20000"/>
              </a:spcBef>
              <a:spcAft>
                <a:spcPct val="0"/>
              </a:spcAft>
              <a:defRPr kumimoji="1">
                <a:solidFill>
                  <a:schemeClr val="tx1"/>
                </a:solidFill>
                <a:latin typeface="새굴림" pitchFamily="18" charset="-127"/>
                <a:ea typeface="새굴림" pitchFamily="18" charset="-127"/>
              </a:defRPr>
            </a:lvl6pPr>
            <a:lvl7pPr marL="2971800" indent="-228600" algn="ctr" eaLnBrk="0" fontAlgn="base" hangingPunct="0">
              <a:lnSpc>
                <a:spcPct val="120000"/>
              </a:lnSpc>
              <a:spcBef>
                <a:spcPct val="20000"/>
              </a:spcBef>
              <a:spcAft>
                <a:spcPct val="0"/>
              </a:spcAft>
              <a:defRPr kumimoji="1">
                <a:solidFill>
                  <a:schemeClr val="tx1"/>
                </a:solidFill>
                <a:latin typeface="새굴림" pitchFamily="18" charset="-127"/>
                <a:ea typeface="새굴림" pitchFamily="18" charset="-127"/>
              </a:defRPr>
            </a:lvl7pPr>
            <a:lvl8pPr marL="3429000" indent="-228600" algn="ctr" eaLnBrk="0" fontAlgn="base" hangingPunct="0">
              <a:lnSpc>
                <a:spcPct val="120000"/>
              </a:lnSpc>
              <a:spcBef>
                <a:spcPct val="20000"/>
              </a:spcBef>
              <a:spcAft>
                <a:spcPct val="0"/>
              </a:spcAft>
              <a:defRPr kumimoji="1">
                <a:solidFill>
                  <a:schemeClr val="tx1"/>
                </a:solidFill>
                <a:latin typeface="새굴림" pitchFamily="18" charset="-127"/>
                <a:ea typeface="새굴림" pitchFamily="18" charset="-127"/>
              </a:defRPr>
            </a:lvl8pPr>
            <a:lvl9pPr marL="3886200" indent="-228600" algn="ctr" eaLnBrk="0" fontAlgn="base" hangingPunct="0">
              <a:lnSpc>
                <a:spcPct val="120000"/>
              </a:lnSpc>
              <a:spcBef>
                <a:spcPct val="20000"/>
              </a:spcBef>
              <a:spcAft>
                <a:spcPct val="0"/>
              </a:spcAft>
              <a:defRPr kumimoji="1">
                <a:solidFill>
                  <a:schemeClr val="tx1"/>
                </a:solidFill>
                <a:latin typeface="새굴림" pitchFamily="18" charset="-127"/>
                <a:ea typeface="새굴림" pitchFamily="18" charset="-127"/>
              </a:defRPr>
            </a:lvl9pPr>
          </a:lstStyle>
          <a:p>
            <a:pPr eaLnBrk="1" hangingPunct="1"/>
            <a:fld id="{E2531CE7-E461-43FC-ABB1-BACA1A6641D9}" type="slidenum">
              <a:rPr lang="en-US" altLang="ko-KR" smtClean="0">
                <a:latin typeface="굴림" pitchFamily="50" charset="-127"/>
                <a:ea typeface="굴림" pitchFamily="50" charset="-127"/>
              </a:rPr>
              <a:pPr eaLnBrk="1" hangingPunct="1"/>
              <a:t>18</a:t>
            </a:fld>
            <a:endParaRPr lang="en-US" altLang="ko-KR" smtClean="0">
              <a:latin typeface="굴림" pitchFamily="50" charset="-127"/>
              <a:ea typeface="굴림" pitchFamily="50" charset="-127"/>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kumimoji="1" lang="en-US" altLang="ko-KR" sz="1200" kern="1200" dirty="0" err="1" smtClean="0">
                <a:solidFill>
                  <a:schemeClr val="tx1"/>
                </a:solidFill>
                <a:effectLst/>
                <a:latin typeface="굴림" pitchFamily="50" charset="-127"/>
                <a:ea typeface="굴림" pitchFamily="50" charset="-127"/>
                <a:cs typeface="+mn-cs"/>
              </a:rPr>
              <a:t>Mundell</a:t>
            </a:r>
            <a:r>
              <a:rPr kumimoji="1" lang="en-US" altLang="ko-KR" sz="1200" kern="1200" dirty="0" smtClean="0">
                <a:solidFill>
                  <a:schemeClr val="tx1"/>
                </a:solidFill>
                <a:effectLst/>
                <a:latin typeface="굴림" pitchFamily="50" charset="-127"/>
                <a:ea typeface="굴림" pitchFamily="50" charset="-127"/>
                <a:cs typeface="+mn-cs"/>
              </a:rPr>
              <a:t>(1961)</a:t>
            </a:r>
            <a:r>
              <a:rPr kumimoji="1" lang="ko-KR" altLang="ko-KR" sz="1200" kern="1200" dirty="0" smtClean="0">
                <a:solidFill>
                  <a:schemeClr val="tx1"/>
                </a:solidFill>
                <a:effectLst/>
                <a:latin typeface="굴림" pitchFamily="50" charset="-127"/>
                <a:ea typeface="굴림" pitchFamily="50" charset="-127"/>
                <a:cs typeface="+mn-cs"/>
              </a:rPr>
              <a:t>이 정립한 최적통화지대</a:t>
            </a:r>
            <a:r>
              <a:rPr kumimoji="1" lang="en-US" altLang="ko-KR" sz="1200" kern="1200" dirty="0" smtClean="0">
                <a:solidFill>
                  <a:schemeClr val="tx1"/>
                </a:solidFill>
                <a:effectLst/>
                <a:latin typeface="굴림" pitchFamily="50" charset="-127"/>
                <a:ea typeface="굴림" pitchFamily="50" charset="-127"/>
                <a:cs typeface="+mn-cs"/>
              </a:rPr>
              <a:t>(OCA, optimal currency area)</a:t>
            </a:r>
            <a:r>
              <a:rPr kumimoji="1" lang="ko-KR" altLang="ko-KR" sz="1200" kern="1200" dirty="0" smtClean="0">
                <a:solidFill>
                  <a:schemeClr val="tx1"/>
                </a:solidFill>
                <a:effectLst/>
                <a:latin typeface="굴림" pitchFamily="50" charset="-127"/>
                <a:ea typeface="굴림" pitchFamily="50" charset="-127"/>
                <a:cs typeface="+mn-cs"/>
              </a:rPr>
              <a:t>이론에 잘 설명되어 있다</a:t>
            </a:r>
            <a:r>
              <a:rPr kumimoji="1" lang="en-US" altLang="ko-KR" sz="1200" kern="1200" dirty="0" smtClean="0">
                <a:solidFill>
                  <a:schemeClr val="tx1"/>
                </a:solidFill>
                <a:effectLst/>
                <a:latin typeface="굴림" pitchFamily="50" charset="-127"/>
                <a:ea typeface="굴림" pitchFamily="50" charset="-127"/>
                <a:cs typeface="+mn-cs"/>
              </a:rPr>
              <a:t>. </a:t>
            </a:r>
            <a:r>
              <a:rPr kumimoji="1" lang="ko-KR" altLang="ko-KR" sz="1200" kern="1200" dirty="0" smtClean="0">
                <a:solidFill>
                  <a:schemeClr val="tx1"/>
                </a:solidFill>
                <a:effectLst/>
                <a:latin typeface="굴림" pitchFamily="50" charset="-127"/>
                <a:ea typeface="굴림" pitchFamily="50" charset="-127"/>
                <a:cs typeface="+mn-cs"/>
              </a:rPr>
              <a:t>이 이론에 의하면 화폐통합을 하는 경우는 </a:t>
            </a:r>
            <a:r>
              <a:rPr kumimoji="1" lang="en-US" altLang="ko-KR" sz="1200" kern="1200" dirty="0" smtClean="0">
                <a:solidFill>
                  <a:schemeClr val="tx1"/>
                </a:solidFill>
                <a:effectLst/>
                <a:latin typeface="굴림" pitchFamily="50" charset="-127"/>
                <a:ea typeface="굴림" pitchFamily="50" charset="-127"/>
                <a:cs typeface="+mn-cs"/>
              </a:rPr>
              <a:t>‘3</a:t>
            </a:r>
            <a:r>
              <a:rPr kumimoji="1" lang="ko-KR" altLang="ko-KR" sz="1200" kern="1200" dirty="0" smtClean="0">
                <a:solidFill>
                  <a:schemeClr val="tx1"/>
                </a:solidFill>
                <a:effectLst/>
                <a:latin typeface="굴림" pitchFamily="50" charset="-127"/>
                <a:ea typeface="굴림" pitchFamily="50" charset="-127"/>
                <a:cs typeface="+mn-cs"/>
              </a:rPr>
              <a:t>원 불가능성의 문제</a:t>
            </a:r>
            <a:r>
              <a:rPr kumimoji="1" lang="en-US" altLang="ko-KR" sz="1200" kern="1200" dirty="0" smtClean="0">
                <a:solidFill>
                  <a:schemeClr val="tx1"/>
                </a:solidFill>
                <a:effectLst/>
                <a:latin typeface="굴림" pitchFamily="50" charset="-127"/>
                <a:ea typeface="굴림" pitchFamily="50" charset="-127"/>
                <a:cs typeface="+mn-cs"/>
              </a:rPr>
              <a:t>(incompatible trinity)’</a:t>
            </a:r>
            <a:r>
              <a:rPr kumimoji="1" lang="ko-KR" altLang="ko-KR" sz="1200" kern="1200" dirty="0" smtClean="0">
                <a:solidFill>
                  <a:schemeClr val="tx1"/>
                </a:solidFill>
                <a:effectLst/>
                <a:latin typeface="굴림" pitchFamily="50" charset="-127"/>
                <a:ea typeface="굴림" pitchFamily="50" charset="-127"/>
                <a:cs typeface="+mn-cs"/>
              </a:rPr>
              <a:t>에 의하여 독립적인 통화정책을 포기해야 한다는 것이다</a:t>
            </a:r>
            <a:r>
              <a:rPr kumimoji="1" lang="en-US" altLang="ko-KR" sz="1200" kern="1200" dirty="0" smtClean="0">
                <a:solidFill>
                  <a:schemeClr val="tx1"/>
                </a:solidFill>
                <a:effectLst/>
                <a:latin typeface="굴림" pitchFamily="50" charset="-127"/>
                <a:ea typeface="굴림" pitchFamily="50" charset="-127"/>
                <a:cs typeface="+mn-cs"/>
              </a:rPr>
              <a:t>. </a:t>
            </a:r>
            <a:r>
              <a:rPr kumimoji="1" lang="ko-KR" altLang="ko-KR" sz="1200" kern="1200" dirty="0" smtClean="0">
                <a:solidFill>
                  <a:schemeClr val="tx1"/>
                </a:solidFill>
                <a:effectLst/>
                <a:latin typeface="굴림" pitchFamily="50" charset="-127"/>
                <a:ea typeface="굴림" pitchFamily="50" charset="-127"/>
                <a:cs typeface="+mn-cs"/>
              </a:rPr>
              <a:t>즉 유로화의 도입으로 인해 회원국 사이에 자유로운 자본이동과 고정환율을 이룬 경우는 각 회원국이 독립적 통화정책은 사용할 수 없다는 것이다</a:t>
            </a:r>
            <a:r>
              <a:rPr kumimoji="1" lang="en-US" altLang="ko-KR" sz="1200" kern="1200" dirty="0" smtClean="0">
                <a:solidFill>
                  <a:schemeClr val="tx1"/>
                </a:solidFill>
                <a:effectLst/>
                <a:latin typeface="굴림" pitchFamily="50" charset="-127"/>
                <a:ea typeface="굴림" pitchFamily="50" charset="-127"/>
                <a:cs typeface="+mn-cs"/>
              </a:rPr>
              <a:t>. </a:t>
            </a:r>
          </a:p>
          <a:p>
            <a:endParaRPr kumimoji="1" lang="en-US" altLang="ko-KR" sz="1200" kern="1200" dirty="0" smtClean="0">
              <a:solidFill>
                <a:schemeClr val="tx1"/>
              </a:solidFill>
              <a:effectLst/>
              <a:latin typeface="굴림" pitchFamily="50" charset="-127"/>
              <a:ea typeface="굴림" pitchFamily="50" charset="-127"/>
              <a:cs typeface="+mn-cs"/>
            </a:endParaRPr>
          </a:p>
          <a:p>
            <a:endParaRPr kumimoji="1" lang="en-US" altLang="ko-KR" sz="1200" kern="1200" dirty="0" smtClean="0">
              <a:solidFill>
                <a:schemeClr val="tx1"/>
              </a:solidFill>
              <a:effectLst/>
              <a:latin typeface="굴림" pitchFamily="50" charset="-127"/>
              <a:ea typeface="굴림" pitchFamily="50" charset="-127"/>
              <a:cs typeface="+mn-cs"/>
            </a:endParaRPr>
          </a:p>
          <a:p>
            <a:pPr marL="0" marR="0" indent="0" algn="l" defTabSz="914400" rtl="0" eaLnBrk="0" fontAlgn="base" latinLnBrk="1" hangingPunct="0">
              <a:lnSpc>
                <a:spcPct val="100000"/>
              </a:lnSpc>
              <a:spcBef>
                <a:spcPct val="30000"/>
              </a:spcBef>
              <a:spcAft>
                <a:spcPct val="0"/>
              </a:spcAft>
              <a:buClrTx/>
              <a:buSzTx/>
              <a:buFontTx/>
              <a:buNone/>
              <a:tabLst/>
              <a:defRPr/>
            </a:pPr>
            <a:r>
              <a:rPr kumimoji="1" lang="ko-KR" altLang="ko-KR" sz="1200" kern="1200" dirty="0" err="1" smtClean="0">
                <a:solidFill>
                  <a:schemeClr val="tx1"/>
                </a:solidFill>
                <a:effectLst/>
                <a:latin typeface="굴림" pitchFamily="50" charset="-127"/>
                <a:ea typeface="굴림" pitchFamily="50" charset="-127"/>
                <a:cs typeface="+mn-cs"/>
              </a:rPr>
              <a:t>김흥종</a:t>
            </a:r>
            <a:r>
              <a:rPr kumimoji="1" lang="en-US" altLang="ko-KR" sz="1200" kern="1200" dirty="0" smtClean="0">
                <a:solidFill>
                  <a:schemeClr val="tx1"/>
                </a:solidFill>
                <a:effectLst/>
                <a:latin typeface="굴림" pitchFamily="50" charset="-127"/>
                <a:ea typeface="굴림" pitchFamily="50" charset="-127"/>
                <a:cs typeface="+mn-cs"/>
              </a:rPr>
              <a:t>, </a:t>
            </a:r>
            <a:r>
              <a:rPr kumimoji="1" lang="ko-KR" altLang="ko-KR" sz="1200" kern="1200" dirty="0" err="1" smtClean="0">
                <a:solidFill>
                  <a:schemeClr val="tx1"/>
                </a:solidFill>
                <a:effectLst/>
                <a:latin typeface="굴림" pitchFamily="50" charset="-127"/>
                <a:ea typeface="굴림" pitchFamily="50" charset="-127"/>
                <a:cs typeface="+mn-cs"/>
              </a:rPr>
              <a:t>강유덕</a:t>
            </a:r>
            <a:r>
              <a:rPr kumimoji="1" lang="en-US" altLang="ko-KR" sz="1200" kern="1200" dirty="0" smtClean="0">
                <a:solidFill>
                  <a:schemeClr val="tx1"/>
                </a:solidFill>
                <a:effectLst/>
                <a:latin typeface="굴림" pitchFamily="50" charset="-127"/>
                <a:ea typeface="굴림" pitchFamily="50" charset="-127"/>
                <a:cs typeface="+mn-cs"/>
              </a:rPr>
              <a:t>, </a:t>
            </a:r>
            <a:r>
              <a:rPr kumimoji="1" lang="ko-KR" altLang="ko-KR" sz="1200" kern="1200" dirty="0" smtClean="0">
                <a:solidFill>
                  <a:schemeClr val="tx1"/>
                </a:solidFill>
                <a:effectLst/>
                <a:latin typeface="굴림" pitchFamily="50" charset="-127"/>
                <a:ea typeface="굴림" pitchFamily="50" charset="-127"/>
                <a:cs typeface="+mn-cs"/>
              </a:rPr>
              <a:t>이철원</a:t>
            </a:r>
            <a:r>
              <a:rPr kumimoji="1" lang="en-US" altLang="ko-KR" sz="1200" kern="1200" dirty="0" smtClean="0">
                <a:solidFill>
                  <a:schemeClr val="tx1"/>
                </a:solidFill>
                <a:effectLst/>
                <a:latin typeface="굴림" pitchFamily="50" charset="-127"/>
                <a:ea typeface="굴림" pitchFamily="50" charset="-127"/>
                <a:cs typeface="+mn-cs"/>
              </a:rPr>
              <a:t>, </a:t>
            </a:r>
            <a:r>
              <a:rPr kumimoji="1" lang="ko-KR" altLang="ko-KR" sz="1200" kern="1200" dirty="0" smtClean="0">
                <a:solidFill>
                  <a:schemeClr val="tx1"/>
                </a:solidFill>
                <a:effectLst/>
                <a:latin typeface="굴림" pitchFamily="50" charset="-127"/>
                <a:ea typeface="굴림" pitchFamily="50" charset="-127"/>
                <a:cs typeface="+mn-cs"/>
              </a:rPr>
              <a:t>이현진</a:t>
            </a:r>
            <a:r>
              <a:rPr kumimoji="1" lang="en-US" altLang="ko-KR" sz="1200" kern="1200" dirty="0" smtClean="0">
                <a:solidFill>
                  <a:schemeClr val="tx1"/>
                </a:solidFill>
                <a:effectLst/>
                <a:latin typeface="굴림" pitchFamily="50" charset="-127"/>
                <a:ea typeface="굴림" pitchFamily="50" charset="-127"/>
                <a:cs typeface="+mn-cs"/>
              </a:rPr>
              <a:t>, </a:t>
            </a:r>
            <a:r>
              <a:rPr kumimoji="1" lang="ko-KR" altLang="ko-KR" sz="1200" kern="1200" dirty="0" smtClean="0">
                <a:solidFill>
                  <a:schemeClr val="tx1"/>
                </a:solidFill>
                <a:effectLst/>
                <a:latin typeface="굴림" pitchFamily="50" charset="-127"/>
                <a:ea typeface="굴림" pitchFamily="50" charset="-127"/>
                <a:cs typeface="+mn-cs"/>
              </a:rPr>
              <a:t>오태현</a:t>
            </a:r>
            <a:r>
              <a:rPr kumimoji="1" lang="en-US" altLang="ko-KR" sz="1200" kern="1200" dirty="0" smtClean="0">
                <a:solidFill>
                  <a:schemeClr val="tx1"/>
                </a:solidFill>
                <a:effectLst/>
                <a:latin typeface="굴림" pitchFamily="50" charset="-127"/>
                <a:ea typeface="굴림" pitchFamily="50" charset="-127"/>
                <a:cs typeface="+mn-cs"/>
              </a:rPr>
              <a:t>, 2010, “</a:t>
            </a:r>
            <a:r>
              <a:rPr kumimoji="1" lang="ko-KR" altLang="ko-KR" sz="1200" kern="1200" dirty="0" err="1" smtClean="0">
                <a:solidFill>
                  <a:schemeClr val="tx1"/>
                </a:solidFill>
                <a:effectLst/>
                <a:latin typeface="굴림" pitchFamily="50" charset="-127"/>
                <a:ea typeface="굴림" pitchFamily="50" charset="-127"/>
                <a:cs typeface="+mn-cs"/>
              </a:rPr>
              <a:t>유로존</a:t>
            </a:r>
            <a:r>
              <a:rPr kumimoji="1" lang="en-US" altLang="ko-KR" sz="1200" kern="1200" dirty="0" smtClean="0">
                <a:solidFill>
                  <a:schemeClr val="tx1"/>
                </a:solidFill>
                <a:effectLst/>
                <a:latin typeface="굴림" pitchFamily="50" charset="-127"/>
                <a:ea typeface="굴림" pitchFamily="50" charset="-127"/>
                <a:cs typeface="+mn-cs"/>
              </a:rPr>
              <a:t> 10</a:t>
            </a:r>
            <a:r>
              <a:rPr kumimoji="1" lang="ko-KR" altLang="ko-KR" sz="1200" kern="1200" dirty="0" smtClean="0">
                <a:solidFill>
                  <a:schemeClr val="tx1"/>
                </a:solidFill>
                <a:effectLst/>
                <a:latin typeface="굴림" pitchFamily="50" charset="-127"/>
                <a:ea typeface="굴림" pitchFamily="50" charset="-127"/>
                <a:cs typeface="+mn-cs"/>
              </a:rPr>
              <a:t>년의 평가와 향후 과제</a:t>
            </a:r>
            <a:r>
              <a:rPr kumimoji="1" lang="en-US" altLang="ko-KR" sz="1200" kern="1200" dirty="0" smtClean="0">
                <a:solidFill>
                  <a:schemeClr val="tx1"/>
                </a:solidFill>
                <a:effectLst/>
                <a:latin typeface="굴림" pitchFamily="50" charset="-127"/>
                <a:ea typeface="굴림" pitchFamily="50" charset="-127"/>
                <a:cs typeface="+mn-cs"/>
              </a:rPr>
              <a:t>”, </a:t>
            </a:r>
            <a:r>
              <a:rPr kumimoji="1" lang="ko-KR" altLang="ko-KR" sz="1200" kern="1200" dirty="0" smtClean="0">
                <a:solidFill>
                  <a:schemeClr val="tx1"/>
                </a:solidFill>
                <a:effectLst/>
                <a:latin typeface="굴림" pitchFamily="50" charset="-127"/>
                <a:ea typeface="굴림" pitchFamily="50" charset="-127"/>
                <a:cs typeface="+mn-cs"/>
              </a:rPr>
              <a:t>『</a:t>
            </a:r>
            <a:r>
              <a:rPr kumimoji="1" lang="en-US" altLang="ko-KR" sz="1200" kern="1200" dirty="0" smtClean="0">
                <a:solidFill>
                  <a:schemeClr val="tx1"/>
                </a:solidFill>
                <a:effectLst/>
                <a:latin typeface="굴림" pitchFamily="50" charset="-127"/>
                <a:ea typeface="굴림" pitchFamily="50" charset="-127"/>
                <a:cs typeface="+mn-cs"/>
              </a:rPr>
              <a:t>KIEP </a:t>
            </a:r>
            <a:r>
              <a:rPr kumimoji="1" lang="ko-KR" altLang="ko-KR" sz="1200" kern="1200" dirty="0" smtClean="0">
                <a:solidFill>
                  <a:schemeClr val="tx1"/>
                </a:solidFill>
                <a:effectLst/>
                <a:latin typeface="굴림" pitchFamily="50" charset="-127"/>
                <a:ea typeface="굴림" pitchFamily="50" charset="-127"/>
                <a:cs typeface="+mn-cs"/>
              </a:rPr>
              <a:t>연구보고서</a:t>
            </a:r>
            <a:r>
              <a:rPr kumimoji="1" lang="en-US" altLang="ko-KR" sz="1200" kern="1200" dirty="0" smtClean="0">
                <a:solidFill>
                  <a:schemeClr val="tx1"/>
                </a:solidFill>
                <a:effectLst/>
                <a:latin typeface="굴림" pitchFamily="50" charset="-127"/>
                <a:ea typeface="굴림" pitchFamily="50" charset="-127"/>
                <a:cs typeface="+mn-cs"/>
              </a:rPr>
              <a:t> 10-15</a:t>
            </a:r>
            <a:r>
              <a:rPr kumimoji="1" lang="ko-KR" altLang="ko-KR" sz="1200" kern="1200" dirty="0" smtClean="0">
                <a:solidFill>
                  <a:schemeClr val="tx1"/>
                </a:solidFill>
                <a:effectLst/>
                <a:latin typeface="굴림" pitchFamily="50" charset="-127"/>
                <a:ea typeface="굴림" pitchFamily="50" charset="-127"/>
                <a:cs typeface="+mn-cs"/>
              </a:rPr>
              <a:t>』</a:t>
            </a:r>
            <a:r>
              <a:rPr kumimoji="1" lang="en-US" altLang="ko-KR" sz="1200" kern="1200" dirty="0" smtClean="0">
                <a:solidFill>
                  <a:schemeClr val="tx1"/>
                </a:solidFill>
                <a:effectLst/>
                <a:latin typeface="굴림" pitchFamily="50" charset="-127"/>
                <a:ea typeface="굴림" pitchFamily="50" charset="-127"/>
                <a:cs typeface="+mn-cs"/>
              </a:rPr>
              <a:t>. 63</a:t>
            </a:r>
            <a:r>
              <a:rPr kumimoji="1" lang="ko-KR" altLang="en-US" sz="1200" kern="1200" dirty="0" smtClean="0">
                <a:solidFill>
                  <a:schemeClr val="tx1"/>
                </a:solidFill>
                <a:effectLst/>
                <a:latin typeface="굴림" pitchFamily="50" charset="-127"/>
                <a:ea typeface="굴림" pitchFamily="50" charset="-127"/>
                <a:cs typeface="+mn-cs"/>
              </a:rPr>
              <a:t>쪽에 보다 자세한 설명</a:t>
            </a:r>
            <a:r>
              <a:rPr kumimoji="1" lang="en-US" altLang="ko-KR" sz="1200" kern="1200" dirty="0" smtClean="0">
                <a:solidFill>
                  <a:schemeClr val="tx1"/>
                </a:solidFill>
                <a:effectLst/>
                <a:latin typeface="굴림" pitchFamily="50" charset="-127"/>
                <a:ea typeface="굴림" pitchFamily="50" charset="-127"/>
                <a:cs typeface="+mn-cs"/>
              </a:rPr>
              <a:t>. (1)&amp;(2)</a:t>
            </a:r>
            <a:r>
              <a:rPr kumimoji="1" lang="ko-KR" altLang="en-US" sz="1200" kern="1200" dirty="0" smtClean="0">
                <a:solidFill>
                  <a:schemeClr val="tx1"/>
                </a:solidFill>
                <a:effectLst/>
                <a:latin typeface="굴림" pitchFamily="50" charset="-127"/>
                <a:ea typeface="굴림" pitchFamily="50" charset="-127"/>
                <a:cs typeface="+mn-cs"/>
              </a:rPr>
              <a:t>는 </a:t>
            </a:r>
            <a:r>
              <a:rPr kumimoji="1" lang="ko-KR" altLang="en-US" sz="1200" kern="1200" baseline="0" dirty="0" smtClean="0">
                <a:solidFill>
                  <a:schemeClr val="tx1"/>
                </a:solidFill>
                <a:effectLst/>
                <a:latin typeface="굴림" pitchFamily="50" charset="-127"/>
                <a:ea typeface="굴림" pitchFamily="50" charset="-127"/>
                <a:cs typeface="+mn-cs"/>
              </a:rPr>
              <a:t> </a:t>
            </a:r>
            <a:r>
              <a:rPr kumimoji="1" lang="en-US" altLang="ko-KR" sz="1200" kern="1200" baseline="0" dirty="0" smtClean="0">
                <a:solidFill>
                  <a:schemeClr val="tx1"/>
                </a:solidFill>
                <a:effectLst/>
                <a:latin typeface="굴림" pitchFamily="50" charset="-127"/>
                <a:ea typeface="굴림" pitchFamily="50" charset="-127"/>
                <a:cs typeface="+mn-cs"/>
              </a:rPr>
              <a:t>‘</a:t>
            </a:r>
            <a:r>
              <a:rPr kumimoji="1" lang="ko-KR" altLang="en-US" sz="1200" kern="1200" baseline="0" dirty="0" smtClean="0">
                <a:solidFill>
                  <a:schemeClr val="tx1"/>
                </a:solidFill>
                <a:effectLst/>
                <a:latin typeface="굴림" pitchFamily="50" charset="-127"/>
                <a:ea typeface="굴림" pitchFamily="50" charset="-127"/>
                <a:cs typeface="+mn-cs"/>
              </a:rPr>
              <a:t>고정환율제도</a:t>
            </a:r>
            <a:r>
              <a:rPr kumimoji="1" lang="en-US" altLang="ko-KR" sz="1200" kern="1200" baseline="0" dirty="0" smtClean="0">
                <a:solidFill>
                  <a:schemeClr val="tx1"/>
                </a:solidFill>
                <a:effectLst/>
                <a:latin typeface="굴림" pitchFamily="50" charset="-127"/>
                <a:ea typeface="굴림" pitchFamily="50" charset="-127"/>
                <a:cs typeface="+mn-cs"/>
              </a:rPr>
              <a:t>’</a:t>
            </a:r>
            <a:r>
              <a:rPr kumimoji="1" lang="ko-KR" altLang="en-US" sz="1200" kern="1200" baseline="0" dirty="0" smtClean="0">
                <a:solidFill>
                  <a:schemeClr val="tx1"/>
                </a:solidFill>
                <a:effectLst/>
                <a:latin typeface="굴림" pitchFamily="50" charset="-127"/>
                <a:ea typeface="굴림" pitchFamily="50" charset="-127"/>
                <a:cs typeface="+mn-cs"/>
              </a:rPr>
              <a:t>로 가능</a:t>
            </a:r>
            <a:r>
              <a:rPr kumimoji="1" lang="en-US" altLang="ko-KR" sz="1200" kern="1200" baseline="0" dirty="0" smtClean="0">
                <a:solidFill>
                  <a:schemeClr val="tx1"/>
                </a:solidFill>
                <a:effectLst/>
                <a:latin typeface="굴림" pitchFamily="50" charset="-127"/>
                <a:ea typeface="굴림" pitchFamily="50" charset="-127"/>
                <a:cs typeface="+mn-cs"/>
              </a:rPr>
              <a:t>. (1)&amp;(3)</a:t>
            </a:r>
            <a:r>
              <a:rPr kumimoji="1" lang="ko-KR" altLang="en-US" sz="1200" kern="1200" baseline="0" dirty="0" smtClean="0">
                <a:solidFill>
                  <a:schemeClr val="tx1"/>
                </a:solidFill>
                <a:effectLst/>
                <a:latin typeface="굴림" pitchFamily="50" charset="-127"/>
                <a:ea typeface="굴림" pitchFamily="50" charset="-127"/>
                <a:cs typeface="+mn-cs"/>
              </a:rPr>
              <a:t>은 </a:t>
            </a:r>
            <a:r>
              <a:rPr kumimoji="1" lang="en-US" altLang="ko-KR" sz="1200" kern="1200" baseline="0" dirty="0" smtClean="0">
                <a:solidFill>
                  <a:schemeClr val="tx1"/>
                </a:solidFill>
                <a:effectLst/>
                <a:latin typeface="굴림" pitchFamily="50" charset="-127"/>
                <a:ea typeface="굴림" pitchFamily="50" charset="-127"/>
                <a:cs typeface="+mn-cs"/>
              </a:rPr>
              <a:t>‘</a:t>
            </a:r>
            <a:r>
              <a:rPr kumimoji="1" lang="ko-KR" altLang="en-US" sz="1200" kern="1200" baseline="0" dirty="0" smtClean="0">
                <a:solidFill>
                  <a:schemeClr val="tx1"/>
                </a:solidFill>
                <a:effectLst/>
                <a:latin typeface="굴림" pitchFamily="50" charset="-127"/>
                <a:ea typeface="굴림" pitchFamily="50" charset="-127"/>
                <a:cs typeface="+mn-cs"/>
              </a:rPr>
              <a:t>금본위제도</a:t>
            </a:r>
            <a:r>
              <a:rPr kumimoji="1" lang="en-US" altLang="ko-KR" sz="1200" kern="1200" baseline="0" dirty="0" smtClean="0">
                <a:solidFill>
                  <a:schemeClr val="tx1"/>
                </a:solidFill>
                <a:effectLst/>
                <a:latin typeface="굴림" pitchFamily="50" charset="-127"/>
                <a:ea typeface="굴림" pitchFamily="50" charset="-127"/>
                <a:cs typeface="+mn-cs"/>
              </a:rPr>
              <a:t>(gold standard)’ </a:t>
            </a:r>
            <a:r>
              <a:rPr kumimoji="1" lang="ko-KR" altLang="en-US" sz="1200" kern="1200" baseline="0" dirty="0" smtClean="0">
                <a:solidFill>
                  <a:schemeClr val="tx1"/>
                </a:solidFill>
                <a:effectLst/>
                <a:latin typeface="굴림" pitchFamily="50" charset="-127"/>
                <a:ea typeface="굴림" pitchFamily="50" charset="-127"/>
                <a:cs typeface="+mn-cs"/>
              </a:rPr>
              <a:t>또는 </a:t>
            </a:r>
            <a:r>
              <a:rPr kumimoji="1" lang="en-US" altLang="ko-KR" sz="1200" kern="1200" baseline="0" dirty="0" smtClean="0">
                <a:solidFill>
                  <a:schemeClr val="tx1"/>
                </a:solidFill>
                <a:effectLst/>
                <a:latin typeface="굴림" pitchFamily="50" charset="-127"/>
                <a:ea typeface="굴림" pitchFamily="50" charset="-127"/>
                <a:cs typeface="+mn-cs"/>
              </a:rPr>
              <a:t>‘</a:t>
            </a:r>
            <a:r>
              <a:rPr kumimoji="1" lang="ko-KR" altLang="en-US" sz="1200" kern="1200" baseline="0" dirty="0" smtClean="0">
                <a:solidFill>
                  <a:schemeClr val="tx1"/>
                </a:solidFill>
                <a:effectLst/>
                <a:latin typeface="굴림" pitchFamily="50" charset="-127"/>
                <a:ea typeface="굴림" pitchFamily="50" charset="-127"/>
                <a:cs typeface="+mn-cs"/>
              </a:rPr>
              <a:t>통화동맹</a:t>
            </a:r>
            <a:r>
              <a:rPr kumimoji="1" lang="en-US" altLang="ko-KR" sz="1200" kern="1200" baseline="0" dirty="0" smtClean="0">
                <a:solidFill>
                  <a:schemeClr val="tx1"/>
                </a:solidFill>
                <a:effectLst/>
                <a:latin typeface="굴림" pitchFamily="50" charset="-127"/>
                <a:ea typeface="굴림" pitchFamily="50" charset="-127"/>
                <a:cs typeface="+mn-cs"/>
              </a:rPr>
              <a:t>’</a:t>
            </a:r>
            <a:r>
              <a:rPr kumimoji="1" lang="ko-KR" altLang="en-US" sz="1200" kern="1200" baseline="0" dirty="0" smtClean="0">
                <a:solidFill>
                  <a:schemeClr val="tx1"/>
                </a:solidFill>
                <a:effectLst/>
                <a:latin typeface="굴림" pitchFamily="50" charset="-127"/>
                <a:ea typeface="굴림" pitchFamily="50" charset="-127"/>
                <a:cs typeface="+mn-cs"/>
              </a:rPr>
              <a:t>으로 가능</a:t>
            </a:r>
            <a:r>
              <a:rPr kumimoji="1" lang="en-US" altLang="ko-KR" sz="1200" kern="1200" baseline="0" dirty="0" smtClean="0">
                <a:solidFill>
                  <a:schemeClr val="tx1"/>
                </a:solidFill>
                <a:effectLst/>
                <a:latin typeface="굴림" pitchFamily="50" charset="-127"/>
                <a:ea typeface="굴림" pitchFamily="50" charset="-127"/>
                <a:cs typeface="+mn-cs"/>
              </a:rPr>
              <a:t>. (2)&amp;(3)</a:t>
            </a:r>
            <a:r>
              <a:rPr kumimoji="1" lang="ko-KR" altLang="en-US" sz="1200" kern="1200" baseline="0" dirty="0" smtClean="0">
                <a:solidFill>
                  <a:schemeClr val="tx1"/>
                </a:solidFill>
                <a:effectLst/>
                <a:latin typeface="굴림" pitchFamily="50" charset="-127"/>
                <a:ea typeface="굴림" pitchFamily="50" charset="-127"/>
                <a:cs typeface="+mn-cs"/>
              </a:rPr>
              <a:t>은 </a:t>
            </a:r>
            <a:r>
              <a:rPr kumimoji="1" lang="en-US" altLang="ko-KR" sz="1200" kern="1200" baseline="0" dirty="0" smtClean="0">
                <a:solidFill>
                  <a:schemeClr val="tx1"/>
                </a:solidFill>
                <a:effectLst/>
                <a:latin typeface="굴림" pitchFamily="50" charset="-127"/>
                <a:ea typeface="굴림" pitchFamily="50" charset="-127"/>
                <a:cs typeface="+mn-cs"/>
              </a:rPr>
              <a:t>‘</a:t>
            </a:r>
            <a:r>
              <a:rPr kumimoji="1" lang="ko-KR" altLang="en-US" sz="1200" kern="1200" baseline="0" dirty="0" smtClean="0">
                <a:solidFill>
                  <a:schemeClr val="tx1"/>
                </a:solidFill>
                <a:effectLst/>
                <a:latin typeface="굴림" pitchFamily="50" charset="-127"/>
                <a:ea typeface="굴림" pitchFamily="50" charset="-127"/>
                <a:cs typeface="+mn-cs"/>
              </a:rPr>
              <a:t>변동환율제</a:t>
            </a:r>
            <a:r>
              <a:rPr kumimoji="1" lang="en-US" altLang="ko-KR" sz="1200" kern="1200" baseline="0" dirty="0" smtClean="0">
                <a:solidFill>
                  <a:schemeClr val="tx1"/>
                </a:solidFill>
                <a:effectLst/>
                <a:latin typeface="굴림" pitchFamily="50" charset="-127"/>
                <a:ea typeface="굴림" pitchFamily="50" charset="-127"/>
                <a:cs typeface="+mn-cs"/>
              </a:rPr>
              <a:t>’</a:t>
            </a:r>
            <a:r>
              <a:rPr kumimoji="1" lang="ko-KR" altLang="en-US" sz="1200" kern="1200" baseline="0" dirty="0" smtClean="0">
                <a:solidFill>
                  <a:schemeClr val="tx1"/>
                </a:solidFill>
                <a:effectLst/>
                <a:latin typeface="굴림" pitchFamily="50" charset="-127"/>
                <a:ea typeface="굴림" pitchFamily="50" charset="-127"/>
                <a:cs typeface="+mn-cs"/>
              </a:rPr>
              <a:t>로 가능</a:t>
            </a:r>
            <a:r>
              <a:rPr kumimoji="1" lang="en-US" altLang="ko-KR" sz="1200" kern="1200" baseline="0" dirty="0" smtClean="0">
                <a:solidFill>
                  <a:schemeClr val="tx1"/>
                </a:solidFill>
                <a:effectLst/>
                <a:latin typeface="굴림" pitchFamily="50" charset="-127"/>
                <a:ea typeface="굴림" pitchFamily="50" charset="-127"/>
                <a:cs typeface="+mn-cs"/>
              </a:rPr>
              <a:t>. </a:t>
            </a:r>
            <a:r>
              <a:rPr kumimoji="1" lang="ko-KR" altLang="en-US" sz="1200" kern="1200" baseline="0" dirty="0" smtClean="0">
                <a:solidFill>
                  <a:schemeClr val="tx1"/>
                </a:solidFill>
                <a:effectLst/>
                <a:latin typeface="굴림" pitchFamily="50" charset="-127"/>
                <a:ea typeface="굴림" pitchFamily="50" charset="-127"/>
                <a:cs typeface="+mn-cs"/>
              </a:rPr>
              <a:t>하지만 </a:t>
            </a:r>
            <a:r>
              <a:rPr kumimoji="1" lang="en-US" altLang="ko-KR" sz="1200" kern="1200" baseline="0" dirty="0" smtClean="0">
                <a:solidFill>
                  <a:schemeClr val="tx1"/>
                </a:solidFill>
                <a:effectLst/>
                <a:latin typeface="굴림" pitchFamily="50" charset="-127"/>
                <a:ea typeface="굴림" pitchFamily="50" charset="-127"/>
                <a:cs typeface="+mn-cs"/>
              </a:rPr>
              <a:t>(1),(2),(3) </a:t>
            </a:r>
            <a:r>
              <a:rPr kumimoji="1" lang="ko-KR" altLang="en-US" sz="1200" kern="1200" baseline="0" dirty="0" smtClean="0">
                <a:solidFill>
                  <a:schemeClr val="tx1"/>
                </a:solidFill>
                <a:effectLst/>
                <a:latin typeface="굴림" pitchFamily="50" charset="-127"/>
                <a:ea typeface="굴림" pitchFamily="50" charset="-127"/>
                <a:cs typeface="+mn-cs"/>
              </a:rPr>
              <a:t>모두 가능한 제도는 힘들다</a:t>
            </a:r>
            <a:r>
              <a:rPr kumimoji="1" lang="en-US" altLang="ko-KR" sz="1200" kern="1200" baseline="0" dirty="0" smtClean="0">
                <a:solidFill>
                  <a:schemeClr val="tx1"/>
                </a:solidFill>
                <a:effectLst/>
                <a:latin typeface="굴림" pitchFamily="50" charset="-127"/>
                <a:ea typeface="굴림" pitchFamily="50" charset="-127"/>
                <a:cs typeface="+mn-cs"/>
              </a:rPr>
              <a:t>. </a:t>
            </a:r>
            <a:r>
              <a:rPr kumimoji="1" lang="ko-KR" altLang="en-US" sz="1200" kern="1200" baseline="0" dirty="0" smtClean="0">
                <a:solidFill>
                  <a:schemeClr val="tx1"/>
                </a:solidFill>
                <a:effectLst/>
                <a:latin typeface="굴림" pitchFamily="50" charset="-127"/>
                <a:ea typeface="굴림" pitchFamily="50" charset="-127"/>
                <a:cs typeface="+mn-cs"/>
              </a:rPr>
              <a:t>유로의 경우 </a:t>
            </a:r>
            <a:r>
              <a:rPr kumimoji="1" lang="en-US" altLang="ko-KR" sz="1200" kern="1200" baseline="0" dirty="0" smtClean="0">
                <a:solidFill>
                  <a:schemeClr val="tx1"/>
                </a:solidFill>
                <a:effectLst/>
                <a:latin typeface="굴림" pitchFamily="50" charset="-127"/>
                <a:ea typeface="굴림" pitchFamily="50" charset="-127"/>
                <a:cs typeface="+mn-cs"/>
              </a:rPr>
              <a:t>(1)</a:t>
            </a:r>
            <a:r>
              <a:rPr kumimoji="1" lang="ko-KR" altLang="en-US" sz="1200" kern="1200" baseline="0" dirty="0" smtClean="0">
                <a:solidFill>
                  <a:schemeClr val="tx1"/>
                </a:solidFill>
                <a:effectLst/>
                <a:latin typeface="굴림" pitchFamily="50" charset="-127"/>
                <a:ea typeface="굴림" pitchFamily="50" charset="-127"/>
                <a:cs typeface="+mn-cs"/>
              </a:rPr>
              <a:t>과</a:t>
            </a:r>
            <a:r>
              <a:rPr kumimoji="1" lang="en-US" altLang="ko-KR" sz="1200" kern="1200" baseline="0" dirty="0" smtClean="0">
                <a:solidFill>
                  <a:schemeClr val="tx1"/>
                </a:solidFill>
                <a:effectLst/>
                <a:latin typeface="굴림" pitchFamily="50" charset="-127"/>
                <a:ea typeface="굴림" pitchFamily="50" charset="-127"/>
                <a:cs typeface="+mn-cs"/>
              </a:rPr>
              <a:t>(3)</a:t>
            </a:r>
            <a:r>
              <a:rPr kumimoji="1" lang="ko-KR" altLang="en-US" sz="1200" kern="1200" baseline="0" dirty="0" smtClean="0">
                <a:solidFill>
                  <a:schemeClr val="tx1"/>
                </a:solidFill>
                <a:effectLst/>
                <a:latin typeface="굴림" pitchFamily="50" charset="-127"/>
                <a:ea typeface="굴림" pitchFamily="50" charset="-127"/>
                <a:cs typeface="+mn-cs"/>
              </a:rPr>
              <a:t>을 가능케 한 </a:t>
            </a:r>
            <a:r>
              <a:rPr kumimoji="1" lang="en-US" altLang="ko-KR" sz="1200" kern="1200" baseline="0" dirty="0" smtClean="0">
                <a:solidFill>
                  <a:schemeClr val="tx1"/>
                </a:solidFill>
                <a:effectLst/>
                <a:latin typeface="굴림" pitchFamily="50" charset="-127"/>
                <a:ea typeface="굴림" pitchFamily="50" charset="-127"/>
                <a:cs typeface="+mn-cs"/>
              </a:rPr>
              <a:t>‘</a:t>
            </a:r>
            <a:r>
              <a:rPr kumimoji="1" lang="ko-KR" altLang="en-US" sz="1200" kern="1200" baseline="0" dirty="0" smtClean="0">
                <a:solidFill>
                  <a:schemeClr val="tx1"/>
                </a:solidFill>
                <a:effectLst/>
                <a:latin typeface="굴림" pitchFamily="50" charset="-127"/>
                <a:ea typeface="굴림" pitchFamily="50" charset="-127"/>
                <a:cs typeface="+mn-cs"/>
              </a:rPr>
              <a:t>통화동맹</a:t>
            </a:r>
            <a:r>
              <a:rPr kumimoji="1" lang="en-US" altLang="ko-KR" sz="1200" kern="1200" baseline="0" dirty="0" smtClean="0">
                <a:solidFill>
                  <a:schemeClr val="tx1"/>
                </a:solidFill>
                <a:effectLst/>
                <a:latin typeface="굴림" pitchFamily="50" charset="-127"/>
                <a:ea typeface="굴림" pitchFamily="50" charset="-127"/>
                <a:cs typeface="+mn-cs"/>
              </a:rPr>
              <a:t>’ </a:t>
            </a:r>
            <a:r>
              <a:rPr kumimoji="1" lang="ko-KR" altLang="en-US" sz="1200" kern="1200" baseline="0" dirty="0" smtClean="0">
                <a:solidFill>
                  <a:schemeClr val="tx1"/>
                </a:solidFill>
                <a:effectLst/>
                <a:latin typeface="굴림" pitchFamily="50" charset="-127"/>
                <a:ea typeface="굴림" pitchFamily="50" charset="-127"/>
                <a:cs typeface="+mn-cs"/>
              </a:rPr>
              <a:t>이었다</a:t>
            </a:r>
            <a:r>
              <a:rPr kumimoji="1" lang="en-US" altLang="ko-KR" sz="1200" kern="1200" baseline="0" dirty="0" smtClean="0">
                <a:solidFill>
                  <a:schemeClr val="tx1"/>
                </a:solidFill>
                <a:effectLst/>
                <a:latin typeface="굴림" pitchFamily="50" charset="-127"/>
                <a:ea typeface="굴림" pitchFamily="50" charset="-127"/>
                <a:cs typeface="+mn-cs"/>
              </a:rPr>
              <a:t>. </a:t>
            </a:r>
            <a:r>
              <a:rPr kumimoji="1" lang="ko-KR" altLang="en-US" sz="1200" kern="1200" baseline="0" dirty="0" smtClean="0">
                <a:solidFill>
                  <a:schemeClr val="tx1"/>
                </a:solidFill>
                <a:effectLst/>
                <a:latin typeface="굴림" pitchFamily="50" charset="-127"/>
                <a:ea typeface="굴림" pitchFamily="50" charset="-127"/>
                <a:cs typeface="+mn-cs"/>
              </a:rPr>
              <a:t>이때 외환 </a:t>
            </a:r>
            <a:r>
              <a:rPr kumimoji="1" lang="ko-KR" altLang="en-US" sz="1200" kern="1200" baseline="0" dirty="0" err="1" smtClean="0">
                <a:solidFill>
                  <a:schemeClr val="tx1"/>
                </a:solidFill>
                <a:effectLst/>
                <a:latin typeface="굴림" pitchFamily="50" charset="-127"/>
                <a:ea typeface="굴림" pitchFamily="50" charset="-127"/>
                <a:cs typeface="+mn-cs"/>
              </a:rPr>
              <a:t>유출입으로</a:t>
            </a:r>
            <a:r>
              <a:rPr kumimoji="1" lang="ko-KR" altLang="en-US" sz="1200" kern="1200" baseline="0" dirty="0" smtClean="0">
                <a:solidFill>
                  <a:schemeClr val="tx1"/>
                </a:solidFill>
                <a:effectLst/>
                <a:latin typeface="굴림" pitchFamily="50" charset="-127"/>
                <a:ea typeface="굴림" pitchFamily="50" charset="-127"/>
                <a:cs typeface="+mn-cs"/>
              </a:rPr>
              <a:t> 국내 통화정책 자율성 훼손</a:t>
            </a:r>
            <a:r>
              <a:rPr kumimoji="1" lang="en-US" altLang="ko-KR" sz="1200" kern="1200" baseline="0" dirty="0" smtClean="0">
                <a:solidFill>
                  <a:schemeClr val="tx1"/>
                </a:solidFill>
                <a:effectLst/>
                <a:latin typeface="굴림" pitchFamily="50" charset="-127"/>
                <a:ea typeface="굴림" pitchFamily="50" charset="-127"/>
                <a:cs typeface="+mn-cs"/>
              </a:rPr>
              <a:t>.</a:t>
            </a:r>
            <a:endParaRPr kumimoji="1" lang="ko-KR" altLang="ko-KR" sz="1200" kern="1200" dirty="0" smtClean="0">
              <a:solidFill>
                <a:schemeClr val="tx1"/>
              </a:solidFill>
              <a:effectLst/>
              <a:latin typeface="굴림" pitchFamily="50" charset="-127"/>
              <a:ea typeface="굴림" pitchFamily="50" charset="-127"/>
              <a:cs typeface="+mn-cs"/>
            </a:endParaRPr>
          </a:p>
          <a:p>
            <a:endParaRPr kumimoji="1" lang="en-US" altLang="ko-KR" sz="1200" kern="1200" dirty="0" smtClean="0">
              <a:solidFill>
                <a:schemeClr val="tx1"/>
              </a:solidFill>
              <a:effectLst/>
              <a:latin typeface="굴림" pitchFamily="50" charset="-127"/>
              <a:ea typeface="굴림" pitchFamily="50" charset="-127"/>
              <a:cs typeface="+mn-cs"/>
            </a:endParaRPr>
          </a:p>
          <a:p>
            <a:pPr latinLnBrk="0"/>
            <a:r>
              <a:rPr kumimoji="1" lang="en-US" altLang="ko-KR" sz="1200" kern="1200" dirty="0" smtClean="0">
                <a:solidFill>
                  <a:schemeClr val="tx1"/>
                </a:solidFill>
                <a:effectLst/>
                <a:latin typeface="굴림" pitchFamily="50" charset="-127"/>
                <a:ea typeface="굴림" pitchFamily="50" charset="-127"/>
                <a:cs typeface="+mn-cs"/>
              </a:rPr>
              <a:t> </a:t>
            </a:r>
            <a:endParaRPr kumimoji="1" lang="ko-KR" altLang="ko-KR" sz="1200" kern="1200" dirty="0" smtClean="0">
              <a:solidFill>
                <a:schemeClr val="tx1"/>
              </a:solidFill>
              <a:effectLst/>
              <a:latin typeface="굴림" pitchFamily="50" charset="-127"/>
              <a:ea typeface="굴림" pitchFamily="50" charset="-127"/>
              <a:cs typeface="+mn-cs"/>
            </a:endParaRPr>
          </a:p>
          <a:p>
            <a:pPr latinLnBrk="0"/>
            <a:r>
              <a:rPr kumimoji="1" lang="en-US" altLang="ko-KR" sz="1200" kern="1200" dirty="0" err="1" smtClean="0">
                <a:solidFill>
                  <a:schemeClr val="tx1"/>
                </a:solidFill>
                <a:effectLst/>
                <a:latin typeface="굴림" pitchFamily="50" charset="-127"/>
                <a:ea typeface="굴림" pitchFamily="50" charset="-127"/>
                <a:cs typeface="+mn-cs"/>
              </a:rPr>
              <a:t>Mundell</a:t>
            </a:r>
            <a:r>
              <a:rPr kumimoji="1" lang="en-US" altLang="ko-KR" sz="1200" kern="1200" dirty="0" smtClean="0">
                <a:solidFill>
                  <a:schemeClr val="tx1"/>
                </a:solidFill>
                <a:effectLst/>
                <a:latin typeface="굴림" pitchFamily="50" charset="-127"/>
                <a:ea typeface="굴림" pitchFamily="50" charset="-127"/>
                <a:cs typeface="+mn-cs"/>
              </a:rPr>
              <a:t>, Robert, 1961, “A Theory of Optimum Currency Areas” </a:t>
            </a:r>
            <a:r>
              <a:rPr kumimoji="1" lang="en-US" altLang="ko-KR" sz="1200" i="1" kern="1200" dirty="0" smtClean="0">
                <a:solidFill>
                  <a:schemeClr val="tx1"/>
                </a:solidFill>
                <a:effectLst/>
                <a:latin typeface="굴림" pitchFamily="50" charset="-127"/>
                <a:ea typeface="굴림" pitchFamily="50" charset="-127"/>
                <a:cs typeface="+mn-cs"/>
              </a:rPr>
              <a:t>American Economic Review</a:t>
            </a:r>
            <a:r>
              <a:rPr kumimoji="1" lang="en-US" altLang="ko-KR" sz="1200" kern="1200" dirty="0" smtClean="0">
                <a:solidFill>
                  <a:schemeClr val="tx1"/>
                </a:solidFill>
                <a:effectLst/>
                <a:latin typeface="굴림" pitchFamily="50" charset="-127"/>
                <a:ea typeface="굴림" pitchFamily="50" charset="-127"/>
                <a:cs typeface="+mn-cs"/>
              </a:rPr>
              <a:t>, Vol. 51, pp. 657-665.</a:t>
            </a:r>
            <a:endParaRPr kumimoji="1" lang="ko-KR" altLang="ko-KR" sz="1200" kern="1200" dirty="0" smtClean="0">
              <a:solidFill>
                <a:schemeClr val="tx1"/>
              </a:solidFill>
              <a:effectLst/>
              <a:latin typeface="굴림" pitchFamily="50" charset="-127"/>
              <a:ea typeface="굴림" pitchFamily="50" charset="-127"/>
              <a:cs typeface="+mn-cs"/>
            </a:endParaRPr>
          </a:p>
          <a:p>
            <a:endParaRPr lang="ko-KR" altLang="en-US" dirty="0"/>
          </a:p>
        </p:txBody>
      </p:sp>
      <p:sp>
        <p:nvSpPr>
          <p:cNvPr id="4" name="슬라이드 번호 개체 틀 3"/>
          <p:cNvSpPr>
            <a:spLocks noGrp="1"/>
          </p:cNvSpPr>
          <p:nvPr>
            <p:ph type="sldNum" sz="quarter" idx="10"/>
          </p:nvPr>
        </p:nvSpPr>
        <p:spPr/>
        <p:txBody>
          <a:bodyPr/>
          <a:lstStyle/>
          <a:p>
            <a:pPr>
              <a:defRPr/>
            </a:pPr>
            <a:fld id="{1880BB05-2DA9-4FD5-B00F-175E7B1A35B0}" type="slidenum">
              <a:rPr lang="en-US" altLang="ko-KR" smtClean="0"/>
              <a:pPr>
                <a:defRPr/>
              </a:pPr>
              <a:t>19</a:t>
            </a:fld>
            <a:endParaRPr lang="en-US" altLang="ko-KR"/>
          </a:p>
        </p:txBody>
      </p:sp>
    </p:spTree>
    <p:extLst>
      <p:ext uri="{BB962C8B-B14F-4D97-AF65-F5344CB8AC3E}">
        <p14:creationId xmlns:p14="http://schemas.microsoft.com/office/powerpoint/2010/main" val="33550619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200" b="0" i="0" kern="1200" dirty="0" smtClean="0">
                <a:solidFill>
                  <a:schemeClr val="tx1"/>
                </a:solidFill>
                <a:effectLst/>
                <a:latin typeface="+mn-lt"/>
                <a:ea typeface="+mn-ea"/>
                <a:cs typeface="+mn-cs"/>
              </a:rPr>
              <a:t>출처 </a:t>
            </a:r>
            <a:r>
              <a:rPr lang="en-US" altLang="ko-KR" sz="1200" b="0" i="0" kern="1200" dirty="0" smtClean="0">
                <a:solidFill>
                  <a:schemeClr val="tx1"/>
                </a:solidFill>
                <a:effectLst/>
                <a:latin typeface="+mn-lt"/>
                <a:ea typeface="+mn-ea"/>
                <a:cs typeface="+mn-cs"/>
              </a:rPr>
              <a:t>: </a:t>
            </a:r>
            <a:r>
              <a:rPr lang="en-US" altLang="ko-KR" sz="1200" b="0" i="0" kern="1200" baseline="0" dirty="0" smtClean="0">
                <a:solidFill>
                  <a:schemeClr val="tx1"/>
                </a:solidFill>
                <a:effectLst/>
                <a:latin typeface="+mn-lt"/>
                <a:ea typeface="+mn-ea"/>
                <a:cs typeface="+mn-cs"/>
              </a:rPr>
              <a:t>“OECD </a:t>
            </a:r>
            <a:r>
              <a:rPr lang="ko-KR" altLang="en-US" sz="1200" b="0" i="0" kern="1200" baseline="0" dirty="0" smtClean="0">
                <a:solidFill>
                  <a:schemeClr val="tx1"/>
                </a:solidFill>
                <a:effectLst/>
                <a:latin typeface="+mn-lt"/>
                <a:ea typeface="+mn-ea"/>
                <a:cs typeface="+mn-cs"/>
              </a:rPr>
              <a:t>韓 </a:t>
            </a:r>
            <a:r>
              <a:rPr lang="en-US" altLang="ko-KR" sz="1200" b="0" i="0" kern="1200" baseline="0" dirty="0" smtClean="0">
                <a:solidFill>
                  <a:schemeClr val="tx1"/>
                </a:solidFill>
                <a:effectLst/>
                <a:latin typeface="+mn-lt"/>
                <a:ea typeface="+mn-ea"/>
                <a:cs typeface="+mn-cs"/>
              </a:rPr>
              <a:t>‘</a:t>
            </a:r>
            <a:r>
              <a:rPr lang="ko-KR" altLang="en-US" sz="1200" b="0" i="0" kern="1200" baseline="0" dirty="0" smtClean="0">
                <a:solidFill>
                  <a:schemeClr val="tx1"/>
                </a:solidFill>
                <a:effectLst/>
                <a:latin typeface="+mn-lt"/>
                <a:ea typeface="+mn-ea"/>
                <a:cs typeface="+mn-cs"/>
              </a:rPr>
              <a:t>외환규제 </a:t>
            </a:r>
            <a:r>
              <a:rPr lang="en-US" altLang="ko-KR" sz="1200" b="0" i="0" kern="1200" baseline="0" dirty="0" smtClean="0">
                <a:solidFill>
                  <a:schemeClr val="tx1"/>
                </a:solidFill>
                <a:effectLst/>
                <a:latin typeface="+mn-lt"/>
                <a:ea typeface="+mn-ea"/>
                <a:cs typeface="+mn-cs"/>
              </a:rPr>
              <a:t>3</a:t>
            </a:r>
            <a:r>
              <a:rPr lang="ko-KR" altLang="en-US" sz="1200" b="0" i="0" kern="1200" baseline="0" dirty="0" smtClean="0">
                <a:solidFill>
                  <a:schemeClr val="tx1"/>
                </a:solidFill>
                <a:effectLst/>
                <a:latin typeface="+mn-lt"/>
                <a:ea typeface="+mn-ea"/>
                <a:cs typeface="+mn-cs"/>
              </a:rPr>
              <a:t>종 세트</a:t>
            </a:r>
            <a:r>
              <a:rPr lang="en-US" altLang="ko-KR" sz="1200" b="0" i="0" kern="1200" baseline="0" dirty="0" smtClean="0">
                <a:solidFill>
                  <a:schemeClr val="tx1"/>
                </a:solidFill>
                <a:effectLst/>
                <a:latin typeface="+mn-lt"/>
                <a:ea typeface="+mn-ea"/>
                <a:cs typeface="+mn-cs"/>
              </a:rPr>
              <a:t>’ </a:t>
            </a:r>
            <a:r>
              <a:rPr lang="ko-KR" altLang="en-US" sz="1200" b="0" i="0" kern="1200" baseline="0" dirty="0" smtClean="0">
                <a:solidFill>
                  <a:schemeClr val="tx1"/>
                </a:solidFill>
                <a:effectLst/>
                <a:latin typeface="+mn-lt"/>
                <a:ea typeface="+mn-ea"/>
                <a:cs typeface="+mn-cs"/>
              </a:rPr>
              <a:t>조사 통보</a:t>
            </a:r>
            <a:r>
              <a:rPr lang="en-US" altLang="ko-KR" sz="1200" b="0" i="0" kern="1200" baseline="0" dirty="0" smtClean="0">
                <a:solidFill>
                  <a:schemeClr val="tx1"/>
                </a:solidFill>
                <a:effectLst/>
                <a:latin typeface="+mn-lt"/>
                <a:ea typeface="+mn-ea"/>
                <a:cs typeface="+mn-cs"/>
              </a:rPr>
              <a:t>”, </a:t>
            </a:r>
            <a:r>
              <a:rPr lang="ko-KR" altLang="en-US" sz="1200" b="0" i="0" kern="1200" dirty="0" err="1" smtClean="0">
                <a:solidFill>
                  <a:schemeClr val="tx1"/>
                </a:solidFill>
                <a:effectLst/>
                <a:latin typeface="+mn-lt"/>
                <a:ea typeface="+mn-ea"/>
                <a:cs typeface="+mn-cs"/>
              </a:rPr>
              <a:t>동아일보</a:t>
            </a:r>
            <a:r>
              <a:rPr lang="ko-KR" altLang="en-US" sz="1200" b="0" i="0" kern="1200" dirty="0" smtClean="0">
                <a:solidFill>
                  <a:schemeClr val="tx1"/>
                </a:solidFill>
                <a:effectLst/>
                <a:latin typeface="+mn-lt"/>
                <a:ea typeface="+mn-ea"/>
                <a:cs typeface="+mn-cs"/>
              </a:rPr>
              <a:t> </a:t>
            </a:r>
            <a:r>
              <a:rPr lang="en-US" altLang="ko-KR" sz="1200" b="0" i="0" kern="1200" dirty="0" smtClean="0">
                <a:solidFill>
                  <a:schemeClr val="tx1"/>
                </a:solidFill>
                <a:effectLst/>
                <a:latin typeface="+mn-lt"/>
                <a:ea typeface="+mn-ea"/>
                <a:cs typeface="+mn-cs"/>
              </a:rPr>
              <a:t>2012</a:t>
            </a:r>
            <a:r>
              <a:rPr lang="ko-KR" altLang="en-US" sz="1200" b="0" i="0" kern="1200" dirty="0" smtClean="0">
                <a:solidFill>
                  <a:schemeClr val="tx1"/>
                </a:solidFill>
                <a:effectLst/>
                <a:latin typeface="+mn-lt"/>
                <a:ea typeface="+mn-ea"/>
                <a:cs typeface="+mn-cs"/>
              </a:rPr>
              <a:t>년 </a:t>
            </a:r>
            <a:r>
              <a:rPr lang="en-US" altLang="ko-KR" sz="1200" b="0" i="0" kern="1200" dirty="0" smtClean="0">
                <a:solidFill>
                  <a:schemeClr val="tx1"/>
                </a:solidFill>
                <a:effectLst/>
                <a:latin typeface="+mn-lt"/>
                <a:ea typeface="+mn-ea"/>
                <a:cs typeface="+mn-cs"/>
              </a:rPr>
              <a:t>7</a:t>
            </a:r>
            <a:r>
              <a:rPr lang="ko-KR" altLang="en-US" sz="1200" b="0" i="0" kern="1200" dirty="0" smtClean="0">
                <a:solidFill>
                  <a:schemeClr val="tx1"/>
                </a:solidFill>
                <a:effectLst/>
                <a:latin typeface="+mn-lt"/>
                <a:ea typeface="+mn-ea"/>
                <a:cs typeface="+mn-cs"/>
              </a:rPr>
              <a:t>월 </a:t>
            </a:r>
            <a:r>
              <a:rPr lang="en-US" altLang="ko-KR" sz="1200" b="0" i="0" kern="1200" dirty="0" smtClean="0">
                <a:solidFill>
                  <a:schemeClr val="tx1"/>
                </a:solidFill>
                <a:effectLst/>
                <a:latin typeface="+mn-lt"/>
                <a:ea typeface="+mn-ea"/>
                <a:cs typeface="+mn-cs"/>
              </a:rPr>
              <a:t>21</a:t>
            </a:r>
            <a:r>
              <a:rPr lang="ko-KR" altLang="en-US" sz="1200" b="0" i="0" kern="1200" dirty="0" smtClean="0">
                <a:solidFill>
                  <a:schemeClr val="tx1"/>
                </a:solidFill>
                <a:effectLst/>
                <a:latin typeface="+mn-lt"/>
                <a:ea typeface="+mn-ea"/>
                <a:cs typeface="+mn-cs"/>
              </a:rPr>
              <a:t>일자 기사</a:t>
            </a:r>
            <a:endParaRPr lang="en-US" altLang="ko-KR" sz="1200" b="0" i="0" kern="1200" dirty="0" smtClean="0">
              <a:solidFill>
                <a:schemeClr val="tx1"/>
              </a:solidFill>
              <a:effectLst/>
              <a:latin typeface="+mn-lt"/>
              <a:ea typeface="+mn-ea"/>
              <a:cs typeface="+mn-cs"/>
            </a:endParaRPr>
          </a:p>
          <a:p>
            <a:endParaRPr lang="en-US" altLang="ko-KR" sz="1200" b="0" i="0" kern="1200" dirty="0" smtClean="0">
              <a:solidFill>
                <a:schemeClr val="tx1"/>
              </a:solidFill>
              <a:effectLst/>
              <a:latin typeface="+mn-lt"/>
              <a:ea typeface="+mn-ea"/>
              <a:cs typeface="+mn-cs"/>
            </a:endParaRPr>
          </a:p>
          <a:p>
            <a:r>
              <a:rPr lang="ko-KR" altLang="en-US" sz="1200" b="0" i="0" kern="1200" dirty="0" smtClean="0">
                <a:solidFill>
                  <a:schemeClr val="tx1"/>
                </a:solidFill>
                <a:effectLst/>
                <a:latin typeface="+mn-lt"/>
                <a:ea typeface="+mn-ea"/>
                <a:cs typeface="+mn-cs"/>
              </a:rPr>
              <a:t>‘외환규제 </a:t>
            </a:r>
            <a:r>
              <a:rPr lang="en-US" altLang="ko-KR" sz="1200" b="0" i="0" kern="1200" dirty="0" smtClean="0">
                <a:solidFill>
                  <a:schemeClr val="tx1"/>
                </a:solidFill>
                <a:effectLst/>
                <a:latin typeface="+mn-lt"/>
                <a:ea typeface="+mn-ea"/>
                <a:cs typeface="+mn-cs"/>
              </a:rPr>
              <a:t>3</a:t>
            </a:r>
            <a:r>
              <a:rPr lang="ko-KR" altLang="en-US" sz="1200" b="0" i="0" kern="1200" dirty="0" smtClean="0">
                <a:solidFill>
                  <a:schemeClr val="tx1"/>
                </a:solidFill>
                <a:effectLst/>
                <a:latin typeface="+mn-lt"/>
                <a:ea typeface="+mn-ea"/>
                <a:cs typeface="+mn-cs"/>
              </a:rPr>
              <a:t>종 세트’는 </a:t>
            </a:r>
            <a:r>
              <a:rPr lang="en-US" altLang="ko-KR" sz="1200" b="0" i="0" kern="1200" dirty="0" smtClean="0">
                <a:solidFill>
                  <a:schemeClr val="tx1"/>
                </a:solidFill>
                <a:effectLst/>
                <a:latin typeface="+mn-lt"/>
                <a:ea typeface="+mn-ea"/>
                <a:cs typeface="+mn-cs"/>
              </a:rPr>
              <a:t>2008</a:t>
            </a:r>
            <a:r>
              <a:rPr lang="ko-KR" altLang="en-US" sz="1200" b="0" i="0" kern="1200" dirty="0" smtClean="0">
                <a:solidFill>
                  <a:schemeClr val="tx1"/>
                </a:solidFill>
                <a:effectLst/>
                <a:latin typeface="+mn-lt"/>
                <a:ea typeface="+mn-ea"/>
                <a:cs typeface="+mn-cs"/>
              </a:rPr>
              <a:t>년 </a:t>
            </a:r>
            <a:r>
              <a:rPr lang="ko-KR" altLang="en-US" sz="1200" b="0" i="0" kern="1200" dirty="0" err="1" smtClean="0">
                <a:solidFill>
                  <a:schemeClr val="tx1"/>
                </a:solidFill>
                <a:effectLst/>
                <a:latin typeface="+mn-lt"/>
                <a:ea typeface="+mn-ea"/>
                <a:cs typeface="+mn-cs"/>
              </a:rPr>
              <a:t>리먼브러더스</a:t>
            </a:r>
            <a:r>
              <a:rPr lang="ko-KR" altLang="en-US" sz="1200" b="0" i="0" kern="1200" dirty="0" smtClean="0">
                <a:solidFill>
                  <a:schemeClr val="tx1"/>
                </a:solidFill>
                <a:effectLst/>
                <a:latin typeface="+mn-lt"/>
                <a:ea typeface="+mn-ea"/>
                <a:cs typeface="+mn-cs"/>
              </a:rPr>
              <a:t> 사태 이후 해외자본의 급격한 </a:t>
            </a:r>
            <a:r>
              <a:rPr lang="ko-KR" altLang="en-US" sz="1200" b="0" i="0" kern="1200" dirty="0" err="1" smtClean="0">
                <a:solidFill>
                  <a:schemeClr val="tx1"/>
                </a:solidFill>
                <a:effectLst/>
                <a:latin typeface="+mn-lt"/>
                <a:ea typeface="+mn-ea"/>
                <a:cs typeface="+mn-cs"/>
              </a:rPr>
              <a:t>유출입으로</a:t>
            </a:r>
            <a:r>
              <a:rPr lang="ko-KR" altLang="en-US" sz="1200" b="0" i="0" kern="1200" dirty="0" smtClean="0">
                <a:solidFill>
                  <a:schemeClr val="tx1"/>
                </a:solidFill>
                <a:effectLst/>
                <a:latin typeface="+mn-lt"/>
                <a:ea typeface="+mn-ea"/>
                <a:cs typeface="+mn-cs"/>
              </a:rPr>
              <a:t> 국내 금융시장이 크게 흔들린 것을 계기로 </a:t>
            </a:r>
            <a:r>
              <a:rPr lang="en-US" altLang="ko-KR" sz="1200" b="0" i="0" kern="1200" dirty="0" smtClean="0">
                <a:solidFill>
                  <a:schemeClr val="tx1"/>
                </a:solidFill>
                <a:effectLst/>
                <a:latin typeface="+mn-lt"/>
                <a:ea typeface="+mn-ea"/>
                <a:cs typeface="+mn-cs"/>
              </a:rPr>
              <a:t>2010</a:t>
            </a:r>
            <a:r>
              <a:rPr lang="ko-KR" altLang="en-US" sz="1200" b="0" i="0" kern="1200" dirty="0" smtClean="0">
                <a:solidFill>
                  <a:schemeClr val="tx1"/>
                </a:solidFill>
                <a:effectLst/>
                <a:latin typeface="+mn-lt"/>
                <a:ea typeface="+mn-ea"/>
                <a:cs typeface="+mn-cs"/>
              </a:rPr>
              <a:t>년 정부가 마련한 장치다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단기 외국자본이 한국 시장을 지나치게 자주 드나들 수 없도록 ‘문턱’을 높인 것이다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해외에서 경제위기가 발생할 때마다 한국의 금융시장이 지나치게 요동치는 이유가 외국자본</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특히 단기자금의 무분별한 </a:t>
            </a:r>
            <a:r>
              <a:rPr lang="ko-KR" altLang="en-US" sz="1200" b="0" i="0" kern="1200" dirty="0" err="1" smtClean="0">
                <a:solidFill>
                  <a:schemeClr val="tx1"/>
                </a:solidFill>
                <a:effectLst/>
                <a:latin typeface="+mn-lt"/>
                <a:ea typeface="+mn-ea"/>
                <a:cs typeface="+mn-cs"/>
              </a:rPr>
              <a:t>유출입</a:t>
            </a:r>
            <a:r>
              <a:rPr lang="ko-KR" altLang="en-US" sz="1200" b="0" i="0" kern="1200" dirty="0" smtClean="0">
                <a:solidFill>
                  <a:schemeClr val="tx1"/>
                </a:solidFill>
                <a:effectLst/>
                <a:latin typeface="+mn-lt"/>
                <a:ea typeface="+mn-ea"/>
                <a:cs typeface="+mn-cs"/>
              </a:rPr>
              <a:t> 때문이라는 판단에서 나온 조치다</a:t>
            </a:r>
            <a:r>
              <a:rPr lang="en-US" altLang="ko-KR" sz="1200" b="0" i="0" kern="1200" dirty="0" smtClean="0">
                <a:solidFill>
                  <a:schemeClr val="tx1"/>
                </a:solidFill>
                <a:effectLst/>
                <a:latin typeface="+mn-lt"/>
                <a:ea typeface="+mn-ea"/>
                <a:cs typeface="+mn-cs"/>
              </a:rPr>
              <a:t>.</a:t>
            </a:r>
          </a:p>
          <a:p>
            <a:endParaRPr lang="en-US" altLang="ko-KR" sz="1200" b="0" i="0" kern="1200" dirty="0" smtClean="0">
              <a:solidFill>
                <a:schemeClr val="tx1"/>
              </a:solidFill>
              <a:effectLst/>
              <a:latin typeface="+mn-lt"/>
              <a:ea typeface="+mn-ea"/>
              <a:cs typeface="+mn-cs"/>
            </a:endParaRPr>
          </a:p>
          <a:p>
            <a:r>
              <a:rPr lang="en-US" altLang="ko-KR" sz="1200" b="0" i="0" kern="1200" dirty="0" smtClean="0">
                <a:solidFill>
                  <a:schemeClr val="tx1"/>
                </a:solidFill>
                <a:effectLst/>
                <a:latin typeface="+mn-lt"/>
                <a:ea typeface="+mn-ea"/>
                <a:cs typeface="+mn-cs"/>
              </a:rPr>
              <a:t>Since 2010, Korea has implemented a set of the so-called </a:t>
            </a:r>
            <a:r>
              <a:rPr lang="en-US" altLang="ko-KR" sz="1200" b="1" i="0" kern="1200" dirty="0" smtClean="0">
                <a:solidFill>
                  <a:schemeClr val="tx1"/>
                </a:solidFill>
                <a:effectLst/>
                <a:latin typeface="+mn-lt"/>
                <a:ea typeface="+mn-ea"/>
                <a:cs typeface="+mn-cs"/>
              </a:rPr>
              <a:t>macro-prudential measures </a:t>
            </a:r>
            <a:r>
              <a:rPr lang="en-US" altLang="ko-KR" sz="1200" b="0" i="0" kern="1200" dirty="0" smtClean="0">
                <a:solidFill>
                  <a:schemeClr val="tx1"/>
                </a:solidFill>
                <a:effectLst/>
                <a:latin typeface="+mn-lt"/>
                <a:ea typeface="+mn-ea"/>
                <a:cs typeface="+mn-cs"/>
              </a:rPr>
              <a:t>to ease volatile cross-border capital flows, including bank levies and tighter regulations on banks' foreign exchange (FX) derivatives positions.</a:t>
            </a:r>
          </a:p>
          <a:p>
            <a:endParaRPr lang="en-US" altLang="ko-KR" sz="1200" b="0" i="0" kern="1200" dirty="0" smtClean="0">
              <a:solidFill>
                <a:schemeClr val="tx1"/>
              </a:solidFill>
              <a:effectLst/>
              <a:latin typeface="+mn-lt"/>
              <a:ea typeface="+mn-ea"/>
              <a:cs typeface="+mn-cs"/>
            </a:endParaRPr>
          </a:p>
          <a:p>
            <a:endParaRPr lang="en-US" altLang="ko-KR" sz="1200" b="0" i="0" kern="1200" dirty="0" smtClean="0">
              <a:solidFill>
                <a:schemeClr val="tx1"/>
              </a:solidFill>
              <a:effectLst/>
              <a:latin typeface="+mn-lt"/>
              <a:ea typeface="+mn-ea"/>
              <a:cs typeface="+mn-cs"/>
            </a:endParaRPr>
          </a:p>
          <a:p>
            <a:r>
              <a:rPr lang="en-US" altLang="ko-KR" sz="1200" b="1" i="0" kern="1200" dirty="0" smtClean="0">
                <a:solidFill>
                  <a:schemeClr val="tx1"/>
                </a:solidFill>
                <a:effectLst/>
                <a:latin typeface="+mn-lt"/>
                <a:ea typeface="+mn-ea"/>
                <a:cs typeface="+mn-cs"/>
              </a:rPr>
              <a:t>&lt;</a:t>
            </a:r>
            <a:r>
              <a:rPr lang="ko-KR" altLang="en-US" sz="1200" b="1" i="0" kern="1200" dirty="0" smtClean="0">
                <a:solidFill>
                  <a:schemeClr val="tx1"/>
                </a:solidFill>
                <a:effectLst/>
                <a:latin typeface="+mn-lt"/>
                <a:ea typeface="+mn-ea"/>
                <a:cs typeface="+mn-cs"/>
              </a:rPr>
              <a:t>외환규제 </a:t>
            </a:r>
            <a:r>
              <a:rPr lang="en-US" altLang="ko-KR" sz="1200" b="1" i="0" kern="1200" dirty="0" smtClean="0">
                <a:solidFill>
                  <a:schemeClr val="tx1"/>
                </a:solidFill>
                <a:effectLst/>
                <a:latin typeface="+mn-lt"/>
                <a:ea typeface="+mn-ea"/>
                <a:cs typeface="+mn-cs"/>
              </a:rPr>
              <a:t>3</a:t>
            </a:r>
            <a:r>
              <a:rPr lang="ko-KR" altLang="en-US" sz="1200" b="1" i="0" kern="1200" dirty="0" smtClean="0">
                <a:solidFill>
                  <a:schemeClr val="tx1"/>
                </a:solidFill>
                <a:effectLst/>
                <a:latin typeface="+mn-lt"/>
                <a:ea typeface="+mn-ea"/>
                <a:cs typeface="+mn-cs"/>
              </a:rPr>
              <a:t>종 세트</a:t>
            </a:r>
            <a:r>
              <a:rPr lang="en-US" altLang="ko-KR" sz="1200" b="1" i="0" kern="1200" dirty="0" smtClean="0">
                <a:solidFill>
                  <a:schemeClr val="tx1"/>
                </a:solidFill>
                <a:effectLst/>
                <a:latin typeface="+mn-lt"/>
                <a:ea typeface="+mn-ea"/>
                <a:cs typeface="+mn-cs"/>
              </a:rPr>
              <a:t>&gt;</a:t>
            </a:r>
          </a:p>
          <a:p>
            <a:endParaRPr lang="en-US" altLang="ko-KR" sz="1200" b="0" i="0" kern="1200" dirty="0" smtClean="0">
              <a:solidFill>
                <a:schemeClr val="tx1"/>
              </a:solidFill>
              <a:effectLst/>
              <a:latin typeface="+mn-lt"/>
              <a:ea typeface="+mn-ea"/>
              <a:cs typeface="+mn-cs"/>
            </a:endParaRPr>
          </a:p>
          <a:p>
            <a:r>
              <a:rPr lang="ko-KR" altLang="en-US" sz="1200" b="0" i="0" kern="1200" dirty="0" smtClean="0">
                <a:solidFill>
                  <a:schemeClr val="tx1"/>
                </a:solidFill>
                <a:effectLst/>
                <a:latin typeface="+mn-lt"/>
                <a:ea typeface="+mn-ea"/>
                <a:cs typeface="+mn-cs"/>
              </a:rPr>
              <a:t>선물환 포지션 규제 </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외환선물 허용 비율을 제한해 무리한 달러차입 차단</a:t>
            </a:r>
            <a:r>
              <a:rPr lang="ko-KR" altLang="en-US" sz="1200" b="0" i="0" kern="1200" baseline="0" dirty="0" smtClean="0">
                <a:solidFill>
                  <a:schemeClr val="tx1"/>
                </a:solidFill>
                <a:effectLst/>
                <a:latin typeface="+mn-lt"/>
                <a:ea typeface="+mn-ea"/>
                <a:cs typeface="+mn-cs"/>
              </a:rPr>
              <a:t> </a:t>
            </a:r>
            <a:r>
              <a:rPr lang="en-US" altLang="ko-KR" sz="1200" b="0" i="0" kern="1200" baseline="0" dirty="0" smtClean="0">
                <a:solidFill>
                  <a:schemeClr val="tx1"/>
                </a:solidFill>
                <a:effectLst/>
                <a:latin typeface="+mn-lt"/>
                <a:ea typeface="+mn-ea"/>
                <a:cs typeface="+mn-cs"/>
              </a:rPr>
              <a:t>(</a:t>
            </a:r>
            <a:r>
              <a:rPr lang="ko-KR" altLang="en-US" sz="1200" b="0" i="0" kern="1200" baseline="0" dirty="0" smtClean="0">
                <a:solidFill>
                  <a:schemeClr val="tx1"/>
                </a:solidFill>
                <a:effectLst/>
                <a:latin typeface="+mn-lt"/>
                <a:ea typeface="+mn-ea"/>
                <a:cs typeface="+mn-cs"/>
              </a:rPr>
              <a:t>자기자본 대비 국내 은행 </a:t>
            </a:r>
            <a:r>
              <a:rPr lang="en-US" altLang="ko-KR" sz="1200" b="0" i="0" kern="1200" baseline="0" dirty="0" smtClean="0">
                <a:solidFill>
                  <a:schemeClr val="tx1"/>
                </a:solidFill>
                <a:effectLst/>
                <a:latin typeface="+mn-lt"/>
                <a:ea typeface="+mn-ea"/>
                <a:cs typeface="+mn-cs"/>
              </a:rPr>
              <a:t>40%, </a:t>
            </a:r>
            <a:r>
              <a:rPr lang="ko-KR" altLang="en-US" sz="1200" b="0" i="0" kern="1200" baseline="0" dirty="0" smtClean="0">
                <a:solidFill>
                  <a:schemeClr val="tx1"/>
                </a:solidFill>
                <a:effectLst/>
                <a:latin typeface="+mn-lt"/>
                <a:ea typeface="+mn-ea"/>
                <a:cs typeface="+mn-cs"/>
              </a:rPr>
              <a:t>외국계 은행 </a:t>
            </a:r>
            <a:r>
              <a:rPr lang="en-US" altLang="ko-KR" sz="1200" b="0" i="0" kern="1200" baseline="0" dirty="0" smtClean="0">
                <a:solidFill>
                  <a:schemeClr val="tx1"/>
                </a:solidFill>
                <a:effectLst/>
                <a:latin typeface="+mn-lt"/>
                <a:ea typeface="+mn-ea"/>
                <a:cs typeface="+mn-cs"/>
              </a:rPr>
              <a:t>400%)</a:t>
            </a:r>
          </a:p>
          <a:p>
            <a:endParaRPr lang="en-US" altLang="ko-KR" sz="1200" b="0" i="0" kern="1200" baseline="0" dirty="0" smtClean="0">
              <a:solidFill>
                <a:schemeClr val="tx1"/>
              </a:solidFill>
              <a:effectLst/>
              <a:latin typeface="+mn-lt"/>
              <a:ea typeface="+mn-ea"/>
              <a:cs typeface="+mn-cs"/>
            </a:endParaRPr>
          </a:p>
          <a:p>
            <a:r>
              <a:rPr lang="ko-KR" altLang="en-US" sz="1200" b="0" i="0" kern="1200" baseline="0" dirty="0" smtClean="0">
                <a:solidFill>
                  <a:schemeClr val="tx1"/>
                </a:solidFill>
                <a:effectLst/>
                <a:latin typeface="+mn-lt"/>
                <a:ea typeface="+mn-ea"/>
                <a:cs typeface="+mn-cs"/>
              </a:rPr>
              <a:t>외국인 채권투자 과세 </a:t>
            </a:r>
            <a:r>
              <a:rPr lang="en-US" altLang="ko-KR" sz="1200" b="0" i="0" kern="1200" baseline="0" dirty="0" smtClean="0">
                <a:solidFill>
                  <a:schemeClr val="tx1"/>
                </a:solidFill>
                <a:effectLst/>
                <a:latin typeface="+mn-lt"/>
                <a:ea typeface="+mn-ea"/>
                <a:cs typeface="+mn-cs"/>
              </a:rPr>
              <a:t>: </a:t>
            </a:r>
            <a:r>
              <a:rPr lang="ko-KR" altLang="en-US" sz="1200" b="0" i="0" kern="1200" baseline="0" dirty="0" smtClean="0">
                <a:solidFill>
                  <a:schemeClr val="tx1"/>
                </a:solidFill>
                <a:effectLst/>
                <a:latin typeface="+mn-lt"/>
                <a:ea typeface="+mn-ea"/>
                <a:cs typeface="+mn-cs"/>
              </a:rPr>
              <a:t>외국인 투자가에 대한 이자소득세</a:t>
            </a:r>
            <a:r>
              <a:rPr lang="en-US" altLang="ko-KR" sz="1200" b="0" i="0" kern="1200" baseline="0" dirty="0" smtClean="0">
                <a:solidFill>
                  <a:schemeClr val="tx1"/>
                </a:solidFill>
                <a:effectLst/>
                <a:latin typeface="+mn-lt"/>
                <a:ea typeface="+mn-ea"/>
                <a:cs typeface="+mn-cs"/>
              </a:rPr>
              <a:t>(</a:t>
            </a:r>
            <a:r>
              <a:rPr lang="ko-KR" altLang="en-US" sz="1200" b="0" i="0" kern="1200" baseline="0" dirty="0" smtClean="0">
                <a:solidFill>
                  <a:schemeClr val="tx1"/>
                </a:solidFill>
                <a:effectLst/>
                <a:latin typeface="+mn-lt"/>
                <a:ea typeface="+mn-ea"/>
                <a:cs typeface="+mn-cs"/>
              </a:rPr>
              <a:t>최대 </a:t>
            </a:r>
            <a:r>
              <a:rPr lang="en-US" altLang="ko-KR" sz="1200" b="0" i="0" kern="1200" baseline="0" dirty="0" smtClean="0">
                <a:solidFill>
                  <a:schemeClr val="tx1"/>
                </a:solidFill>
                <a:effectLst/>
                <a:latin typeface="+mn-lt"/>
                <a:ea typeface="+mn-ea"/>
                <a:cs typeface="+mn-cs"/>
              </a:rPr>
              <a:t>14%) </a:t>
            </a:r>
            <a:r>
              <a:rPr lang="ko-KR" altLang="en-US" sz="1200" b="0" i="0" kern="1200" baseline="0" dirty="0" smtClean="0">
                <a:solidFill>
                  <a:schemeClr val="tx1"/>
                </a:solidFill>
                <a:effectLst/>
                <a:latin typeface="+mn-lt"/>
                <a:ea typeface="+mn-ea"/>
                <a:cs typeface="+mn-cs"/>
              </a:rPr>
              <a:t>감면</a:t>
            </a:r>
            <a:r>
              <a:rPr lang="en-US" altLang="ko-KR" sz="1200" b="0" i="0" kern="1200" baseline="0" dirty="0" smtClean="0">
                <a:solidFill>
                  <a:schemeClr val="tx1"/>
                </a:solidFill>
                <a:effectLst/>
                <a:latin typeface="+mn-lt"/>
                <a:ea typeface="+mn-ea"/>
                <a:cs typeface="+mn-cs"/>
              </a:rPr>
              <a:t> </a:t>
            </a:r>
            <a:r>
              <a:rPr lang="ko-KR" altLang="en-US" sz="1200" b="0" i="0" kern="1200" baseline="0" dirty="0" smtClean="0">
                <a:solidFill>
                  <a:schemeClr val="tx1"/>
                </a:solidFill>
                <a:effectLst/>
                <a:latin typeface="+mn-lt"/>
                <a:ea typeface="+mn-ea"/>
                <a:cs typeface="+mn-cs"/>
              </a:rPr>
              <a:t>폐지해 대규모 단기 외화 유입 방지</a:t>
            </a:r>
            <a:endParaRPr lang="en-US" altLang="ko-KR" sz="1200" b="0" i="0" kern="1200" baseline="0" dirty="0" smtClean="0">
              <a:solidFill>
                <a:schemeClr val="tx1"/>
              </a:solidFill>
              <a:effectLst/>
              <a:latin typeface="+mn-lt"/>
              <a:ea typeface="+mn-ea"/>
              <a:cs typeface="+mn-cs"/>
            </a:endParaRPr>
          </a:p>
          <a:p>
            <a:endParaRPr lang="en-US" altLang="ko-KR" sz="1200" b="0" i="0" kern="1200" baseline="0" dirty="0" smtClean="0">
              <a:solidFill>
                <a:schemeClr val="tx1"/>
              </a:solidFill>
              <a:effectLst/>
              <a:latin typeface="+mn-lt"/>
              <a:ea typeface="+mn-ea"/>
              <a:cs typeface="+mn-cs"/>
            </a:endParaRPr>
          </a:p>
          <a:p>
            <a:r>
              <a:rPr lang="ko-KR" altLang="en-US" sz="1200" b="0" i="0" kern="1200" baseline="0" dirty="0" smtClean="0">
                <a:solidFill>
                  <a:schemeClr val="tx1"/>
                </a:solidFill>
                <a:effectLst/>
                <a:latin typeface="+mn-lt"/>
                <a:ea typeface="+mn-ea"/>
                <a:cs typeface="+mn-cs"/>
              </a:rPr>
              <a:t>거시건전성 부담금 도입 </a:t>
            </a:r>
            <a:r>
              <a:rPr lang="en-US" altLang="ko-KR" sz="1200" b="0" i="0" kern="1200" baseline="0" dirty="0" smtClean="0">
                <a:solidFill>
                  <a:schemeClr val="tx1"/>
                </a:solidFill>
                <a:effectLst/>
                <a:latin typeface="+mn-lt"/>
                <a:ea typeface="+mn-ea"/>
                <a:cs typeface="+mn-cs"/>
              </a:rPr>
              <a:t>: </a:t>
            </a:r>
            <a:r>
              <a:rPr lang="ko-KR" altLang="en-US" sz="1200" b="0" i="0" kern="1200" baseline="0" dirty="0" smtClean="0">
                <a:solidFill>
                  <a:schemeClr val="tx1"/>
                </a:solidFill>
                <a:effectLst/>
                <a:latin typeface="+mn-lt"/>
                <a:ea typeface="+mn-ea"/>
                <a:cs typeface="+mn-cs"/>
              </a:rPr>
              <a:t>비</a:t>
            </a:r>
            <a:r>
              <a:rPr lang="en-US" altLang="ko-KR" sz="1200" b="0" i="0" kern="1200" baseline="0" dirty="0" smtClean="0">
                <a:solidFill>
                  <a:schemeClr val="tx1"/>
                </a:solidFill>
                <a:effectLst/>
                <a:latin typeface="+mn-lt"/>
                <a:ea typeface="+mn-ea"/>
                <a:cs typeface="+mn-cs"/>
              </a:rPr>
              <a:t>(</a:t>
            </a:r>
            <a:r>
              <a:rPr lang="ko-KR" altLang="en-US" sz="1200" b="0" i="0" kern="1200" baseline="0" dirty="0" smtClean="0">
                <a:solidFill>
                  <a:schemeClr val="tx1"/>
                </a:solidFill>
                <a:effectLst/>
                <a:latin typeface="+mn-lt"/>
                <a:ea typeface="+mn-ea"/>
                <a:cs typeface="+mn-cs"/>
              </a:rPr>
              <a:t>非</a:t>
            </a:r>
            <a:r>
              <a:rPr lang="en-US" altLang="ko-KR" sz="1200" b="0" i="0" kern="1200" baseline="0" dirty="0" smtClean="0">
                <a:solidFill>
                  <a:schemeClr val="tx1"/>
                </a:solidFill>
                <a:effectLst/>
                <a:latin typeface="+mn-lt"/>
                <a:ea typeface="+mn-ea"/>
                <a:cs typeface="+mn-cs"/>
              </a:rPr>
              <a:t>) </a:t>
            </a:r>
            <a:r>
              <a:rPr lang="ko-KR" altLang="en-US" sz="1200" b="0" i="0" kern="1200" baseline="0" dirty="0" smtClean="0">
                <a:solidFill>
                  <a:schemeClr val="tx1"/>
                </a:solidFill>
                <a:effectLst/>
                <a:latin typeface="+mn-lt"/>
                <a:ea typeface="+mn-ea"/>
                <a:cs typeface="+mn-cs"/>
              </a:rPr>
              <a:t>예금 외화부채에 부담금 </a:t>
            </a:r>
            <a:r>
              <a:rPr lang="en-US" altLang="ko-KR" sz="1200" b="0" i="0" kern="1200" baseline="0" dirty="0" smtClean="0">
                <a:solidFill>
                  <a:schemeClr val="tx1"/>
                </a:solidFill>
                <a:effectLst/>
                <a:latin typeface="+mn-lt"/>
                <a:ea typeface="+mn-ea"/>
                <a:cs typeface="+mn-cs"/>
              </a:rPr>
              <a:t>(0.02~0.2%)</a:t>
            </a:r>
            <a:r>
              <a:rPr lang="ko-KR" altLang="en-US" sz="1200" b="0" i="0" kern="1200" baseline="0" dirty="0" smtClean="0">
                <a:solidFill>
                  <a:schemeClr val="tx1"/>
                </a:solidFill>
                <a:effectLst/>
                <a:latin typeface="+mn-lt"/>
                <a:ea typeface="+mn-ea"/>
                <a:cs typeface="+mn-cs"/>
              </a:rPr>
              <a:t>을 물려 </a:t>
            </a:r>
            <a:r>
              <a:rPr lang="ko-KR" altLang="en-US" sz="1200" b="0" i="0" kern="1200" baseline="0" dirty="0" err="1" smtClean="0">
                <a:solidFill>
                  <a:schemeClr val="tx1"/>
                </a:solidFill>
                <a:effectLst/>
                <a:latin typeface="+mn-lt"/>
                <a:ea typeface="+mn-ea"/>
                <a:cs typeface="+mn-cs"/>
              </a:rPr>
              <a:t>유출입</a:t>
            </a:r>
            <a:r>
              <a:rPr lang="ko-KR" altLang="en-US" sz="1200" b="0" i="0" kern="1200" baseline="0" dirty="0" smtClean="0">
                <a:solidFill>
                  <a:schemeClr val="tx1"/>
                </a:solidFill>
                <a:effectLst/>
                <a:latin typeface="+mn-lt"/>
                <a:ea typeface="+mn-ea"/>
                <a:cs typeface="+mn-cs"/>
              </a:rPr>
              <a:t> 변동성을 낮추고 거둬들인 자금을 향후 구조조정에 활용</a:t>
            </a:r>
            <a:endParaRPr lang="en-US" altLang="ko-KR" sz="1200" b="0" i="0" kern="1200" baseline="0" dirty="0" smtClean="0">
              <a:solidFill>
                <a:schemeClr val="tx1"/>
              </a:solidFill>
              <a:effectLst/>
              <a:latin typeface="+mn-lt"/>
              <a:ea typeface="+mn-ea"/>
              <a:cs typeface="+mn-cs"/>
            </a:endParaRPr>
          </a:p>
          <a:p>
            <a:endParaRPr lang="en-US" altLang="ko-KR" sz="1200" b="0" i="0" kern="1200" baseline="0" dirty="0" smtClean="0">
              <a:solidFill>
                <a:schemeClr val="tx1"/>
              </a:solidFill>
              <a:effectLst/>
              <a:latin typeface="+mn-lt"/>
              <a:ea typeface="+mn-ea"/>
              <a:cs typeface="+mn-cs"/>
            </a:endParaRPr>
          </a:p>
          <a:p>
            <a:endParaRPr lang="en-US" altLang="ko-KR" sz="1200" b="0" i="0" kern="1200" dirty="0" smtClean="0">
              <a:solidFill>
                <a:schemeClr val="tx1"/>
              </a:solidFill>
              <a:effectLst/>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100" b="1" i="0" kern="1200" dirty="0" smtClean="0">
                <a:solidFill>
                  <a:schemeClr val="tx1"/>
                </a:solidFill>
                <a:effectLst/>
                <a:latin typeface="+mn-lt"/>
                <a:ea typeface="+mn-ea"/>
                <a:cs typeface="+mn-cs"/>
              </a:rPr>
              <a:t>정부</a:t>
            </a:r>
            <a:r>
              <a:rPr lang="en-US" altLang="ko-KR" sz="1100" b="1" i="0" kern="1200" dirty="0" smtClean="0">
                <a:solidFill>
                  <a:schemeClr val="tx1"/>
                </a:solidFill>
                <a:effectLst/>
                <a:latin typeface="+mn-lt"/>
                <a:ea typeface="+mn-ea"/>
                <a:cs typeface="+mn-cs"/>
              </a:rPr>
              <a:t>, 3</a:t>
            </a:r>
            <a:r>
              <a:rPr lang="ko-KR" altLang="en-US" sz="1100" b="1" i="0" kern="1200" dirty="0" smtClean="0">
                <a:solidFill>
                  <a:schemeClr val="tx1"/>
                </a:solidFill>
                <a:effectLst/>
                <a:latin typeface="+mn-lt"/>
                <a:ea typeface="+mn-ea"/>
                <a:cs typeface="+mn-cs"/>
              </a:rPr>
              <a:t>단계 외환규제 공식 발표</a:t>
            </a:r>
            <a:r>
              <a:rPr lang="en-US" altLang="ko-KR" sz="1100" b="1" i="0" kern="1200" dirty="0" smtClean="0">
                <a:solidFill>
                  <a:schemeClr val="tx1"/>
                </a:solidFill>
                <a:effectLst/>
                <a:latin typeface="+mn-lt"/>
                <a:ea typeface="+mn-ea"/>
                <a:cs typeface="+mn-cs"/>
              </a:rPr>
              <a:t>…</a:t>
            </a:r>
            <a:r>
              <a:rPr lang="ko-KR" altLang="en-US" sz="1100" b="1" i="0" kern="1200" dirty="0" err="1" smtClean="0">
                <a:solidFill>
                  <a:schemeClr val="tx1"/>
                </a:solidFill>
                <a:effectLst/>
                <a:latin typeface="+mn-lt"/>
                <a:ea typeface="+mn-ea"/>
                <a:cs typeface="+mn-cs"/>
              </a:rPr>
              <a:t>토빈세는</a:t>
            </a:r>
            <a:r>
              <a:rPr lang="ko-KR" altLang="en-US" sz="1100" b="1" i="0" kern="1200" dirty="0" smtClean="0">
                <a:solidFill>
                  <a:schemeClr val="tx1"/>
                </a:solidFill>
                <a:effectLst/>
                <a:latin typeface="+mn-lt"/>
                <a:ea typeface="+mn-ea"/>
                <a:cs typeface="+mn-cs"/>
              </a:rPr>
              <a:t> 우리실정 맞게</a:t>
            </a:r>
          </a:p>
          <a:p>
            <a:endParaRPr lang="en-US" altLang="ko-KR" dirty="0" smtClean="0"/>
          </a:p>
          <a:p>
            <a:r>
              <a:rPr lang="ko-KR" altLang="en-US" sz="1200" b="0" i="0" kern="1200" dirty="0" smtClean="0">
                <a:solidFill>
                  <a:schemeClr val="tx1"/>
                </a:solidFill>
                <a:effectLst/>
                <a:latin typeface="+mn-lt"/>
                <a:ea typeface="+mn-ea"/>
                <a:cs typeface="+mn-cs"/>
              </a:rPr>
              <a:t>정부는 </a:t>
            </a:r>
            <a:r>
              <a:rPr lang="en-US" altLang="ko-KR" sz="1200" b="0" i="0" kern="1200" dirty="0" smtClean="0">
                <a:solidFill>
                  <a:schemeClr val="tx1"/>
                </a:solidFill>
                <a:effectLst/>
                <a:latin typeface="+mn-lt"/>
                <a:ea typeface="+mn-ea"/>
                <a:cs typeface="+mn-cs"/>
              </a:rPr>
              <a:t>30</a:t>
            </a:r>
            <a:r>
              <a:rPr lang="ko-KR" altLang="en-US" sz="1200" b="0" i="0" kern="1200" dirty="0" smtClean="0">
                <a:solidFill>
                  <a:schemeClr val="tx1"/>
                </a:solidFill>
                <a:effectLst/>
                <a:latin typeface="+mn-lt"/>
                <a:ea typeface="+mn-ea"/>
                <a:cs typeface="+mn-cs"/>
              </a:rPr>
              <a:t>일 외환거래세</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채권거래세 등 </a:t>
            </a:r>
            <a:r>
              <a:rPr lang="ko-KR" altLang="en-US" sz="1200" b="0" i="0" u="sng" kern="1200" dirty="0" smtClean="0">
                <a:solidFill>
                  <a:schemeClr val="tx1"/>
                </a:solidFill>
                <a:effectLst/>
                <a:latin typeface="+mn-lt"/>
                <a:ea typeface="+mn-ea"/>
                <a:cs typeface="+mn-cs"/>
              </a:rPr>
              <a:t>한국형 </a:t>
            </a:r>
            <a:r>
              <a:rPr lang="ko-KR" altLang="en-US" sz="1200" b="0" i="0" u="sng" kern="1200" dirty="0" err="1" smtClean="0">
                <a:solidFill>
                  <a:schemeClr val="tx1"/>
                </a:solidFill>
                <a:effectLst/>
                <a:latin typeface="+mn-lt"/>
                <a:ea typeface="+mn-ea"/>
                <a:cs typeface="+mn-cs"/>
              </a:rPr>
              <a:t>토빈세</a:t>
            </a:r>
            <a:r>
              <a:rPr lang="ko-KR" altLang="en-US" sz="1200" b="0" i="0" u="sng" kern="1200" dirty="0" smtClean="0">
                <a:solidFill>
                  <a:schemeClr val="tx1"/>
                </a:solidFill>
                <a:effectLst/>
                <a:latin typeface="+mn-lt"/>
                <a:ea typeface="+mn-ea"/>
                <a:cs typeface="+mn-cs"/>
              </a:rPr>
              <a:t> 도입을 검토할 필요가 있다고 밝혔다</a:t>
            </a:r>
            <a:r>
              <a:rPr lang="en-US" altLang="ko-KR" sz="1200" b="0" i="0" u="sng" kern="1200" dirty="0" smtClean="0">
                <a:solidFill>
                  <a:schemeClr val="tx1"/>
                </a:solidFill>
                <a:effectLst/>
                <a:latin typeface="+mn-lt"/>
                <a:ea typeface="+mn-ea"/>
                <a:cs typeface="+mn-cs"/>
              </a:rPr>
              <a:t>. </a:t>
            </a:r>
            <a:r>
              <a:rPr lang="ko-KR" altLang="en-US" sz="1200" b="0" i="0" kern="1200" dirty="0" err="1" smtClean="0">
                <a:solidFill>
                  <a:schemeClr val="tx1"/>
                </a:solidFill>
                <a:effectLst/>
                <a:latin typeface="+mn-lt"/>
                <a:ea typeface="+mn-ea"/>
                <a:cs typeface="+mn-cs"/>
              </a:rPr>
              <a:t>지난해말까지만</a:t>
            </a:r>
            <a:r>
              <a:rPr lang="ko-KR" altLang="en-US" sz="1200" b="0" i="0" kern="1200" dirty="0" smtClean="0">
                <a:solidFill>
                  <a:schemeClr val="tx1"/>
                </a:solidFill>
                <a:effectLst/>
                <a:latin typeface="+mn-lt"/>
                <a:ea typeface="+mn-ea"/>
                <a:cs typeface="+mn-cs"/>
              </a:rPr>
              <a:t> 해도 선물환포지션 한도</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외환건전성 부담금</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외국인 채권투자과세 등 기존의 외환규제 </a:t>
            </a:r>
            <a:r>
              <a:rPr lang="en-US" altLang="ko-KR" sz="1200" b="0" i="0" kern="1200" dirty="0" smtClean="0">
                <a:solidFill>
                  <a:schemeClr val="tx1"/>
                </a:solidFill>
                <a:effectLst/>
                <a:latin typeface="+mn-lt"/>
                <a:ea typeface="+mn-ea"/>
                <a:cs typeface="+mn-cs"/>
              </a:rPr>
              <a:t>3</a:t>
            </a:r>
            <a:r>
              <a:rPr lang="ko-KR" altLang="en-US" sz="1200" b="0" i="0" kern="1200" dirty="0" smtClean="0">
                <a:solidFill>
                  <a:schemeClr val="tx1"/>
                </a:solidFill>
                <a:effectLst/>
                <a:latin typeface="+mn-lt"/>
                <a:ea typeface="+mn-ea"/>
                <a:cs typeface="+mn-cs"/>
              </a:rPr>
              <a:t>종 세트만 언급하고 이들 규제의 기준 강화만 얘기해 왔으나 </a:t>
            </a:r>
            <a:r>
              <a:rPr lang="ko-KR" altLang="en-US" sz="1200" b="0" i="0" u="sng" kern="1200" dirty="0" smtClean="0">
                <a:solidFill>
                  <a:schemeClr val="tx1"/>
                </a:solidFill>
                <a:effectLst/>
                <a:latin typeface="+mn-lt"/>
                <a:ea typeface="+mn-ea"/>
                <a:cs typeface="+mn-cs"/>
              </a:rPr>
              <a:t>이제는 본격적으로 더 강력한 추가 규제 가능성을 제시했다</a:t>
            </a:r>
            <a:r>
              <a:rPr lang="en-US" altLang="ko-KR" sz="1200" b="0" i="0" u="sng" kern="1200" dirty="0" smtClean="0">
                <a:solidFill>
                  <a:schemeClr val="tx1"/>
                </a:solidFill>
                <a:effectLst/>
                <a:latin typeface="+mn-lt"/>
                <a:ea typeface="+mn-ea"/>
                <a:cs typeface="+mn-cs"/>
              </a:rPr>
              <a:t>.</a:t>
            </a:r>
            <a:r>
              <a:rPr lang="ko-KR" altLang="en-US" u="sng" dirty="0" smtClean="0"/>
              <a:t/>
            </a:r>
            <a:br>
              <a:rPr lang="ko-KR" altLang="en-US" u="sng" dirty="0" smtClean="0"/>
            </a:br>
            <a:r>
              <a:rPr lang="ko-KR" altLang="en-US" dirty="0" smtClean="0"/>
              <a:t/>
            </a:r>
            <a:br>
              <a:rPr lang="ko-KR" altLang="en-US" dirty="0" smtClean="0"/>
            </a:br>
            <a:r>
              <a:rPr lang="ko-KR" altLang="en-US" sz="1200" b="0" i="0" kern="1200" dirty="0" smtClean="0">
                <a:solidFill>
                  <a:schemeClr val="tx1"/>
                </a:solidFill>
                <a:effectLst/>
                <a:latin typeface="+mn-lt"/>
                <a:ea typeface="+mn-ea"/>
                <a:cs typeface="+mn-cs"/>
              </a:rPr>
              <a:t>최종구 </a:t>
            </a:r>
            <a:r>
              <a:rPr lang="ko-KR" altLang="en-US" sz="1200" b="0" i="0" kern="1200" dirty="0" err="1" smtClean="0">
                <a:solidFill>
                  <a:schemeClr val="tx1"/>
                </a:solidFill>
                <a:effectLst/>
                <a:latin typeface="+mn-lt"/>
                <a:ea typeface="+mn-ea"/>
                <a:cs typeface="+mn-cs"/>
              </a:rPr>
              <a:t>기획재정부</a:t>
            </a:r>
            <a:r>
              <a:rPr lang="ko-KR" altLang="en-US" sz="1200" b="0" i="0" kern="1200" dirty="0" smtClean="0">
                <a:solidFill>
                  <a:schemeClr val="tx1"/>
                </a:solidFill>
                <a:effectLst/>
                <a:latin typeface="+mn-lt"/>
                <a:ea typeface="+mn-ea"/>
                <a:cs typeface="+mn-cs"/>
              </a:rPr>
              <a:t> 차관보는 이날 금융연구원 주최 </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해외자본 </a:t>
            </a:r>
            <a:r>
              <a:rPr lang="ko-KR" altLang="en-US" sz="1200" b="0" i="0" kern="1200" dirty="0" err="1" smtClean="0">
                <a:solidFill>
                  <a:schemeClr val="tx1"/>
                </a:solidFill>
                <a:effectLst/>
                <a:latin typeface="+mn-lt"/>
                <a:ea typeface="+mn-ea"/>
                <a:cs typeface="+mn-cs"/>
              </a:rPr>
              <a:t>유출입</a:t>
            </a:r>
            <a:r>
              <a:rPr lang="ko-KR" altLang="en-US" sz="1200" b="0" i="0" kern="1200" dirty="0" smtClean="0">
                <a:solidFill>
                  <a:schemeClr val="tx1"/>
                </a:solidFill>
                <a:effectLst/>
                <a:latin typeface="+mn-lt"/>
                <a:ea typeface="+mn-ea"/>
                <a:cs typeface="+mn-cs"/>
              </a:rPr>
              <a:t> 관련 세미나</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에 참석해 외환시장 변동성을 축소하기 위한 대책을 즉시과제</a:t>
            </a:r>
            <a:r>
              <a:rPr lang="en-US" altLang="ko-KR" sz="1200" b="0" i="0" kern="1200" dirty="0" smtClean="0">
                <a:solidFill>
                  <a:schemeClr val="tx1"/>
                </a:solidFill>
                <a:effectLst/>
                <a:latin typeface="+mn-lt"/>
                <a:ea typeface="+mn-ea"/>
                <a:cs typeface="+mn-cs"/>
              </a:rPr>
              <a:t>, </a:t>
            </a:r>
            <a:r>
              <a:rPr lang="ko-KR" altLang="en-US" sz="1200" b="0" i="0" kern="1200" dirty="0" err="1" smtClean="0">
                <a:solidFill>
                  <a:schemeClr val="tx1"/>
                </a:solidFill>
                <a:effectLst/>
                <a:latin typeface="+mn-lt"/>
                <a:ea typeface="+mn-ea"/>
                <a:cs typeface="+mn-cs"/>
              </a:rPr>
              <a:t>필요시</a:t>
            </a:r>
            <a:r>
              <a:rPr lang="ko-KR" altLang="en-US" sz="1200" b="0" i="0" kern="1200" dirty="0" smtClean="0">
                <a:solidFill>
                  <a:schemeClr val="tx1"/>
                </a:solidFill>
                <a:effectLst/>
                <a:latin typeface="+mn-lt"/>
                <a:ea typeface="+mn-ea"/>
                <a:cs typeface="+mn-cs"/>
              </a:rPr>
              <a:t> 추가조치 계획</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사전에 제도적 장치 마련 등으로 나눠 언급했다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각각 </a:t>
            </a:r>
            <a:r>
              <a:rPr lang="ko-KR" altLang="en-US" sz="1200" b="0" i="0" u="sng" kern="1200" dirty="0" smtClean="0">
                <a:solidFill>
                  <a:schemeClr val="tx1"/>
                </a:solidFill>
                <a:effectLst/>
                <a:latin typeface="+mn-lt"/>
                <a:ea typeface="+mn-ea"/>
                <a:cs typeface="+mn-cs"/>
              </a:rPr>
              <a:t>단기</a:t>
            </a:r>
            <a:r>
              <a:rPr lang="en-US" altLang="ko-KR" sz="1200" b="0" i="0" u="sng" kern="1200" dirty="0" smtClean="0">
                <a:solidFill>
                  <a:schemeClr val="tx1"/>
                </a:solidFill>
                <a:effectLst/>
                <a:latin typeface="+mn-lt"/>
                <a:ea typeface="+mn-ea"/>
                <a:cs typeface="+mn-cs"/>
              </a:rPr>
              <a:t>, </a:t>
            </a:r>
            <a:r>
              <a:rPr lang="ko-KR" altLang="en-US" sz="1200" b="0" i="0" u="sng" kern="1200" dirty="0" smtClean="0">
                <a:solidFill>
                  <a:schemeClr val="tx1"/>
                </a:solidFill>
                <a:effectLst/>
                <a:latin typeface="+mn-lt"/>
                <a:ea typeface="+mn-ea"/>
                <a:cs typeface="+mn-cs"/>
              </a:rPr>
              <a:t>중기</a:t>
            </a:r>
            <a:r>
              <a:rPr lang="en-US" altLang="ko-KR" sz="1200" b="0" i="0" u="sng" kern="1200" dirty="0" smtClean="0">
                <a:solidFill>
                  <a:schemeClr val="tx1"/>
                </a:solidFill>
                <a:effectLst/>
                <a:latin typeface="+mn-lt"/>
                <a:ea typeface="+mn-ea"/>
                <a:cs typeface="+mn-cs"/>
              </a:rPr>
              <a:t>, </a:t>
            </a:r>
            <a:r>
              <a:rPr lang="ko-KR" altLang="en-US" sz="1200" b="0" i="0" u="sng" kern="1200" dirty="0" smtClean="0">
                <a:solidFill>
                  <a:schemeClr val="tx1"/>
                </a:solidFill>
                <a:effectLst/>
                <a:latin typeface="+mn-lt"/>
                <a:ea typeface="+mn-ea"/>
                <a:cs typeface="+mn-cs"/>
              </a:rPr>
              <a:t>장기 대책으로 </a:t>
            </a:r>
            <a:r>
              <a:rPr lang="ko-KR" altLang="en-US" sz="1200" b="0" i="0" kern="1200" dirty="0" smtClean="0">
                <a:solidFill>
                  <a:schemeClr val="tx1"/>
                </a:solidFill>
                <a:effectLst/>
                <a:latin typeface="+mn-lt"/>
                <a:ea typeface="+mn-ea"/>
                <a:cs typeface="+mn-cs"/>
              </a:rPr>
              <a:t>볼 수 있다</a:t>
            </a:r>
            <a:r>
              <a:rPr lang="en-US" altLang="ko-KR" sz="1200" b="0" i="0" kern="1200" dirty="0" smtClean="0">
                <a:solidFill>
                  <a:schemeClr val="tx1"/>
                </a:solidFill>
                <a:effectLst/>
                <a:latin typeface="+mn-lt"/>
                <a:ea typeface="+mn-ea"/>
                <a:cs typeface="+mn-cs"/>
              </a:rPr>
              <a:t>. </a:t>
            </a:r>
          </a:p>
          <a:p>
            <a:endParaRPr lang="en-US" altLang="ko-KR" sz="1200" b="0" i="0" kern="1200" dirty="0" smtClean="0">
              <a:solidFill>
                <a:schemeClr val="tx1"/>
              </a:solidFill>
              <a:effectLst/>
              <a:latin typeface="+mn-lt"/>
              <a:ea typeface="+mn-ea"/>
              <a:cs typeface="+mn-cs"/>
            </a:endParaRPr>
          </a:p>
          <a:p>
            <a:r>
              <a:rPr lang="ko-KR" altLang="en-US" sz="1200" b="1" i="0" kern="1200" dirty="0" smtClean="0">
                <a:solidFill>
                  <a:schemeClr val="tx1"/>
                </a:solidFill>
                <a:effectLst/>
                <a:latin typeface="+mn-lt"/>
                <a:ea typeface="+mn-ea"/>
                <a:cs typeface="+mn-cs"/>
              </a:rPr>
              <a:t>◆ </a:t>
            </a:r>
            <a:r>
              <a:rPr lang="ko-KR" altLang="en-US" sz="1200" b="1" i="0" kern="1200" dirty="0" err="1" smtClean="0">
                <a:solidFill>
                  <a:schemeClr val="tx1"/>
                </a:solidFill>
                <a:effectLst/>
                <a:latin typeface="+mn-lt"/>
                <a:ea typeface="+mn-ea"/>
                <a:cs typeface="+mn-cs"/>
              </a:rPr>
              <a:t>재정부</a:t>
            </a:r>
            <a:r>
              <a:rPr lang="en-US" altLang="ko-KR" sz="1200" b="1" i="0" kern="1200" dirty="0" smtClean="0">
                <a:solidFill>
                  <a:schemeClr val="tx1"/>
                </a:solidFill>
                <a:effectLst/>
                <a:latin typeface="+mn-lt"/>
                <a:ea typeface="+mn-ea"/>
                <a:cs typeface="+mn-cs"/>
              </a:rPr>
              <a:t>, </a:t>
            </a:r>
            <a:r>
              <a:rPr lang="ko-KR" altLang="en-US" sz="1200" b="1" i="0" kern="1200" dirty="0" smtClean="0">
                <a:solidFill>
                  <a:schemeClr val="tx1"/>
                </a:solidFill>
                <a:effectLst/>
                <a:latin typeface="+mn-lt"/>
                <a:ea typeface="+mn-ea"/>
                <a:cs typeface="+mn-cs"/>
              </a:rPr>
              <a:t>외환시장 상황에 따른 단계적 대응방안 발표</a:t>
            </a:r>
            <a:br>
              <a:rPr lang="ko-KR" altLang="en-US" sz="1200" b="1" i="0" kern="1200" dirty="0" smtClean="0">
                <a:solidFill>
                  <a:schemeClr val="tx1"/>
                </a:solidFill>
                <a:effectLst/>
                <a:latin typeface="+mn-lt"/>
                <a:ea typeface="+mn-ea"/>
                <a:cs typeface="+mn-cs"/>
              </a:rPr>
            </a:br>
            <a:r>
              <a:rPr lang="ko-KR" altLang="en-US" dirty="0" smtClean="0"/>
              <a:t/>
            </a:r>
            <a:br>
              <a:rPr lang="ko-KR" altLang="en-US" dirty="0" smtClean="0"/>
            </a:br>
            <a:r>
              <a:rPr lang="ko-KR" altLang="en-US" sz="1200" b="0" i="0" kern="1200" dirty="0" smtClean="0">
                <a:solidFill>
                  <a:schemeClr val="tx1"/>
                </a:solidFill>
                <a:effectLst/>
                <a:latin typeface="+mn-lt"/>
                <a:ea typeface="+mn-ea"/>
                <a:cs typeface="+mn-cs"/>
              </a:rPr>
              <a:t>재정부가 발표한 외환규제 대책 중 초기 단계에 해당하는 </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즉시과제</a:t>
            </a:r>
            <a:r>
              <a:rPr lang="en-US" altLang="ko-KR" sz="1200" b="0" i="0" kern="1200" dirty="0" smtClean="0">
                <a:solidFill>
                  <a:schemeClr val="tx1"/>
                </a:solidFill>
                <a:effectLst/>
                <a:latin typeface="+mn-lt"/>
                <a:ea typeface="+mn-ea"/>
                <a:cs typeface="+mn-cs"/>
              </a:rPr>
              <a:t>'</a:t>
            </a:r>
            <a:r>
              <a:rPr lang="ko-KR" altLang="en-US" sz="1200" b="0" i="0" u="sng" kern="1200" dirty="0" smtClean="0">
                <a:solidFill>
                  <a:schemeClr val="tx1"/>
                </a:solidFill>
                <a:effectLst/>
                <a:latin typeface="+mn-lt"/>
                <a:ea typeface="+mn-ea"/>
                <a:cs typeface="+mn-cs"/>
              </a:rPr>
              <a:t>는 ▲공기업의 불필요한 해외 차입 억제</a:t>
            </a:r>
            <a:r>
              <a:rPr lang="ko-KR" altLang="en-US" sz="1200" b="0" i="0" kern="1200" dirty="0" smtClean="0">
                <a:solidFill>
                  <a:schemeClr val="tx1"/>
                </a:solidFill>
                <a:effectLst/>
                <a:latin typeface="+mn-lt"/>
                <a:ea typeface="+mn-ea"/>
                <a:cs typeface="+mn-cs"/>
              </a:rPr>
              <a:t> </a:t>
            </a:r>
            <a:r>
              <a:rPr lang="ko-KR" altLang="en-US" sz="1200" b="0" i="0" u="sng" kern="1200" dirty="0" smtClean="0">
                <a:solidFill>
                  <a:schemeClr val="tx1"/>
                </a:solidFill>
                <a:effectLst/>
                <a:latin typeface="+mn-lt"/>
                <a:ea typeface="+mn-ea"/>
                <a:cs typeface="+mn-cs"/>
              </a:rPr>
              <a:t>▲역외 차액결제선물환</a:t>
            </a:r>
            <a:r>
              <a:rPr lang="en-US" altLang="ko-KR" sz="1200" b="0" i="0" u="sng" kern="1200" dirty="0" smtClean="0">
                <a:solidFill>
                  <a:schemeClr val="tx1"/>
                </a:solidFill>
                <a:effectLst/>
                <a:latin typeface="+mn-lt"/>
                <a:ea typeface="+mn-ea"/>
                <a:cs typeface="+mn-cs"/>
              </a:rPr>
              <a:t>(NDF, Non-Deliverable</a:t>
            </a:r>
            <a:r>
              <a:rPr lang="en-US" altLang="ko-KR" sz="1200" b="0" i="0" u="sng" kern="1200" baseline="0" dirty="0" smtClean="0">
                <a:solidFill>
                  <a:schemeClr val="tx1"/>
                </a:solidFill>
                <a:effectLst/>
                <a:latin typeface="+mn-lt"/>
                <a:ea typeface="+mn-ea"/>
                <a:cs typeface="+mn-cs"/>
              </a:rPr>
              <a:t> Forward</a:t>
            </a:r>
            <a:r>
              <a:rPr lang="en-US" altLang="ko-KR" sz="1200" b="0" i="0" u="sng" kern="1200" dirty="0" smtClean="0">
                <a:solidFill>
                  <a:schemeClr val="tx1"/>
                </a:solidFill>
                <a:effectLst/>
                <a:latin typeface="+mn-lt"/>
                <a:ea typeface="+mn-ea"/>
                <a:cs typeface="+mn-cs"/>
              </a:rPr>
              <a:t>) </a:t>
            </a:r>
            <a:r>
              <a:rPr lang="ko-KR" altLang="en-US" sz="1200" b="0" i="0" u="sng" kern="1200" dirty="0" smtClean="0">
                <a:solidFill>
                  <a:schemeClr val="tx1"/>
                </a:solidFill>
                <a:effectLst/>
                <a:latin typeface="+mn-lt"/>
                <a:ea typeface="+mn-ea"/>
                <a:cs typeface="+mn-cs"/>
              </a:rPr>
              <a:t>시장 등 모니터링 강화</a:t>
            </a:r>
            <a:r>
              <a:rPr lang="ko-KR" altLang="en-US" sz="1200" b="0" i="0" kern="1200" dirty="0" smtClean="0">
                <a:solidFill>
                  <a:schemeClr val="tx1"/>
                </a:solidFill>
                <a:effectLst/>
                <a:latin typeface="+mn-lt"/>
                <a:ea typeface="+mn-ea"/>
                <a:cs typeface="+mn-cs"/>
              </a:rPr>
              <a:t> </a:t>
            </a:r>
            <a:r>
              <a:rPr lang="ko-KR" altLang="en-US" sz="1200" b="0" i="0" u="sng" kern="1200" dirty="0" smtClean="0">
                <a:solidFill>
                  <a:schemeClr val="tx1"/>
                </a:solidFill>
                <a:effectLst/>
                <a:latin typeface="+mn-lt"/>
                <a:ea typeface="+mn-ea"/>
                <a:cs typeface="+mn-cs"/>
              </a:rPr>
              <a:t>▲은행들의 선물환 거래 여력 축소</a:t>
            </a:r>
            <a:r>
              <a:rPr lang="ko-KR" altLang="en-US" sz="1200" b="0" i="0" kern="1200" dirty="0" smtClean="0">
                <a:solidFill>
                  <a:schemeClr val="tx1"/>
                </a:solidFill>
                <a:effectLst/>
                <a:latin typeface="+mn-lt"/>
                <a:ea typeface="+mn-ea"/>
                <a:cs typeface="+mn-cs"/>
              </a:rPr>
              <a:t> 등이다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선물환 거래 여력 축소 방법으로는 선물환포지션 관리 방식을 현행 월평균에서 </a:t>
            </a:r>
            <a:r>
              <a:rPr lang="ko-KR" altLang="en-US" sz="1200" b="0" i="0" kern="1200" dirty="0" err="1" smtClean="0">
                <a:solidFill>
                  <a:schemeClr val="tx1"/>
                </a:solidFill>
                <a:effectLst/>
                <a:latin typeface="+mn-lt"/>
                <a:ea typeface="+mn-ea"/>
                <a:cs typeface="+mn-cs"/>
              </a:rPr>
              <a:t>일평균으로</a:t>
            </a:r>
            <a:r>
              <a:rPr lang="ko-KR" altLang="en-US" sz="1200" b="0" i="0" kern="1200" dirty="0" smtClean="0">
                <a:solidFill>
                  <a:schemeClr val="tx1"/>
                </a:solidFill>
                <a:effectLst/>
                <a:latin typeface="+mn-lt"/>
                <a:ea typeface="+mn-ea"/>
                <a:cs typeface="+mn-cs"/>
              </a:rPr>
              <a:t> 변경하거나 선물환 포지션 한도를 추가로 조정하는 방안 등이 포함되는데 이는 시장에서 예상했던 것이다</a:t>
            </a:r>
            <a:r>
              <a:rPr lang="en-US" altLang="ko-KR" sz="1200" b="0" i="0" kern="1200" dirty="0" smtClean="0">
                <a:solidFill>
                  <a:schemeClr val="tx1"/>
                </a:solidFill>
                <a:effectLst/>
                <a:latin typeface="+mn-lt"/>
                <a:ea typeface="+mn-ea"/>
                <a:cs typeface="+mn-cs"/>
              </a:rPr>
              <a:t>.</a:t>
            </a:r>
            <a:r>
              <a:rPr lang="ko-KR" altLang="en-US" dirty="0" smtClean="0"/>
              <a:t/>
            </a:r>
            <a:br>
              <a:rPr lang="ko-KR" altLang="en-US" dirty="0" smtClean="0"/>
            </a:br>
            <a:r>
              <a:rPr lang="ko-KR" altLang="en-US" dirty="0" smtClean="0"/>
              <a:t/>
            </a:r>
            <a:br>
              <a:rPr lang="ko-KR" altLang="en-US" dirty="0" smtClean="0"/>
            </a:br>
            <a:r>
              <a:rPr lang="ko-KR" altLang="en-US" sz="1200" b="0" i="0" kern="1200" dirty="0" err="1" smtClean="0">
                <a:solidFill>
                  <a:schemeClr val="tx1"/>
                </a:solidFill>
                <a:effectLst/>
                <a:latin typeface="+mn-lt"/>
                <a:ea typeface="+mn-ea"/>
                <a:cs typeface="+mn-cs"/>
              </a:rPr>
              <a:t>필요시</a:t>
            </a:r>
            <a:r>
              <a:rPr lang="ko-KR" altLang="en-US" sz="1200" b="0" i="0" kern="1200" dirty="0" smtClean="0">
                <a:solidFill>
                  <a:schemeClr val="tx1"/>
                </a:solidFill>
                <a:effectLst/>
                <a:latin typeface="+mn-lt"/>
                <a:ea typeface="+mn-ea"/>
                <a:cs typeface="+mn-cs"/>
              </a:rPr>
              <a:t> 추가 조치 계획에는 </a:t>
            </a:r>
            <a:r>
              <a:rPr lang="ko-KR" altLang="en-US" sz="1200" b="0" i="0" u="sng" kern="1200" dirty="0" smtClean="0">
                <a:solidFill>
                  <a:schemeClr val="tx1"/>
                </a:solidFill>
                <a:effectLst/>
                <a:latin typeface="+mn-lt"/>
                <a:ea typeface="+mn-ea"/>
                <a:cs typeface="+mn-cs"/>
              </a:rPr>
              <a:t>▲선물환 포지션 </a:t>
            </a:r>
            <a:r>
              <a:rPr lang="ko-KR" altLang="en-US" sz="1200" b="0" i="0" u="sng" kern="1200" dirty="0" err="1" smtClean="0">
                <a:solidFill>
                  <a:schemeClr val="tx1"/>
                </a:solidFill>
                <a:effectLst/>
                <a:latin typeface="+mn-lt"/>
                <a:ea typeface="+mn-ea"/>
                <a:cs typeface="+mn-cs"/>
              </a:rPr>
              <a:t>산정시</a:t>
            </a:r>
            <a:r>
              <a:rPr lang="ko-KR" altLang="en-US" sz="1200" b="0" i="0" u="sng" kern="1200" dirty="0" smtClean="0">
                <a:solidFill>
                  <a:schemeClr val="tx1"/>
                </a:solidFill>
                <a:effectLst/>
                <a:latin typeface="+mn-lt"/>
                <a:ea typeface="+mn-ea"/>
                <a:cs typeface="+mn-cs"/>
              </a:rPr>
              <a:t> </a:t>
            </a:r>
            <a:r>
              <a:rPr lang="en-US" altLang="ko-KR" sz="1200" b="0" i="0" u="sng" kern="1200" dirty="0" smtClean="0">
                <a:solidFill>
                  <a:schemeClr val="tx1"/>
                </a:solidFill>
                <a:effectLst/>
                <a:latin typeface="+mn-lt"/>
                <a:ea typeface="+mn-ea"/>
                <a:cs typeface="+mn-cs"/>
              </a:rPr>
              <a:t>NDF </a:t>
            </a:r>
            <a:r>
              <a:rPr lang="ko-KR" altLang="en-US" sz="1200" b="0" i="0" u="sng" kern="1200" dirty="0" err="1" smtClean="0">
                <a:solidFill>
                  <a:schemeClr val="tx1"/>
                </a:solidFill>
                <a:effectLst/>
                <a:latin typeface="+mn-lt"/>
                <a:ea typeface="+mn-ea"/>
                <a:cs typeface="+mn-cs"/>
              </a:rPr>
              <a:t>거래분에</a:t>
            </a:r>
            <a:r>
              <a:rPr lang="ko-KR" altLang="en-US" sz="1200" b="0" i="0" u="sng" kern="1200" dirty="0" smtClean="0">
                <a:solidFill>
                  <a:schemeClr val="tx1"/>
                </a:solidFill>
                <a:effectLst/>
                <a:latin typeface="+mn-lt"/>
                <a:ea typeface="+mn-ea"/>
                <a:cs typeface="+mn-cs"/>
              </a:rPr>
              <a:t> 대한 가중치 부과 </a:t>
            </a:r>
            <a:r>
              <a:rPr lang="ko-KR" altLang="en-US" sz="1200" b="0" i="0" kern="1200" dirty="0" smtClean="0">
                <a:solidFill>
                  <a:schemeClr val="tx1"/>
                </a:solidFill>
                <a:effectLst/>
                <a:latin typeface="+mn-lt"/>
                <a:ea typeface="+mn-ea"/>
                <a:cs typeface="+mn-cs"/>
              </a:rPr>
              <a:t>▲</a:t>
            </a:r>
            <a:r>
              <a:rPr lang="en-US" altLang="ko-KR" sz="1200" b="0" i="0" u="sng" kern="1200" dirty="0" smtClean="0">
                <a:solidFill>
                  <a:schemeClr val="tx1"/>
                </a:solidFill>
                <a:effectLst/>
                <a:latin typeface="+mn-lt"/>
                <a:ea typeface="+mn-ea"/>
                <a:cs typeface="+mn-cs"/>
              </a:rPr>
              <a:t>NDF </a:t>
            </a:r>
            <a:r>
              <a:rPr lang="ko-KR" altLang="en-US" sz="1200" b="0" i="0" u="sng" kern="1200" dirty="0" smtClean="0">
                <a:solidFill>
                  <a:schemeClr val="tx1"/>
                </a:solidFill>
                <a:effectLst/>
                <a:latin typeface="+mn-lt"/>
                <a:ea typeface="+mn-ea"/>
                <a:cs typeface="+mn-cs"/>
              </a:rPr>
              <a:t>거래의 중앙청산소</a:t>
            </a:r>
            <a:r>
              <a:rPr lang="en-US" altLang="ko-KR" sz="1200" b="0" i="0" u="sng" kern="1200" dirty="0" smtClean="0">
                <a:solidFill>
                  <a:schemeClr val="tx1"/>
                </a:solidFill>
                <a:effectLst/>
                <a:latin typeface="+mn-lt"/>
                <a:ea typeface="+mn-ea"/>
                <a:cs typeface="+mn-cs"/>
              </a:rPr>
              <a:t>(CCP) </a:t>
            </a:r>
            <a:r>
              <a:rPr lang="ko-KR" altLang="en-US" sz="1200" b="0" i="0" u="sng" kern="1200" dirty="0" smtClean="0">
                <a:solidFill>
                  <a:schemeClr val="tx1"/>
                </a:solidFill>
                <a:effectLst/>
                <a:latin typeface="+mn-lt"/>
                <a:ea typeface="+mn-ea"/>
                <a:cs typeface="+mn-cs"/>
              </a:rPr>
              <a:t>이용 의무화 ▲외환건전성 부담금 </a:t>
            </a:r>
            <a:r>
              <a:rPr lang="ko-KR" altLang="en-US" sz="1200" b="0" i="0" u="sng" kern="1200" dirty="0" err="1" smtClean="0">
                <a:solidFill>
                  <a:schemeClr val="tx1"/>
                </a:solidFill>
                <a:effectLst/>
                <a:latin typeface="+mn-lt"/>
                <a:ea typeface="+mn-ea"/>
                <a:cs typeface="+mn-cs"/>
              </a:rPr>
              <a:t>부과요율</a:t>
            </a:r>
            <a:r>
              <a:rPr lang="ko-KR" altLang="en-US" sz="1200" b="0" i="0" u="sng" kern="1200" dirty="0" smtClean="0">
                <a:solidFill>
                  <a:schemeClr val="tx1"/>
                </a:solidFill>
                <a:effectLst/>
                <a:latin typeface="+mn-lt"/>
                <a:ea typeface="+mn-ea"/>
                <a:cs typeface="+mn-cs"/>
              </a:rPr>
              <a:t> 상향 조정</a:t>
            </a:r>
            <a:r>
              <a:rPr lang="en-US" altLang="ko-KR" sz="1200" b="0" i="0" kern="1200" dirty="0" smtClean="0">
                <a:solidFill>
                  <a:schemeClr val="tx1"/>
                </a:solidFill>
                <a:effectLst/>
                <a:latin typeface="+mn-lt"/>
                <a:ea typeface="+mn-ea"/>
                <a:cs typeface="+mn-cs"/>
              </a:rPr>
              <a:t>, </a:t>
            </a:r>
            <a:r>
              <a:rPr lang="ko-KR" altLang="en-US" sz="1200" b="0" i="0" u="sng" kern="1200" dirty="0" smtClean="0">
                <a:solidFill>
                  <a:schemeClr val="tx1"/>
                </a:solidFill>
                <a:effectLst/>
                <a:latin typeface="+mn-lt"/>
                <a:ea typeface="+mn-ea"/>
                <a:cs typeface="+mn-cs"/>
              </a:rPr>
              <a:t>부과대상 기관 및 상품 확대 </a:t>
            </a:r>
            <a:r>
              <a:rPr lang="ko-KR" altLang="en-US" sz="1200" b="0" i="0" kern="1200" dirty="0" smtClean="0">
                <a:solidFill>
                  <a:schemeClr val="tx1"/>
                </a:solidFill>
                <a:effectLst/>
                <a:latin typeface="+mn-lt"/>
                <a:ea typeface="+mn-ea"/>
                <a:cs typeface="+mn-cs"/>
              </a:rPr>
              <a:t>등이 포함됐다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정부는 특히 </a:t>
            </a:r>
            <a:r>
              <a:rPr lang="en-US" altLang="ko-KR" sz="1200" b="0" i="0" kern="1200" dirty="0" smtClean="0">
                <a:solidFill>
                  <a:schemeClr val="tx1"/>
                </a:solidFill>
                <a:effectLst/>
                <a:latin typeface="+mn-lt"/>
                <a:ea typeface="+mn-ea"/>
                <a:cs typeface="+mn-cs"/>
              </a:rPr>
              <a:t>NDF </a:t>
            </a:r>
            <a:r>
              <a:rPr lang="ko-KR" altLang="en-US" sz="1200" b="0" i="0" kern="1200" dirty="0" smtClean="0">
                <a:solidFill>
                  <a:schemeClr val="tx1"/>
                </a:solidFill>
                <a:effectLst/>
                <a:latin typeface="+mn-lt"/>
                <a:ea typeface="+mn-ea"/>
                <a:cs typeface="+mn-cs"/>
              </a:rPr>
              <a:t>거래가 특정시점에 큰 폭으로 증가하는 등 </a:t>
            </a:r>
            <a:r>
              <a:rPr lang="en-US" altLang="ko-KR" sz="1200" b="0" i="0" kern="1200" dirty="0" smtClean="0">
                <a:solidFill>
                  <a:schemeClr val="tx1"/>
                </a:solidFill>
                <a:effectLst/>
                <a:latin typeface="+mn-lt"/>
                <a:ea typeface="+mn-ea"/>
                <a:cs typeface="+mn-cs"/>
              </a:rPr>
              <a:t>NDF </a:t>
            </a:r>
            <a:r>
              <a:rPr lang="ko-KR" altLang="en-US" sz="1200" b="0" i="0" kern="1200" dirty="0" smtClean="0">
                <a:solidFill>
                  <a:schemeClr val="tx1"/>
                </a:solidFill>
                <a:effectLst/>
                <a:latin typeface="+mn-lt"/>
                <a:ea typeface="+mn-ea"/>
                <a:cs typeface="+mn-cs"/>
              </a:rPr>
              <a:t>시장의 투기성이 강한 것으로 보고 있다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추가 조치로 </a:t>
            </a:r>
            <a:r>
              <a:rPr lang="en-US" altLang="ko-KR" sz="1200" b="0" i="0" kern="1200" dirty="0" smtClean="0">
                <a:solidFill>
                  <a:schemeClr val="tx1"/>
                </a:solidFill>
                <a:effectLst/>
                <a:latin typeface="+mn-lt"/>
                <a:ea typeface="+mn-ea"/>
                <a:cs typeface="+mn-cs"/>
              </a:rPr>
              <a:t>NDF</a:t>
            </a:r>
            <a:r>
              <a:rPr lang="ko-KR" altLang="en-US" sz="1200" b="0" i="0" kern="1200" dirty="0" smtClean="0">
                <a:solidFill>
                  <a:schemeClr val="tx1"/>
                </a:solidFill>
                <a:effectLst/>
                <a:latin typeface="+mn-lt"/>
                <a:ea typeface="+mn-ea"/>
                <a:cs typeface="+mn-cs"/>
              </a:rPr>
              <a:t>에 가중치를 부과하는 것은 외국환 은행들이 보유한 </a:t>
            </a:r>
            <a:r>
              <a:rPr lang="en-US" altLang="ko-KR" sz="1200" b="0" i="0" kern="1200" dirty="0" smtClean="0">
                <a:solidFill>
                  <a:schemeClr val="tx1"/>
                </a:solidFill>
                <a:effectLst/>
                <a:latin typeface="+mn-lt"/>
                <a:ea typeface="+mn-ea"/>
                <a:cs typeface="+mn-cs"/>
              </a:rPr>
              <a:t>NDF </a:t>
            </a:r>
            <a:r>
              <a:rPr lang="ko-KR" altLang="en-US" sz="1200" b="0" i="0" kern="1200" dirty="0" smtClean="0">
                <a:solidFill>
                  <a:schemeClr val="tx1"/>
                </a:solidFill>
                <a:effectLst/>
                <a:latin typeface="+mn-lt"/>
                <a:ea typeface="+mn-ea"/>
                <a:cs typeface="+mn-cs"/>
              </a:rPr>
              <a:t>매입포지션</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선물환 매입</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에 대해 지금보다 </a:t>
            </a:r>
            <a:r>
              <a:rPr lang="en-US" altLang="ko-KR" sz="1200" b="0" i="0" kern="1200" dirty="0" smtClean="0">
                <a:solidFill>
                  <a:schemeClr val="tx1"/>
                </a:solidFill>
                <a:effectLst/>
                <a:latin typeface="+mn-lt"/>
                <a:ea typeface="+mn-ea"/>
                <a:cs typeface="+mn-cs"/>
              </a:rPr>
              <a:t>20~50%</a:t>
            </a:r>
            <a:r>
              <a:rPr lang="ko-KR" altLang="en-US" sz="1200" b="0" i="0" kern="1200" dirty="0" smtClean="0">
                <a:solidFill>
                  <a:schemeClr val="tx1"/>
                </a:solidFill>
                <a:effectLst/>
                <a:latin typeface="+mn-lt"/>
                <a:ea typeface="+mn-ea"/>
                <a:cs typeface="+mn-cs"/>
              </a:rPr>
              <a:t>의 가중치를 부여하는 방안이다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이 경우 외국환은행들은 선물환 포지션 보유액을 그 가중치만큼 </a:t>
            </a:r>
            <a:r>
              <a:rPr lang="ko-KR" altLang="en-US" sz="1200" b="0" i="0" kern="1200" dirty="0" err="1" smtClean="0">
                <a:solidFill>
                  <a:schemeClr val="tx1"/>
                </a:solidFill>
                <a:effectLst/>
                <a:latin typeface="+mn-lt"/>
                <a:ea typeface="+mn-ea"/>
                <a:cs typeface="+mn-cs"/>
              </a:rPr>
              <a:t>줄여야한다</a:t>
            </a:r>
            <a:r>
              <a:rPr lang="en-US" altLang="ko-KR" sz="1200" b="0" i="0" kern="1200" dirty="0" smtClean="0">
                <a:solidFill>
                  <a:schemeClr val="tx1"/>
                </a:solidFill>
                <a:effectLst/>
                <a:latin typeface="+mn-lt"/>
                <a:ea typeface="+mn-ea"/>
                <a:cs typeface="+mn-cs"/>
              </a:rPr>
              <a:t>. NDF </a:t>
            </a:r>
            <a:r>
              <a:rPr lang="ko-KR" altLang="en-US" sz="1200" b="0" i="0" kern="1200" dirty="0" smtClean="0">
                <a:solidFill>
                  <a:schemeClr val="tx1"/>
                </a:solidFill>
                <a:effectLst/>
                <a:latin typeface="+mn-lt"/>
                <a:ea typeface="+mn-ea"/>
                <a:cs typeface="+mn-cs"/>
              </a:rPr>
              <a:t>거래의 </a:t>
            </a:r>
            <a:r>
              <a:rPr lang="en-US" altLang="ko-KR" sz="1200" b="0" i="0" kern="1200" dirty="0" smtClean="0">
                <a:solidFill>
                  <a:schemeClr val="tx1"/>
                </a:solidFill>
                <a:effectLst/>
                <a:latin typeface="+mn-lt"/>
                <a:ea typeface="+mn-ea"/>
                <a:cs typeface="+mn-cs"/>
              </a:rPr>
              <a:t>CCP </a:t>
            </a:r>
            <a:r>
              <a:rPr lang="ko-KR" altLang="en-US" sz="1200" b="0" i="0" kern="1200" dirty="0" smtClean="0">
                <a:solidFill>
                  <a:schemeClr val="tx1"/>
                </a:solidFill>
                <a:effectLst/>
                <a:latin typeface="+mn-lt"/>
                <a:ea typeface="+mn-ea"/>
                <a:cs typeface="+mn-cs"/>
              </a:rPr>
              <a:t>이용 의무화는 </a:t>
            </a:r>
            <a:r>
              <a:rPr lang="en-US" altLang="ko-KR" sz="1200" b="0" i="0" kern="1200" dirty="0" smtClean="0">
                <a:solidFill>
                  <a:schemeClr val="tx1"/>
                </a:solidFill>
                <a:effectLst/>
                <a:latin typeface="+mn-lt"/>
                <a:ea typeface="+mn-ea"/>
                <a:cs typeface="+mn-cs"/>
              </a:rPr>
              <a:t>2009</a:t>
            </a:r>
            <a:r>
              <a:rPr lang="ko-KR" altLang="en-US" sz="1200" b="0" i="0" kern="1200" dirty="0" smtClean="0">
                <a:solidFill>
                  <a:schemeClr val="tx1"/>
                </a:solidFill>
                <a:effectLst/>
                <a:latin typeface="+mn-lt"/>
                <a:ea typeface="+mn-ea"/>
                <a:cs typeface="+mn-cs"/>
              </a:rPr>
              <a:t>년 주요 </a:t>
            </a:r>
            <a:r>
              <a:rPr lang="en-US" altLang="ko-KR" sz="1200" b="0" i="0" kern="1200" dirty="0" smtClean="0">
                <a:solidFill>
                  <a:schemeClr val="tx1"/>
                </a:solidFill>
                <a:effectLst/>
                <a:latin typeface="+mn-lt"/>
                <a:ea typeface="+mn-ea"/>
                <a:cs typeface="+mn-cs"/>
              </a:rPr>
              <a:t>20</a:t>
            </a:r>
            <a:r>
              <a:rPr lang="ko-KR" altLang="en-US" sz="1200" b="0" i="0" kern="1200" dirty="0" smtClean="0">
                <a:solidFill>
                  <a:schemeClr val="tx1"/>
                </a:solidFill>
                <a:effectLst/>
                <a:latin typeface="+mn-lt"/>
                <a:ea typeface="+mn-ea"/>
                <a:cs typeface="+mn-cs"/>
              </a:rPr>
              <a:t>개국</a:t>
            </a:r>
            <a:r>
              <a:rPr lang="en-US" altLang="ko-KR" sz="1200" b="0" i="0" kern="1200" dirty="0" smtClean="0">
                <a:solidFill>
                  <a:schemeClr val="tx1"/>
                </a:solidFill>
                <a:effectLst/>
                <a:latin typeface="+mn-lt"/>
                <a:ea typeface="+mn-ea"/>
                <a:cs typeface="+mn-cs"/>
              </a:rPr>
              <a:t>(G20)</a:t>
            </a:r>
            <a:r>
              <a:rPr lang="ko-KR" altLang="en-US" sz="1200" b="0" i="0" kern="1200" dirty="0" smtClean="0">
                <a:solidFill>
                  <a:schemeClr val="tx1"/>
                </a:solidFill>
                <a:effectLst/>
                <a:latin typeface="+mn-lt"/>
                <a:ea typeface="+mn-ea"/>
                <a:cs typeface="+mn-cs"/>
              </a:rPr>
              <a:t>의 장내파생상품 규제 합의 내용이다</a:t>
            </a:r>
            <a:r>
              <a:rPr lang="en-US" altLang="ko-KR" sz="1200" b="0" i="0" kern="1200" dirty="0" smtClean="0">
                <a:solidFill>
                  <a:schemeClr val="tx1"/>
                </a:solidFill>
                <a:effectLst/>
                <a:latin typeface="+mn-lt"/>
                <a:ea typeface="+mn-ea"/>
                <a:cs typeface="+mn-cs"/>
              </a:rPr>
              <a:t>. CCP</a:t>
            </a:r>
            <a:r>
              <a:rPr lang="ko-KR" altLang="en-US" sz="1200" b="0" i="0" kern="1200" dirty="0" smtClean="0">
                <a:solidFill>
                  <a:schemeClr val="tx1"/>
                </a:solidFill>
                <a:effectLst/>
                <a:latin typeface="+mn-lt"/>
                <a:ea typeface="+mn-ea"/>
                <a:cs typeface="+mn-cs"/>
              </a:rPr>
              <a:t>를 거치면 역외 </a:t>
            </a:r>
            <a:r>
              <a:rPr lang="en-US" altLang="ko-KR" sz="1200" b="0" i="0" kern="1200" dirty="0" smtClean="0">
                <a:solidFill>
                  <a:schemeClr val="tx1"/>
                </a:solidFill>
                <a:effectLst/>
                <a:latin typeface="+mn-lt"/>
                <a:ea typeface="+mn-ea"/>
                <a:cs typeface="+mn-cs"/>
              </a:rPr>
              <a:t>NDF</a:t>
            </a:r>
            <a:r>
              <a:rPr lang="ko-KR" altLang="en-US" sz="1200" b="0" i="0" kern="1200" dirty="0" smtClean="0">
                <a:solidFill>
                  <a:schemeClr val="tx1"/>
                </a:solidFill>
                <a:effectLst/>
                <a:latin typeface="+mn-lt"/>
                <a:ea typeface="+mn-ea"/>
                <a:cs typeface="+mn-cs"/>
              </a:rPr>
              <a:t>거래자의 거래정보를 확보해 투명성을 높일 수 있다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다만 이를 위해선 자본시장 통합법 개정안이 통과돼야 하지만 아직 국회에 계류 중이다</a:t>
            </a:r>
            <a:r>
              <a:rPr lang="en-US" altLang="ko-KR" sz="1200" b="0" i="0" kern="1200" dirty="0" smtClean="0">
                <a:solidFill>
                  <a:schemeClr val="tx1"/>
                </a:solidFill>
                <a:effectLst/>
                <a:latin typeface="+mn-lt"/>
                <a:ea typeface="+mn-ea"/>
                <a:cs typeface="+mn-cs"/>
              </a:rPr>
              <a:t>. </a:t>
            </a:r>
            <a:r>
              <a:rPr lang="ko-KR" altLang="en-US" dirty="0" smtClean="0"/>
              <a:t/>
            </a:r>
            <a:br>
              <a:rPr lang="ko-KR" altLang="en-US" dirty="0" smtClean="0"/>
            </a:br>
            <a:r>
              <a:rPr lang="ko-KR" altLang="en-US" dirty="0" smtClean="0"/>
              <a:t/>
            </a:r>
            <a:br>
              <a:rPr lang="ko-KR" altLang="en-US" dirty="0" smtClean="0"/>
            </a:br>
            <a:r>
              <a:rPr lang="ko-KR" altLang="en-US" sz="1200" b="0" i="0" kern="1200" dirty="0" smtClean="0">
                <a:solidFill>
                  <a:schemeClr val="tx1"/>
                </a:solidFill>
                <a:effectLst/>
                <a:latin typeface="+mn-lt"/>
                <a:ea typeface="+mn-ea"/>
                <a:cs typeface="+mn-cs"/>
              </a:rPr>
              <a:t>최 차관보는 마지막으로 한국형 </a:t>
            </a:r>
            <a:r>
              <a:rPr lang="ko-KR" altLang="en-US" sz="1200" b="0" i="0" kern="1200" dirty="0" err="1" smtClean="0">
                <a:solidFill>
                  <a:schemeClr val="tx1"/>
                </a:solidFill>
                <a:effectLst/>
                <a:latin typeface="+mn-lt"/>
                <a:ea typeface="+mn-ea"/>
                <a:cs typeface="+mn-cs"/>
              </a:rPr>
              <a:t>토빈세라고</a:t>
            </a:r>
            <a:r>
              <a:rPr lang="ko-KR" altLang="en-US" sz="1200" b="0" i="0" kern="1200" dirty="0" smtClean="0">
                <a:solidFill>
                  <a:schemeClr val="tx1"/>
                </a:solidFill>
                <a:effectLst/>
                <a:latin typeface="+mn-lt"/>
                <a:ea typeface="+mn-ea"/>
                <a:cs typeface="+mn-cs"/>
              </a:rPr>
              <a:t> 할 수 있는 </a:t>
            </a:r>
            <a:r>
              <a:rPr lang="ko-KR" altLang="en-US" sz="1200" b="0" i="0" u="sng" kern="1200" dirty="0" smtClean="0">
                <a:solidFill>
                  <a:schemeClr val="tx1"/>
                </a:solidFill>
                <a:effectLst/>
                <a:latin typeface="+mn-lt"/>
                <a:ea typeface="+mn-ea"/>
                <a:cs typeface="+mn-cs"/>
              </a:rPr>
              <a:t>외환거래세와 채권거래세를 </a:t>
            </a:r>
            <a:r>
              <a:rPr lang="en-US" altLang="ko-KR" sz="1200" b="0" i="0" u="sng" kern="1200" dirty="0" smtClean="0">
                <a:solidFill>
                  <a:schemeClr val="tx1"/>
                </a:solidFill>
                <a:effectLst/>
                <a:latin typeface="+mn-lt"/>
                <a:ea typeface="+mn-ea"/>
                <a:cs typeface="+mn-cs"/>
              </a:rPr>
              <a:t>'</a:t>
            </a:r>
            <a:r>
              <a:rPr lang="ko-KR" altLang="en-US" sz="1200" b="0" i="0" u="sng" kern="1200" dirty="0" smtClean="0">
                <a:solidFill>
                  <a:schemeClr val="tx1"/>
                </a:solidFill>
                <a:effectLst/>
                <a:latin typeface="+mn-lt"/>
                <a:ea typeface="+mn-ea"/>
                <a:cs typeface="+mn-cs"/>
              </a:rPr>
              <a:t>외환시장의 단기적 등락과 관계 없이 중장기적 안목에서 </a:t>
            </a:r>
            <a:r>
              <a:rPr lang="ko-KR" altLang="en-US" sz="1200" b="0" i="0" u="sng" kern="1200" dirty="0" err="1" smtClean="0">
                <a:solidFill>
                  <a:schemeClr val="tx1"/>
                </a:solidFill>
                <a:effectLst/>
                <a:latin typeface="+mn-lt"/>
                <a:ea typeface="+mn-ea"/>
                <a:cs typeface="+mn-cs"/>
              </a:rPr>
              <a:t>자본유출입</a:t>
            </a:r>
            <a:r>
              <a:rPr lang="ko-KR" altLang="en-US" sz="1200" b="0" i="0" u="sng" kern="1200" dirty="0" smtClean="0">
                <a:solidFill>
                  <a:schemeClr val="tx1"/>
                </a:solidFill>
                <a:effectLst/>
                <a:latin typeface="+mn-lt"/>
                <a:ea typeface="+mn-ea"/>
                <a:cs typeface="+mn-cs"/>
              </a:rPr>
              <a:t> 변동완화를 위한 제도적 기반</a:t>
            </a:r>
            <a:r>
              <a:rPr lang="en-US" altLang="ko-KR" sz="1200" b="0" i="0" u="sng" kern="1200" dirty="0" smtClean="0">
                <a:solidFill>
                  <a:schemeClr val="tx1"/>
                </a:solidFill>
                <a:effectLst/>
                <a:latin typeface="+mn-lt"/>
                <a:ea typeface="+mn-ea"/>
                <a:cs typeface="+mn-cs"/>
              </a:rPr>
              <a:t>'</a:t>
            </a:r>
            <a:r>
              <a:rPr lang="ko-KR" altLang="en-US" sz="1200" b="0" i="0" u="sng" kern="1200" dirty="0" smtClean="0">
                <a:solidFill>
                  <a:schemeClr val="tx1"/>
                </a:solidFill>
                <a:effectLst/>
                <a:latin typeface="+mn-lt"/>
                <a:ea typeface="+mn-ea"/>
                <a:cs typeface="+mn-cs"/>
              </a:rPr>
              <a:t>으로 언급했다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채권거래세는 채권 매입 또는 </a:t>
            </a:r>
            <a:r>
              <a:rPr lang="ko-KR" altLang="en-US" sz="1200" b="0" i="0" kern="1200" dirty="0" err="1" smtClean="0">
                <a:solidFill>
                  <a:schemeClr val="tx1"/>
                </a:solidFill>
                <a:effectLst/>
                <a:latin typeface="+mn-lt"/>
                <a:ea typeface="+mn-ea"/>
                <a:cs typeface="+mn-cs"/>
              </a:rPr>
              <a:t>매도시</a:t>
            </a:r>
            <a:r>
              <a:rPr lang="ko-KR" altLang="en-US" sz="1200" b="0" i="0" kern="1200" dirty="0" smtClean="0">
                <a:solidFill>
                  <a:schemeClr val="tx1"/>
                </a:solidFill>
                <a:effectLst/>
                <a:latin typeface="+mn-lt"/>
                <a:ea typeface="+mn-ea"/>
                <a:cs typeface="+mn-cs"/>
              </a:rPr>
              <a:t> 거래대금에 일정 세율의 거래세를 부과하는 것이며 외환거래세는 국내에 유입된 해외자본이 국내 금융시장에 투자되기 전에 국내 외환시장에서 거래세를 부과하는 것이다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둘 다 해외로부터의 자금 유입을 억제할 수 있지만 채권이나 외환시장이 위축되는 데 따른 부작용도 만만치 않다</a:t>
            </a:r>
            <a:r>
              <a:rPr lang="en-US" altLang="ko-KR" sz="1200" b="0" i="0" kern="1200" dirty="0" smtClean="0">
                <a:solidFill>
                  <a:schemeClr val="tx1"/>
                </a:solidFill>
                <a:effectLst/>
                <a:latin typeface="+mn-lt"/>
                <a:ea typeface="+mn-ea"/>
                <a:cs typeface="+mn-cs"/>
              </a:rPr>
              <a:t>. </a:t>
            </a:r>
            <a:r>
              <a:rPr lang="ko-KR" altLang="en-US" dirty="0" smtClean="0"/>
              <a:t/>
            </a:r>
            <a:br>
              <a:rPr lang="ko-KR" altLang="en-US" dirty="0" smtClean="0"/>
            </a:br>
            <a:r>
              <a:rPr lang="ko-KR" altLang="en-US" dirty="0" smtClean="0"/>
              <a:t/>
            </a:r>
            <a:br>
              <a:rPr lang="ko-KR" altLang="en-US" dirty="0" smtClean="0"/>
            </a:br>
            <a:r>
              <a:rPr lang="ko-KR" altLang="en-US" sz="1200" b="1" i="0" kern="1200" dirty="0" smtClean="0">
                <a:solidFill>
                  <a:schemeClr val="tx1"/>
                </a:solidFill>
                <a:effectLst/>
                <a:latin typeface="+mn-lt"/>
                <a:ea typeface="+mn-ea"/>
                <a:cs typeface="+mn-cs"/>
              </a:rPr>
              <a:t>◆ 우리 실정에 맞는 한국형 </a:t>
            </a:r>
            <a:r>
              <a:rPr lang="ko-KR" altLang="en-US" sz="1200" b="1" i="0" kern="1200" dirty="0" err="1" smtClean="0">
                <a:solidFill>
                  <a:schemeClr val="tx1"/>
                </a:solidFill>
                <a:effectLst/>
                <a:latin typeface="+mn-lt"/>
                <a:ea typeface="+mn-ea"/>
                <a:cs typeface="+mn-cs"/>
              </a:rPr>
              <a:t>토빈세</a:t>
            </a:r>
            <a:r>
              <a:rPr lang="ko-KR" altLang="en-US" sz="1200" b="1" i="0" kern="1200" dirty="0" smtClean="0">
                <a:solidFill>
                  <a:schemeClr val="tx1"/>
                </a:solidFill>
                <a:effectLst/>
                <a:latin typeface="+mn-lt"/>
                <a:ea typeface="+mn-ea"/>
                <a:cs typeface="+mn-cs"/>
              </a:rPr>
              <a:t> 도입 필요</a:t>
            </a:r>
            <a:br>
              <a:rPr lang="ko-KR" altLang="en-US" sz="1200" b="1" i="0" kern="1200" dirty="0" smtClean="0">
                <a:solidFill>
                  <a:schemeClr val="tx1"/>
                </a:solidFill>
                <a:effectLst/>
                <a:latin typeface="+mn-lt"/>
                <a:ea typeface="+mn-ea"/>
                <a:cs typeface="+mn-cs"/>
              </a:rPr>
            </a:br>
            <a:r>
              <a:rPr lang="ko-KR" altLang="en-US" dirty="0" smtClean="0"/>
              <a:t/>
            </a:r>
            <a:br>
              <a:rPr lang="ko-KR" altLang="en-US" dirty="0" smtClean="0"/>
            </a:br>
            <a:r>
              <a:rPr lang="ko-KR" altLang="en-US" sz="1200" b="0" i="0" kern="1200" dirty="0" smtClean="0">
                <a:solidFill>
                  <a:schemeClr val="tx1"/>
                </a:solidFill>
                <a:effectLst/>
                <a:latin typeface="+mn-lt"/>
                <a:ea typeface="+mn-ea"/>
                <a:cs typeface="+mn-cs"/>
              </a:rPr>
              <a:t>최 차관보는 원래 의미의 </a:t>
            </a:r>
            <a:r>
              <a:rPr lang="ko-KR" altLang="en-US" sz="1200" b="0" i="0" kern="1200" dirty="0" err="1" smtClean="0">
                <a:solidFill>
                  <a:schemeClr val="tx1"/>
                </a:solidFill>
                <a:effectLst/>
                <a:latin typeface="+mn-lt"/>
                <a:ea typeface="+mn-ea"/>
                <a:cs typeface="+mn-cs"/>
              </a:rPr>
              <a:t>토빈세를</a:t>
            </a:r>
            <a:r>
              <a:rPr lang="ko-KR" altLang="en-US" sz="1200" b="0" i="0" kern="1200" dirty="0" smtClean="0">
                <a:solidFill>
                  <a:schemeClr val="tx1"/>
                </a:solidFill>
                <a:effectLst/>
                <a:latin typeface="+mn-lt"/>
                <a:ea typeface="+mn-ea"/>
                <a:cs typeface="+mn-cs"/>
              </a:rPr>
              <a:t> 그대로 도입하는 것은 어렵지만 </a:t>
            </a:r>
            <a:r>
              <a:rPr lang="ko-KR" altLang="en-US" sz="1200" b="0" i="0" u="sng" kern="1200" dirty="0" smtClean="0">
                <a:solidFill>
                  <a:schemeClr val="tx1"/>
                </a:solidFill>
                <a:effectLst/>
                <a:latin typeface="+mn-lt"/>
                <a:ea typeface="+mn-ea"/>
                <a:cs typeface="+mn-cs"/>
              </a:rPr>
              <a:t>우리나라 사정에 맞는 방식으로 다양한 외환 거래 과세 방안을 검토해야 한다고 밝혔다</a:t>
            </a:r>
            <a:r>
              <a:rPr lang="en-US" altLang="ko-KR" sz="1200" b="0" i="0" u="sng" kern="1200" dirty="0" smtClean="0">
                <a:solidFill>
                  <a:schemeClr val="tx1"/>
                </a:solidFill>
                <a:effectLst/>
                <a:latin typeface="+mn-lt"/>
                <a:ea typeface="+mn-ea"/>
                <a:cs typeface="+mn-cs"/>
              </a:rPr>
              <a:t>. </a:t>
            </a:r>
            <a:r>
              <a:rPr lang="ko-KR" altLang="en-US" u="sng" dirty="0" smtClean="0"/>
              <a:t/>
            </a:r>
            <a:br>
              <a:rPr lang="ko-KR" altLang="en-US" u="sng" dirty="0" smtClean="0"/>
            </a:br>
            <a:r>
              <a:rPr lang="ko-KR" altLang="en-US" dirty="0" smtClean="0"/>
              <a:t/>
            </a:r>
            <a:br>
              <a:rPr lang="ko-KR" altLang="en-US" dirty="0" smtClean="0"/>
            </a:br>
            <a:r>
              <a:rPr lang="ko-KR" altLang="en-US" sz="1200" b="0" i="0" kern="1200" dirty="0" smtClean="0">
                <a:solidFill>
                  <a:schemeClr val="tx1"/>
                </a:solidFill>
                <a:effectLst/>
                <a:latin typeface="+mn-lt"/>
                <a:ea typeface="+mn-ea"/>
                <a:cs typeface="+mn-cs"/>
              </a:rPr>
              <a:t>이와 관련해 </a:t>
            </a:r>
            <a:r>
              <a:rPr lang="ko-KR" altLang="en-US" sz="1200" b="0" i="0" kern="1200" dirty="0" err="1" smtClean="0">
                <a:solidFill>
                  <a:schemeClr val="tx1"/>
                </a:solidFill>
                <a:effectLst/>
                <a:latin typeface="+mn-lt"/>
                <a:ea typeface="+mn-ea"/>
                <a:cs typeface="+mn-cs"/>
              </a:rPr>
              <a:t>지난해말</a:t>
            </a:r>
            <a:r>
              <a:rPr lang="ko-KR" altLang="en-US" sz="1200" b="0" i="0" kern="1200" dirty="0" smtClean="0">
                <a:solidFill>
                  <a:schemeClr val="tx1"/>
                </a:solidFill>
                <a:effectLst/>
                <a:latin typeface="+mn-lt"/>
                <a:ea typeface="+mn-ea"/>
                <a:cs typeface="+mn-cs"/>
              </a:rPr>
              <a:t> 조세연구원은 외환시장에 대해 금융기관 거래로 한정해 평소에는 영</a:t>
            </a:r>
            <a:r>
              <a:rPr lang="en-US" altLang="ko-KR" sz="1200" b="0" i="0" kern="1200" dirty="0" smtClean="0">
                <a:solidFill>
                  <a:schemeClr val="tx1"/>
                </a:solidFill>
                <a:effectLst/>
                <a:latin typeface="+mn-lt"/>
                <a:ea typeface="+mn-ea"/>
                <a:cs typeface="+mn-cs"/>
              </a:rPr>
              <a:t>(0)</a:t>
            </a:r>
            <a:r>
              <a:rPr lang="ko-KR" altLang="en-US" sz="1200" b="0" i="0" kern="1200" dirty="0" smtClean="0">
                <a:solidFill>
                  <a:schemeClr val="tx1"/>
                </a:solidFill>
                <a:effectLst/>
                <a:latin typeface="+mn-lt"/>
                <a:ea typeface="+mn-ea"/>
                <a:cs typeface="+mn-cs"/>
              </a:rPr>
              <a:t>세율을</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비상시에는 높은 세율을 적용하는 방안을 제시한 바 있다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이렇게 위기 시에만 한시적으로 세율을 부과하면 자본자유화에 역행한다는 국제사회의 비난도 비켜갈 수 있고 외환 시장 개입 비용도 절약할 수 있게 된다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또 자본 유입에 중점을 둔 거시건전성 조치와 달리 자본 유출에도 대응할 여력이 생긴다</a:t>
            </a:r>
            <a:r>
              <a:rPr lang="en-US" altLang="ko-KR" sz="1200" b="0" i="0" kern="1200" dirty="0" smtClean="0">
                <a:solidFill>
                  <a:schemeClr val="tx1"/>
                </a:solidFill>
                <a:effectLst/>
                <a:latin typeface="+mn-lt"/>
                <a:ea typeface="+mn-ea"/>
                <a:cs typeface="+mn-cs"/>
              </a:rPr>
              <a:t>.</a:t>
            </a:r>
            <a:r>
              <a:rPr lang="ko-KR" altLang="en-US" dirty="0" smtClean="0"/>
              <a:t/>
            </a:r>
            <a:br>
              <a:rPr lang="ko-KR" altLang="en-US" dirty="0" smtClean="0"/>
            </a:br>
            <a:r>
              <a:rPr lang="ko-KR" altLang="en-US" dirty="0" smtClean="0"/>
              <a:t/>
            </a:r>
            <a:br>
              <a:rPr lang="ko-KR" altLang="en-US" dirty="0" smtClean="0"/>
            </a:br>
            <a:r>
              <a:rPr lang="ko-KR" altLang="en-US" sz="1200" b="0" i="0" kern="1200" dirty="0" smtClean="0">
                <a:solidFill>
                  <a:schemeClr val="tx1"/>
                </a:solidFill>
                <a:effectLst/>
                <a:latin typeface="+mn-lt"/>
                <a:ea typeface="+mn-ea"/>
                <a:cs typeface="+mn-cs"/>
              </a:rPr>
              <a:t>전문가들은 한국형 </a:t>
            </a:r>
            <a:r>
              <a:rPr lang="ko-KR" altLang="en-US" sz="1200" b="0" i="0" kern="1200" dirty="0" err="1" smtClean="0">
                <a:solidFill>
                  <a:schemeClr val="tx1"/>
                </a:solidFill>
                <a:effectLst/>
                <a:latin typeface="+mn-lt"/>
                <a:ea typeface="+mn-ea"/>
                <a:cs typeface="+mn-cs"/>
              </a:rPr>
              <a:t>토빈세를</a:t>
            </a:r>
            <a:r>
              <a:rPr lang="ko-KR" altLang="en-US" sz="1200" b="0" i="0" kern="1200" dirty="0" smtClean="0">
                <a:solidFill>
                  <a:schemeClr val="tx1"/>
                </a:solidFill>
                <a:effectLst/>
                <a:latin typeface="+mn-lt"/>
                <a:ea typeface="+mn-ea"/>
                <a:cs typeface="+mn-cs"/>
              </a:rPr>
              <a:t> 도입하려면 국제적 공조가 필요할 뿐더러</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세율 수준과 과세 범위를 어떻게 실효성 있게 정할 지가 관건이라고 지적했다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박중섭 대신경제연구소 연구원은 </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원화 강세 압력이 너무 강하기 때문에 </a:t>
            </a:r>
            <a:r>
              <a:rPr lang="ko-KR" altLang="en-US" sz="1200" b="0" i="0" kern="1200" dirty="0" err="1" smtClean="0">
                <a:solidFill>
                  <a:schemeClr val="tx1"/>
                </a:solidFill>
                <a:effectLst/>
                <a:latin typeface="+mn-lt"/>
                <a:ea typeface="+mn-ea"/>
                <a:cs typeface="+mn-cs"/>
              </a:rPr>
              <a:t>토빈세를</a:t>
            </a:r>
            <a:r>
              <a:rPr lang="ko-KR" altLang="en-US" sz="1200" b="0" i="0" kern="1200" dirty="0" smtClean="0">
                <a:solidFill>
                  <a:schemeClr val="tx1"/>
                </a:solidFill>
                <a:effectLst/>
                <a:latin typeface="+mn-lt"/>
                <a:ea typeface="+mn-ea"/>
                <a:cs typeface="+mn-cs"/>
              </a:rPr>
              <a:t> 높게 물리지 않으면 큰 영향은 없을 것</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이라고 밝혔다</a:t>
            </a:r>
            <a:r>
              <a:rPr lang="en-US" altLang="ko-KR" sz="1200" b="0" i="0" kern="1200" dirty="0" smtClean="0">
                <a:solidFill>
                  <a:schemeClr val="tx1"/>
                </a:solidFill>
                <a:effectLst/>
                <a:latin typeface="+mn-lt"/>
                <a:ea typeface="+mn-ea"/>
                <a:cs typeface="+mn-cs"/>
              </a:rPr>
              <a:t>. </a:t>
            </a:r>
            <a:r>
              <a:rPr lang="ko-KR" altLang="en-US" dirty="0" smtClean="0"/>
              <a:t/>
            </a:r>
            <a:br>
              <a:rPr lang="ko-KR" altLang="en-US" dirty="0" smtClean="0"/>
            </a:br>
            <a:r>
              <a:rPr lang="ko-KR" altLang="en-US" dirty="0" smtClean="0"/>
              <a:t/>
            </a:r>
            <a:br>
              <a:rPr lang="ko-KR" altLang="en-US" dirty="0" smtClean="0"/>
            </a:br>
            <a:r>
              <a:rPr lang="ko-KR" altLang="en-US" sz="1200" b="0" i="0" kern="1200" dirty="0" smtClean="0">
                <a:solidFill>
                  <a:schemeClr val="tx1"/>
                </a:solidFill>
                <a:effectLst/>
                <a:latin typeface="+mn-lt"/>
                <a:ea typeface="+mn-ea"/>
                <a:cs typeface="+mn-cs"/>
              </a:rPr>
              <a:t>정영식 삼성경제연구소 선임연구원은 </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세금 부과 대상을 어떻게 정하고 세율을 어느 정도 매길지는 추후에 논의가 필요한 부분</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이라며 </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어쨌든 이번에 이런 조치에 대해 얘기했다는 것 자체가 정부가 강력한 의지를 보였다고 할 수 있다</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고 의미를 부여했다</a:t>
            </a:r>
            <a:r>
              <a:rPr lang="en-US" altLang="ko-KR" sz="1200" b="0" i="0" kern="1200" dirty="0" smtClean="0">
                <a:solidFill>
                  <a:schemeClr val="tx1"/>
                </a:solidFill>
                <a:effectLst/>
                <a:latin typeface="+mn-lt"/>
                <a:ea typeface="+mn-ea"/>
                <a:cs typeface="+mn-cs"/>
              </a:rPr>
              <a:t>. </a:t>
            </a:r>
            <a:r>
              <a:rPr lang="ko-KR" altLang="en-US" dirty="0" smtClean="0"/>
              <a:t/>
            </a:r>
            <a:br>
              <a:rPr lang="ko-KR" altLang="en-US" dirty="0" smtClean="0"/>
            </a:br>
            <a:r>
              <a:rPr lang="ko-KR" altLang="en-US" dirty="0" smtClean="0"/>
              <a:t/>
            </a:r>
            <a:br>
              <a:rPr lang="ko-KR" altLang="en-US" dirty="0" smtClean="0"/>
            </a:br>
            <a:r>
              <a:rPr lang="ko-KR" altLang="en-US" sz="1200" b="0" i="0" kern="1200" dirty="0" smtClean="0">
                <a:solidFill>
                  <a:schemeClr val="tx1"/>
                </a:solidFill>
                <a:effectLst/>
                <a:latin typeface="+mn-lt"/>
                <a:ea typeface="+mn-ea"/>
                <a:cs typeface="+mn-cs"/>
              </a:rPr>
              <a:t>배민근 </a:t>
            </a:r>
            <a:r>
              <a:rPr lang="en-US" altLang="ko-KR" sz="1200" b="0" i="0" kern="1200" dirty="0" smtClean="0">
                <a:solidFill>
                  <a:schemeClr val="tx1"/>
                </a:solidFill>
                <a:effectLst/>
                <a:latin typeface="+mn-lt"/>
                <a:ea typeface="+mn-ea"/>
                <a:cs typeface="+mn-cs"/>
              </a:rPr>
              <a:t>LG</a:t>
            </a:r>
            <a:r>
              <a:rPr lang="ko-KR" altLang="en-US" sz="1200" b="0" i="0" kern="1200" dirty="0" smtClean="0">
                <a:solidFill>
                  <a:schemeClr val="tx1"/>
                </a:solidFill>
                <a:effectLst/>
                <a:latin typeface="+mn-lt"/>
                <a:ea typeface="+mn-ea"/>
                <a:cs typeface="+mn-cs"/>
              </a:rPr>
              <a:t>경제연구원 선임연구원은 </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우리나라가 앞장서서 새로운 도입에 나서야 할 정도인지에 대해서는 다소 의문이 있다</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며 </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주식투자자금의 높은 이동성이나 경제성장세 저하</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가계부채 문제 및 북한 핵실험 같은 위험요인을 감안하면 오히려 투자자금 유출에 직면하게 될 수도 있기 때문</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이라고 지적했다</a:t>
            </a:r>
            <a:r>
              <a:rPr lang="en-US" altLang="ko-KR" sz="1200" b="0" i="0" kern="1200" dirty="0" smtClean="0">
                <a:solidFill>
                  <a:schemeClr val="tx1"/>
                </a:solidFill>
                <a:effectLst/>
                <a:latin typeface="+mn-lt"/>
                <a:ea typeface="+mn-ea"/>
                <a:cs typeface="+mn-cs"/>
              </a:rPr>
              <a:t>. </a:t>
            </a:r>
            <a:r>
              <a:rPr lang="ko-KR" altLang="en-US" dirty="0" smtClean="0"/>
              <a:t/>
            </a:r>
            <a:br>
              <a:rPr lang="ko-KR" altLang="en-US" dirty="0" smtClean="0"/>
            </a:br>
            <a:r>
              <a:rPr lang="ko-KR" altLang="en-US" dirty="0" smtClean="0"/>
              <a:t/>
            </a:r>
            <a:br>
              <a:rPr lang="ko-KR" altLang="en-US" dirty="0" smtClean="0"/>
            </a:br>
            <a:r>
              <a:rPr lang="ko-KR" altLang="en-US" sz="1200" b="0" i="0" kern="1200" dirty="0" smtClean="0">
                <a:solidFill>
                  <a:schemeClr val="tx1"/>
                </a:solidFill>
                <a:effectLst/>
                <a:latin typeface="+mn-lt"/>
                <a:ea typeface="+mn-ea"/>
                <a:cs typeface="+mn-cs"/>
              </a:rPr>
              <a:t>배 연구원은 </a:t>
            </a:r>
            <a:r>
              <a:rPr lang="en-US" altLang="ko-KR" sz="1200" b="0" i="0" kern="1200" dirty="0" smtClean="0">
                <a:solidFill>
                  <a:schemeClr val="tx1"/>
                </a:solidFill>
                <a:effectLst/>
                <a:latin typeface="+mn-lt"/>
                <a:ea typeface="+mn-ea"/>
                <a:cs typeface="+mn-cs"/>
              </a:rPr>
              <a:t>NDF </a:t>
            </a:r>
            <a:r>
              <a:rPr lang="ko-KR" altLang="en-US" sz="1200" b="0" i="0" kern="1200" dirty="0" smtClean="0">
                <a:solidFill>
                  <a:schemeClr val="tx1"/>
                </a:solidFill>
                <a:effectLst/>
                <a:latin typeface="+mn-lt"/>
                <a:ea typeface="+mn-ea"/>
                <a:cs typeface="+mn-cs"/>
              </a:rPr>
              <a:t>규제 등 즉시 실행 과제에 대해서는 </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해외차입의 용도에 대한 엄격한 제약</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역외시장 감시 강화는 어떻게 보면 예전부터 자주 등장했던 대응책</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이라며 </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외환시장의 수급이나 투기세력의 행동을 변화시킬 정도로 충분히 효과가 있었는지는 의문</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이라고 밝혔다</a:t>
            </a:r>
            <a:r>
              <a:rPr lang="en-US" altLang="ko-KR" sz="1200" b="0" i="0" kern="1200" dirty="0" smtClean="0">
                <a:solidFill>
                  <a:schemeClr val="tx1"/>
                </a:solidFill>
                <a:effectLst/>
                <a:latin typeface="+mn-lt"/>
                <a:ea typeface="+mn-ea"/>
                <a:cs typeface="+mn-cs"/>
              </a:rPr>
              <a:t>. </a:t>
            </a:r>
            <a:r>
              <a:rPr lang="ko-KR" altLang="en-US" sz="1200" b="0" i="0" kern="1200" dirty="0" smtClean="0">
                <a:solidFill>
                  <a:schemeClr val="tx1"/>
                </a:solidFill>
                <a:effectLst/>
                <a:latin typeface="+mn-lt"/>
                <a:ea typeface="+mn-ea"/>
                <a:cs typeface="+mn-cs"/>
              </a:rPr>
              <a:t>그는 </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선물환 포지션 한도는 원화절상에 따른 선물환 매도 등 환 헤지 수요가 많아지고 있다는 점도 고려해서 조정해야 한다</a:t>
            </a:r>
            <a:r>
              <a:rPr lang="en-US" altLang="ko-KR" sz="1200" b="0" i="0" kern="1200" dirty="0" smtClean="0">
                <a:solidFill>
                  <a:schemeClr val="tx1"/>
                </a:solidFill>
                <a:effectLst/>
                <a:latin typeface="+mn-lt"/>
                <a:ea typeface="+mn-ea"/>
                <a:cs typeface="+mn-cs"/>
              </a:rPr>
              <a:t>"</a:t>
            </a:r>
            <a:r>
              <a:rPr lang="ko-KR" altLang="en-US" sz="1200" b="0" i="0" kern="1200" dirty="0" smtClean="0">
                <a:solidFill>
                  <a:schemeClr val="tx1"/>
                </a:solidFill>
                <a:effectLst/>
                <a:latin typeface="+mn-lt"/>
                <a:ea typeface="+mn-ea"/>
                <a:cs typeface="+mn-cs"/>
              </a:rPr>
              <a:t>고 덧붙였다</a:t>
            </a:r>
            <a:r>
              <a:rPr lang="en-US" altLang="ko-KR" sz="1200" b="0" i="0" kern="1200" dirty="0" smtClean="0">
                <a:solidFill>
                  <a:schemeClr val="tx1"/>
                </a:solidFill>
                <a:effectLst/>
                <a:latin typeface="+mn-lt"/>
                <a:ea typeface="+mn-ea"/>
                <a:cs typeface="+mn-cs"/>
              </a:rPr>
              <a:t>.</a:t>
            </a:r>
          </a:p>
          <a:p>
            <a:endParaRPr lang="en-US" altLang="ko-KR" sz="1200" b="0" i="0" kern="1200" dirty="0" smtClean="0">
              <a:solidFill>
                <a:schemeClr val="tx1"/>
              </a:solidFill>
              <a:effectLst/>
              <a:latin typeface="+mn-lt"/>
              <a:ea typeface="+mn-ea"/>
              <a:cs typeface="+mn-cs"/>
            </a:endParaRPr>
          </a:p>
          <a:p>
            <a:r>
              <a:rPr lang="ko-KR" altLang="en-US" sz="1200" b="0" i="0" kern="1200" dirty="0" smtClean="0">
                <a:solidFill>
                  <a:schemeClr val="tx1"/>
                </a:solidFill>
                <a:effectLst/>
                <a:latin typeface="+mn-lt"/>
                <a:ea typeface="+mn-ea"/>
                <a:cs typeface="+mn-cs"/>
              </a:rPr>
              <a:t>출처 </a:t>
            </a:r>
            <a:r>
              <a:rPr lang="en-US" altLang="ko-KR" sz="1200" b="0" i="0" kern="1200" dirty="0" smtClean="0">
                <a:solidFill>
                  <a:schemeClr val="tx1"/>
                </a:solidFill>
                <a:effectLst/>
                <a:latin typeface="+mn-lt"/>
                <a:ea typeface="+mn-ea"/>
                <a:cs typeface="+mn-cs"/>
              </a:rPr>
              <a:t>: </a:t>
            </a:r>
            <a:r>
              <a:rPr lang="ko-KR" altLang="en-US" sz="1200" b="0" i="0" kern="1200" dirty="0" err="1" smtClean="0">
                <a:solidFill>
                  <a:schemeClr val="tx1"/>
                </a:solidFill>
                <a:effectLst/>
                <a:latin typeface="+mn-lt"/>
                <a:ea typeface="+mn-ea"/>
                <a:cs typeface="+mn-cs"/>
              </a:rPr>
              <a:t>조선비즈</a:t>
            </a:r>
            <a:r>
              <a:rPr lang="en-US" altLang="ko-KR" sz="1200" b="0" i="0" kern="1200" dirty="0" smtClean="0">
                <a:solidFill>
                  <a:schemeClr val="tx1"/>
                </a:solidFill>
                <a:effectLst/>
                <a:latin typeface="+mn-lt"/>
                <a:ea typeface="+mn-ea"/>
                <a:cs typeface="+mn-cs"/>
              </a:rPr>
              <a:t>-2013-1-30</a:t>
            </a:r>
            <a:endParaRPr lang="en-US" altLang="ko-KR" dirty="0" smtClean="0"/>
          </a:p>
          <a:p>
            <a:endParaRPr lang="en-US" altLang="ko-KR" dirty="0" smtClean="0"/>
          </a:p>
        </p:txBody>
      </p:sp>
      <p:sp>
        <p:nvSpPr>
          <p:cNvPr id="4" name="슬라이드 번호 개체 틀 3"/>
          <p:cNvSpPr>
            <a:spLocks noGrp="1"/>
          </p:cNvSpPr>
          <p:nvPr>
            <p:ph type="sldNum" sz="quarter" idx="10"/>
          </p:nvPr>
        </p:nvSpPr>
        <p:spPr/>
        <p:txBody>
          <a:bodyPr/>
          <a:lstStyle/>
          <a:p>
            <a:fld id="{A12087CA-4AA3-4941-90C9-A501A8389790}" type="slidenum">
              <a:rPr lang="ko-KR" altLang="en-US" smtClean="0"/>
              <a:t>20</a:t>
            </a:fld>
            <a:endParaRPr lang="ko-KR" altLang="en-US"/>
          </a:p>
        </p:txBody>
      </p:sp>
    </p:spTree>
    <p:extLst>
      <p:ext uri="{BB962C8B-B14F-4D97-AF65-F5344CB8AC3E}">
        <p14:creationId xmlns:p14="http://schemas.microsoft.com/office/powerpoint/2010/main" val="1149077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ko-KR" dirty="0" smtClean="0"/>
              <a:t>2008</a:t>
            </a:r>
            <a:r>
              <a:rPr lang="ko-KR" altLang="en-US" dirty="0" smtClean="0"/>
              <a:t>년 금융위기</a:t>
            </a:r>
            <a:r>
              <a:rPr lang="en-US" altLang="ko-KR" dirty="0" smtClean="0"/>
              <a:t>: </a:t>
            </a:r>
            <a:r>
              <a:rPr lang="ko-KR" altLang="en-US" dirty="0" smtClean="0"/>
              <a:t>위기발생시 </a:t>
            </a:r>
            <a:r>
              <a:rPr lang="en-US" altLang="ko-KR" dirty="0" smtClean="0"/>
              <a:t>2600</a:t>
            </a:r>
            <a:r>
              <a:rPr lang="ko-KR" altLang="en-US" dirty="0" smtClean="0"/>
              <a:t>억불 있었는데</a:t>
            </a:r>
            <a:r>
              <a:rPr lang="en-US" altLang="ko-KR" dirty="0" smtClean="0"/>
              <a:t>, 2008</a:t>
            </a:r>
            <a:r>
              <a:rPr lang="ko-KR" altLang="en-US" dirty="0" smtClean="0"/>
              <a:t>년 </a:t>
            </a:r>
            <a:r>
              <a:rPr lang="ko-KR" altLang="en-US" dirty="0" err="1" smtClean="0"/>
              <a:t>년말까지</a:t>
            </a:r>
            <a:r>
              <a:rPr lang="ko-KR" altLang="en-US" dirty="0" smtClean="0"/>
              <a:t> </a:t>
            </a:r>
            <a:r>
              <a:rPr lang="en-US" altLang="ko-KR" dirty="0" smtClean="0"/>
              <a:t>600</a:t>
            </a:r>
            <a:r>
              <a:rPr lang="ko-KR" altLang="en-US" dirty="0" smtClean="0"/>
              <a:t>억불 빠져 나감</a:t>
            </a:r>
            <a:r>
              <a:rPr lang="en-US" altLang="ko-KR" dirty="0" smtClean="0"/>
              <a:t>. </a:t>
            </a:r>
            <a:r>
              <a:rPr lang="ko-KR" altLang="en-US" dirty="0" smtClean="0"/>
              <a:t>외환보유고 아무리 많아도 외국인 투자자 불안심리 잠재우기 힘들다</a:t>
            </a:r>
            <a:r>
              <a:rPr lang="en-US" altLang="ko-KR" dirty="0" smtClean="0"/>
              <a:t>. </a:t>
            </a:r>
            <a:r>
              <a:rPr lang="ko-KR" altLang="en-US" dirty="0" smtClean="0"/>
              <a:t>이는 결국 원화가 국제적으로 통용되는 화폐가 아니기 때문</a:t>
            </a:r>
            <a:r>
              <a:rPr lang="en-US" altLang="ko-KR" dirty="0" smtClean="0"/>
              <a:t>. </a:t>
            </a:r>
            <a:r>
              <a:rPr lang="ko-KR" altLang="en-US" dirty="0" smtClean="0"/>
              <a:t>충분한 수준의 외환보유고 </a:t>
            </a:r>
            <a:r>
              <a:rPr lang="ko-KR" altLang="en-US" dirty="0" err="1" smtClean="0"/>
              <a:t>적정액은</a:t>
            </a:r>
            <a:r>
              <a:rPr lang="en-US" altLang="ko-KR" dirty="0" smtClean="0"/>
              <a:t>? 3</a:t>
            </a:r>
            <a:r>
              <a:rPr lang="ko-KR" altLang="en-US" dirty="0" smtClean="0"/>
              <a:t>개월 수입 </a:t>
            </a:r>
            <a:r>
              <a:rPr lang="en-US" altLang="ko-KR" dirty="0" smtClean="0"/>
              <a:t>+ </a:t>
            </a:r>
            <a:r>
              <a:rPr lang="ko-KR" altLang="en-US" dirty="0" smtClean="0"/>
              <a:t>단기외채 </a:t>
            </a:r>
            <a:r>
              <a:rPr lang="en-US" altLang="ko-KR" dirty="0" smtClean="0"/>
              <a:t>+ </a:t>
            </a:r>
            <a:r>
              <a:rPr lang="ko-KR" altLang="en-US" dirty="0" smtClean="0"/>
              <a:t>주식시장 외국인 투자자금의 </a:t>
            </a:r>
            <a:r>
              <a:rPr lang="en-US" altLang="ko-KR" dirty="0" smtClean="0"/>
              <a:t>1/3. </a:t>
            </a:r>
            <a:r>
              <a:rPr lang="ko-KR" altLang="en-US" dirty="0" smtClean="0"/>
              <a:t>이 기준이라면 </a:t>
            </a:r>
            <a:r>
              <a:rPr lang="en-US" altLang="ko-KR" dirty="0" smtClean="0"/>
              <a:t>3</a:t>
            </a:r>
            <a:r>
              <a:rPr lang="ko-KR" altLang="en-US" dirty="0" err="1" smtClean="0"/>
              <a:t>천억불</a:t>
            </a:r>
            <a:r>
              <a:rPr lang="ko-KR" altLang="en-US" dirty="0" smtClean="0"/>
              <a:t> 이상 보유해야</a:t>
            </a:r>
            <a:r>
              <a:rPr lang="en-US" altLang="ko-KR" dirty="0" smtClean="0"/>
              <a:t>.</a:t>
            </a:r>
          </a:p>
          <a:p>
            <a:pPr eaLnBrk="1" hangingPunct="1"/>
            <a:endParaRPr lang="en-US" altLang="ko-KR" dirty="0" smtClean="0"/>
          </a:p>
          <a:p>
            <a:pPr eaLnBrk="1" hangingPunct="1"/>
            <a:endParaRPr lang="en-US" altLang="ko-KR" dirty="0" smtClean="0"/>
          </a:p>
          <a:p>
            <a:pPr eaLnBrk="1" hangingPunct="1"/>
            <a:r>
              <a:rPr lang="ko-KR" altLang="en-US" dirty="0" smtClean="0"/>
              <a:t>원화에 대한 수요 증가시키기 위해서는 중장기적으로 원화가치 절상의 기대를 허용하는 것이 좋다</a:t>
            </a:r>
            <a:r>
              <a:rPr lang="en-US" altLang="ko-KR" dirty="0" smtClean="0"/>
              <a:t>. </a:t>
            </a:r>
            <a:r>
              <a:rPr lang="ko-KR" altLang="en-US" dirty="0" smtClean="0"/>
              <a:t>그러나 이는 단기적으로 수출증가에 해가 될 수 있다</a:t>
            </a:r>
            <a:r>
              <a:rPr lang="en-US" altLang="ko-KR" smtClean="0"/>
              <a:t>.</a:t>
            </a:r>
          </a:p>
          <a:p>
            <a:pPr eaLnBrk="1" hangingPunct="1"/>
            <a:endParaRPr lang="en-US" altLang="ko-KR" dirty="0" smtClean="0"/>
          </a:p>
          <a:p>
            <a:pPr eaLnBrk="1" hangingPunct="1"/>
            <a:r>
              <a:rPr lang="ko-KR" altLang="en-US" dirty="0" smtClean="0"/>
              <a:t>특히 아시아국채시장 커질 가능성</a:t>
            </a:r>
            <a:r>
              <a:rPr lang="en-US" altLang="ko-KR" dirty="0" smtClean="0"/>
              <a:t>. </a:t>
            </a:r>
            <a:r>
              <a:rPr lang="ko-KR" altLang="en-US" dirty="0" smtClean="0"/>
              <a:t>일본 국채공급 및 한국국채에 대한 수요 증가 등</a:t>
            </a:r>
            <a:r>
              <a:rPr lang="en-US" altLang="ko-KR" dirty="0" smtClean="0"/>
              <a:t>.</a:t>
            </a:r>
            <a:endParaRPr lang="ko-KR" altLang="en-US" dirty="0" smtClean="0"/>
          </a:p>
        </p:txBody>
      </p:sp>
      <p:sp>
        <p:nvSpPr>
          <p:cNvPr id="91140"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w Cen MT" pitchFamily="34" charset="0"/>
                <a:ea typeface="굴림" pitchFamily="50" charset="-127"/>
              </a:defRPr>
            </a:lvl1pPr>
            <a:lvl2pPr marL="742950" indent="-285750" eaLnBrk="0" hangingPunct="0">
              <a:defRPr kumimoji="1">
                <a:solidFill>
                  <a:schemeClr val="tx1"/>
                </a:solidFill>
                <a:latin typeface="Tw Cen MT" pitchFamily="34" charset="0"/>
                <a:ea typeface="굴림" pitchFamily="50" charset="-127"/>
              </a:defRPr>
            </a:lvl2pPr>
            <a:lvl3pPr marL="1143000" indent="-228600" eaLnBrk="0" hangingPunct="0">
              <a:defRPr kumimoji="1">
                <a:solidFill>
                  <a:schemeClr val="tx1"/>
                </a:solidFill>
                <a:latin typeface="Tw Cen MT" pitchFamily="34" charset="0"/>
                <a:ea typeface="굴림" pitchFamily="50" charset="-127"/>
              </a:defRPr>
            </a:lvl3pPr>
            <a:lvl4pPr marL="1600200" indent="-228600" eaLnBrk="0" hangingPunct="0">
              <a:defRPr kumimoji="1">
                <a:solidFill>
                  <a:schemeClr val="tx1"/>
                </a:solidFill>
                <a:latin typeface="Tw Cen MT" pitchFamily="34" charset="0"/>
                <a:ea typeface="굴림" pitchFamily="50" charset="-127"/>
              </a:defRPr>
            </a:lvl4pPr>
            <a:lvl5pPr marL="2057400" indent="-228600" eaLnBrk="0" hangingPunct="0">
              <a:defRPr kumimoji="1">
                <a:solidFill>
                  <a:schemeClr val="tx1"/>
                </a:solidFill>
                <a:latin typeface="Tw Cen MT"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Tw Cen MT"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Tw Cen MT"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Tw Cen MT"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Tw Cen MT" pitchFamily="34" charset="0"/>
                <a:ea typeface="굴림" pitchFamily="50" charset="-127"/>
              </a:defRPr>
            </a:lvl9pPr>
          </a:lstStyle>
          <a:p>
            <a:pPr eaLnBrk="1" hangingPunct="1"/>
            <a:fld id="{DAF49756-1811-49A0-872C-B9B5E0F4FE66}" type="slidenum">
              <a:rPr kumimoji="0" lang="en-US" altLang="ko-KR" smtClean="0">
                <a:latin typeface="Calibri" pitchFamily="34" charset="0"/>
              </a:rPr>
              <a:pPr eaLnBrk="1" hangingPunct="1"/>
              <a:t>21</a:t>
            </a:fld>
            <a:endParaRPr kumimoji="0" lang="en-US" altLang="ko-KR"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b="0" i="0" u="none" strike="noStrike" kern="1200" dirty="0" smtClean="0">
                <a:solidFill>
                  <a:schemeClr val="tx1"/>
                </a:solidFill>
                <a:effectLst/>
                <a:latin typeface="+mn-lt"/>
                <a:ea typeface="+mn-ea"/>
                <a:cs typeface="+mn-cs"/>
              </a:rPr>
              <a:t>Source : The Global Competitiveness Index 2012-2013 data platform, World Economic Forum (http://www.weforum.org/issues/competitiveness-0/gci2012-data-platform/)</a:t>
            </a:r>
            <a:r>
              <a:rPr lang="en-US" altLang="ko-KR" dirty="0" smtClean="0"/>
              <a:t> </a:t>
            </a:r>
          </a:p>
          <a:p>
            <a:endParaRPr lang="en-US" altLang="ko-KR" dirty="0" smtClean="0"/>
          </a:p>
          <a:p>
            <a:r>
              <a:rPr lang="en-US" altLang="ko-KR" dirty="0" smtClean="0"/>
              <a:t>144</a:t>
            </a:r>
            <a:r>
              <a:rPr lang="ko-KR" altLang="en-US" dirty="0" smtClean="0"/>
              <a:t>개 국가들 중 순위</a:t>
            </a:r>
            <a:endParaRPr lang="ko-KR" altLang="en-US" dirty="0"/>
          </a:p>
        </p:txBody>
      </p:sp>
      <p:sp>
        <p:nvSpPr>
          <p:cNvPr id="4" name="슬라이드 번호 개체 틀 3"/>
          <p:cNvSpPr>
            <a:spLocks noGrp="1"/>
          </p:cNvSpPr>
          <p:nvPr>
            <p:ph type="sldNum" sz="quarter" idx="10"/>
          </p:nvPr>
        </p:nvSpPr>
        <p:spPr/>
        <p:txBody>
          <a:bodyPr/>
          <a:lstStyle/>
          <a:p>
            <a:fld id="{7BB5705E-0F90-4066-88B4-744AFEACE747}" type="slidenum">
              <a:rPr lang="ko-KR" altLang="en-US" smtClean="0"/>
              <a:t>3</a:t>
            </a:fld>
            <a:endParaRPr lang="ko-KR" altLang="en-US"/>
          </a:p>
        </p:txBody>
      </p:sp>
    </p:spTree>
    <p:extLst>
      <p:ext uri="{BB962C8B-B14F-4D97-AF65-F5344CB8AC3E}">
        <p14:creationId xmlns:p14="http://schemas.microsoft.com/office/powerpoint/2010/main" val="2183835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b="0" i="0" u="none" strike="noStrike" kern="1200" dirty="0" smtClean="0">
                <a:solidFill>
                  <a:schemeClr val="tx1"/>
                </a:solidFill>
                <a:effectLst/>
                <a:latin typeface="+mn-lt"/>
                <a:ea typeface="+mn-ea"/>
                <a:cs typeface="+mn-cs"/>
              </a:rPr>
              <a:t>Source : The Global Competitiveness Index 2012-2013 data platform, World Economic Forum (http://www.weforum.org/issues/competitiveness-0/gci2012-data-platform/)</a:t>
            </a:r>
            <a:r>
              <a:rPr lang="en-US" altLang="ko-KR" dirty="0" smtClean="0"/>
              <a:t> </a:t>
            </a:r>
          </a:p>
          <a:p>
            <a:endParaRPr lang="en-US" altLang="ko-KR" dirty="0" smtClean="0"/>
          </a:p>
          <a:p>
            <a:r>
              <a:rPr lang="en-US" altLang="ko-KR" dirty="0" smtClean="0"/>
              <a:t>144</a:t>
            </a:r>
            <a:r>
              <a:rPr lang="ko-KR" altLang="en-US" dirty="0" smtClean="0"/>
              <a:t>개 국가들 중 순위</a:t>
            </a:r>
          </a:p>
          <a:p>
            <a:endParaRPr lang="ko-KR" altLang="en-US" dirty="0"/>
          </a:p>
        </p:txBody>
      </p:sp>
      <p:sp>
        <p:nvSpPr>
          <p:cNvPr id="4" name="슬라이드 번호 개체 틀 3"/>
          <p:cNvSpPr>
            <a:spLocks noGrp="1"/>
          </p:cNvSpPr>
          <p:nvPr>
            <p:ph type="sldNum" sz="quarter" idx="10"/>
          </p:nvPr>
        </p:nvSpPr>
        <p:spPr/>
        <p:txBody>
          <a:bodyPr/>
          <a:lstStyle/>
          <a:p>
            <a:fld id="{7BB5705E-0F90-4066-88B4-744AFEACE747}" type="slidenum">
              <a:rPr lang="ko-KR" altLang="en-US" smtClean="0"/>
              <a:t>4</a:t>
            </a:fld>
            <a:endParaRPr lang="ko-KR" altLang="en-US"/>
          </a:p>
        </p:txBody>
      </p:sp>
    </p:spTree>
    <p:extLst>
      <p:ext uri="{BB962C8B-B14F-4D97-AF65-F5344CB8AC3E}">
        <p14:creationId xmlns:p14="http://schemas.microsoft.com/office/powerpoint/2010/main" val="2649003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b="0" i="0" u="none" strike="noStrike" kern="1200" dirty="0" smtClean="0">
                <a:solidFill>
                  <a:schemeClr val="tx1"/>
                </a:solidFill>
                <a:effectLst/>
                <a:latin typeface="+mn-lt"/>
                <a:ea typeface="+mn-ea"/>
                <a:cs typeface="+mn-cs"/>
              </a:rPr>
              <a:t>Source : The Financial Development Report 2012, World Economic Forum</a:t>
            </a:r>
            <a:r>
              <a:rPr lang="en-US" altLang="ko-KR" dirty="0" smtClean="0"/>
              <a:t> </a:t>
            </a:r>
          </a:p>
          <a:p>
            <a:endParaRPr lang="en-US" altLang="ko-KR" dirty="0" smtClean="0"/>
          </a:p>
          <a:p>
            <a:r>
              <a:rPr lang="en-US" altLang="ko-KR" dirty="0" smtClean="0"/>
              <a:t>62</a:t>
            </a:r>
            <a:r>
              <a:rPr lang="ko-KR" altLang="en-US" dirty="0" smtClean="0"/>
              <a:t>개국 중 한국 금융산업 등수 </a:t>
            </a:r>
            <a:r>
              <a:rPr lang="en-US" altLang="ko-KR" dirty="0" smtClean="0"/>
              <a:t>15</a:t>
            </a:r>
            <a:r>
              <a:rPr lang="ko-KR" altLang="en-US" dirty="0" smtClean="0"/>
              <a:t>등</a:t>
            </a:r>
            <a:r>
              <a:rPr lang="en-US" altLang="ko-KR" dirty="0" smtClean="0"/>
              <a:t>. </a:t>
            </a:r>
            <a:r>
              <a:rPr lang="ko-KR" altLang="en-US" dirty="0" smtClean="0"/>
              <a:t>이 중 </a:t>
            </a:r>
            <a:r>
              <a:rPr lang="en-US" altLang="ko-KR" dirty="0" smtClean="0"/>
              <a:t>30</a:t>
            </a:r>
            <a:r>
              <a:rPr lang="ko-KR" altLang="en-US" dirty="0" smtClean="0"/>
              <a:t>등 이하를 </a:t>
            </a:r>
            <a:r>
              <a:rPr lang="en-US" altLang="ko-KR" dirty="0" smtClean="0"/>
              <a:t>disadvantage</a:t>
            </a:r>
            <a:r>
              <a:rPr lang="ko-KR" altLang="en-US" dirty="0" smtClean="0"/>
              <a:t>한 분야로</a:t>
            </a:r>
            <a:r>
              <a:rPr lang="en-US" altLang="ko-KR" dirty="0" smtClean="0"/>
              <a:t>, 10</a:t>
            </a:r>
            <a:r>
              <a:rPr lang="ko-KR" altLang="en-US" dirty="0" smtClean="0"/>
              <a:t>등 이상을 </a:t>
            </a:r>
            <a:r>
              <a:rPr lang="en-US" altLang="ko-KR" dirty="0" smtClean="0"/>
              <a:t>advantage </a:t>
            </a:r>
            <a:r>
              <a:rPr lang="ko-KR" altLang="en-US" dirty="0" smtClean="0"/>
              <a:t>분야로 분류함</a:t>
            </a:r>
            <a:r>
              <a:rPr lang="en-US" altLang="ko-KR" dirty="0" smtClean="0"/>
              <a:t>.</a:t>
            </a:r>
            <a:endParaRPr lang="ko-KR" altLang="en-US" dirty="0"/>
          </a:p>
        </p:txBody>
      </p:sp>
      <p:sp>
        <p:nvSpPr>
          <p:cNvPr id="4" name="슬라이드 번호 개체 틀 3"/>
          <p:cNvSpPr>
            <a:spLocks noGrp="1"/>
          </p:cNvSpPr>
          <p:nvPr>
            <p:ph type="sldNum" sz="quarter" idx="10"/>
          </p:nvPr>
        </p:nvSpPr>
        <p:spPr/>
        <p:txBody>
          <a:bodyPr/>
          <a:lstStyle/>
          <a:p>
            <a:fld id="{7BB5705E-0F90-4066-88B4-744AFEACE747}" type="slidenum">
              <a:rPr lang="ko-KR" altLang="en-US" smtClean="0"/>
              <a:t>5</a:t>
            </a:fld>
            <a:endParaRPr lang="ko-KR" altLang="en-US"/>
          </a:p>
        </p:txBody>
      </p:sp>
    </p:spTree>
    <p:extLst>
      <p:ext uri="{BB962C8B-B14F-4D97-AF65-F5344CB8AC3E}">
        <p14:creationId xmlns:p14="http://schemas.microsoft.com/office/powerpoint/2010/main" val="2392461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새굴림" pitchFamily="18" charset="-127"/>
                <a:ea typeface="새굴림" pitchFamily="18" charset="-127"/>
              </a:defRPr>
            </a:lvl1pPr>
            <a:lvl2pPr marL="742950" indent="-285750" eaLnBrk="0" hangingPunct="0">
              <a:defRPr kumimoji="1">
                <a:solidFill>
                  <a:schemeClr val="tx1"/>
                </a:solidFill>
                <a:latin typeface="새굴림" pitchFamily="18" charset="-127"/>
                <a:ea typeface="새굴림" pitchFamily="18" charset="-127"/>
              </a:defRPr>
            </a:lvl2pPr>
            <a:lvl3pPr marL="1143000" indent="-228600" eaLnBrk="0" hangingPunct="0">
              <a:defRPr kumimoji="1">
                <a:solidFill>
                  <a:schemeClr val="tx1"/>
                </a:solidFill>
                <a:latin typeface="새굴림" pitchFamily="18" charset="-127"/>
                <a:ea typeface="새굴림" pitchFamily="18" charset="-127"/>
              </a:defRPr>
            </a:lvl3pPr>
            <a:lvl4pPr marL="1600200" indent="-228600" eaLnBrk="0" hangingPunct="0">
              <a:defRPr kumimoji="1">
                <a:solidFill>
                  <a:schemeClr val="tx1"/>
                </a:solidFill>
                <a:latin typeface="새굴림" pitchFamily="18" charset="-127"/>
                <a:ea typeface="새굴림" pitchFamily="18" charset="-127"/>
              </a:defRPr>
            </a:lvl4pPr>
            <a:lvl5pPr marL="2057400" indent="-228600" eaLnBrk="0" hangingPunct="0">
              <a:defRPr kumimoji="1">
                <a:solidFill>
                  <a:schemeClr val="tx1"/>
                </a:solidFill>
                <a:latin typeface="새굴림" pitchFamily="18" charset="-127"/>
                <a:ea typeface="새굴림" pitchFamily="18" charset="-127"/>
              </a:defRPr>
            </a:lvl5pPr>
            <a:lvl6pPr marL="2514600" indent="-228600" algn="ctr" eaLnBrk="0" fontAlgn="base" hangingPunct="0">
              <a:lnSpc>
                <a:spcPct val="120000"/>
              </a:lnSpc>
              <a:spcBef>
                <a:spcPct val="20000"/>
              </a:spcBef>
              <a:spcAft>
                <a:spcPct val="0"/>
              </a:spcAft>
              <a:defRPr kumimoji="1">
                <a:solidFill>
                  <a:schemeClr val="tx1"/>
                </a:solidFill>
                <a:latin typeface="새굴림" pitchFamily="18" charset="-127"/>
                <a:ea typeface="새굴림" pitchFamily="18" charset="-127"/>
              </a:defRPr>
            </a:lvl6pPr>
            <a:lvl7pPr marL="2971800" indent="-228600" algn="ctr" eaLnBrk="0" fontAlgn="base" hangingPunct="0">
              <a:lnSpc>
                <a:spcPct val="120000"/>
              </a:lnSpc>
              <a:spcBef>
                <a:spcPct val="20000"/>
              </a:spcBef>
              <a:spcAft>
                <a:spcPct val="0"/>
              </a:spcAft>
              <a:defRPr kumimoji="1">
                <a:solidFill>
                  <a:schemeClr val="tx1"/>
                </a:solidFill>
                <a:latin typeface="새굴림" pitchFamily="18" charset="-127"/>
                <a:ea typeface="새굴림" pitchFamily="18" charset="-127"/>
              </a:defRPr>
            </a:lvl7pPr>
            <a:lvl8pPr marL="3429000" indent="-228600" algn="ctr" eaLnBrk="0" fontAlgn="base" hangingPunct="0">
              <a:lnSpc>
                <a:spcPct val="120000"/>
              </a:lnSpc>
              <a:spcBef>
                <a:spcPct val="20000"/>
              </a:spcBef>
              <a:spcAft>
                <a:spcPct val="0"/>
              </a:spcAft>
              <a:defRPr kumimoji="1">
                <a:solidFill>
                  <a:schemeClr val="tx1"/>
                </a:solidFill>
                <a:latin typeface="새굴림" pitchFamily="18" charset="-127"/>
                <a:ea typeface="새굴림" pitchFamily="18" charset="-127"/>
              </a:defRPr>
            </a:lvl8pPr>
            <a:lvl9pPr marL="3886200" indent="-228600" algn="ctr" eaLnBrk="0" fontAlgn="base" hangingPunct="0">
              <a:lnSpc>
                <a:spcPct val="120000"/>
              </a:lnSpc>
              <a:spcBef>
                <a:spcPct val="20000"/>
              </a:spcBef>
              <a:spcAft>
                <a:spcPct val="0"/>
              </a:spcAft>
              <a:defRPr kumimoji="1">
                <a:solidFill>
                  <a:schemeClr val="tx1"/>
                </a:solidFill>
                <a:latin typeface="새굴림" pitchFamily="18" charset="-127"/>
                <a:ea typeface="새굴림" pitchFamily="18" charset="-127"/>
              </a:defRPr>
            </a:lvl9pPr>
          </a:lstStyle>
          <a:p>
            <a:pPr eaLnBrk="1" hangingPunct="1"/>
            <a:fld id="{EF6328DD-209B-4736-BB83-A58B0757AB19}" type="slidenum">
              <a:rPr lang="en-US" altLang="ko-KR" smtClean="0">
                <a:latin typeface="굴림" pitchFamily="50" charset="-127"/>
                <a:ea typeface="굴림" pitchFamily="50" charset="-127"/>
              </a:rPr>
              <a:pPr eaLnBrk="1" hangingPunct="1"/>
              <a:t>6</a:t>
            </a:fld>
            <a:endParaRPr lang="en-US" altLang="ko-KR" smtClean="0">
              <a:latin typeface="굴림" pitchFamily="50" charset="-127"/>
              <a:ea typeface="굴림" pitchFamily="50" charset="-127"/>
            </a:endParaRPr>
          </a:p>
        </p:txBody>
      </p:sp>
      <p:sp>
        <p:nvSpPr>
          <p:cNvPr id="73731" name="Rectangle 2"/>
          <p:cNvSpPr>
            <a:spLocks noGrp="1" noRot="1" noChangeAspect="1" noChangeArrowheads="1" noTextEdit="1"/>
          </p:cNvSpPr>
          <p:nvPr>
            <p:ph type="sldImg"/>
          </p:nvPr>
        </p:nvSpPr>
        <p:spPr>
          <a:xfrm>
            <a:off x="917575" y="744538"/>
            <a:ext cx="4962525" cy="3722687"/>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ko-KR" altLang="en-US" smtClean="0"/>
              <a:t>출처</a:t>
            </a:r>
            <a:r>
              <a:rPr lang="en-US" altLang="ko-KR" smtClean="0"/>
              <a:t>: 2011 </a:t>
            </a:r>
            <a:r>
              <a:rPr lang="ko-KR" altLang="en-US" smtClean="0"/>
              <a:t>생산성 국제비교</a:t>
            </a:r>
            <a:r>
              <a:rPr lang="en-US" altLang="ko-KR" smtClean="0"/>
              <a:t>, </a:t>
            </a:r>
            <a:r>
              <a:rPr lang="en-US" altLang="ko-KR" smtClean="0">
                <a:latin typeface="Arial" pitchFamily="34" charset="0"/>
              </a:rPr>
              <a:t>‘</a:t>
            </a:r>
            <a:r>
              <a:rPr lang="ko-KR" altLang="en-US" smtClean="0"/>
              <a:t>부가가치 노동생산성</a:t>
            </a:r>
            <a:r>
              <a:rPr lang="en-US" altLang="ko-KR" smtClean="0"/>
              <a:t>(</a:t>
            </a:r>
            <a:r>
              <a:rPr lang="ko-KR" altLang="en-US" smtClean="0"/>
              <a:t>대분류</a:t>
            </a:r>
            <a:r>
              <a:rPr lang="en-US" altLang="ko-KR" smtClean="0"/>
              <a:t>: PPP</a:t>
            </a:r>
            <a:r>
              <a:rPr lang="ko-KR" altLang="en-US" smtClean="0"/>
              <a:t>적용</a:t>
            </a:r>
            <a:r>
              <a:rPr lang="en-US" altLang="ko-KR" smtClean="0"/>
              <a:t>)</a:t>
            </a:r>
          </a:p>
          <a:p>
            <a:pPr eaLnBrk="1" hangingPunct="1">
              <a:spcBef>
                <a:spcPct val="0"/>
              </a:spcBef>
            </a:pPr>
            <a:r>
              <a:rPr lang="en-US" altLang="ko-KR" smtClean="0"/>
              <a:t>        </a:t>
            </a:r>
            <a:r>
              <a:rPr lang="ko-KR" altLang="en-US" smtClean="0"/>
              <a:t>한국생산성본부 </a:t>
            </a:r>
            <a:r>
              <a:rPr lang="en-US" altLang="ko-KR" smtClean="0"/>
              <a:t>2011.</a:t>
            </a:r>
          </a:p>
          <a:p>
            <a:pPr eaLnBrk="1" hangingPunct="1"/>
            <a:endParaRPr lang="en-US" altLang="ko-KR" smtClean="0"/>
          </a:p>
          <a:p>
            <a:pPr eaLnBrk="1" hangingPunct="1"/>
            <a:endParaRPr lang="en-US" altLang="ko-KR" smtClean="0"/>
          </a:p>
          <a:p>
            <a:pPr eaLnBrk="1" hangingPunct="1"/>
            <a:r>
              <a:rPr lang="ko-KR" altLang="en-US" smtClean="0"/>
              <a:t>전산업 부가가치 노동생산성</a:t>
            </a:r>
          </a:p>
          <a:p>
            <a:pPr eaLnBrk="1" hangingPunct="1"/>
            <a:r>
              <a:rPr lang="ko-KR" altLang="en-US" smtClean="0"/>
              <a:t>	헝가리</a:t>
            </a:r>
            <a:r>
              <a:rPr lang="en-US" altLang="ko-KR" smtClean="0"/>
              <a:t>(%)	  </a:t>
            </a:r>
            <a:r>
              <a:rPr lang="ko-KR" altLang="en-US" smtClean="0"/>
              <a:t>뉴질랜드</a:t>
            </a:r>
            <a:r>
              <a:rPr lang="en-US" altLang="ko-KR" smtClean="0"/>
              <a:t>(%)     </a:t>
            </a:r>
            <a:r>
              <a:rPr lang="ko-KR" altLang="en-US" smtClean="0"/>
              <a:t>포르투갈</a:t>
            </a:r>
            <a:r>
              <a:rPr lang="en-US" altLang="ko-KR" smtClean="0"/>
              <a:t>(%)	</a:t>
            </a:r>
          </a:p>
          <a:p>
            <a:pPr eaLnBrk="1" hangingPunct="1"/>
            <a:r>
              <a:rPr lang="en-US" altLang="ko-KR" smtClean="0"/>
              <a:t>2005	    50.4              57.0               46.5 	</a:t>
            </a:r>
          </a:p>
          <a:p>
            <a:pPr eaLnBrk="1" hangingPunct="1"/>
            <a:endParaRPr lang="en-US" altLang="ko-K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b="0" i="0" u="none" strike="noStrike" kern="1200" dirty="0" smtClean="0">
                <a:solidFill>
                  <a:schemeClr val="tx1"/>
                </a:solidFill>
                <a:effectLst/>
                <a:latin typeface="+mn-lt"/>
                <a:ea typeface="+mn-ea"/>
                <a:cs typeface="+mn-cs"/>
              </a:rPr>
              <a:t>Source : Index of Economic Freedom, Heritage foundation. (http://www.heritage.org/index)</a:t>
            </a:r>
            <a:r>
              <a:rPr lang="en-US" altLang="ko-KR" dirty="0" smtClean="0"/>
              <a:t> </a:t>
            </a:r>
          </a:p>
          <a:p>
            <a:endParaRPr lang="en-US" altLang="ko-KR" sz="1200" b="0" i="0" u="none" strike="noStrike" kern="1200" dirty="0" smtClean="0">
              <a:solidFill>
                <a:schemeClr val="tx1"/>
              </a:solidFill>
              <a:effectLst/>
              <a:latin typeface="+mn-lt"/>
              <a:ea typeface="+mn-ea"/>
              <a:cs typeface="+mn-cs"/>
            </a:endParaRPr>
          </a:p>
          <a:p>
            <a:r>
              <a:rPr lang="en-US" altLang="ko-KR" sz="1200" b="0" i="0" u="none" strike="noStrike" kern="1200" dirty="0" smtClean="0">
                <a:solidFill>
                  <a:schemeClr val="tx1"/>
                </a:solidFill>
                <a:effectLst/>
                <a:latin typeface="+mn-lt"/>
                <a:ea typeface="+mn-ea"/>
                <a:cs typeface="+mn-cs"/>
              </a:rPr>
              <a:t>Source of FDI</a:t>
            </a:r>
            <a:r>
              <a:rPr lang="en-US" altLang="ko-KR" sz="1200" b="0" i="0" u="none" strike="noStrike" kern="1200" baseline="0" dirty="0" smtClean="0">
                <a:solidFill>
                  <a:schemeClr val="tx1"/>
                </a:solidFill>
                <a:effectLst/>
                <a:latin typeface="+mn-lt"/>
                <a:ea typeface="+mn-ea"/>
                <a:cs typeface="+mn-cs"/>
              </a:rPr>
              <a:t>(Financial Development Index)</a:t>
            </a:r>
            <a:r>
              <a:rPr lang="en-US" altLang="ko-KR" sz="1200" b="0" i="0" u="none" strike="noStrike" kern="1200" dirty="0" smtClean="0">
                <a:solidFill>
                  <a:schemeClr val="tx1"/>
                </a:solidFill>
                <a:effectLst/>
                <a:latin typeface="+mn-lt"/>
                <a:ea typeface="+mn-ea"/>
                <a:cs typeface="+mn-cs"/>
              </a:rPr>
              <a:t>: The Financial Development Report 2012, World Economic Forum. </a:t>
            </a:r>
            <a:r>
              <a:rPr lang="ko-KR" altLang="en-US" sz="1200" b="0" i="0" u="none" strike="noStrike" kern="1200" dirty="0" smtClean="0">
                <a:solidFill>
                  <a:schemeClr val="tx1"/>
                </a:solidFill>
                <a:effectLst/>
                <a:latin typeface="+mn-lt"/>
                <a:ea typeface="+mn-ea"/>
                <a:cs typeface="+mn-cs"/>
              </a:rPr>
              <a:t>모두 </a:t>
            </a:r>
            <a:r>
              <a:rPr lang="en-US" altLang="ko-KR" sz="1200" b="0" i="0" u="none" strike="noStrike" kern="1200" dirty="0" smtClean="0">
                <a:solidFill>
                  <a:schemeClr val="tx1"/>
                </a:solidFill>
                <a:effectLst/>
                <a:latin typeface="+mn-lt"/>
                <a:ea typeface="+mn-ea"/>
                <a:cs typeface="+mn-cs"/>
              </a:rPr>
              <a:t>62</a:t>
            </a:r>
            <a:r>
              <a:rPr lang="ko-KR" altLang="en-US" sz="1200" b="0" i="0" u="none" strike="noStrike" kern="1200" dirty="0" smtClean="0">
                <a:solidFill>
                  <a:schemeClr val="tx1"/>
                </a:solidFill>
                <a:effectLst/>
                <a:latin typeface="+mn-lt"/>
                <a:ea typeface="+mn-ea"/>
                <a:cs typeface="+mn-cs"/>
              </a:rPr>
              <a:t>개국 대상</a:t>
            </a:r>
            <a:r>
              <a:rPr lang="en-US" altLang="ko-KR" sz="1200" b="0" i="0" u="none" strike="noStrike" kern="1200" dirty="0" smtClean="0">
                <a:solidFill>
                  <a:schemeClr val="tx1"/>
                </a:solidFill>
                <a:effectLst/>
                <a:latin typeface="+mn-lt"/>
                <a:ea typeface="+mn-ea"/>
                <a:cs typeface="+mn-cs"/>
              </a:rPr>
              <a:t>.</a:t>
            </a:r>
          </a:p>
          <a:p>
            <a:r>
              <a:rPr lang="en-US" altLang="ko-KR" dirty="0" smtClean="0"/>
              <a:t> </a:t>
            </a:r>
          </a:p>
          <a:p>
            <a:r>
              <a:rPr lang="en-US" altLang="ko-KR" dirty="0" smtClean="0"/>
              <a:t>Note: FDI is composed of 7 pillars. They</a:t>
            </a:r>
            <a:r>
              <a:rPr lang="en-US" altLang="ko-KR" baseline="0" dirty="0" smtClean="0"/>
              <a:t> are</a:t>
            </a:r>
            <a:r>
              <a:rPr lang="en-US" altLang="ko-KR" dirty="0" smtClean="0"/>
              <a:t> institutional environment(34), business environment(15), financial stability(44), banking financial services(20), non-banking financial services(2), financial markets(14), and financial access(22). (numbers in parentheses are Korea’s ranking in 2012 out of 62 countries). Each pillar is composed of 3~4 sub-pillars.</a:t>
            </a:r>
            <a:endParaRPr lang="ko-KR" altLang="en-US" dirty="0"/>
          </a:p>
        </p:txBody>
      </p:sp>
      <p:sp>
        <p:nvSpPr>
          <p:cNvPr id="4" name="슬라이드 번호 개체 틀 3"/>
          <p:cNvSpPr>
            <a:spLocks noGrp="1"/>
          </p:cNvSpPr>
          <p:nvPr>
            <p:ph type="sldNum" sz="quarter" idx="10"/>
          </p:nvPr>
        </p:nvSpPr>
        <p:spPr/>
        <p:txBody>
          <a:bodyPr/>
          <a:lstStyle/>
          <a:p>
            <a:fld id="{7BB5705E-0F90-4066-88B4-744AFEACE747}" type="slidenum">
              <a:rPr lang="ko-KR" altLang="en-US" smtClean="0"/>
              <a:t>7</a:t>
            </a:fld>
            <a:endParaRPr lang="ko-KR" altLang="en-US"/>
          </a:p>
        </p:txBody>
      </p:sp>
    </p:spTree>
    <p:extLst>
      <p:ext uri="{BB962C8B-B14F-4D97-AF65-F5344CB8AC3E}">
        <p14:creationId xmlns:p14="http://schemas.microsoft.com/office/powerpoint/2010/main" val="352972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ko-KR" altLang="en-US" sz="1200" b="0" i="0" u="none" strike="noStrike" kern="1200" dirty="0" smtClean="0">
                <a:solidFill>
                  <a:schemeClr val="tx1"/>
                </a:solidFill>
                <a:effectLst/>
                <a:latin typeface="+mn-lt"/>
                <a:ea typeface="+mn-ea"/>
                <a:cs typeface="+mn-cs"/>
              </a:rPr>
              <a:t>금융연관비율</a:t>
            </a:r>
            <a:r>
              <a:rPr lang="en-US" altLang="ko-KR" sz="1200" b="0" i="0" u="none" strike="noStrike" kern="1200" dirty="0" smtClean="0">
                <a:solidFill>
                  <a:schemeClr val="tx1"/>
                </a:solidFill>
                <a:effectLst/>
                <a:latin typeface="+mn-lt"/>
                <a:ea typeface="+mn-ea"/>
                <a:cs typeface="+mn-cs"/>
              </a:rPr>
              <a:t>(</a:t>
            </a:r>
            <a:r>
              <a:rPr lang="ko-KR" altLang="en-US" sz="1200" b="0" i="0" u="none" strike="noStrike" kern="1200" dirty="0" smtClean="0">
                <a:solidFill>
                  <a:schemeClr val="tx1"/>
                </a:solidFill>
                <a:effectLst/>
                <a:latin typeface="+mn-lt"/>
                <a:ea typeface="+mn-ea"/>
                <a:cs typeface="+mn-cs"/>
              </a:rPr>
              <a:t>금융자산잔액</a:t>
            </a:r>
            <a:r>
              <a:rPr lang="en-US" altLang="ko-KR" sz="1200" b="0" i="0" u="none" strike="noStrike" kern="1200" dirty="0" smtClean="0">
                <a:solidFill>
                  <a:schemeClr val="tx1"/>
                </a:solidFill>
                <a:effectLst/>
                <a:latin typeface="+mn-lt"/>
                <a:ea typeface="+mn-ea"/>
                <a:cs typeface="+mn-cs"/>
              </a:rPr>
              <a:t>/</a:t>
            </a:r>
            <a:r>
              <a:rPr lang="ko-KR" altLang="en-US" sz="1200" b="0" i="0" u="none" strike="noStrike" kern="1200" dirty="0" smtClean="0">
                <a:solidFill>
                  <a:schemeClr val="tx1"/>
                </a:solidFill>
                <a:effectLst/>
                <a:latin typeface="+mn-lt"/>
                <a:ea typeface="+mn-ea"/>
                <a:cs typeface="+mn-cs"/>
              </a:rPr>
              <a:t>명목 </a:t>
            </a:r>
            <a:r>
              <a:rPr lang="en-US" altLang="ko-KR" sz="1200" b="0" i="0" u="none" strike="noStrike" kern="1200" dirty="0" smtClean="0">
                <a:solidFill>
                  <a:schemeClr val="tx1"/>
                </a:solidFill>
                <a:effectLst/>
                <a:latin typeface="+mn-lt"/>
                <a:ea typeface="+mn-ea"/>
                <a:cs typeface="+mn-cs"/>
              </a:rPr>
              <a:t>GNI)</a:t>
            </a:r>
            <a:r>
              <a:rPr lang="ko-KR" altLang="en-US" smtClean="0"/>
              <a:t> </a:t>
            </a:r>
            <a:endParaRPr lang="en-US" altLang="ko-KR" sz="1200" b="0" i="0" u="none" strike="noStrike" dirty="0" smtClean="0">
              <a:solidFill>
                <a:srgbClr val="000000"/>
              </a:solidFill>
              <a:effectLst/>
              <a:latin typeface="+mn-lt"/>
            </a:endParaRPr>
          </a:p>
          <a:p>
            <a:endParaRPr lang="en-US" altLang="ko-KR" sz="1200" b="0" i="0" u="none" strike="noStrike" dirty="0" smtClean="0">
              <a:solidFill>
                <a:srgbClr val="000000"/>
              </a:solidFill>
              <a:effectLst/>
              <a:latin typeface="+mn-lt"/>
            </a:endParaRPr>
          </a:p>
          <a:p>
            <a:r>
              <a:rPr lang="ko-KR" altLang="en-US" sz="1200" b="0" i="0" u="none" strike="noStrike" dirty="0" smtClean="0">
                <a:solidFill>
                  <a:srgbClr val="000000"/>
                </a:solidFill>
                <a:effectLst/>
                <a:latin typeface="+mn-lt"/>
              </a:rPr>
              <a:t>출처</a:t>
            </a:r>
            <a:r>
              <a:rPr lang="en-US" altLang="ko-KR" sz="1200" b="0" i="0" u="none" strike="noStrike" dirty="0" smtClean="0">
                <a:solidFill>
                  <a:srgbClr val="000000"/>
                </a:solidFill>
                <a:effectLst/>
                <a:latin typeface="+mn-lt"/>
              </a:rPr>
              <a:t>(</a:t>
            </a:r>
            <a:r>
              <a:rPr lang="ko-KR" altLang="en-US" sz="1200" b="0" i="0" u="none" strike="noStrike" dirty="0" smtClean="0">
                <a:solidFill>
                  <a:srgbClr val="000000"/>
                </a:solidFill>
                <a:effectLst/>
                <a:latin typeface="+mn-lt"/>
              </a:rPr>
              <a:t>한국</a:t>
            </a:r>
            <a:r>
              <a:rPr lang="en-US" altLang="ko-KR" sz="1200" b="0" i="0" u="none" strike="noStrike" dirty="0" smtClean="0">
                <a:solidFill>
                  <a:srgbClr val="000000"/>
                </a:solidFill>
                <a:effectLst/>
                <a:latin typeface="+mn-lt"/>
              </a:rPr>
              <a:t>) : </a:t>
            </a:r>
            <a:r>
              <a:rPr lang="ko-KR" altLang="en-US" sz="1200" b="0" i="0" u="none" strike="noStrike" dirty="0" smtClean="0">
                <a:solidFill>
                  <a:srgbClr val="000000"/>
                </a:solidFill>
                <a:effectLst/>
                <a:latin typeface="+mn-lt"/>
              </a:rPr>
              <a:t>한국은행</a:t>
            </a:r>
            <a:r>
              <a:rPr lang="en-US" altLang="ko-KR" sz="1200" b="0" i="0" u="none" strike="noStrike" dirty="0" smtClean="0">
                <a:solidFill>
                  <a:srgbClr val="000000"/>
                </a:solidFill>
                <a:effectLst/>
                <a:latin typeface="+mn-lt"/>
              </a:rPr>
              <a:t>, </a:t>
            </a:r>
            <a:r>
              <a:rPr lang="ko-KR" altLang="en-US" sz="1200" b="0" i="0" u="none" strike="noStrike" dirty="0" smtClean="0">
                <a:solidFill>
                  <a:srgbClr val="000000"/>
                </a:solidFill>
                <a:effectLst/>
                <a:latin typeface="+mn-lt"/>
              </a:rPr>
              <a:t>경제통계정보시스템</a:t>
            </a:r>
            <a:r>
              <a:rPr lang="en-US" altLang="ko-KR" sz="1200" b="0" i="0" u="none" strike="noStrike" dirty="0" smtClean="0">
                <a:solidFill>
                  <a:srgbClr val="000000"/>
                </a:solidFill>
                <a:effectLst/>
                <a:latin typeface="+mn-lt"/>
              </a:rPr>
              <a:t>(http://ecos.bok.or.kr)</a:t>
            </a:r>
            <a:r>
              <a:rPr lang="ko-KR" altLang="en-US" dirty="0" smtClean="0"/>
              <a:t> </a:t>
            </a:r>
            <a:endParaRPr lang="en-US" altLang="ko-KR" dirty="0" smtClean="0"/>
          </a:p>
          <a:p>
            <a:r>
              <a:rPr lang="ko-KR" altLang="en-US" sz="1200" b="0" i="0" u="none" strike="noStrike" dirty="0" smtClean="0">
                <a:solidFill>
                  <a:srgbClr val="000000"/>
                </a:solidFill>
                <a:effectLst/>
                <a:latin typeface="+mn-lt"/>
              </a:rPr>
              <a:t>출처</a:t>
            </a:r>
            <a:r>
              <a:rPr lang="en-US" altLang="ko-KR" sz="1200" b="0" i="0" u="none" strike="noStrike" dirty="0" smtClean="0">
                <a:solidFill>
                  <a:srgbClr val="000000"/>
                </a:solidFill>
                <a:effectLst/>
                <a:latin typeface="+mn-lt"/>
              </a:rPr>
              <a:t>(</a:t>
            </a:r>
            <a:r>
              <a:rPr lang="ko-KR" altLang="en-US" sz="1200" b="0" i="0" u="none" strike="noStrike" dirty="0" smtClean="0">
                <a:solidFill>
                  <a:srgbClr val="000000"/>
                </a:solidFill>
                <a:effectLst/>
                <a:latin typeface="+mn-lt"/>
              </a:rPr>
              <a:t>미국</a:t>
            </a:r>
            <a:r>
              <a:rPr lang="en-US" altLang="ko-KR" sz="1200" b="0" i="0" u="none" strike="noStrike" dirty="0" smtClean="0">
                <a:solidFill>
                  <a:srgbClr val="000000"/>
                </a:solidFill>
                <a:effectLst/>
                <a:latin typeface="+mn-lt"/>
              </a:rPr>
              <a:t>,</a:t>
            </a:r>
            <a:r>
              <a:rPr lang="ko-KR" altLang="en-US" sz="1200" b="0" i="0" u="none" strike="noStrike" dirty="0" smtClean="0">
                <a:solidFill>
                  <a:srgbClr val="000000"/>
                </a:solidFill>
                <a:effectLst/>
                <a:latin typeface="+mn-lt"/>
              </a:rPr>
              <a:t>영국</a:t>
            </a:r>
            <a:r>
              <a:rPr lang="en-US" altLang="ko-KR" sz="1200" b="0" i="0" u="none" strike="noStrike" dirty="0" smtClean="0">
                <a:solidFill>
                  <a:srgbClr val="000000"/>
                </a:solidFill>
                <a:effectLst/>
                <a:latin typeface="+mn-lt"/>
              </a:rPr>
              <a:t>,</a:t>
            </a:r>
            <a:r>
              <a:rPr lang="ko-KR" altLang="en-US" sz="1200" b="0" i="0" u="none" strike="noStrike" dirty="0" smtClean="0">
                <a:solidFill>
                  <a:srgbClr val="000000"/>
                </a:solidFill>
                <a:effectLst/>
                <a:latin typeface="+mn-lt"/>
              </a:rPr>
              <a:t>일본</a:t>
            </a:r>
            <a:r>
              <a:rPr lang="en-US" altLang="ko-KR" sz="1200" b="0" i="0" u="none" strike="noStrike" dirty="0" smtClean="0">
                <a:solidFill>
                  <a:srgbClr val="000000"/>
                </a:solidFill>
                <a:effectLst/>
                <a:latin typeface="+mn-lt"/>
              </a:rPr>
              <a:t>) : OECD </a:t>
            </a:r>
            <a:r>
              <a:rPr lang="en-US" altLang="ko-KR" sz="1200" b="0" i="0" u="none" strike="noStrike" dirty="0" err="1" smtClean="0">
                <a:solidFill>
                  <a:srgbClr val="000000"/>
                </a:solidFill>
                <a:effectLst/>
                <a:latin typeface="+mn-lt"/>
              </a:rPr>
              <a:t>Statextracts</a:t>
            </a:r>
            <a:r>
              <a:rPr lang="en-US" altLang="ko-KR" sz="1200" b="0" i="0" u="none" strike="noStrike" dirty="0" smtClean="0">
                <a:solidFill>
                  <a:srgbClr val="000000"/>
                </a:solidFill>
                <a:effectLst/>
                <a:latin typeface="+mn-lt"/>
              </a:rPr>
              <a:t> (http://stats.oecd.org)</a:t>
            </a:r>
            <a:r>
              <a:rPr lang="ko-KR" altLang="en-US" dirty="0" smtClean="0"/>
              <a:t> </a:t>
            </a:r>
            <a:endParaRPr lang="ko-KR" altLang="en-US" dirty="0"/>
          </a:p>
        </p:txBody>
      </p:sp>
      <p:sp>
        <p:nvSpPr>
          <p:cNvPr id="4" name="슬라이드 번호 개체 틀 3"/>
          <p:cNvSpPr>
            <a:spLocks noGrp="1"/>
          </p:cNvSpPr>
          <p:nvPr>
            <p:ph type="sldNum" sz="quarter" idx="10"/>
          </p:nvPr>
        </p:nvSpPr>
        <p:spPr/>
        <p:txBody>
          <a:bodyPr/>
          <a:lstStyle/>
          <a:p>
            <a:fld id="{7BB5705E-0F90-4066-88B4-744AFEACE747}" type="slidenum">
              <a:rPr lang="ko-KR" altLang="en-US" smtClean="0"/>
              <a:t>8</a:t>
            </a:fld>
            <a:endParaRPr lang="ko-KR" altLang="en-US"/>
          </a:p>
        </p:txBody>
      </p:sp>
    </p:spTree>
    <p:extLst>
      <p:ext uri="{BB962C8B-B14F-4D97-AF65-F5344CB8AC3E}">
        <p14:creationId xmlns:p14="http://schemas.microsoft.com/office/powerpoint/2010/main" val="3926039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ko-KR" smtClean="0">
                <a:ea typeface="굴림" pitchFamily="50" charset="-127"/>
              </a:rPr>
              <a:t>Source: </a:t>
            </a:r>
            <a:r>
              <a:rPr lang="ko-KR" altLang="en-US" smtClean="0"/>
              <a:t>통계청의 통계정보시스템</a:t>
            </a:r>
            <a:r>
              <a:rPr lang="en-US" altLang="ko-KR" smtClean="0"/>
              <a:t>(www.kosis.kr)</a:t>
            </a:r>
            <a:endParaRPr lang="en-US" altLang="ko-KR" smtClean="0">
              <a:ea typeface="굴림" pitchFamily="50" charset="-127"/>
            </a:endParaRPr>
          </a:p>
          <a:p>
            <a:pPr eaLnBrk="1" hangingPunct="1">
              <a:spcBef>
                <a:spcPct val="0"/>
              </a:spcBef>
            </a:pPr>
            <a:endParaRPr lang="en-US" altLang="ko-KR" smtClean="0">
              <a:ea typeface="굴림" pitchFamily="50" charset="-127"/>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w Cen MT" pitchFamily="34" charset="0"/>
                <a:ea typeface="굴림" pitchFamily="50" charset="-127"/>
              </a:defRPr>
            </a:lvl1pPr>
            <a:lvl2pPr marL="705060" indent="-271177" eaLnBrk="0" hangingPunct="0">
              <a:defRPr kumimoji="1">
                <a:solidFill>
                  <a:schemeClr val="tx1"/>
                </a:solidFill>
                <a:latin typeface="Tw Cen MT" pitchFamily="34" charset="0"/>
                <a:ea typeface="굴림" pitchFamily="50" charset="-127"/>
              </a:defRPr>
            </a:lvl2pPr>
            <a:lvl3pPr marL="1084707" indent="-216941" eaLnBrk="0" hangingPunct="0">
              <a:defRPr kumimoji="1">
                <a:solidFill>
                  <a:schemeClr val="tx1"/>
                </a:solidFill>
                <a:latin typeface="Tw Cen MT" pitchFamily="34" charset="0"/>
                <a:ea typeface="굴림" pitchFamily="50" charset="-127"/>
              </a:defRPr>
            </a:lvl3pPr>
            <a:lvl4pPr marL="1518590" indent="-216941" eaLnBrk="0" hangingPunct="0">
              <a:defRPr kumimoji="1">
                <a:solidFill>
                  <a:schemeClr val="tx1"/>
                </a:solidFill>
                <a:latin typeface="Tw Cen MT" pitchFamily="34" charset="0"/>
                <a:ea typeface="굴림" pitchFamily="50" charset="-127"/>
              </a:defRPr>
            </a:lvl4pPr>
            <a:lvl5pPr marL="1952473" indent="-216941" eaLnBrk="0" hangingPunct="0">
              <a:defRPr kumimoji="1">
                <a:solidFill>
                  <a:schemeClr val="tx1"/>
                </a:solidFill>
                <a:latin typeface="Tw Cen MT" pitchFamily="34" charset="0"/>
                <a:ea typeface="굴림" pitchFamily="50" charset="-127"/>
              </a:defRPr>
            </a:lvl5pPr>
            <a:lvl6pPr marL="2386355" indent="-216941" eaLnBrk="0" fontAlgn="base" hangingPunct="0">
              <a:spcBef>
                <a:spcPct val="0"/>
              </a:spcBef>
              <a:spcAft>
                <a:spcPct val="0"/>
              </a:spcAft>
              <a:defRPr kumimoji="1">
                <a:solidFill>
                  <a:schemeClr val="tx1"/>
                </a:solidFill>
                <a:latin typeface="Tw Cen MT" pitchFamily="34" charset="0"/>
                <a:ea typeface="굴림" pitchFamily="50" charset="-127"/>
              </a:defRPr>
            </a:lvl6pPr>
            <a:lvl7pPr marL="2820238" indent="-216941" eaLnBrk="0" fontAlgn="base" hangingPunct="0">
              <a:spcBef>
                <a:spcPct val="0"/>
              </a:spcBef>
              <a:spcAft>
                <a:spcPct val="0"/>
              </a:spcAft>
              <a:defRPr kumimoji="1">
                <a:solidFill>
                  <a:schemeClr val="tx1"/>
                </a:solidFill>
                <a:latin typeface="Tw Cen MT" pitchFamily="34" charset="0"/>
                <a:ea typeface="굴림" pitchFamily="50" charset="-127"/>
              </a:defRPr>
            </a:lvl7pPr>
            <a:lvl8pPr marL="3254121" indent="-216941" eaLnBrk="0" fontAlgn="base" hangingPunct="0">
              <a:spcBef>
                <a:spcPct val="0"/>
              </a:spcBef>
              <a:spcAft>
                <a:spcPct val="0"/>
              </a:spcAft>
              <a:defRPr kumimoji="1">
                <a:solidFill>
                  <a:schemeClr val="tx1"/>
                </a:solidFill>
                <a:latin typeface="Tw Cen MT" pitchFamily="34" charset="0"/>
                <a:ea typeface="굴림" pitchFamily="50" charset="-127"/>
              </a:defRPr>
            </a:lvl8pPr>
            <a:lvl9pPr marL="3688004" indent="-216941" eaLnBrk="0" fontAlgn="base" hangingPunct="0">
              <a:spcBef>
                <a:spcPct val="0"/>
              </a:spcBef>
              <a:spcAft>
                <a:spcPct val="0"/>
              </a:spcAft>
              <a:defRPr kumimoji="1">
                <a:solidFill>
                  <a:schemeClr val="tx1"/>
                </a:solidFill>
                <a:latin typeface="Tw Cen MT" pitchFamily="34" charset="0"/>
                <a:ea typeface="굴림" pitchFamily="50" charset="-127"/>
              </a:defRPr>
            </a:lvl9pPr>
          </a:lstStyle>
          <a:p>
            <a:pPr eaLnBrk="1" hangingPunct="1"/>
            <a:fld id="{7B32AEDB-CD5F-4767-8FE6-D433C9DC968C}" type="slidenum">
              <a:rPr kumimoji="0" lang="en-US" altLang="ko-KR" smtClean="0">
                <a:latin typeface="Calibri" pitchFamily="34" charset="0"/>
              </a:rPr>
              <a:pPr eaLnBrk="1" hangingPunct="1"/>
              <a:t>10</a:t>
            </a:fld>
            <a:endParaRPr kumimoji="0" lang="en-US" altLang="ko-KR"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ko-KR" smtClean="0"/>
              <a:t>Source : International Monetary Fund, World Economic Outlook Database, April 2010 </a:t>
            </a:r>
          </a:p>
          <a:p>
            <a:pPr eaLnBrk="1" hangingPunct="1">
              <a:spcBef>
                <a:spcPct val="0"/>
              </a:spcBef>
            </a:pPr>
            <a:endParaRPr lang="en-US" altLang="ko-KR" smtClean="0"/>
          </a:p>
          <a:p>
            <a:pPr eaLnBrk="1" hangingPunct="1">
              <a:spcBef>
                <a:spcPct val="0"/>
              </a:spcBef>
            </a:pPr>
            <a:r>
              <a:rPr lang="en-US" altLang="ko-KR" smtClean="0"/>
              <a:t>FT 2010/6/9, “The new lesson for resilient Asia” by Stephen Roach (Former chairman of Morgan Stanley’s Asia Business). 3 lessons out of 2008-2009 global crisis: 1. Asia learnt the painful lessons of the 1997-1998 crisis (vulnerable to international capital flow). This time, enough foreign exchange reserve. 2. China factor. 3. Now, Asia needs to rely more on its own internal market.</a:t>
            </a:r>
          </a:p>
          <a:p>
            <a:pPr eaLnBrk="1" hangingPunct="1">
              <a:spcBef>
                <a:spcPct val="0"/>
              </a:spcBef>
            </a:pPr>
            <a:endParaRPr lang="ko-KR" altLang="en-US" smtClean="0"/>
          </a:p>
        </p:txBody>
      </p:sp>
      <p:sp>
        <p:nvSpPr>
          <p:cNvPr id="49156"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w Cen MT" pitchFamily="34" charset="0"/>
                <a:ea typeface="굴림" pitchFamily="50" charset="-127"/>
              </a:defRPr>
            </a:lvl1pPr>
            <a:lvl2pPr marL="705060" indent="-271177" eaLnBrk="0" hangingPunct="0">
              <a:defRPr kumimoji="1">
                <a:solidFill>
                  <a:schemeClr val="tx1"/>
                </a:solidFill>
                <a:latin typeface="Tw Cen MT" pitchFamily="34" charset="0"/>
                <a:ea typeface="굴림" pitchFamily="50" charset="-127"/>
              </a:defRPr>
            </a:lvl2pPr>
            <a:lvl3pPr marL="1084707" indent="-216941" eaLnBrk="0" hangingPunct="0">
              <a:defRPr kumimoji="1">
                <a:solidFill>
                  <a:schemeClr val="tx1"/>
                </a:solidFill>
                <a:latin typeface="Tw Cen MT" pitchFamily="34" charset="0"/>
                <a:ea typeface="굴림" pitchFamily="50" charset="-127"/>
              </a:defRPr>
            </a:lvl3pPr>
            <a:lvl4pPr marL="1518590" indent="-216941" eaLnBrk="0" hangingPunct="0">
              <a:defRPr kumimoji="1">
                <a:solidFill>
                  <a:schemeClr val="tx1"/>
                </a:solidFill>
                <a:latin typeface="Tw Cen MT" pitchFamily="34" charset="0"/>
                <a:ea typeface="굴림" pitchFamily="50" charset="-127"/>
              </a:defRPr>
            </a:lvl4pPr>
            <a:lvl5pPr marL="1952473" indent="-216941" eaLnBrk="0" hangingPunct="0">
              <a:defRPr kumimoji="1">
                <a:solidFill>
                  <a:schemeClr val="tx1"/>
                </a:solidFill>
                <a:latin typeface="Tw Cen MT" pitchFamily="34" charset="0"/>
                <a:ea typeface="굴림" pitchFamily="50" charset="-127"/>
              </a:defRPr>
            </a:lvl5pPr>
            <a:lvl6pPr marL="2386355" indent="-216941" eaLnBrk="0" fontAlgn="base" hangingPunct="0">
              <a:spcBef>
                <a:spcPct val="0"/>
              </a:spcBef>
              <a:spcAft>
                <a:spcPct val="0"/>
              </a:spcAft>
              <a:defRPr kumimoji="1">
                <a:solidFill>
                  <a:schemeClr val="tx1"/>
                </a:solidFill>
                <a:latin typeface="Tw Cen MT" pitchFamily="34" charset="0"/>
                <a:ea typeface="굴림" pitchFamily="50" charset="-127"/>
              </a:defRPr>
            </a:lvl6pPr>
            <a:lvl7pPr marL="2820238" indent="-216941" eaLnBrk="0" fontAlgn="base" hangingPunct="0">
              <a:spcBef>
                <a:spcPct val="0"/>
              </a:spcBef>
              <a:spcAft>
                <a:spcPct val="0"/>
              </a:spcAft>
              <a:defRPr kumimoji="1">
                <a:solidFill>
                  <a:schemeClr val="tx1"/>
                </a:solidFill>
                <a:latin typeface="Tw Cen MT" pitchFamily="34" charset="0"/>
                <a:ea typeface="굴림" pitchFamily="50" charset="-127"/>
              </a:defRPr>
            </a:lvl7pPr>
            <a:lvl8pPr marL="3254121" indent="-216941" eaLnBrk="0" fontAlgn="base" hangingPunct="0">
              <a:spcBef>
                <a:spcPct val="0"/>
              </a:spcBef>
              <a:spcAft>
                <a:spcPct val="0"/>
              </a:spcAft>
              <a:defRPr kumimoji="1">
                <a:solidFill>
                  <a:schemeClr val="tx1"/>
                </a:solidFill>
                <a:latin typeface="Tw Cen MT" pitchFamily="34" charset="0"/>
                <a:ea typeface="굴림" pitchFamily="50" charset="-127"/>
              </a:defRPr>
            </a:lvl8pPr>
            <a:lvl9pPr marL="3688004" indent="-216941" eaLnBrk="0" fontAlgn="base" hangingPunct="0">
              <a:spcBef>
                <a:spcPct val="0"/>
              </a:spcBef>
              <a:spcAft>
                <a:spcPct val="0"/>
              </a:spcAft>
              <a:defRPr kumimoji="1">
                <a:solidFill>
                  <a:schemeClr val="tx1"/>
                </a:solidFill>
                <a:latin typeface="Tw Cen MT" pitchFamily="34" charset="0"/>
                <a:ea typeface="굴림" pitchFamily="50" charset="-127"/>
              </a:defRPr>
            </a:lvl9pPr>
          </a:lstStyle>
          <a:p>
            <a:pPr eaLnBrk="1" hangingPunct="1"/>
            <a:fld id="{19D86E4B-D5EA-467C-A6E7-730A1E6C5664}" type="slidenum">
              <a:rPr kumimoji="0" lang="en-US" altLang="ko-KR" smtClean="0">
                <a:latin typeface="Calibri" pitchFamily="34" charset="0"/>
              </a:rPr>
              <a:pPr eaLnBrk="1" hangingPunct="1"/>
              <a:t>11</a:t>
            </a:fld>
            <a:endParaRPr kumimoji="0" lang="en-US" altLang="ko-KR"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4158796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1236741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113694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277156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200160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239921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868372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420956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396380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45710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47EFA22-762D-4A0D-9106-FD3A63FB7A79}" type="datetimeFigureOut">
              <a:rPr lang="ko-KR" altLang="en-US" smtClean="0"/>
              <a:t>2013-05-16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174307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EFA22-762D-4A0D-9106-FD3A63FB7A79}" type="datetimeFigureOut">
              <a:rPr lang="ko-KR" altLang="en-US" smtClean="0"/>
              <a:t>2013-05-16</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79FDF-5A5E-4A53-A392-F3523C94996D}" type="slidenum">
              <a:rPr lang="ko-KR" altLang="en-US" smtClean="0"/>
              <a:t>‹#›</a:t>
            </a:fld>
            <a:endParaRPr lang="ko-KR" altLang="en-US"/>
          </a:p>
        </p:txBody>
      </p:sp>
    </p:spTree>
    <p:extLst>
      <p:ext uri="{BB962C8B-B14F-4D97-AF65-F5344CB8AC3E}">
        <p14:creationId xmlns:p14="http://schemas.microsoft.com/office/powerpoint/2010/main" val="4293588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539552" y="1124744"/>
            <a:ext cx="7772400" cy="1470025"/>
          </a:xfrm>
        </p:spPr>
        <p:txBody>
          <a:bodyPr>
            <a:normAutofit fontScale="90000"/>
          </a:bodyPr>
          <a:lstStyle/>
          <a:p>
            <a:r>
              <a:rPr lang="en-US" altLang="ko-KR" dirty="0" smtClean="0"/>
              <a:t>Financial Evolution,  Regulatory Reform and Cooperation in Asia</a:t>
            </a:r>
            <a:endParaRPr lang="ko-KR" altLang="en-US" dirty="0"/>
          </a:p>
        </p:txBody>
      </p:sp>
      <p:sp>
        <p:nvSpPr>
          <p:cNvPr id="3" name="부제목 2"/>
          <p:cNvSpPr>
            <a:spLocks noGrp="1"/>
          </p:cNvSpPr>
          <p:nvPr>
            <p:ph type="subTitle" idx="1"/>
          </p:nvPr>
        </p:nvSpPr>
        <p:spPr>
          <a:xfrm>
            <a:off x="611560" y="3886200"/>
            <a:ext cx="7848872" cy="1752600"/>
          </a:xfrm>
        </p:spPr>
        <p:txBody>
          <a:bodyPr>
            <a:normAutofit/>
          </a:bodyPr>
          <a:lstStyle/>
          <a:p>
            <a:r>
              <a:rPr lang="en-US" altLang="ko-KR" dirty="0" smtClean="0"/>
              <a:t>Session 3: Asian Financial Cooperation</a:t>
            </a:r>
          </a:p>
          <a:p>
            <a:endParaRPr lang="en-US" altLang="ko-KR" dirty="0"/>
          </a:p>
          <a:p>
            <a:r>
              <a:rPr lang="en-US" altLang="ko-KR" dirty="0" err="1" smtClean="0"/>
              <a:t>Doowon</a:t>
            </a:r>
            <a:r>
              <a:rPr lang="en-US" altLang="ko-KR" dirty="0" smtClean="0"/>
              <a:t> Lee</a:t>
            </a:r>
            <a:endParaRPr lang="ko-KR" altLang="en-US" dirty="0"/>
          </a:p>
        </p:txBody>
      </p:sp>
    </p:spTree>
    <p:extLst>
      <p:ext uri="{BB962C8B-B14F-4D97-AF65-F5344CB8AC3E}">
        <p14:creationId xmlns:p14="http://schemas.microsoft.com/office/powerpoint/2010/main" val="2589653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152400"/>
            <a:ext cx="8153400" cy="990600"/>
          </a:xfrm>
        </p:spPr>
        <p:txBody>
          <a:bodyPr/>
          <a:lstStyle/>
          <a:p>
            <a:pPr algn="ctr" eaLnBrk="1" hangingPunct="1"/>
            <a:r>
              <a:rPr lang="en-US" altLang="ko-KR" sz="3600" b="1" dirty="0" smtClean="0">
                <a:latin typeface="맑은 고딕" pitchFamily="50" charset="-127"/>
                <a:ea typeface="맑은 고딕" pitchFamily="50" charset="-127"/>
              </a:rPr>
              <a:t>Exchange Rate Fluctuation (won/$)</a:t>
            </a:r>
          </a:p>
        </p:txBody>
      </p:sp>
      <p:graphicFrame>
        <p:nvGraphicFramePr>
          <p:cNvPr id="6" name="차트 5"/>
          <p:cNvGraphicFramePr/>
          <p:nvPr/>
        </p:nvGraphicFramePr>
        <p:xfrm>
          <a:off x="228600" y="1066800"/>
          <a:ext cx="8686800"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16388" name="TextBox 7"/>
          <p:cNvSpPr txBox="1">
            <a:spLocks noChangeArrowheads="1"/>
          </p:cNvSpPr>
          <p:nvPr/>
        </p:nvSpPr>
        <p:spPr bwMode="auto">
          <a:xfrm>
            <a:off x="6300788" y="5116513"/>
            <a:ext cx="2374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w Cen MT" pitchFamily="34" charset="0"/>
                <a:ea typeface="굴림" pitchFamily="50" charset="-127"/>
              </a:defRPr>
            </a:lvl1pPr>
            <a:lvl2pPr marL="742950" indent="-285750" eaLnBrk="0" hangingPunct="0">
              <a:defRPr kumimoji="1">
                <a:solidFill>
                  <a:schemeClr val="tx1"/>
                </a:solidFill>
                <a:latin typeface="Tw Cen MT" pitchFamily="34" charset="0"/>
                <a:ea typeface="굴림" pitchFamily="50" charset="-127"/>
              </a:defRPr>
            </a:lvl2pPr>
            <a:lvl3pPr marL="1143000" indent="-228600" eaLnBrk="0" hangingPunct="0">
              <a:defRPr kumimoji="1">
                <a:solidFill>
                  <a:schemeClr val="tx1"/>
                </a:solidFill>
                <a:latin typeface="Tw Cen MT" pitchFamily="34" charset="0"/>
                <a:ea typeface="굴림" pitchFamily="50" charset="-127"/>
              </a:defRPr>
            </a:lvl3pPr>
            <a:lvl4pPr marL="1600200" indent="-228600" eaLnBrk="0" hangingPunct="0">
              <a:defRPr kumimoji="1">
                <a:solidFill>
                  <a:schemeClr val="tx1"/>
                </a:solidFill>
                <a:latin typeface="Tw Cen MT" pitchFamily="34" charset="0"/>
                <a:ea typeface="굴림" pitchFamily="50" charset="-127"/>
              </a:defRPr>
            </a:lvl4pPr>
            <a:lvl5pPr marL="2057400" indent="-228600" eaLnBrk="0" hangingPunct="0">
              <a:defRPr kumimoji="1">
                <a:solidFill>
                  <a:schemeClr val="tx1"/>
                </a:solidFill>
                <a:latin typeface="Tw Cen MT"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Tw Cen MT"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Tw Cen MT"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Tw Cen MT"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Tw Cen MT" pitchFamily="34" charset="0"/>
                <a:ea typeface="굴림" pitchFamily="50" charset="-127"/>
              </a:defRPr>
            </a:lvl9pPr>
          </a:lstStyle>
          <a:p>
            <a:pPr eaLnBrk="1" hangingPunct="1"/>
            <a:r>
              <a:rPr kumimoji="0" lang="en-US" altLang="ko-KR" b="1">
                <a:solidFill>
                  <a:srgbClr val="0070C0"/>
                </a:solidFill>
                <a:ea typeface="HY얕은샘물M" pitchFamily="18" charset="-127"/>
              </a:rPr>
              <a:t>Source : Bank of Korea</a:t>
            </a:r>
            <a:endParaRPr kumimoji="0" lang="ko-KR" altLang="en-US" b="1">
              <a:solidFill>
                <a:srgbClr val="0070C0"/>
              </a:solidFill>
              <a:ea typeface="HY얕은샘물M" pitchFamily="18" charset="-127"/>
            </a:endParaRPr>
          </a:p>
        </p:txBody>
      </p:sp>
    </p:spTree>
    <p:extLst>
      <p:ext uri="{BB962C8B-B14F-4D97-AF65-F5344CB8AC3E}">
        <p14:creationId xmlns:p14="http://schemas.microsoft.com/office/powerpoint/2010/main" val="3018246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3568" y="228600"/>
            <a:ext cx="7848872" cy="990600"/>
          </a:xfrm>
        </p:spPr>
        <p:txBody>
          <a:bodyPr>
            <a:normAutofit fontScale="90000"/>
          </a:bodyPr>
          <a:lstStyle/>
          <a:p>
            <a:pPr eaLnBrk="1" hangingPunct="1"/>
            <a:r>
              <a:rPr lang="en-US" altLang="ko-KR" sz="4000" b="1" dirty="0" smtClean="0">
                <a:latin typeface="맑은 고딕" pitchFamily="50" charset="-127"/>
                <a:ea typeface="맑은 고딕" pitchFamily="50" charset="-127"/>
              </a:rPr>
              <a:t>Growth Rates of OECD Countries</a:t>
            </a:r>
          </a:p>
        </p:txBody>
      </p:sp>
      <p:graphicFrame>
        <p:nvGraphicFramePr>
          <p:cNvPr id="6" name="차트 5"/>
          <p:cNvGraphicFramePr>
            <a:graphicFrameLocks/>
          </p:cNvGraphicFramePr>
          <p:nvPr/>
        </p:nvGraphicFramePr>
        <p:xfrm>
          <a:off x="152400" y="2095500"/>
          <a:ext cx="8991600" cy="4552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4462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1000" y="152400"/>
            <a:ext cx="8153400" cy="990600"/>
          </a:xfrm>
        </p:spPr>
        <p:txBody>
          <a:bodyPr>
            <a:normAutofit fontScale="90000"/>
          </a:bodyPr>
          <a:lstStyle/>
          <a:p>
            <a:pPr eaLnBrk="1" hangingPunct="1"/>
            <a:r>
              <a:rPr lang="en-US" altLang="ko-KR" sz="4000" b="1" smtClean="0">
                <a:ea typeface="굴림" pitchFamily="50" charset="-127"/>
              </a:rPr>
              <a:t>Arguments on Economic Integration of East Asia</a:t>
            </a:r>
          </a:p>
        </p:txBody>
      </p:sp>
      <p:sp>
        <p:nvSpPr>
          <p:cNvPr id="23555" name="Content Placeholder 2"/>
          <p:cNvSpPr>
            <a:spLocks noGrp="1"/>
          </p:cNvSpPr>
          <p:nvPr>
            <p:ph sz="quarter" idx="1"/>
          </p:nvPr>
        </p:nvSpPr>
        <p:spPr>
          <a:xfrm>
            <a:off x="533400" y="1676400"/>
            <a:ext cx="8153400" cy="4495800"/>
          </a:xfrm>
        </p:spPr>
        <p:txBody>
          <a:bodyPr/>
          <a:lstStyle/>
          <a:p>
            <a:pPr eaLnBrk="1" hangingPunct="1">
              <a:defRPr/>
            </a:pPr>
            <a:r>
              <a:rPr lang="en-US" altLang="ko-KR" dirty="0" smtClean="0">
                <a:ea typeface="굴림" pitchFamily="50" charset="-127"/>
              </a:rPr>
              <a:t>Why does East Asia need Economic Integration? </a:t>
            </a:r>
          </a:p>
          <a:p>
            <a:pPr eaLnBrk="1" hangingPunct="1">
              <a:defRPr/>
            </a:pPr>
            <a:r>
              <a:rPr lang="en-US" altLang="ko-KR" dirty="0" smtClean="0">
                <a:ea typeface="굴림" pitchFamily="50" charset="-127"/>
              </a:rPr>
              <a:t>Steps for Economic Integration</a:t>
            </a:r>
          </a:p>
          <a:p>
            <a:pPr eaLnBrk="1" hangingPunct="1">
              <a:defRPr/>
            </a:pPr>
            <a:r>
              <a:rPr lang="en-US" altLang="ko-KR" dirty="0" smtClean="0">
                <a:ea typeface="굴림" pitchFamily="50" charset="-127"/>
              </a:rPr>
              <a:t>Current Status of Economic Integration</a:t>
            </a:r>
          </a:p>
          <a:p>
            <a:pPr marL="0" indent="0" eaLnBrk="1" hangingPunct="1">
              <a:buFont typeface="Wingdings" pitchFamily="2" charset="2"/>
              <a:buNone/>
              <a:defRPr/>
            </a:pPr>
            <a:r>
              <a:rPr lang="en-US" altLang="ko-KR" dirty="0">
                <a:ea typeface="굴림" pitchFamily="50" charset="-127"/>
              </a:rPr>
              <a:t> </a:t>
            </a:r>
            <a:r>
              <a:rPr lang="en-US" altLang="ko-KR" dirty="0" smtClean="0">
                <a:ea typeface="굴림" pitchFamily="50" charset="-127"/>
              </a:rPr>
              <a:t>  : Trade, Investment, Finance</a:t>
            </a:r>
          </a:p>
          <a:p>
            <a:pPr eaLnBrk="1" hangingPunct="1">
              <a:defRPr/>
            </a:pPr>
            <a:r>
              <a:rPr lang="en-US" altLang="ko-KR" dirty="0" smtClean="0">
                <a:ea typeface="굴림" pitchFamily="50" charset="-127"/>
              </a:rPr>
              <a:t>Problems of Economic Integration</a:t>
            </a:r>
          </a:p>
          <a:p>
            <a:pPr eaLnBrk="1" hangingPunct="1">
              <a:defRPr/>
            </a:pPr>
            <a:r>
              <a:rPr lang="en-US" altLang="ko-KR" dirty="0" smtClean="0">
                <a:ea typeface="굴림" pitchFamily="50" charset="-127"/>
              </a:rPr>
              <a:t>Decoupling of East Asian Economies from ROW</a:t>
            </a:r>
          </a:p>
          <a:p>
            <a:pPr eaLnBrk="1" hangingPunct="1">
              <a:defRPr/>
            </a:pPr>
            <a:endParaRPr lang="en-US" altLang="ko-KR" dirty="0" smtClean="0">
              <a:ea typeface="굴림" pitchFamily="50" charset="-127"/>
            </a:endParaRPr>
          </a:p>
        </p:txBody>
      </p:sp>
    </p:spTree>
    <p:extLst>
      <p:ext uri="{BB962C8B-B14F-4D97-AF65-F5344CB8AC3E}">
        <p14:creationId xmlns:p14="http://schemas.microsoft.com/office/powerpoint/2010/main" val="2830978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제목 1"/>
          <p:cNvSpPr>
            <a:spLocks noGrp="1"/>
          </p:cNvSpPr>
          <p:nvPr>
            <p:ph type="title"/>
          </p:nvPr>
        </p:nvSpPr>
        <p:spPr>
          <a:xfrm>
            <a:off x="304800" y="228600"/>
            <a:ext cx="8461375" cy="990600"/>
          </a:xfrm>
        </p:spPr>
        <p:txBody>
          <a:bodyPr/>
          <a:lstStyle/>
          <a:p>
            <a:pPr eaLnBrk="1" hangingPunct="1"/>
            <a:r>
              <a:rPr lang="en-US" altLang="ko-KR" sz="4000" b="1" smtClean="0">
                <a:ea typeface="굴림체" pitchFamily="49" charset="-127"/>
              </a:rPr>
              <a:t>Problems for FTA in East Asia</a:t>
            </a:r>
            <a:endParaRPr lang="ko-KR" altLang="en-US" sz="4000" b="1" smtClean="0">
              <a:ea typeface="굴림체" pitchFamily="49" charset="-127"/>
            </a:endParaRPr>
          </a:p>
        </p:txBody>
      </p:sp>
      <p:sp>
        <p:nvSpPr>
          <p:cNvPr id="6" name="Content Placeholder 2"/>
          <p:cNvSpPr>
            <a:spLocks noGrp="1"/>
          </p:cNvSpPr>
          <p:nvPr>
            <p:ph sz="quarter" idx="1"/>
          </p:nvPr>
        </p:nvSpPr>
        <p:spPr>
          <a:xfrm>
            <a:off x="304800" y="1752600"/>
            <a:ext cx="8610600" cy="4495800"/>
          </a:xfrm>
        </p:spPr>
        <p:txBody>
          <a:bodyPr>
            <a:normAutofit fontScale="92500"/>
          </a:bodyPr>
          <a:lstStyle/>
          <a:p>
            <a:pPr eaLnBrk="1" hangingPunct="1">
              <a:defRPr/>
            </a:pPr>
            <a:r>
              <a:rPr lang="en-US" altLang="ko-KR" sz="2400" dirty="0">
                <a:ea typeface="굴림체" pitchFamily="49" charset="-127"/>
              </a:rPr>
              <a:t>Diversity in economic size, structure, income level and etc.</a:t>
            </a:r>
          </a:p>
          <a:p>
            <a:pPr eaLnBrk="1" hangingPunct="1">
              <a:defRPr/>
            </a:pPr>
            <a:r>
              <a:rPr lang="en-US" altLang="ko-KR" sz="2400" dirty="0">
                <a:ea typeface="굴림체" pitchFamily="49" charset="-127"/>
              </a:rPr>
              <a:t>Free trade in agriculture sector</a:t>
            </a:r>
          </a:p>
          <a:p>
            <a:pPr eaLnBrk="1" hangingPunct="1">
              <a:defRPr/>
            </a:pPr>
            <a:r>
              <a:rPr lang="en-US" altLang="ko-KR" sz="2400" dirty="0">
                <a:ea typeface="굴림체" pitchFamily="49" charset="-127"/>
              </a:rPr>
              <a:t>Non-tariff trade barrier</a:t>
            </a:r>
          </a:p>
          <a:p>
            <a:pPr eaLnBrk="1" hangingPunct="1">
              <a:defRPr/>
            </a:pPr>
            <a:r>
              <a:rPr lang="en-US" altLang="ko-KR" sz="2400" dirty="0">
                <a:ea typeface="굴림체" pitchFamily="49" charset="-127"/>
              </a:rPr>
              <a:t>Proportion of intra-trade</a:t>
            </a:r>
            <a:r>
              <a:rPr lang="ko-KR" altLang="en-US" sz="2400" dirty="0">
                <a:ea typeface="굴림체" pitchFamily="49" charset="-127"/>
              </a:rPr>
              <a:t> </a:t>
            </a:r>
            <a:endParaRPr lang="en-US" altLang="ko-KR" sz="2400" dirty="0">
              <a:ea typeface="굴림체" pitchFamily="49" charset="-127"/>
            </a:endParaRPr>
          </a:p>
          <a:p>
            <a:pPr marL="0" indent="0" eaLnBrk="1" hangingPunct="1">
              <a:buFont typeface="Wingdings" pitchFamily="2" charset="2"/>
              <a:buNone/>
              <a:defRPr/>
            </a:pPr>
            <a:r>
              <a:rPr lang="en-US" altLang="ko-KR" sz="2400" dirty="0">
                <a:ea typeface="굴림체" pitchFamily="49" charset="-127"/>
              </a:rPr>
              <a:t>  (decoupling with developed countries)</a:t>
            </a:r>
          </a:p>
          <a:p>
            <a:pPr eaLnBrk="1" hangingPunct="1">
              <a:defRPr/>
            </a:pPr>
            <a:r>
              <a:rPr lang="en-US" altLang="ko-KR" sz="2400" dirty="0">
                <a:ea typeface="굴림체" pitchFamily="49" charset="-127"/>
              </a:rPr>
              <a:t>Labor and capital movement</a:t>
            </a:r>
          </a:p>
          <a:p>
            <a:pPr eaLnBrk="1" hangingPunct="1">
              <a:defRPr/>
            </a:pPr>
            <a:r>
              <a:rPr lang="en-US" altLang="ko-KR" sz="2400" dirty="0" smtClean="0">
                <a:ea typeface="굴림체" pitchFamily="49" charset="-127"/>
              </a:rPr>
              <a:t>Concern for Industrial Hallowing-Out</a:t>
            </a:r>
            <a:endParaRPr lang="en-US" altLang="ko-KR" sz="2400" dirty="0">
              <a:ea typeface="굴림체" pitchFamily="49" charset="-127"/>
            </a:endParaRPr>
          </a:p>
          <a:p>
            <a:pPr eaLnBrk="1" hangingPunct="1">
              <a:defRPr/>
            </a:pPr>
            <a:r>
              <a:rPr lang="en-US" altLang="ko-KR" sz="2400" dirty="0">
                <a:ea typeface="굴림체" pitchFamily="49" charset="-127"/>
              </a:rPr>
              <a:t>Absence of political </a:t>
            </a:r>
            <a:r>
              <a:rPr lang="en-US" altLang="ko-KR" sz="2400" dirty="0" smtClean="0">
                <a:ea typeface="굴림체" pitchFamily="49" charset="-127"/>
              </a:rPr>
              <a:t>leadership: Rivalry bet China and Japan</a:t>
            </a:r>
            <a:endParaRPr lang="en-US" altLang="ko-KR" sz="2400" dirty="0">
              <a:ea typeface="굴림체" pitchFamily="49" charset="-127"/>
            </a:endParaRPr>
          </a:p>
          <a:p>
            <a:pPr eaLnBrk="1" hangingPunct="1">
              <a:defRPr/>
            </a:pPr>
            <a:r>
              <a:rPr lang="en-US" altLang="ko-KR" sz="2400" dirty="0">
                <a:ea typeface="굴림체" pitchFamily="49" charset="-127"/>
              </a:rPr>
              <a:t>Chronic trade </a:t>
            </a:r>
            <a:r>
              <a:rPr lang="en-US" altLang="ko-KR" sz="2400" dirty="0" smtClean="0">
                <a:ea typeface="굴림체" pitchFamily="49" charset="-127"/>
              </a:rPr>
              <a:t>imbalance</a:t>
            </a:r>
          </a:p>
          <a:p>
            <a:pPr eaLnBrk="1" hangingPunct="1">
              <a:defRPr/>
            </a:pPr>
            <a:r>
              <a:rPr lang="en-US" altLang="ko-KR" sz="2400" dirty="0" smtClean="0">
                <a:ea typeface="굴림체" pitchFamily="49" charset="-127"/>
              </a:rPr>
              <a:t>Relatively Weak Financial Cooperation</a:t>
            </a:r>
            <a:endParaRPr lang="ko-KR" altLang="en-US" sz="2400" dirty="0">
              <a:ea typeface="굴림체" pitchFamily="49" charset="-127"/>
            </a:endParaRPr>
          </a:p>
          <a:p>
            <a:pPr marL="0" indent="0" eaLnBrk="1" hangingPunct="1">
              <a:buFont typeface="Wingdings" pitchFamily="2" charset="2"/>
              <a:buNone/>
              <a:defRPr/>
            </a:pPr>
            <a:endParaRPr lang="en-US" altLang="ko-KR" sz="2400" dirty="0" smtClean="0">
              <a:ea typeface="굴림" pitchFamily="50" charset="-127"/>
            </a:endParaRPr>
          </a:p>
        </p:txBody>
      </p:sp>
    </p:spTree>
    <p:extLst>
      <p:ext uri="{BB962C8B-B14F-4D97-AF65-F5344CB8AC3E}">
        <p14:creationId xmlns:p14="http://schemas.microsoft.com/office/powerpoint/2010/main" val="2815337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제목 2"/>
          <p:cNvSpPr>
            <a:spLocks noGrp="1"/>
          </p:cNvSpPr>
          <p:nvPr>
            <p:ph type="title"/>
          </p:nvPr>
        </p:nvSpPr>
        <p:spPr>
          <a:xfrm>
            <a:off x="304800" y="228600"/>
            <a:ext cx="8534400" cy="990600"/>
          </a:xfrm>
        </p:spPr>
        <p:txBody>
          <a:bodyPr>
            <a:normAutofit fontScale="90000"/>
          </a:bodyPr>
          <a:lstStyle/>
          <a:p>
            <a:pPr eaLnBrk="1" hangingPunct="1"/>
            <a:r>
              <a:rPr lang="en-US" altLang="ko-KR" sz="3600" b="1" smtClean="0">
                <a:ea typeface="굴림체" pitchFamily="49" charset="-127"/>
              </a:rPr>
              <a:t>Progress of Financial Cooperation &amp; Integration </a:t>
            </a:r>
            <a:endParaRPr lang="ko-KR" altLang="en-US" sz="2800" b="1" smtClean="0">
              <a:ea typeface="굴림체" pitchFamily="49" charset="-127"/>
            </a:endParaRPr>
          </a:p>
        </p:txBody>
      </p:sp>
      <p:sp>
        <p:nvSpPr>
          <p:cNvPr id="38915" name="내용 개체 틀 3"/>
          <p:cNvSpPr>
            <a:spLocks noGrp="1"/>
          </p:cNvSpPr>
          <p:nvPr>
            <p:ph sz="quarter" idx="1"/>
          </p:nvPr>
        </p:nvSpPr>
        <p:spPr>
          <a:xfrm>
            <a:off x="228600" y="1600200"/>
            <a:ext cx="8610600" cy="5029200"/>
          </a:xfrm>
        </p:spPr>
        <p:txBody>
          <a:bodyPr/>
          <a:lstStyle/>
          <a:p>
            <a:pPr eaLnBrk="1" hangingPunct="1">
              <a:defRPr/>
            </a:pPr>
            <a:r>
              <a:rPr lang="en-US" altLang="ko-KR" sz="2400" dirty="0" smtClean="0">
                <a:latin typeface="+mj-lt"/>
                <a:ea typeface="굴림체" pitchFamily="49" charset="-127"/>
              </a:rPr>
              <a:t>Failure of AMF (Asia Monetary Fund) in 1998 </a:t>
            </a:r>
          </a:p>
          <a:p>
            <a:pPr marL="0" indent="0" eaLnBrk="1" hangingPunct="1">
              <a:buFont typeface="Wingdings" pitchFamily="2" charset="2"/>
              <a:buNone/>
              <a:defRPr/>
            </a:pPr>
            <a:r>
              <a:rPr lang="en-US" altLang="ko-KR" sz="2400" dirty="0" smtClean="0">
                <a:latin typeface="+mj-lt"/>
                <a:ea typeface="굴림체" pitchFamily="49" charset="-127"/>
              </a:rPr>
              <a:t>    (a.k.a. Miyazawa Plan)</a:t>
            </a:r>
          </a:p>
          <a:p>
            <a:pPr eaLnBrk="1" hangingPunct="1">
              <a:defRPr/>
            </a:pPr>
            <a:r>
              <a:rPr lang="en-US" altLang="ko-KR" sz="2400" dirty="0" smtClean="0">
                <a:latin typeface="+mj-lt"/>
                <a:ea typeface="굴림체" pitchFamily="49" charset="-127"/>
              </a:rPr>
              <a:t>Chiang Mai Initiative (CMI) in 2001</a:t>
            </a:r>
          </a:p>
          <a:p>
            <a:pPr marL="0" indent="0" eaLnBrk="1" hangingPunct="1">
              <a:buFont typeface="Wingdings" pitchFamily="2" charset="2"/>
              <a:buNone/>
              <a:defRPr/>
            </a:pPr>
            <a:r>
              <a:rPr lang="en-US" altLang="ko-KR" sz="2400" dirty="0">
                <a:latin typeface="+mj-lt"/>
                <a:ea typeface="굴림체" pitchFamily="49" charset="-127"/>
              </a:rPr>
              <a:t> </a:t>
            </a:r>
            <a:r>
              <a:rPr lang="en-US" altLang="ko-KR" sz="2400" dirty="0" smtClean="0">
                <a:latin typeface="+mj-lt"/>
                <a:ea typeface="굴림체" pitchFamily="49" charset="-127"/>
              </a:rPr>
              <a:t> : small size, bilateral ($7</a:t>
            </a:r>
            <a:r>
              <a:rPr lang="ko-KR" altLang="en-US" sz="2400" dirty="0" smtClean="0">
                <a:latin typeface="+mj-lt"/>
                <a:ea typeface="굴림체" pitchFamily="49" charset="-127"/>
              </a:rPr>
              <a:t> </a:t>
            </a:r>
            <a:r>
              <a:rPr lang="en-US" altLang="ko-KR" sz="2400" dirty="0" err="1" smtClean="0">
                <a:latin typeface="+mj-lt"/>
                <a:ea typeface="굴림체" pitchFamily="49" charset="-127"/>
              </a:rPr>
              <a:t>bil</a:t>
            </a:r>
            <a:r>
              <a:rPr lang="en-US" altLang="ko-KR" sz="2400" dirty="0" smtClean="0">
                <a:latin typeface="+mj-lt"/>
                <a:ea typeface="굴림체" pitchFamily="49" charset="-127"/>
              </a:rPr>
              <a:t>)</a:t>
            </a:r>
          </a:p>
          <a:p>
            <a:pPr eaLnBrk="1" hangingPunct="1">
              <a:defRPr/>
            </a:pPr>
            <a:r>
              <a:rPr lang="en-US" altLang="ko-KR" sz="2400" dirty="0" smtClean="0">
                <a:latin typeface="+mj-lt"/>
                <a:ea typeface="굴림체" pitchFamily="49" charset="-127"/>
              </a:rPr>
              <a:t>Expansion of CMI in 2010</a:t>
            </a:r>
          </a:p>
          <a:p>
            <a:pPr marL="0" indent="0" eaLnBrk="1" hangingPunct="1">
              <a:buFont typeface="Wingdings" pitchFamily="2" charset="2"/>
              <a:buNone/>
              <a:defRPr/>
            </a:pPr>
            <a:r>
              <a:rPr lang="en-US" altLang="ko-KR" sz="2400" dirty="0" smtClean="0">
                <a:latin typeface="+mj-lt"/>
                <a:ea typeface="굴림체" pitchFamily="49" charset="-127"/>
              </a:rPr>
              <a:t>  : big size, multilateral agreement ($120 </a:t>
            </a:r>
            <a:r>
              <a:rPr lang="en-US" altLang="ko-KR" sz="2400" dirty="0" err="1" smtClean="0">
                <a:latin typeface="+mj-lt"/>
                <a:ea typeface="굴림체" pitchFamily="49" charset="-127"/>
              </a:rPr>
              <a:t>bil</a:t>
            </a:r>
            <a:r>
              <a:rPr lang="en-US" altLang="ko-KR" sz="2400" dirty="0" smtClean="0">
                <a:latin typeface="+mj-lt"/>
                <a:ea typeface="굴림체" pitchFamily="49" charset="-127"/>
              </a:rPr>
              <a:t>) </a:t>
            </a:r>
          </a:p>
          <a:p>
            <a:pPr eaLnBrk="1" hangingPunct="1">
              <a:defRPr/>
            </a:pPr>
            <a:r>
              <a:rPr lang="en-US" altLang="ko-KR" sz="2400" dirty="0" smtClean="0">
                <a:latin typeface="+mj-lt"/>
                <a:ea typeface="굴림체" pitchFamily="49" charset="-127"/>
              </a:rPr>
              <a:t>Tasks to establish AMF</a:t>
            </a:r>
          </a:p>
          <a:p>
            <a:pPr eaLnBrk="1" hangingPunct="1">
              <a:buFontTx/>
              <a:buNone/>
              <a:defRPr/>
            </a:pPr>
            <a:r>
              <a:rPr lang="en-US" altLang="ko-KR" sz="2400" dirty="0" smtClean="0">
                <a:latin typeface="+mj-lt"/>
                <a:ea typeface="굴림체" pitchFamily="49" charset="-127"/>
              </a:rPr>
              <a:t> - Contribution Ratio &amp;</a:t>
            </a:r>
            <a:r>
              <a:rPr lang="ko-KR" altLang="en-US" sz="2400" dirty="0" smtClean="0">
                <a:latin typeface="+mj-lt"/>
                <a:ea typeface="굴림체" pitchFamily="49" charset="-127"/>
              </a:rPr>
              <a:t> </a:t>
            </a:r>
            <a:r>
              <a:rPr lang="en-US" altLang="ko-KR" sz="2400" dirty="0" smtClean="0">
                <a:latin typeface="+mj-lt"/>
                <a:ea typeface="굴림체" pitchFamily="49" charset="-127"/>
              </a:rPr>
              <a:t>leadership problem</a:t>
            </a:r>
          </a:p>
          <a:p>
            <a:pPr eaLnBrk="1" hangingPunct="1">
              <a:buFontTx/>
              <a:buNone/>
              <a:defRPr/>
            </a:pPr>
            <a:r>
              <a:rPr lang="en-US" altLang="ko-KR" sz="2400" dirty="0" smtClean="0">
                <a:latin typeface="+mj-lt"/>
                <a:ea typeface="굴림체" pitchFamily="49" charset="-127"/>
              </a:rPr>
              <a:t> - Supervision of members and Loan conditions </a:t>
            </a:r>
          </a:p>
          <a:p>
            <a:pPr eaLnBrk="1" hangingPunct="1">
              <a:buFontTx/>
              <a:buNone/>
              <a:defRPr/>
            </a:pPr>
            <a:r>
              <a:rPr lang="en-US" altLang="ko-KR" sz="2400" dirty="0" smtClean="0">
                <a:latin typeface="+mj-lt"/>
                <a:ea typeface="굴림체" pitchFamily="49" charset="-127"/>
              </a:rPr>
              <a:t> - Relationship with the IMF</a:t>
            </a:r>
          </a:p>
          <a:p>
            <a:pPr eaLnBrk="1" hangingPunct="1">
              <a:buFontTx/>
              <a:buNone/>
              <a:defRPr/>
            </a:pPr>
            <a:r>
              <a:rPr lang="en-US" altLang="ko-KR" sz="2400" dirty="0" smtClean="0">
                <a:latin typeface="+mj-lt"/>
                <a:ea typeface="굴림체" pitchFamily="49" charset="-127"/>
              </a:rPr>
              <a:t> - Gap of economic level and structure between members</a:t>
            </a:r>
            <a:endParaRPr lang="ko-KR" altLang="en-US" sz="2400" dirty="0" smtClean="0">
              <a:latin typeface="+mj-lt"/>
            </a:endParaRPr>
          </a:p>
        </p:txBody>
      </p:sp>
    </p:spTree>
    <p:extLst>
      <p:ext uri="{BB962C8B-B14F-4D97-AF65-F5344CB8AC3E}">
        <p14:creationId xmlns:p14="http://schemas.microsoft.com/office/powerpoint/2010/main" val="150610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p:cNvPicPr>
            <a:picLocks noChangeAspect="1" noChangeArrowheads="1"/>
          </p:cNvPicPr>
          <p:nvPr/>
        </p:nvPicPr>
        <p:blipFill>
          <a:blip r:embed="rId3"/>
          <a:srcRect/>
          <a:stretch>
            <a:fillRect/>
          </a:stretch>
        </p:blipFill>
        <p:spPr bwMode="auto">
          <a:xfrm>
            <a:off x="533400" y="1268760"/>
            <a:ext cx="7581900" cy="5360640"/>
          </a:xfrm>
          <a:prstGeom prst="rect">
            <a:avLst/>
          </a:prstGeom>
          <a:noFill/>
          <a:ln>
            <a:noFill/>
          </a:ln>
          <a:effectLst>
            <a:prstShdw prst="shdw18" dist="17961" dir="13500000">
              <a:schemeClr val="accent1">
                <a:gamma/>
                <a:shade val="60000"/>
                <a:invGamma/>
              </a:schemeClr>
            </a:prstShdw>
          </a:effectLst>
          <a:extLst/>
        </p:spPr>
      </p:pic>
      <p:sp>
        <p:nvSpPr>
          <p:cNvPr id="2" name="제목 1"/>
          <p:cNvSpPr>
            <a:spLocks noGrp="1"/>
          </p:cNvSpPr>
          <p:nvPr>
            <p:ph type="title"/>
          </p:nvPr>
        </p:nvSpPr>
        <p:spPr>
          <a:xfrm>
            <a:off x="457200" y="274638"/>
            <a:ext cx="8229600" cy="634082"/>
          </a:xfrm>
        </p:spPr>
        <p:txBody>
          <a:bodyPr>
            <a:normAutofit fontScale="90000"/>
          </a:bodyPr>
          <a:lstStyle/>
          <a:p>
            <a:r>
              <a:rPr lang="en-US" altLang="ko-KR" dirty="0" smtClean="0"/>
              <a:t>Web of Bilateral Deals</a:t>
            </a:r>
            <a:endParaRPr lang="ko-KR" altLang="en-US" dirty="0"/>
          </a:p>
        </p:txBody>
      </p:sp>
    </p:spTree>
    <p:extLst>
      <p:ext uri="{BB962C8B-B14F-4D97-AF65-F5344CB8AC3E}">
        <p14:creationId xmlns:p14="http://schemas.microsoft.com/office/powerpoint/2010/main" val="3197212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extBox 5"/>
          <p:cNvSpPr txBox="1">
            <a:spLocks noChangeArrowheads="1"/>
          </p:cNvSpPr>
          <p:nvPr/>
        </p:nvSpPr>
        <p:spPr bwMode="auto">
          <a:xfrm>
            <a:off x="625475" y="228600"/>
            <a:ext cx="79930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w Cen MT" pitchFamily="34" charset="0"/>
                <a:ea typeface="굴림" pitchFamily="50" charset="-127"/>
              </a:defRPr>
            </a:lvl1pPr>
            <a:lvl2pPr marL="742950" indent="-285750" eaLnBrk="0" hangingPunct="0">
              <a:defRPr kumimoji="1">
                <a:solidFill>
                  <a:schemeClr val="tx1"/>
                </a:solidFill>
                <a:latin typeface="Tw Cen MT" pitchFamily="34" charset="0"/>
                <a:ea typeface="굴림" pitchFamily="50" charset="-127"/>
              </a:defRPr>
            </a:lvl2pPr>
            <a:lvl3pPr marL="1143000" indent="-228600" eaLnBrk="0" hangingPunct="0">
              <a:defRPr kumimoji="1">
                <a:solidFill>
                  <a:schemeClr val="tx1"/>
                </a:solidFill>
                <a:latin typeface="Tw Cen MT" pitchFamily="34" charset="0"/>
                <a:ea typeface="굴림" pitchFamily="50" charset="-127"/>
              </a:defRPr>
            </a:lvl3pPr>
            <a:lvl4pPr marL="1600200" indent="-228600" eaLnBrk="0" hangingPunct="0">
              <a:defRPr kumimoji="1">
                <a:solidFill>
                  <a:schemeClr val="tx1"/>
                </a:solidFill>
                <a:latin typeface="Tw Cen MT" pitchFamily="34" charset="0"/>
                <a:ea typeface="굴림" pitchFamily="50" charset="-127"/>
              </a:defRPr>
            </a:lvl4pPr>
            <a:lvl5pPr marL="2057400" indent="-228600" eaLnBrk="0" hangingPunct="0">
              <a:defRPr kumimoji="1">
                <a:solidFill>
                  <a:schemeClr val="tx1"/>
                </a:solidFill>
                <a:latin typeface="Tw Cen MT" pitchFamily="34" charset="0"/>
                <a:ea typeface="굴림" pitchFamily="50" charset="-127"/>
              </a:defRPr>
            </a:lvl5pPr>
            <a:lvl6pPr marL="2514600" indent="-228600" eaLnBrk="0" fontAlgn="base" hangingPunct="0">
              <a:spcBef>
                <a:spcPct val="0"/>
              </a:spcBef>
              <a:spcAft>
                <a:spcPct val="0"/>
              </a:spcAft>
              <a:defRPr kumimoji="1">
                <a:solidFill>
                  <a:schemeClr val="tx1"/>
                </a:solidFill>
                <a:latin typeface="Tw Cen MT" pitchFamily="34" charset="0"/>
                <a:ea typeface="굴림" pitchFamily="50" charset="-127"/>
              </a:defRPr>
            </a:lvl6pPr>
            <a:lvl7pPr marL="2971800" indent="-228600" eaLnBrk="0" fontAlgn="base" hangingPunct="0">
              <a:spcBef>
                <a:spcPct val="0"/>
              </a:spcBef>
              <a:spcAft>
                <a:spcPct val="0"/>
              </a:spcAft>
              <a:defRPr kumimoji="1">
                <a:solidFill>
                  <a:schemeClr val="tx1"/>
                </a:solidFill>
                <a:latin typeface="Tw Cen MT" pitchFamily="34" charset="0"/>
                <a:ea typeface="굴림" pitchFamily="50" charset="-127"/>
              </a:defRPr>
            </a:lvl7pPr>
            <a:lvl8pPr marL="3429000" indent="-228600" eaLnBrk="0" fontAlgn="base" hangingPunct="0">
              <a:spcBef>
                <a:spcPct val="0"/>
              </a:spcBef>
              <a:spcAft>
                <a:spcPct val="0"/>
              </a:spcAft>
              <a:defRPr kumimoji="1">
                <a:solidFill>
                  <a:schemeClr val="tx1"/>
                </a:solidFill>
                <a:latin typeface="Tw Cen MT" pitchFamily="34" charset="0"/>
                <a:ea typeface="굴림" pitchFamily="50" charset="-127"/>
              </a:defRPr>
            </a:lvl8pPr>
            <a:lvl9pPr marL="3886200" indent="-228600" eaLnBrk="0" fontAlgn="base" hangingPunct="0">
              <a:spcBef>
                <a:spcPct val="0"/>
              </a:spcBef>
              <a:spcAft>
                <a:spcPct val="0"/>
              </a:spcAft>
              <a:defRPr kumimoji="1">
                <a:solidFill>
                  <a:schemeClr val="tx1"/>
                </a:solidFill>
                <a:latin typeface="Tw Cen MT" pitchFamily="34" charset="0"/>
                <a:ea typeface="굴림" pitchFamily="50" charset="-127"/>
              </a:defRPr>
            </a:lvl9pPr>
          </a:lstStyle>
          <a:p>
            <a:pPr algn="ctr" eaLnBrk="1" hangingPunct="1"/>
            <a:r>
              <a:rPr kumimoji="0" lang="en-US" altLang="ko-KR" sz="3600" b="1" dirty="0" smtClean="0">
                <a:solidFill>
                  <a:schemeClr val="tx2"/>
                </a:solidFill>
                <a:latin typeface="맑은 고딕" pitchFamily="50" charset="-127"/>
                <a:ea typeface="맑은 고딕" pitchFamily="50" charset="-127"/>
              </a:rPr>
              <a:t>New Structure </a:t>
            </a:r>
            <a:r>
              <a:rPr kumimoji="0" lang="en-US" altLang="ko-KR" sz="3600" b="1" dirty="0">
                <a:solidFill>
                  <a:schemeClr val="tx2"/>
                </a:solidFill>
                <a:latin typeface="맑은 고딕" pitchFamily="50" charset="-127"/>
                <a:ea typeface="맑은 고딕" pitchFamily="50" charset="-127"/>
              </a:rPr>
              <a:t>of CMI </a:t>
            </a:r>
            <a:r>
              <a:rPr kumimoji="0" lang="ko-KR" altLang="en-US" sz="3600" b="1" dirty="0">
                <a:solidFill>
                  <a:schemeClr val="tx2"/>
                </a:solidFill>
                <a:latin typeface="맑은 고딕" pitchFamily="50" charset="-127"/>
                <a:ea typeface="맑은 고딕" pitchFamily="50" charset="-127"/>
              </a:rPr>
              <a:t> </a:t>
            </a:r>
            <a:endParaRPr kumimoji="0" lang="en-US" altLang="ko-KR" sz="3600" b="1" dirty="0">
              <a:solidFill>
                <a:schemeClr val="tx2"/>
              </a:solidFill>
              <a:latin typeface="맑은 고딕" pitchFamily="50" charset="-127"/>
              <a:ea typeface="맑은 고딕" pitchFamily="50" charset="-127"/>
            </a:endParaRPr>
          </a:p>
          <a:p>
            <a:pPr algn="ctr" eaLnBrk="1" hangingPunct="1"/>
            <a:r>
              <a:rPr kumimoji="0" lang="en-US" altLang="ko-KR" sz="2000" dirty="0">
                <a:solidFill>
                  <a:schemeClr val="tx2"/>
                </a:solidFill>
                <a:latin typeface="맑은 고딕" pitchFamily="50" charset="-127"/>
                <a:ea typeface="맑은 고딕" pitchFamily="50" charset="-127"/>
              </a:rPr>
              <a:t>($120 </a:t>
            </a:r>
            <a:r>
              <a:rPr kumimoji="0" lang="en-US" altLang="ko-KR" sz="2000" dirty="0" err="1">
                <a:solidFill>
                  <a:schemeClr val="tx2"/>
                </a:solidFill>
                <a:latin typeface="맑은 고딕" pitchFamily="50" charset="-127"/>
                <a:ea typeface="맑은 고딕" pitchFamily="50" charset="-127"/>
              </a:rPr>
              <a:t>bn</a:t>
            </a:r>
            <a:r>
              <a:rPr kumimoji="0" lang="en-US" altLang="ko-KR" sz="2000" dirty="0">
                <a:solidFill>
                  <a:schemeClr val="tx2"/>
                </a:solidFill>
                <a:latin typeface="맑은 고딕" pitchFamily="50" charset="-127"/>
                <a:ea typeface="맑은 고딕" pitchFamily="50" charset="-127"/>
              </a:rPr>
              <a:t>, %, </a:t>
            </a:r>
            <a:r>
              <a:rPr kumimoji="0" lang="en-US" altLang="ko-KR" sz="2000" dirty="0" smtClean="0">
                <a:solidFill>
                  <a:schemeClr val="tx2"/>
                </a:solidFill>
                <a:latin typeface="맑은 고딕" pitchFamily="50" charset="-127"/>
                <a:ea typeface="맑은 고딕" pitchFamily="50" charset="-127"/>
              </a:rPr>
              <a:t>2010)</a:t>
            </a:r>
            <a:endParaRPr kumimoji="0" lang="ko-KR" altLang="en-US" sz="2000" dirty="0">
              <a:solidFill>
                <a:schemeClr val="tx2"/>
              </a:solidFill>
              <a:latin typeface="맑은 고딕" pitchFamily="50" charset="-127"/>
              <a:ea typeface="맑은 고딕" pitchFamily="50" charset="-127"/>
            </a:endParaRPr>
          </a:p>
        </p:txBody>
      </p:sp>
      <p:sp>
        <p:nvSpPr>
          <p:cNvPr id="2" name="TextBox 1"/>
          <p:cNvSpPr txBox="1"/>
          <p:nvPr/>
        </p:nvSpPr>
        <p:spPr>
          <a:xfrm>
            <a:off x="2555776" y="6084004"/>
            <a:ext cx="1512168" cy="369332"/>
          </a:xfrm>
          <a:prstGeom prst="rect">
            <a:avLst/>
          </a:prstGeom>
          <a:noFill/>
        </p:spPr>
        <p:txBody>
          <a:bodyPr wrap="square" rtlCol="0">
            <a:spAutoFit/>
          </a:bodyPr>
          <a:lstStyle/>
          <a:p>
            <a:r>
              <a:rPr lang="en-US" altLang="ko-KR" dirty="0"/>
              <a:t>C</a:t>
            </a:r>
            <a:r>
              <a:rPr lang="en-US" altLang="ko-KR" dirty="0" smtClean="0"/>
              <a:t>ontribution</a:t>
            </a:r>
            <a:endParaRPr lang="ko-KR" altLang="en-US" dirty="0"/>
          </a:p>
        </p:txBody>
      </p:sp>
      <p:sp>
        <p:nvSpPr>
          <p:cNvPr id="3" name="TextBox 2"/>
          <p:cNvSpPr txBox="1"/>
          <p:nvPr/>
        </p:nvSpPr>
        <p:spPr>
          <a:xfrm>
            <a:off x="4824028" y="6084004"/>
            <a:ext cx="828092" cy="369332"/>
          </a:xfrm>
          <a:prstGeom prst="rect">
            <a:avLst/>
          </a:prstGeom>
          <a:noFill/>
        </p:spPr>
        <p:txBody>
          <a:bodyPr wrap="square" rtlCol="0">
            <a:spAutoFit/>
          </a:bodyPr>
          <a:lstStyle/>
          <a:p>
            <a:r>
              <a:rPr lang="en-US" altLang="ko-KR" dirty="0" smtClean="0"/>
              <a:t>Draw</a:t>
            </a:r>
            <a:endParaRPr lang="ko-KR" altLang="en-US" dirty="0"/>
          </a:p>
        </p:txBody>
      </p:sp>
      <p:sp>
        <p:nvSpPr>
          <p:cNvPr id="4" name="TextBox 3"/>
          <p:cNvSpPr txBox="1"/>
          <p:nvPr/>
        </p:nvSpPr>
        <p:spPr>
          <a:xfrm>
            <a:off x="6732240" y="6084004"/>
            <a:ext cx="792088" cy="369332"/>
          </a:xfrm>
          <a:prstGeom prst="rect">
            <a:avLst/>
          </a:prstGeom>
          <a:noFill/>
        </p:spPr>
        <p:txBody>
          <a:bodyPr wrap="square" rtlCol="0">
            <a:spAutoFit/>
          </a:bodyPr>
          <a:lstStyle/>
          <a:p>
            <a:r>
              <a:rPr lang="en-US" altLang="ko-KR" dirty="0" smtClean="0"/>
              <a:t>Vote</a:t>
            </a:r>
            <a:endParaRPr lang="ko-KR" altLang="en-US" dirty="0"/>
          </a:p>
        </p:txBody>
      </p:sp>
      <p:pic>
        <p:nvPicPr>
          <p:cNvPr id="103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268759"/>
            <a:ext cx="6586874" cy="483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0577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Ways to Promote East Asian Financial Cooperation</a:t>
            </a:r>
            <a:endParaRPr lang="ko-KR" altLang="en-US" dirty="0"/>
          </a:p>
        </p:txBody>
      </p:sp>
      <p:sp>
        <p:nvSpPr>
          <p:cNvPr id="3" name="내용 개체 틀 2"/>
          <p:cNvSpPr>
            <a:spLocks noGrp="1"/>
          </p:cNvSpPr>
          <p:nvPr>
            <p:ph idx="1"/>
          </p:nvPr>
        </p:nvSpPr>
        <p:spPr/>
        <p:txBody>
          <a:bodyPr>
            <a:normAutofit/>
          </a:bodyPr>
          <a:lstStyle/>
          <a:p>
            <a:r>
              <a:rPr lang="en-US" altLang="ko-KR" dirty="0" smtClean="0"/>
              <a:t>Establishing Financial Safety Net in East Asia</a:t>
            </a:r>
          </a:p>
          <a:p>
            <a:r>
              <a:rPr lang="en-US" altLang="ko-KR" dirty="0" smtClean="0"/>
              <a:t>Promote Intra-Regional Links: Bond Market</a:t>
            </a:r>
          </a:p>
          <a:p>
            <a:r>
              <a:rPr lang="en-US" altLang="ko-KR" dirty="0" smtClean="0"/>
              <a:t>Reduce Financial Market Volatility in East Asia: </a:t>
            </a:r>
            <a:r>
              <a:rPr lang="en-US" altLang="ko-KR" dirty="0" smtClean="0"/>
              <a:t>Capital control and Internationalization </a:t>
            </a:r>
            <a:r>
              <a:rPr lang="en-US" altLang="ko-KR" dirty="0" smtClean="0"/>
              <a:t>of Asian Currencies</a:t>
            </a:r>
          </a:p>
          <a:p>
            <a:r>
              <a:rPr lang="en-US" altLang="ko-KR" dirty="0" smtClean="0"/>
              <a:t>AMF</a:t>
            </a:r>
            <a:endParaRPr lang="ko-KR" altLang="en-US" dirty="0"/>
          </a:p>
        </p:txBody>
      </p:sp>
    </p:spTree>
    <p:extLst>
      <p:ext uri="{BB962C8B-B14F-4D97-AF65-F5344CB8AC3E}">
        <p14:creationId xmlns:p14="http://schemas.microsoft.com/office/powerpoint/2010/main" val="231901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ko-KR" dirty="0" smtClean="0"/>
              <a:t>Capital Control Policies</a:t>
            </a:r>
          </a:p>
        </p:txBody>
      </p:sp>
      <p:sp>
        <p:nvSpPr>
          <p:cNvPr id="40963" name="Content Placeholder 2"/>
          <p:cNvSpPr>
            <a:spLocks noGrp="1"/>
          </p:cNvSpPr>
          <p:nvPr>
            <p:ph idx="1"/>
          </p:nvPr>
        </p:nvSpPr>
        <p:spPr>
          <a:xfrm>
            <a:off x="457200" y="1600200"/>
            <a:ext cx="8229600" cy="4997152"/>
          </a:xfrm>
        </p:spPr>
        <p:txBody>
          <a:bodyPr>
            <a:normAutofit fontScale="70000" lnSpcReduction="20000"/>
          </a:bodyPr>
          <a:lstStyle/>
          <a:p>
            <a:r>
              <a:rPr lang="en-US" altLang="ko-KR" dirty="0" smtClean="0"/>
              <a:t>Need for Capital Control: Dangers of Uncontrolled capital flow</a:t>
            </a:r>
          </a:p>
          <a:p>
            <a:endParaRPr lang="en-US" altLang="ko-KR" dirty="0" smtClean="0"/>
          </a:p>
          <a:p>
            <a:r>
              <a:rPr lang="en-US" altLang="ko-KR" dirty="0" smtClean="0"/>
              <a:t>Examples of Capital Control:</a:t>
            </a:r>
          </a:p>
          <a:p>
            <a:pPr>
              <a:buFontTx/>
              <a:buNone/>
            </a:pPr>
            <a:r>
              <a:rPr lang="en-US" altLang="ko-KR" dirty="0" smtClean="0"/>
              <a:t>       - Malaysia (1989-1995, </a:t>
            </a:r>
            <a:r>
              <a:rPr lang="en-US" altLang="ko-KR" dirty="0" smtClean="0"/>
              <a:t>1998-2001)</a:t>
            </a:r>
            <a:endParaRPr lang="en-US" altLang="ko-KR" dirty="0" smtClean="0"/>
          </a:p>
          <a:p>
            <a:pPr>
              <a:buFontTx/>
              <a:buNone/>
            </a:pPr>
            <a:r>
              <a:rPr lang="en-US" altLang="ko-KR" dirty="0" smtClean="0"/>
              <a:t>       - Colombia (1993-1998)</a:t>
            </a:r>
          </a:p>
          <a:p>
            <a:pPr>
              <a:buFontTx/>
              <a:buNone/>
            </a:pPr>
            <a:r>
              <a:rPr lang="en-US" altLang="ko-KR" dirty="0" smtClean="0"/>
              <a:t>       - Chile (1989-1998)</a:t>
            </a:r>
          </a:p>
          <a:p>
            <a:pPr>
              <a:buFontTx/>
              <a:buNone/>
            </a:pPr>
            <a:r>
              <a:rPr lang="en-US" altLang="ko-KR" dirty="0" smtClean="0"/>
              <a:t>       - Brazil (1992-1998, 2009)</a:t>
            </a:r>
          </a:p>
          <a:p>
            <a:pPr marL="0" indent="0">
              <a:buNone/>
            </a:pPr>
            <a:r>
              <a:rPr lang="en-US" altLang="ko-KR" dirty="0" smtClean="0"/>
              <a:t>       - Indirect: India, China</a:t>
            </a:r>
          </a:p>
          <a:p>
            <a:pPr marL="0" indent="0">
              <a:buNone/>
            </a:pPr>
            <a:r>
              <a:rPr lang="en-US" altLang="ko-KR" dirty="0"/>
              <a:t> </a:t>
            </a:r>
            <a:r>
              <a:rPr lang="en-US" altLang="ko-KR" dirty="0" smtClean="0"/>
              <a:t>      </a:t>
            </a:r>
            <a:r>
              <a:rPr lang="en-US" altLang="ko-KR" dirty="0" smtClean="0"/>
              <a:t>- Thailand (2010)</a:t>
            </a:r>
          </a:p>
          <a:p>
            <a:pPr marL="0" indent="0">
              <a:buNone/>
            </a:pPr>
            <a:r>
              <a:rPr lang="en-US" altLang="ko-KR" dirty="0"/>
              <a:t> </a:t>
            </a:r>
            <a:r>
              <a:rPr lang="en-US" altLang="ko-KR" dirty="0" smtClean="0"/>
              <a:t>      -</a:t>
            </a:r>
            <a:r>
              <a:rPr lang="en-US" altLang="ko-KR" dirty="0" smtClean="0"/>
              <a:t> </a:t>
            </a:r>
            <a:r>
              <a:rPr lang="en-US" altLang="ko-KR" dirty="0" smtClean="0"/>
              <a:t>Korea (2011)</a:t>
            </a:r>
          </a:p>
          <a:p>
            <a:pPr marL="0" indent="0">
              <a:buNone/>
            </a:pPr>
            <a:endParaRPr lang="en-US" altLang="ko-KR" dirty="0" smtClean="0"/>
          </a:p>
          <a:p>
            <a:r>
              <a:rPr lang="en-US" altLang="ko-KR" dirty="0" smtClean="0"/>
              <a:t>Conditions for Successful Capital Control: International Coordination of Policies</a:t>
            </a:r>
          </a:p>
          <a:p>
            <a:pPr>
              <a:buFontTx/>
              <a:buNone/>
            </a:pPr>
            <a:endParaRPr lang="en-US" altLang="ko-KR" dirty="0" smtClean="0"/>
          </a:p>
        </p:txBody>
      </p:sp>
    </p:spTree>
    <p:extLst>
      <p:ext uri="{BB962C8B-B14F-4D97-AF65-F5344CB8AC3E}">
        <p14:creationId xmlns:p14="http://schemas.microsoft.com/office/powerpoint/2010/main" val="993979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b="1" dirty="0" smtClean="0">
                <a:solidFill>
                  <a:schemeClr val="tx2"/>
                </a:solidFill>
              </a:rPr>
              <a:t>The Incompatible Trinity</a:t>
            </a:r>
            <a:endParaRPr lang="ko-KR" altLang="en-US" sz="3200" b="1" dirty="0">
              <a:solidFill>
                <a:schemeClr val="tx2"/>
              </a:solidFill>
            </a:endParaRPr>
          </a:p>
        </p:txBody>
      </p:sp>
      <p:sp>
        <p:nvSpPr>
          <p:cNvPr id="3" name="내용 개체 틀 2"/>
          <p:cNvSpPr>
            <a:spLocks noGrp="1"/>
          </p:cNvSpPr>
          <p:nvPr>
            <p:ph idx="1"/>
          </p:nvPr>
        </p:nvSpPr>
        <p:spPr/>
        <p:txBody>
          <a:bodyPr/>
          <a:lstStyle/>
          <a:p>
            <a:endParaRPr lang="ko-KR" altLang="en-US" dirty="0"/>
          </a:p>
        </p:txBody>
      </p:sp>
      <p:pic>
        <p:nvPicPr>
          <p:cNvPr id="890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170" y="1628800"/>
            <a:ext cx="7888246" cy="4523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2305119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Financial Sector in Korea: Competitiveness &amp; Problems</a:t>
            </a:r>
            <a:endParaRPr lang="ko-KR" altLang="en-US" dirty="0"/>
          </a:p>
        </p:txBody>
      </p:sp>
      <p:sp>
        <p:nvSpPr>
          <p:cNvPr id="3" name="내용 개체 틀 2"/>
          <p:cNvSpPr>
            <a:spLocks noGrp="1"/>
          </p:cNvSpPr>
          <p:nvPr>
            <p:ph idx="1"/>
          </p:nvPr>
        </p:nvSpPr>
        <p:spPr>
          <a:xfrm>
            <a:off x="457200" y="2060848"/>
            <a:ext cx="8229600" cy="4065315"/>
          </a:xfrm>
        </p:spPr>
        <p:txBody>
          <a:bodyPr/>
          <a:lstStyle/>
          <a:p>
            <a:r>
              <a:rPr lang="en-US" altLang="ko-KR" dirty="0" smtClean="0"/>
              <a:t>Relatively Weak Competitiveness </a:t>
            </a:r>
            <a:r>
              <a:rPr lang="en-US" altLang="ko-KR" dirty="0" smtClean="0"/>
              <a:t>Index</a:t>
            </a:r>
          </a:p>
          <a:p>
            <a:endParaRPr lang="en-US" altLang="ko-KR" dirty="0" smtClean="0"/>
          </a:p>
          <a:p>
            <a:r>
              <a:rPr lang="en-US" altLang="ko-KR" dirty="0" smtClean="0"/>
              <a:t>Low </a:t>
            </a:r>
            <a:r>
              <a:rPr lang="en-US" altLang="ko-KR" dirty="0" smtClean="0"/>
              <a:t>Productivity</a:t>
            </a:r>
          </a:p>
          <a:p>
            <a:endParaRPr lang="en-US" altLang="ko-KR" dirty="0" smtClean="0"/>
          </a:p>
          <a:p>
            <a:r>
              <a:rPr lang="en-US" altLang="ko-KR" dirty="0" smtClean="0"/>
              <a:t>Growing Size</a:t>
            </a:r>
          </a:p>
        </p:txBody>
      </p:sp>
    </p:spTree>
    <p:extLst>
      <p:ext uri="{BB962C8B-B14F-4D97-AF65-F5344CB8AC3E}">
        <p14:creationId xmlns:p14="http://schemas.microsoft.com/office/powerpoint/2010/main" val="2434858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Capital Control in Korea</a:t>
            </a:r>
            <a:endParaRPr lang="ko-KR" altLang="en-US" dirty="0"/>
          </a:p>
        </p:txBody>
      </p:sp>
      <p:sp>
        <p:nvSpPr>
          <p:cNvPr id="3" name="내용 개체 틀 2"/>
          <p:cNvSpPr>
            <a:spLocks noGrp="1"/>
          </p:cNvSpPr>
          <p:nvPr>
            <p:ph idx="1"/>
          </p:nvPr>
        </p:nvSpPr>
        <p:spPr/>
        <p:txBody>
          <a:bodyPr/>
          <a:lstStyle/>
          <a:p>
            <a:r>
              <a:rPr lang="en-US" altLang="ko-KR" dirty="0" smtClean="0"/>
              <a:t>3 Kinds of Foreign Exchange Regulation</a:t>
            </a:r>
          </a:p>
          <a:p>
            <a:pPr marL="0" indent="0">
              <a:buNone/>
            </a:pPr>
            <a:r>
              <a:rPr lang="en-US" altLang="ko-KR" dirty="0" smtClean="0"/>
              <a:t>    - Restore taxes on interest income and</a:t>
            </a:r>
          </a:p>
          <a:p>
            <a:pPr marL="0" indent="0">
              <a:buNone/>
            </a:pPr>
            <a:r>
              <a:rPr lang="en-US" altLang="ko-KR" dirty="0"/>
              <a:t> </a:t>
            </a:r>
            <a:r>
              <a:rPr lang="en-US" altLang="ko-KR" dirty="0" smtClean="0"/>
              <a:t>     transfer gains from foreigners’ bond</a:t>
            </a:r>
          </a:p>
          <a:p>
            <a:pPr marL="0" indent="0">
              <a:buNone/>
            </a:pPr>
            <a:r>
              <a:rPr lang="en-US" altLang="ko-KR" dirty="0"/>
              <a:t> </a:t>
            </a:r>
            <a:r>
              <a:rPr lang="en-US" altLang="ko-KR" dirty="0" smtClean="0"/>
              <a:t>     investment </a:t>
            </a:r>
          </a:p>
          <a:p>
            <a:pPr marL="0" indent="0">
              <a:buNone/>
            </a:pPr>
            <a:r>
              <a:rPr lang="en-US" altLang="ko-KR" dirty="0" smtClean="0"/>
              <a:t>    - </a:t>
            </a:r>
            <a:r>
              <a:rPr lang="en-US" altLang="ko-KR" dirty="0"/>
              <a:t>tighter regulations on banks' </a:t>
            </a:r>
            <a:r>
              <a:rPr lang="en-US" altLang="ko-KR" dirty="0" smtClean="0"/>
              <a:t>foreign</a:t>
            </a:r>
          </a:p>
          <a:p>
            <a:pPr marL="0" indent="0">
              <a:buNone/>
            </a:pPr>
            <a:r>
              <a:rPr lang="en-US" altLang="ko-KR" dirty="0"/>
              <a:t> </a:t>
            </a:r>
            <a:r>
              <a:rPr lang="en-US" altLang="ko-KR" dirty="0" smtClean="0"/>
              <a:t>     </a:t>
            </a:r>
            <a:r>
              <a:rPr lang="en-US" altLang="ko-KR" dirty="0"/>
              <a:t>exchange (FX) derivatives positions</a:t>
            </a:r>
            <a:r>
              <a:rPr lang="en-US" altLang="ko-KR" dirty="0" smtClean="0"/>
              <a:t>.</a:t>
            </a:r>
          </a:p>
          <a:p>
            <a:pPr marL="0" indent="0">
              <a:buNone/>
            </a:pPr>
            <a:r>
              <a:rPr lang="en-US" altLang="ko-KR" dirty="0"/>
              <a:t> </a:t>
            </a:r>
            <a:r>
              <a:rPr lang="en-US" altLang="ko-KR" dirty="0" smtClean="0"/>
              <a:t>   - levy on foreign loan</a:t>
            </a:r>
            <a:endParaRPr lang="en-US" altLang="ko-KR" dirty="0"/>
          </a:p>
          <a:p>
            <a:endParaRPr lang="en-US" altLang="ko-KR" dirty="0"/>
          </a:p>
          <a:p>
            <a:pPr marL="0" indent="0">
              <a:buNone/>
            </a:pPr>
            <a:endParaRPr lang="ko-KR" altLang="en-US" dirty="0"/>
          </a:p>
        </p:txBody>
      </p:sp>
    </p:spTree>
    <p:extLst>
      <p:ext uri="{BB962C8B-B14F-4D97-AF65-F5344CB8AC3E}">
        <p14:creationId xmlns:p14="http://schemas.microsoft.com/office/powerpoint/2010/main" val="1177600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제목 1"/>
          <p:cNvSpPr>
            <a:spLocks noGrp="1"/>
          </p:cNvSpPr>
          <p:nvPr>
            <p:ph type="title"/>
          </p:nvPr>
        </p:nvSpPr>
        <p:spPr>
          <a:xfrm>
            <a:off x="228600" y="228600"/>
            <a:ext cx="8153400" cy="990600"/>
          </a:xfrm>
        </p:spPr>
        <p:txBody>
          <a:bodyPr>
            <a:normAutofit fontScale="90000"/>
          </a:bodyPr>
          <a:lstStyle/>
          <a:p>
            <a:pPr eaLnBrk="1" hangingPunct="1"/>
            <a:r>
              <a:rPr lang="en-US" altLang="ko-KR" sz="3600" b="1" smtClean="0">
                <a:ea typeface="맑은 고딕" pitchFamily="50" charset="-127"/>
              </a:rPr>
              <a:t>Developing Korean Won into International Transacted Currency </a:t>
            </a:r>
            <a:endParaRPr lang="ko-KR" altLang="en-US" sz="2400" b="1" smtClean="0">
              <a:solidFill>
                <a:srgbClr val="7C5F1E"/>
              </a:solidFill>
              <a:ea typeface="맑은 고딕" pitchFamily="50" charset="-127"/>
            </a:endParaRPr>
          </a:p>
        </p:txBody>
      </p:sp>
      <p:sp>
        <p:nvSpPr>
          <p:cNvPr id="49155" name="내용 개체 틀 2"/>
          <p:cNvSpPr>
            <a:spLocks noGrp="1"/>
          </p:cNvSpPr>
          <p:nvPr>
            <p:ph sz="quarter" idx="4294967295"/>
          </p:nvPr>
        </p:nvSpPr>
        <p:spPr>
          <a:xfrm>
            <a:off x="457200" y="1600200"/>
            <a:ext cx="8153400" cy="4495800"/>
          </a:xfrm>
        </p:spPr>
        <p:txBody>
          <a:bodyPr/>
          <a:lstStyle/>
          <a:p>
            <a:pPr eaLnBrk="1" hangingPunct="1"/>
            <a:r>
              <a:rPr lang="en-US" altLang="ko-KR" sz="2400" smtClean="0">
                <a:ea typeface="맑은 고딕" pitchFamily="50" charset="-127"/>
              </a:rPr>
              <a:t>Lessons from financial crisis and cases of developed countries</a:t>
            </a:r>
          </a:p>
          <a:p>
            <a:pPr eaLnBrk="1" hangingPunct="1"/>
            <a:r>
              <a:rPr lang="en-US" altLang="ko-KR" sz="2400" smtClean="0">
                <a:ea typeface="맑은 고딕" pitchFamily="50" charset="-127"/>
              </a:rPr>
              <a:t>Condition for International Key Currency</a:t>
            </a:r>
          </a:p>
          <a:p>
            <a:pPr eaLnBrk="1" hangingPunct="1">
              <a:buFont typeface="Wingdings" pitchFamily="2" charset="2"/>
              <a:buNone/>
            </a:pPr>
            <a:r>
              <a:rPr lang="en-US" altLang="ko-KR" sz="2400" smtClean="0">
                <a:ea typeface="맑은 고딕" pitchFamily="50" charset="-127"/>
              </a:rPr>
              <a:t>     - Stable value of currency</a:t>
            </a:r>
            <a:r>
              <a:rPr lang="ko-KR" altLang="en-US" sz="2400" smtClean="0">
                <a:ea typeface="맑은 고딕" pitchFamily="50" charset="-127"/>
              </a:rPr>
              <a:t> </a:t>
            </a:r>
            <a:r>
              <a:rPr lang="en-US" altLang="ko-KR" sz="2400" smtClean="0">
                <a:ea typeface="맑은 고딕" pitchFamily="50" charset="-127"/>
              </a:rPr>
              <a:t>(Balanced BOP)</a:t>
            </a:r>
          </a:p>
          <a:p>
            <a:pPr eaLnBrk="1" hangingPunct="1">
              <a:buFont typeface="Wingdings" pitchFamily="2" charset="2"/>
              <a:buNone/>
            </a:pPr>
            <a:r>
              <a:rPr lang="en-US" altLang="ko-KR" sz="2400" smtClean="0">
                <a:ea typeface="맑은 고딕" pitchFamily="50" charset="-127"/>
              </a:rPr>
              <a:t>     - Increasing demand for Korean won   </a:t>
            </a:r>
          </a:p>
          <a:p>
            <a:pPr eaLnBrk="1" hangingPunct="1">
              <a:buFont typeface="Wingdings" pitchFamily="2" charset="2"/>
              <a:buNone/>
            </a:pPr>
            <a:r>
              <a:rPr lang="en-US" altLang="ko-KR" sz="2400" smtClean="0">
                <a:ea typeface="맑은 고딕" pitchFamily="50" charset="-127"/>
              </a:rPr>
              <a:t>       (Trade settlement, etc. )</a:t>
            </a:r>
          </a:p>
          <a:p>
            <a:pPr eaLnBrk="1" hangingPunct="1">
              <a:buFont typeface="Wingdings" pitchFamily="2" charset="2"/>
              <a:buNone/>
            </a:pPr>
            <a:r>
              <a:rPr lang="en-US" altLang="ko-KR" sz="2400" smtClean="0">
                <a:ea typeface="맑은 고딕" pitchFamily="50" charset="-127"/>
              </a:rPr>
              <a:t>     - Active international transaction of Korean Assets  </a:t>
            </a:r>
          </a:p>
          <a:p>
            <a:pPr eaLnBrk="1" hangingPunct="1">
              <a:buFont typeface="Wingdings" pitchFamily="2" charset="2"/>
              <a:buNone/>
            </a:pPr>
            <a:r>
              <a:rPr lang="en-US" altLang="ko-KR" sz="2400" smtClean="0">
                <a:ea typeface="맑은 고딕" pitchFamily="50" charset="-127"/>
              </a:rPr>
              <a:t>       (Real Estate, Stock, Bond)  </a:t>
            </a:r>
          </a:p>
          <a:p>
            <a:pPr eaLnBrk="1" hangingPunct="1">
              <a:buFont typeface="Wingdings" pitchFamily="2" charset="2"/>
              <a:buNone/>
            </a:pPr>
            <a:r>
              <a:rPr lang="en-US" altLang="ko-KR" sz="2400" smtClean="0">
                <a:ea typeface="맑은 고딕" pitchFamily="50" charset="-127"/>
              </a:rPr>
              <a:t>     - Complete Convertibility &amp; free flow</a:t>
            </a:r>
            <a:endParaRPr lang="ko-KR" altLang="en-US" sz="2400" smtClean="0">
              <a:ea typeface="맑은 고딕" pitchFamily="50" charset="-127"/>
            </a:endParaRPr>
          </a:p>
        </p:txBody>
      </p:sp>
    </p:spTree>
    <p:extLst>
      <p:ext uri="{BB962C8B-B14F-4D97-AF65-F5344CB8AC3E}">
        <p14:creationId xmlns:p14="http://schemas.microsoft.com/office/powerpoint/2010/main" val="416599470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Ranks of Korean Economy and Financial Market</a:t>
            </a:r>
            <a:endParaRPr lang="ko-KR" altLang="en-US" dirty="0"/>
          </a:p>
        </p:txBody>
      </p:sp>
      <p:graphicFrame>
        <p:nvGraphicFramePr>
          <p:cNvPr id="4" name="내용 개체 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0350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차트 3"/>
          <p:cNvGraphicFramePr>
            <a:graphicFrameLocks/>
          </p:cNvGraphicFramePr>
          <p:nvPr>
            <p:extLst>
              <p:ext uri="{D42A27DB-BD31-4B8C-83A1-F6EECF244321}">
                <p14:modId xmlns:p14="http://schemas.microsoft.com/office/powerpoint/2010/main" val="3542006686"/>
              </p:ext>
            </p:extLst>
          </p:nvPr>
        </p:nvGraphicFramePr>
        <p:xfrm>
          <a:off x="251520" y="404664"/>
          <a:ext cx="4585122" cy="31476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차트 4"/>
          <p:cNvGraphicFramePr>
            <a:graphicFrameLocks/>
          </p:cNvGraphicFramePr>
          <p:nvPr>
            <p:extLst>
              <p:ext uri="{D42A27DB-BD31-4B8C-83A1-F6EECF244321}">
                <p14:modId xmlns:p14="http://schemas.microsoft.com/office/powerpoint/2010/main" val="2619027641"/>
              </p:ext>
            </p:extLst>
          </p:nvPr>
        </p:nvGraphicFramePr>
        <p:xfrm>
          <a:off x="3779912" y="3429000"/>
          <a:ext cx="5069557" cy="30898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45401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차트 3"/>
          <p:cNvGraphicFramePr>
            <a:graphicFrameLocks/>
          </p:cNvGraphicFramePr>
          <p:nvPr>
            <p:extLst>
              <p:ext uri="{D42A27DB-BD31-4B8C-83A1-F6EECF244321}">
                <p14:modId xmlns:p14="http://schemas.microsoft.com/office/powerpoint/2010/main" val="3757681991"/>
              </p:ext>
            </p:extLst>
          </p:nvPr>
        </p:nvGraphicFramePr>
        <p:xfrm>
          <a:off x="107504" y="404664"/>
          <a:ext cx="4448175" cy="41910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차트 4"/>
          <p:cNvGraphicFramePr>
            <a:graphicFrameLocks/>
          </p:cNvGraphicFramePr>
          <p:nvPr>
            <p:extLst>
              <p:ext uri="{D42A27DB-BD31-4B8C-83A1-F6EECF244321}">
                <p14:modId xmlns:p14="http://schemas.microsoft.com/office/powerpoint/2010/main" val="94123916"/>
              </p:ext>
            </p:extLst>
          </p:nvPr>
        </p:nvGraphicFramePr>
        <p:xfrm>
          <a:off x="4355976" y="2348880"/>
          <a:ext cx="4581525" cy="42005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54379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1438" y="142875"/>
            <a:ext cx="8229600" cy="596900"/>
          </a:xfrm>
        </p:spPr>
        <p:txBody>
          <a:bodyPr/>
          <a:lstStyle/>
          <a:p>
            <a:pPr eaLnBrk="1" hangingPunct="1"/>
            <a:r>
              <a:rPr lang="en-US" altLang="ko-KR" sz="2800" smtClean="0">
                <a:solidFill>
                  <a:srgbClr val="0033CC"/>
                </a:solidFill>
                <a:latin typeface="HY헤드라인M" pitchFamily="18" charset="-127"/>
                <a:ea typeface="HY헤드라인M" pitchFamily="18" charset="-127"/>
              </a:rPr>
              <a:t>Labor Productivity by Sector</a:t>
            </a:r>
          </a:p>
        </p:txBody>
      </p:sp>
      <p:graphicFrame>
        <p:nvGraphicFramePr>
          <p:cNvPr id="996357" name="Group 5"/>
          <p:cNvGraphicFramePr>
            <a:graphicFrameLocks noGrp="1"/>
          </p:cNvGraphicFramePr>
          <p:nvPr/>
        </p:nvGraphicFramePr>
        <p:xfrm>
          <a:off x="179388" y="6381750"/>
          <a:ext cx="4905375" cy="360363"/>
        </p:xfrm>
        <a:graphic>
          <a:graphicData uri="http://schemas.openxmlformats.org/drawingml/2006/table">
            <a:tbl>
              <a:tblPr/>
              <a:tblGrid>
                <a:gridCol w="4905375"/>
              </a:tblGrid>
              <a:tr h="360363">
                <a:tc>
                  <a:txBody>
                    <a:bodyPr/>
                    <a:lstStyle/>
                    <a:p>
                      <a:pPr marL="0" marR="0" lvl="0" indent="0" algn="l" defTabSz="914400" rtl="0" eaLnBrk="1" fontAlgn="base" latinLnBrk="1" hangingPunct="1">
                        <a:lnSpc>
                          <a:spcPct val="120000"/>
                        </a:lnSpc>
                        <a:spcBef>
                          <a:spcPct val="20000"/>
                        </a:spcBef>
                        <a:spcAft>
                          <a:spcPct val="0"/>
                        </a:spcAft>
                        <a:buClrTx/>
                        <a:buSzTx/>
                        <a:buFontTx/>
                        <a:buNone/>
                        <a:tabLst/>
                      </a:pPr>
                      <a:r>
                        <a:rPr kumimoji="1" lang="en-US" altLang="ko-KR" sz="1400" b="1" i="0" u="none" strike="noStrike" cap="none" normalizeH="0" baseline="0" smtClean="0">
                          <a:ln>
                            <a:noFill/>
                          </a:ln>
                          <a:solidFill>
                            <a:srgbClr val="4D4D4D"/>
                          </a:solidFill>
                          <a:effectLst>
                            <a:outerShdw blurRad="38100" dist="38100" dir="2700000" algn="tl">
                              <a:srgbClr val="C0C0C0"/>
                            </a:outerShdw>
                          </a:effectLst>
                          <a:latin typeface="Arial" pitchFamily="34" charset="0"/>
                          <a:ea typeface="HY울릉도M" pitchFamily="18" charset="-127"/>
                        </a:rPr>
                        <a:t>Doowon Lee,  School  of  Economics, Yonsei University</a:t>
                      </a:r>
                      <a:endParaRPr kumimoji="1" lang="en-US" altLang="ko-KR" sz="1400" b="1" i="0" u="none" strike="noStrike" cap="none" normalizeH="0" baseline="0" smtClean="0">
                        <a:ln>
                          <a:noFill/>
                        </a:ln>
                        <a:solidFill>
                          <a:srgbClr val="4D4D4D"/>
                        </a:solidFill>
                        <a:effectLst/>
                        <a:latin typeface="Arial" pitchFamily="34" charset="0"/>
                        <a:ea typeface="HY울릉도M" pitchFamily="18" charset="-127"/>
                      </a:endParaRPr>
                    </a:p>
                  </a:txBody>
                  <a:tcPr marL="90000" marR="90000" marT="46800" marB="46800" anchor="ctr" horzOverflow="overflow">
                    <a:lnL cap="flat">
                      <a:noFill/>
                    </a:lnL>
                    <a:lnR cap="flat">
                      <a:noFill/>
                    </a:lnR>
                    <a:lnT cap="flat">
                      <a:noFill/>
                    </a:lnT>
                    <a:lnB cap="flat">
                      <a:noFill/>
                    </a:lnB>
                    <a:lnTlToBr>
                      <a:noFill/>
                    </a:lnTlToBr>
                    <a:lnBlToTr>
                      <a:noFill/>
                    </a:lnBlToTr>
                    <a:solidFill>
                      <a:schemeClr val="bg1"/>
                    </a:solidFill>
                  </a:tcPr>
                </a:tc>
              </a:tr>
            </a:tbl>
          </a:graphicData>
        </a:graphic>
      </p:graphicFrame>
      <p:graphicFrame>
        <p:nvGraphicFramePr>
          <p:cNvPr id="6" name="차트 5"/>
          <p:cNvGraphicFramePr>
            <a:graphicFrameLocks/>
          </p:cNvGraphicFramePr>
          <p:nvPr/>
        </p:nvGraphicFramePr>
        <p:xfrm>
          <a:off x="0" y="764704"/>
          <a:ext cx="9144000"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512152"/>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Financial Freedom &amp; Financial Development Index in East Asia</a:t>
            </a:r>
            <a:endParaRPr lang="ko-KR" altLang="en-US" dirty="0"/>
          </a:p>
        </p:txBody>
      </p:sp>
      <p:graphicFrame>
        <p:nvGraphicFramePr>
          <p:cNvPr id="5" name="내용 개체 틀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1555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차트 5"/>
          <p:cNvGraphicFramePr>
            <a:graphicFrameLocks/>
          </p:cNvGraphicFramePr>
          <p:nvPr/>
        </p:nvGraphicFramePr>
        <p:xfrm>
          <a:off x="619125" y="1185862"/>
          <a:ext cx="7905750" cy="4486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8564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Asian</a:t>
            </a:r>
            <a:r>
              <a:rPr lang="ko-KR" altLang="en-US" dirty="0"/>
              <a:t> </a:t>
            </a:r>
            <a:r>
              <a:rPr lang="en-US" altLang="ko-KR" dirty="0" smtClean="0"/>
              <a:t>Financial Cooperation</a:t>
            </a:r>
            <a:endParaRPr lang="ko-KR" altLang="en-US" dirty="0"/>
          </a:p>
        </p:txBody>
      </p:sp>
      <p:sp>
        <p:nvSpPr>
          <p:cNvPr id="3" name="내용 개체 틀 2"/>
          <p:cNvSpPr>
            <a:spLocks noGrp="1"/>
          </p:cNvSpPr>
          <p:nvPr>
            <p:ph idx="1"/>
          </p:nvPr>
        </p:nvSpPr>
        <p:spPr>
          <a:xfrm>
            <a:off x="457200" y="2276872"/>
            <a:ext cx="8229600" cy="3849291"/>
          </a:xfrm>
        </p:spPr>
        <p:txBody>
          <a:bodyPr/>
          <a:lstStyle/>
          <a:p>
            <a:r>
              <a:rPr lang="en-US" altLang="ko-KR" dirty="0" smtClean="0"/>
              <a:t>2008 Global Financial Crisis and Korea</a:t>
            </a:r>
          </a:p>
          <a:p>
            <a:r>
              <a:rPr lang="en-US" altLang="ko-KR" dirty="0" smtClean="0"/>
              <a:t>Need for Financial Cooperation in East Asia</a:t>
            </a:r>
          </a:p>
          <a:p>
            <a:r>
              <a:rPr lang="en-US" altLang="ko-KR" dirty="0" smtClean="0"/>
              <a:t>Ways to Promote Financial Cooperation in East Asia</a:t>
            </a:r>
            <a:endParaRPr lang="ko-KR" altLang="en-US" dirty="0"/>
          </a:p>
        </p:txBody>
      </p:sp>
    </p:spTree>
    <p:extLst>
      <p:ext uri="{BB962C8B-B14F-4D97-AF65-F5344CB8AC3E}">
        <p14:creationId xmlns:p14="http://schemas.microsoft.com/office/powerpoint/2010/main" val="4189254864"/>
      </p:ext>
    </p:extLst>
  </p:cSld>
  <p:clrMapOvr>
    <a:masterClrMapping/>
  </p:clrMapOvr>
  <p:timing>
    <p:tnLst>
      <p:par>
        <p:cTn id="1" dur="indefinite" restart="never" nodeType="tmRoot"/>
      </p:par>
    </p:tnLst>
  </p:timing>
</p:sld>
</file>

<file path=ppt/theme/_rels/themeOverr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3.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543</TotalTime>
  <Words>3412</Words>
  <Application>Microsoft Office PowerPoint</Application>
  <PresentationFormat>화면 슬라이드 쇼(4:3)</PresentationFormat>
  <Paragraphs>269</Paragraphs>
  <Slides>21</Slides>
  <Notes>19</Notes>
  <HiddenSlides>0</HiddenSlides>
  <MMClips>0</MMClips>
  <ScaleCrop>false</ScaleCrop>
  <HeadingPairs>
    <vt:vector size="4" baseType="variant">
      <vt:variant>
        <vt:lpstr>테마</vt:lpstr>
      </vt:variant>
      <vt:variant>
        <vt:i4>1</vt:i4>
      </vt:variant>
      <vt:variant>
        <vt:lpstr>슬라이드 제목</vt:lpstr>
      </vt:variant>
      <vt:variant>
        <vt:i4>21</vt:i4>
      </vt:variant>
    </vt:vector>
  </HeadingPairs>
  <TitlesOfParts>
    <vt:vector size="22" baseType="lpstr">
      <vt:lpstr>Office 테마</vt:lpstr>
      <vt:lpstr>Financial Evolution,  Regulatory Reform and Cooperation in Asia</vt:lpstr>
      <vt:lpstr>Financial Sector in Korea: Competitiveness &amp; Problems</vt:lpstr>
      <vt:lpstr>Ranks of Korean Economy and Financial Market</vt:lpstr>
      <vt:lpstr>PowerPoint 프레젠테이션</vt:lpstr>
      <vt:lpstr>PowerPoint 프레젠테이션</vt:lpstr>
      <vt:lpstr>Labor Productivity by Sector</vt:lpstr>
      <vt:lpstr>Financial Freedom &amp; Financial Development Index in East Asia</vt:lpstr>
      <vt:lpstr>PowerPoint 프레젠테이션</vt:lpstr>
      <vt:lpstr>Asian Financial Cooperation</vt:lpstr>
      <vt:lpstr>Exchange Rate Fluctuation (won/$)</vt:lpstr>
      <vt:lpstr>Growth Rates of OECD Countries</vt:lpstr>
      <vt:lpstr>Arguments on Economic Integration of East Asia</vt:lpstr>
      <vt:lpstr>Problems for FTA in East Asia</vt:lpstr>
      <vt:lpstr>Progress of Financial Cooperation &amp; Integration </vt:lpstr>
      <vt:lpstr>Web of Bilateral Deals</vt:lpstr>
      <vt:lpstr>PowerPoint 프레젠테이션</vt:lpstr>
      <vt:lpstr>Ways to Promote East Asian Financial Cooperation</vt:lpstr>
      <vt:lpstr>Capital Control Policies</vt:lpstr>
      <vt:lpstr>The Incompatible Trinity</vt:lpstr>
      <vt:lpstr>Capital Control in Korea</vt:lpstr>
      <vt:lpstr>Developing Korean Won into International Transacted Currency </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Evolution,  Regulatory Reform and Cooperation in Asia</dc:title>
  <dc:creator>...</dc:creator>
  <cp:lastModifiedBy>...</cp:lastModifiedBy>
  <cp:revision>19</cp:revision>
  <cp:lastPrinted>2013-05-16T07:42:38Z</cp:lastPrinted>
  <dcterms:created xsi:type="dcterms:W3CDTF">2013-05-10T02:48:48Z</dcterms:created>
  <dcterms:modified xsi:type="dcterms:W3CDTF">2013-05-16T07:56:25Z</dcterms:modified>
</cp:coreProperties>
</file>