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8" r:id="rId3"/>
    <p:sldId id="305" r:id="rId4"/>
    <p:sldId id="304" r:id="rId5"/>
    <p:sldId id="322" r:id="rId6"/>
    <p:sldId id="299" r:id="rId7"/>
    <p:sldId id="324" r:id="rId8"/>
    <p:sldId id="323" r:id="rId9"/>
    <p:sldId id="325" r:id="rId10"/>
    <p:sldId id="332" r:id="rId11"/>
    <p:sldId id="333" r:id="rId12"/>
    <p:sldId id="334" r:id="rId13"/>
    <p:sldId id="335" r:id="rId14"/>
    <p:sldId id="326" r:id="rId15"/>
    <p:sldId id="336" r:id="rId16"/>
    <p:sldId id="337" r:id="rId17"/>
    <p:sldId id="330" r:id="rId18"/>
    <p:sldId id="339" r:id="rId19"/>
    <p:sldId id="338" r:id="rId20"/>
    <p:sldId id="331" r:id="rId21"/>
    <p:sldId id="340" r:id="rId22"/>
    <p:sldId id="341" r:id="rId23"/>
    <p:sldId id="342" r:id="rId24"/>
    <p:sldId id="343" r:id="rId25"/>
  </p:sldIdLst>
  <p:sldSz cx="9144000" cy="6858000" type="screen4x3"/>
  <p:notesSz cx="6858000" cy="9144000"/>
  <p:custDataLst>
    <p:tags r:id="rId26"/>
  </p:custDataLst>
  <p:defaultTextStyle>
    <a:defPPr>
      <a:defRPr lang="ja-JP"/>
    </a:defPPr>
    <a:lvl1pPr algn="l" rtl="0" fontAlgn="base" latinLnBrk="1">
      <a:spcBef>
        <a:spcPct val="0"/>
      </a:spcBef>
      <a:spcAft>
        <a:spcPct val="0"/>
      </a:spcAft>
      <a:defRPr kumimoji="1" kern="1200">
        <a:solidFill>
          <a:schemeClr val="tx1"/>
        </a:solidFill>
        <a:latin typeface="Verdana" pitchFamily="34" charset="0"/>
        <a:ea typeface="ＭＳ Ｐゴシック" pitchFamily="34" charset="-128"/>
        <a:cs typeface="+mn-cs"/>
      </a:defRPr>
    </a:lvl1pPr>
    <a:lvl2pPr marL="457200" algn="l" rtl="0" fontAlgn="base" latinLnBrk="1">
      <a:spcBef>
        <a:spcPct val="0"/>
      </a:spcBef>
      <a:spcAft>
        <a:spcPct val="0"/>
      </a:spcAft>
      <a:defRPr kumimoji="1" kern="1200">
        <a:solidFill>
          <a:schemeClr val="tx1"/>
        </a:solidFill>
        <a:latin typeface="Verdana" pitchFamily="34" charset="0"/>
        <a:ea typeface="ＭＳ Ｐゴシック" pitchFamily="34" charset="-128"/>
        <a:cs typeface="+mn-cs"/>
      </a:defRPr>
    </a:lvl2pPr>
    <a:lvl3pPr marL="914400" algn="l" rtl="0" fontAlgn="base" latinLnBrk="1">
      <a:spcBef>
        <a:spcPct val="0"/>
      </a:spcBef>
      <a:spcAft>
        <a:spcPct val="0"/>
      </a:spcAft>
      <a:defRPr kumimoji="1" kern="1200">
        <a:solidFill>
          <a:schemeClr val="tx1"/>
        </a:solidFill>
        <a:latin typeface="Verdana" pitchFamily="34" charset="0"/>
        <a:ea typeface="ＭＳ Ｐゴシック" pitchFamily="34" charset="-128"/>
        <a:cs typeface="+mn-cs"/>
      </a:defRPr>
    </a:lvl3pPr>
    <a:lvl4pPr marL="1371600" algn="l" rtl="0" fontAlgn="base" latinLnBrk="1">
      <a:spcBef>
        <a:spcPct val="0"/>
      </a:spcBef>
      <a:spcAft>
        <a:spcPct val="0"/>
      </a:spcAft>
      <a:defRPr kumimoji="1" kern="1200">
        <a:solidFill>
          <a:schemeClr val="tx1"/>
        </a:solidFill>
        <a:latin typeface="Verdana" pitchFamily="34" charset="0"/>
        <a:ea typeface="ＭＳ Ｐゴシック" pitchFamily="34" charset="-128"/>
        <a:cs typeface="+mn-cs"/>
      </a:defRPr>
    </a:lvl4pPr>
    <a:lvl5pPr marL="1828800" algn="l" rtl="0" fontAlgn="base" latinLnBrk="1">
      <a:spcBef>
        <a:spcPct val="0"/>
      </a:spcBef>
      <a:spcAft>
        <a:spcPct val="0"/>
      </a:spcAft>
      <a:defRPr kumimoji="1" kern="1200">
        <a:solidFill>
          <a:schemeClr val="tx1"/>
        </a:solidFill>
        <a:latin typeface="Verdana" pitchFamily="34" charset="0"/>
        <a:ea typeface="ＭＳ Ｐゴシック" pitchFamily="34" charset="-128"/>
        <a:cs typeface="+mn-cs"/>
      </a:defRPr>
    </a:lvl5pPr>
    <a:lvl6pPr marL="2286000" algn="l" defTabSz="914400" rtl="0" eaLnBrk="1" latinLnBrk="1" hangingPunct="1">
      <a:defRPr kumimoji="1" kern="1200">
        <a:solidFill>
          <a:schemeClr val="tx1"/>
        </a:solidFill>
        <a:latin typeface="Verdana" pitchFamily="34" charset="0"/>
        <a:ea typeface="ＭＳ Ｐゴシック" pitchFamily="34" charset="-128"/>
        <a:cs typeface="+mn-cs"/>
      </a:defRPr>
    </a:lvl6pPr>
    <a:lvl7pPr marL="2743200" algn="l" defTabSz="914400" rtl="0" eaLnBrk="1" latinLnBrk="1" hangingPunct="1">
      <a:defRPr kumimoji="1" kern="1200">
        <a:solidFill>
          <a:schemeClr val="tx1"/>
        </a:solidFill>
        <a:latin typeface="Verdana" pitchFamily="34" charset="0"/>
        <a:ea typeface="ＭＳ Ｐゴシック" pitchFamily="34" charset="-128"/>
        <a:cs typeface="+mn-cs"/>
      </a:defRPr>
    </a:lvl7pPr>
    <a:lvl8pPr marL="3200400" algn="l" defTabSz="914400" rtl="0" eaLnBrk="1" latinLnBrk="1" hangingPunct="1">
      <a:defRPr kumimoji="1" kern="1200">
        <a:solidFill>
          <a:schemeClr val="tx1"/>
        </a:solidFill>
        <a:latin typeface="Verdana" pitchFamily="34" charset="0"/>
        <a:ea typeface="ＭＳ Ｐゴシック" pitchFamily="34" charset="-128"/>
        <a:cs typeface="+mn-cs"/>
      </a:defRPr>
    </a:lvl8pPr>
    <a:lvl9pPr marL="3657600" algn="l" defTabSz="914400" rtl="0" eaLnBrk="1" latinLnBrk="1" hangingPunct="1">
      <a:defRPr kumimoji="1" kern="1200">
        <a:solidFill>
          <a:schemeClr val="tx1"/>
        </a:solidFill>
        <a:latin typeface="Verdana"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32" autoAdjust="0"/>
    <p:restoredTop sz="94713" autoAdjust="0"/>
  </p:normalViewPr>
  <p:slideViewPr>
    <p:cSldViewPr>
      <p:cViewPr varScale="1">
        <p:scale>
          <a:sx n="89" d="100"/>
          <a:sy n="89" d="100"/>
        </p:scale>
        <p:origin x="-5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G:\My%20docs\Forebank\lee-fb-reg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My%20docs\Forebank\lee-korea-fb.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ko-KR"/>
  <c:chart>
    <c:plotArea>
      <c:layout/>
      <c:lineChart>
        <c:grouping val="standard"/>
        <c:ser>
          <c:idx val="0"/>
          <c:order val="0"/>
          <c:tx>
            <c:strRef>
              <c:f>Sheet1!$A$3</c:f>
              <c:strCache>
                <c:ptCount val="1"/>
                <c:pt idx="0">
                  <c:v>East Asia and Pacific</c:v>
                </c:pt>
              </c:strCache>
            </c:strRef>
          </c:tx>
          <c:cat>
            <c:numRef>
              <c:f>Sheet1!$B$2:$L$2</c:f>
              <c:numCache>
                <c:formatCode>General</c:formatCode>
                <c:ptCount val="11"/>
                <c:pt idx="0">
                  <c:v>1995</c:v>
                </c:pt>
                <c:pt idx="1">
                  <c:v>1996</c:v>
                </c:pt>
                <c:pt idx="2">
                  <c:v>1997</c:v>
                </c:pt>
                <c:pt idx="3">
                  <c:v>1998</c:v>
                </c:pt>
                <c:pt idx="4">
                  <c:v>1999</c:v>
                </c:pt>
                <c:pt idx="5">
                  <c:v>2000</c:v>
                </c:pt>
                <c:pt idx="6">
                  <c:v>2001</c:v>
                </c:pt>
                <c:pt idx="7">
                  <c:v>2002</c:v>
                </c:pt>
                <c:pt idx="8">
                  <c:v>2003</c:v>
                </c:pt>
                <c:pt idx="9">
                  <c:v>2004</c:v>
                </c:pt>
                <c:pt idx="10">
                  <c:v>2005</c:v>
                </c:pt>
              </c:numCache>
            </c:numRef>
          </c:cat>
          <c:val>
            <c:numRef>
              <c:f>Sheet1!$B$3:$L$3</c:f>
              <c:numCache>
                <c:formatCode>General</c:formatCode>
                <c:ptCount val="11"/>
                <c:pt idx="0">
                  <c:v>7</c:v>
                </c:pt>
                <c:pt idx="1">
                  <c:v>7</c:v>
                </c:pt>
                <c:pt idx="2">
                  <c:v>6</c:v>
                </c:pt>
                <c:pt idx="3">
                  <c:v>6</c:v>
                </c:pt>
                <c:pt idx="4">
                  <c:v>5</c:v>
                </c:pt>
                <c:pt idx="5">
                  <c:v>5</c:v>
                </c:pt>
                <c:pt idx="6">
                  <c:v>4</c:v>
                </c:pt>
                <c:pt idx="7">
                  <c:v>4</c:v>
                </c:pt>
                <c:pt idx="8">
                  <c:v>3</c:v>
                </c:pt>
                <c:pt idx="9">
                  <c:v>3</c:v>
                </c:pt>
                <c:pt idx="10">
                  <c:v>3</c:v>
                </c:pt>
              </c:numCache>
            </c:numRef>
          </c:val>
        </c:ser>
        <c:ser>
          <c:idx val="1"/>
          <c:order val="1"/>
          <c:tx>
            <c:strRef>
              <c:f>Sheet1!$A$4</c:f>
              <c:strCache>
                <c:ptCount val="1"/>
                <c:pt idx="0">
                  <c:v>Europe and Central Asia</c:v>
                </c:pt>
              </c:strCache>
            </c:strRef>
          </c:tx>
          <c:cat>
            <c:numRef>
              <c:f>Sheet1!$B$2:$L$2</c:f>
              <c:numCache>
                <c:formatCode>General</c:formatCode>
                <c:ptCount val="11"/>
                <c:pt idx="0">
                  <c:v>1995</c:v>
                </c:pt>
                <c:pt idx="1">
                  <c:v>1996</c:v>
                </c:pt>
                <c:pt idx="2">
                  <c:v>1997</c:v>
                </c:pt>
                <c:pt idx="3">
                  <c:v>1998</c:v>
                </c:pt>
                <c:pt idx="4">
                  <c:v>1999</c:v>
                </c:pt>
                <c:pt idx="5">
                  <c:v>2000</c:v>
                </c:pt>
                <c:pt idx="6">
                  <c:v>2001</c:v>
                </c:pt>
                <c:pt idx="7">
                  <c:v>2002</c:v>
                </c:pt>
                <c:pt idx="8">
                  <c:v>2003</c:v>
                </c:pt>
                <c:pt idx="9">
                  <c:v>2004</c:v>
                </c:pt>
                <c:pt idx="10">
                  <c:v>2005</c:v>
                </c:pt>
              </c:numCache>
            </c:numRef>
          </c:cat>
          <c:val>
            <c:numRef>
              <c:f>Sheet1!$B$4:$L$4</c:f>
              <c:numCache>
                <c:formatCode>General</c:formatCode>
                <c:ptCount val="11"/>
                <c:pt idx="0">
                  <c:v>23</c:v>
                </c:pt>
                <c:pt idx="1">
                  <c:v>28</c:v>
                </c:pt>
                <c:pt idx="2">
                  <c:v>29</c:v>
                </c:pt>
                <c:pt idx="3">
                  <c:v>39</c:v>
                </c:pt>
                <c:pt idx="4">
                  <c:v>22</c:v>
                </c:pt>
                <c:pt idx="5">
                  <c:v>26</c:v>
                </c:pt>
                <c:pt idx="6">
                  <c:v>32</c:v>
                </c:pt>
                <c:pt idx="7">
                  <c:v>37</c:v>
                </c:pt>
                <c:pt idx="8">
                  <c:v>39</c:v>
                </c:pt>
                <c:pt idx="9">
                  <c:v>39</c:v>
                </c:pt>
                <c:pt idx="10">
                  <c:v>39</c:v>
                </c:pt>
              </c:numCache>
            </c:numRef>
          </c:val>
        </c:ser>
        <c:ser>
          <c:idx val="2"/>
          <c:order val="2"/>
          <c:tx>
            <c:strRef>
              <c:f>Sheet1!$A$5</c:f>
              <c:strCache>
                <c:ptCount val="1"/>
                <c:pt idx="0">
                  <c:v>Latin America and Caribbean</c:v>
                </c:pt>
              </c:strCache>
            </c:strRef>
          </c:tx>
          <c:cat>
            <c:numRef>
              <c:f>Sheet1!$B$2:$L$2</c:f>
              <c:numCache>
                <c:formatCode>General</c:formatCode>
                <c:ptCount val="11"/>
                <c:pt idx="0">
                  <c:v>1995</c:v>
                </c:pt>
                <c:pt idx="1">
                  <c:v>1996</c:v>
                </c:pt>
                <c:pt idx="2">
                  <c:v>1997</c:v>
                </c:pt>
                <c:pt idx="3">
                  <c:v>1998</c:v>
                </c:pt>
                <c:pt idx="4">
                  <c:v>1999</c:v>
                </c:pt>
                <c:pt idx="5">
                  <c:v>2000</c:v>
                </c:pt>
                <c:pt idx="6">
                  <c:v>2001</c:v>
                </c:pt>
                <c:pt idx="7">
                  <c:v>2002</c:v>
                </c:pt>
                <c:pt idx="8">
                  <c:v>2003</c:v>
                </c:pt>
                <c:pt idx="9">
                  <c:v>2004</c:v>
                </c:pt>
                <c:pt idx="10">
                  <c:v>2005</c:v>
                </c:pt>
              </c:numCache>
            </c:numRef>
          </c:cat>
          <c:val>
            <c:numRef>
              <c:f>Sheet1!$B$5:$L$5</c:f>
              <c:numCache>
                <c:formatCode>General</c:formatCode>
                <c:ptCount val="11"/>
                <c:pt idx="0">
                  <c:v>11</c:v>
                </c:pt>
                <c:pt idx="1">
                  <c:v>14</c:v>
                </c:pt>
                <c:pt idx="2">
                  <c:v>16</c:v>
                </c:pt>
                <c:pt idx="3">
                  <c:v>21</c:v>
                </c:pt>
                <c:pt idx="4">
                  <c:v>25</c:v>
                </c:pt>
                <c:pt idx="5">
                  <c:v>31</c:v>
                </c:pt>
                <c:pt idx="6">
                  <c:v>32</c:v>
                </c:pt>
                <c:pt idx="7">
                  <c:v>41</c:v>
                </c:pt>
                <c:pt idx="8">
                  <c:v>39</c:v>
                </c:pt>
                <c:pt idx="9">
                  <c:v>38</c:v>
                </c:pt>
                <c:pt idx="10">
                  <c:v>37</c:v>
                </c:pt>
              </c:numCache>
            </c:numRef>
          </c:val>
        </c:ser>
        <c:ser>
          <c:idx val="3"/>
          <c:order val="3"/>
          <c:tx>
            <c:strRef>
              <c:f>Sheet1!$A$6</c:f>
              <c:strCache>
                <c:ptCount val="1"/>
                <c:pt idx="0">
                  <c:v>Middle East and Northern Africa</c:v>
                </c:pt>
              </c:strCache>
            </c:strRef>
          </c:tx>
          <c:cat>
            <c:numRef>
              <c:f>Sheet1!$B$2:$L$2</c:f>
              <c:numCache>
                <c:formatCode>General</c:formatCode>
                <c:ptCount val="11"/>
                <c:pt idx="0">
                  <c:v>1995</c:v>
                </c:pt>
                <c:pt idx="1">
                  <c:v>1996</c:v>
                </c:pt>
                <c:pt idx="2">
                  <c:v>1997</c:v>
                </c:pt>
                <c:pt idx="3">
                  <c:v>1998</c:v>
                </c:pt>
                <c:pt idx="4">
                  <c:v>1999</c:v>
                </c:pt>
                <c:pt idx="5">
                  <c:v>2000</c:v>
                </c:pt>
                <c:pt idx="6">
                  <c:v>2001</c:v>
                </c:pt>
                <c:pt idx="7">
                  <c:v>2002</c:v>
                </c:pt>
                <c:pt idx="8">
                  <c:v>2003</c:v>
                </c:pt>
                <c:pt idx="9">
                  <c:v>2004</c:v>
                </c:pt>
                <c:pt idx="10">
                  <c:v>2005</c:v>
                </c:pt>
              </c:numCache>
            </c:numRef>
          </c:cat>
          <c:val>
            <c:numRef>
              <c:f>Sheet1!$B$6:$L$6</c:f>
              <c:numCache>
                <c:formatCode>General</c:formatCode>
                <c:ptCount val="11"/>
                <c:pt idx="0">
                  <c:v>7</c:v>
                </c:pt>
                <c:pt idx="1">
                  <c:v>7</c:v>
                </c:pt>
                <c:pt idx="2">
                  <c:v>9</c:v>
                </c:pt>
                <c:pt idx="3">
                  <c:v>10</c:v>
                </c:pt>
                <c:pt idx="4">
                  <c:v>9</c:v>
                </c:pt>
                <c:pt idx="5">
                  <c:v>10</c:v>
                </c:pt>
                <c:pt idx="6">
                  <c:v>11</c:v>
                </c:pt>
                <c:pt idx="7">
                  <c:v>11</c:v>
                </c:pt>
                <c:pt idx="8">
                  <c:v>12</c:v>
                </c:pt>
                <c:pt idx="9">
                  <c:v>11</c:v>
                </c:pt>
                <c:pt idx="10">
                  <c:v>15</c:v>
                </c:pt>
              </c:numCache>
            </c:numRef>
          </c:val>
        </c:ser>
        <c:ser>
          <c:idx val="4"/>
          <c:order val="4"/>
          <c:tx>
            <c:strRef>
              <c:f>Sheet1!$A$7</c:f>
              <c:strCache>
                <c:ptCount val="1"/>
                <c:pt idx="0">
                  <c:v>South Asia</c:v>
                </c:pt>
              </c:strCache>
            </c:strRef>
          </c:tx>
          <c:cat>
            <c:numRef>
              <c:f>Sheet1!$B$2:$L$2</c:f>
              <c:numCache>
                <c:formatCode>General</c:formatCode>
                <c:ptCount val="11"/>
                <c:pt idx="0">
                  <c:v>1995</c:v>
                </c:pt>
                <c:pt idx="1">
                  <c:v>1996</c:v>
                </c:pt>
                <c:pt idx="2">
                  <c:v>1997</c:v>
                </c:pt>
                <c:pt idx="3">
                  <c:v>1998</c:v>
                </c:pt>
                <c:pt idx="4">
                  <c:v>1999</c:v>
                </c:pt>
                <c:pt idx="5">
                  <c:v>2000</c:v>
                </c:pt>
                <c:pt idx="6">
                  <c:v>2001</c:v>
                </c:pt>
                <c:pt idx="7">
                  <c:v>2002</c:v>
                </c:pt>
                <c:pt idx="8">
                  <c:v>2003</c:v>
                </c:pt>
                <c:pt idx="9">
                  <c:v>2004</c:v>
                </c:pt>
                <c:pt idx="10">
                  <c:v>2005</c:v>
                </c:pt>
              </c:numCache>
            </c:numRef>
          </c:cat>
          <c:val>
            <c:numRef>
              <c:f>Sheet1!$B$7:$L$7</c:f>
              <c:numCache>
                <c:formatCode>General</c:formatCode>
                <c:ptCount val="11"/>
                <c:pt idx="0">
                  <c:v>0</c:v>
                </c:pt>
                <c:pt idx="1">
                  <c:v>0</c:v>
                </c:pt>
                <c:pt idx="2">
                  <c:v>2</c:v>
                </c:pt>
                <c:pt idx="3">
                  <c:v>4</c:v>
                </c:pt>
                <c:pt idx="4">
                  <c:v>5</c:v>
                </c:pt>
                <c:pt idx="5">
                  <c:v>5</c:v>
                </c:pt>
                <c:pt idx="6">
                  <c:v>4</c:v>
                </c:pt>
                <c:pt idx="7">
                  <c:v>4</c:v>
                </c:pt>
                <c:pt idx="8">
                  <c:v>6</c:v>
                </c:pt>
                <c:pt idx="9">
                  <c:v>6</c:v>
                </c:pt>
                <c:pt idx="10">
                  <c:v>6</c:v>
                </c:pt>
              </c:numCache>
            </c:numRef>
          </c:val>
        </c:ser>
        <c:ser>
          <c:idx val="5"/>
          <c:order val="5"/>
          <c:tx>
            <c:strRef>
              <c:f>Sheet1!$A$8</c:f>
              <c:strCache>
                <c:ptCount val="1"/>
                <c:pt idx="0">
                  <c:v>Sub-Saharan Africa</c:v>
                </c:pt>
              </c:strCache>
            </c:strRef>
          </c:tx>
          <c:cat>
            <c:numRef>
              <c:f>Sheet1!$B$2:$L$2</c:f>
              <c:numCache>
                <c:formatCode>General</c:formatCode>
                <c:ptCount val="11"/>
                <c:pt idx="0">
                  <c:v>1995</c:v>
                </c:pt>
                <c:pt idx="1">
                  <c:v>1996</c:v>
                </c:pt>
                <c:pt idx="2">
                  <c:v>1997</c:v>
                </c:pt>
                <c:pt idx="3">
                  <c:v>1998</c:v>
                </c:pt>
                <c:pt idx="4">
                  <c:v>1999</c:v>
                </c:pt>
                <c:pt idx="5">
                  <c:v>2000</c:v>
                </c:pt>
                <c:pt idx="6">
                  <c:v>2001</c:v>
                </c:pt>
                <c:pt idx="7">
                  <c:v>2002</c:v>
                </c:pt>
                <c:pt idx="8">
                  <c:v>2003</c:v>
                </c:pt>
                <c:pt idx="9">
                  <c:v>2004</c:v>
                </c:pt>
                <c:pt idx="10">
                  <c:v>2005</c:v>
                </c:pt>
              </c:numCache>
            </c:numRef>
          </c:cat>
          <c:val>
            <c:numRef>
              <c:f>Sheet1!$B$8:$L$8</c:f>
              <c:numCache>
                <c:formatCode>General</c:formatCode>
                <c:ptCount val="11"/>
                <c:pt idx="0">
                  <c:v>20</c:v>
                </c:pt>
                <c:pt idx="1">
                  <c:v>20</c:v>
                </c:pt>
                <c:pt idx="2">
                  <c:v>19</c:v>
                </c:pt>
                <c:pt idx="3">
                  <c:v>22</c:v>
                </c:pt>
                <c:pt idx="4">
                  <c:v>23</c:v>
                </c:pt>
                <c:pt idx="5">
                  <c:v>24</c:v>
                </c:pt>
                <c:pt idx="6">
                  <c:v>26</c:v>
                </c:pt>
                <c:pt idx="7">
                  <c:v>29</c:v>
                </c:pt>
                <c:pt idx="8">
                  <c:v>35</c:v>
                </c:pt>
                <c:pt idx="9">
                  <c:v>11</c:v>
                </c:pt>
                <c:pt idx="10">
                  <c:v>9</c:v>
                </c:pt>
              </c:numCache>
            </c:numRef>
          </c:val>
        </c:ser>
        <c:ser>
          <c:idx val="6"/>
          <c:order val="6"/>
          <c:tx>
            <c:strRef>
              <c:f>Sheet1!$A$9</c:f>
              <c:strCache>
                <c:ptCount val="1"/>
                <c:pt idx="0">
                  <c:v>All developing countries</c:v>
                </c:pt>
              </c:strCache>
            </c:strRef>
          </c:tx>
          <c:cat>
            <c:numRef>
              <c:f>Sheet1!$B$2:$L$2</c:f>
              <c:numCache>
                <c:formatCode>General</c:formatCode>
                <c:ptCount val="11"/>
                <c:pt idx="0">
                  <c:v>1995</c:v>
                </c:pt>
                <c:pt idx="1">
                  <c:v>1996</c:v>
                </c:pt>
                <c:pt idx="2">
                  <c:v>1997</c:v>
                </c:pt>
                <c:pt idx="3">
                  <c:v>1998</c:v>
                </c:pt>
                <c:pt idx="4">
                  <c:v>1999</c:v>
                </c:pt>
                <c:pt idx="5">
                  <c:v>2000</c:v>
                </c:pt>
                <c:pt idx="6">
                  <c:v>2001</c:v>
                </c:pt>
                <c:pt idx="7">
                  <c:v>2002</c:v>
                </c:pt>
                <c:pt idx="8">
                  <c:v>2003</c:v>
                </c:pt>
                <c:pt idx="9">
                  <c:v>2004</c:v>
                </c:pt>
                <c:pt idx="10">
                  <c:v>2005</c:v>
                </c:pt>
              </c:numCache>
            </c:numRef>
          </c:cat>
          <c:val>
            <c:numRef>
              <c:f>Sheet1!$B$9:$L$9</c:f>
              <c:numCache>
                <c:formatCode>General</c:formatCode>
                <c:ptCount val="11"/>
                <c:pt idx="0">
                  <c:v>10</c:v>
                </c:pt>
                <c:pt idx="1">
                  <c:v>11</c:v>
                </c:pt>
                <c:pt idx="2">
                  <c:v>13</c:v>
                </c:pt>
                <c:pt idx="3">
                  <c:v>16</c:v>
                </c:pt>
                <c:pt idx="4">
                  <c:v>15</c:v>
                </c:pt>
                <c:pt idx="5">
                  <c:v>18</c:v>
                </c:pt>
                <c:pt idx="6">
                  <c:v>18</c:v>
                </c:pt>
                <c:pt idx="7">
                  <c:v>17</c:v>
                </c:pt>
                <c:pt idx="8">
                  <c:v>15</c:v>
                </c:pt>
                <c:pt idx="9">
                  <c:v>15</c:v>
                </c:pt>
                <c:pt idx="10">
                  <c:v>15</c:v>
                </c:pt>
              </c:numCache>
            </c:numRef>
          </c:val>
        </c:ser>
        <c:marker val="1"/>
        <c:axId val="144284288"/>
        <c:axId val="144290176"/>
      </c:lineChart>
      <c:catAx>
        <c:axId val="144284288"/>
        <c:scaling>
          <c:orientation val="minMax"/>
        </c:scaling>
        <c:axPos val="b"/>
        <c:numFmt formatCode="General" sourceLinked="1"/>
        <c:tickLblPos val="nextTo"/>
        <c:crossAx val="144290176"/>
        <c:crosses val="autoZero"/>
        <c:auto val="1"/>
        <c:lblAlgn val="ctr"/>
        <c:lblOffset val="100"/>
      </c:catAx>
      <c:valAx>
        <c:axId val="144290176"/>
        <c:scaling>
          <c:orientation val="minMax"/>
        </c:scaling>
        <c:axPos val="l"/>
        <c:majorGridlines/>
        <c:numFmt formatCode="General" sourceLinked="1"/>
        <c:tickLblPos val="nextTo"/>
        <c:crossAx val="144284288"/>
        <c:crosses val="autoZero"/>
        <c:crossBetween val="between"/>
      </c:valAx>
    </c:plotArea>
    <c:legend>
      <c:legendPos val="b"/>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ko-KR"/>
  <c:chart>
    <c:plotArea>
      <c:layout/>
      <c:lineChart>
        <c:grouping val="standard"/>
        <c:ser>
          <c:idx val="0"/>
          <c:order val="0"/>
          <c:tx>
            <c:strRef>
              <c:f>Sheet1!$B$11</c:f>
              <c:strCache>
                <c:ptCount val="1"/>
                <c:pt idx="0">
                  <c:v>share in number</c:v>
                </c:pt>
              </c:strCache>
            </c:strRef>
          </c:tx>
          <c:cat>
            <c:numRef>
              <c:f>Sheet1!$C$10:$N$10</c:f>
              <c:numCache>
                <c:formatCode>General</c:formatCode>
                <c:ptCount val="12"/>
                <c:pt idx="0">
                  <c:v>1995</c:v>
                </c:pt>
                <c:pt idx="1">
                  <c:v>1996</c:v>
                </c:pt>
                <c:pt idx="2">
                  <c:v>1997</c:v>
                </c:pt>
                <c:pt idx="3">
                  <c:v>1998</c:v>
                </c:pt>
                <c:pt idx="4">
                  <c:v>1999</c:v>
                </c:pt>
                <c:pt idx="5">
                  <c:v>2000</c:v>
                </c:pt>
                <c:pt idx="6">
                  <c:v>2001</c:v>
                </c:pt>
                <c:pt idx="7">
                  <c:v>2002</c:v>
                </c:pt>
                <c:pt idx="8">
                  <c:v>2003</c:v>
                </c:pt>
                <c:pt idx="9">
                  <c:v>2004</c:v>
                </c:pt>
                <c:pt idx="10">
                  <c:v>2005</c:v>
                </c:pt>
                <c:pt idx="11">
                  <c:v>2006</c:v>
                </c:pt>
              </c:numCache>
            </c:numRef>
          </c:cat>
          <c:val>
            <c:numRef>
              <c:f>Sheet1!$C$11:$N$11</c:f>
              <c:numCache>
                <c:formatCode>0.00</c:formatCode>
                <c:ptCount val="12"/>
                <c:pt idx="0">
                  <c:v>0</c:v>
                </c:pt>
                <c:pt idx="1">
                  <c:v>0</c:v>
                </c:pt>
                <c:pt idx="2">
                  <c:v>0</c:v>
                </c:pt>
                <c:pt idx="3">
                  <c:v>0</c:v>
                </c:pt>
                <c:pt idx="4">
                  <c:v>5.5555555555555483</c:v>
                </c:pt>
                <c:pt idx="5">
                  <c:v>6.666666666666667</c:v>
                </c:pt>
                <c:pt idx="6">
                  <c:v>13.333333333333334</c:v>
                </c:pt>
                <c:pt idx="7">
                  <c:v>20</c:v>
                </c:pt>
                <c:pt idx="8">
                  <c:v>28.571428571428569</c:v>
                </c:pt>
                <c:pt idx="9">
                  <c:v>28.571428571428569</c:v>
                </c:pt>
                <c:pt idx="10">
                  <c:v>28.571428571428569</c:v>
                </c:pt>
                <c:pt idx="11">
                  <c:v>28.571428571428569</c:v>
                </c:pt>
              </c:numCache>
            </c:numRef>
          </c:val>
        </c:ser>
        <c:ser>
          <c:idx val="1"/>
          <c:order val="1"/>
          <c:tx>
            <c:strRef>
              <c:f>Sheet1!$B$12</c:f>
              <c:strCache>
                <c:ptCount val="1"/>
                <c:pt idx="0">
                  <c:v>share in assets</c:v>
                </c:pt>
              </c:strCache>
            </c:strRef>
          </c:tx>
          <c:cat>
            <c:numRef>
              <c:f>Sheet1!$C$10:$N$10</c:f>
              <c:numCache>
                <c:formatCode>General</c:formatCode>
                <c:ptCount val="12"/>
                <c:pt idx="0">
                  <c:v>1995</c:v>
                </c:pt>
                <c:pt idx="1">
                  <c:v>1996</c:v>
                </c:pt>
                <c:pt idx="2">
                  <c:v>1997</c:v>
                </c:pt>
                <c:pt idx="3">
                  <c:v>1998</c:v>
                </c:pt>
                <c:pt idx="4">
                  <c:v>1999</c:v>
                </c:pt>
                <c:pt idx="5">
                  <c:v>2000</c:v>
                </c:pt>
                <c:pt idx="6">
                  <c:v>2001</c:v>
                </c:pt>
                <c:pt idx="7">
                  <c:v>2002</c:v>
                </c:pt>
                <c:pt idx="8">
                  <c:v>2003</c:v>
                </c:pt>
                <c:pt idx="9">
                  <c:v>2004</c:v>
                </c:pt>
                <c:pt idx="10">
                  <c:v>2005</c:v>
                </c:pt>
                <c:pt idx="11">
                  <c:v>2006</c:v>
                </c:pt>
              </c:numCache>
            </c:numRef>
          </c:cat>
          <c:val>
            <c:numRef>
              <c:f>Sheet1!$C$12:$N$12</c:f>
              <c:numCache>
                <c:formatCode>0.00</c:formatCode>
                <c:ptCount val="12"/>
                <c:pt idx="0">
                  <c:v>0</c:v>
                </c:pt>
                <c:pt idx="1">
                  <c:v>0</c:v>
                </c:pt>
                <c:pt idx="2">
                  <c:v>0</c:v>
                </c:pt>
                <c:pt idx="3">
                  <c:v>0</c:v>
                </c:pt>
                <c:pt idx="4">
                  <c:v>11.111111111111098</c:v>
                </c:pt>
                <c:pt idx="5">
                  <c:v>10.593558690444503</c:v>
                </c:pt>
                <c:pt idx="6">
                  <c:v>14.32980599647267</c:v>
                </c:pt>
                <c:pt idx="7">
                  <c:v>42.909922589725547</c:v>
                </c:pt>
                <c:pt idx="8">
                  <c:v>47.019647019646939</c:v>
                </c:pt>
                <c:pt idx="9">
                  <c:v>46.041958041958061</c:v>
                </c:pt>
                <c:pt idx="10">
                  <c:v>44.292237442922399</c:v>
                </c:pt>
                <c:pt idx="11">
                  <c:v>46.442953020134233</c:v>
                </c:pt>
              </c:numCache>
            </c:numRef>
          </c:val>
        </c:ser>
        <c:marker val="1"/>
        <c:axId val="144306944"/>
        <c:axId val="144308480"/>
      </c:lineChart>
      <c:catAx>
        <c:axId val="144306944"/>
        <c:scaling>
          <c:orientation val="minMax"/>
        </c:scaling>
        <c:axPos val="b"/>
        <c:numFmt formatCode="General" sourceLinked="1"/>
        <c:tickLblPos val="nextTo"/>
        <c:crossAx val="144308480"/>
        <c:crosses val="autoZero"/>
        <c:auto val="1"/>
        <c:lblAlgn val="ctr"/>
        <c:lblOffset val="100"/>
      </c:catAx>
      <c:valAx>
        <c:axId val="144308480"/>
        <c:scaling>
          <c:orientation val="minMax"/>
        </c:scaling>
        <c:axPos val="l"/>
        <c:majorGridlines/>
        <c:numFmt formatCode="0.00" sourceLinked="1"/>
        <c:tickLblPos val="nextTo"/>
        <c:crossAx val="144306944"/>
        <c:crosses val="autoZero"/>
        <c:crossBetween val="between"/>
      </c:valAx>
    </c:plotArea>
    <c:legend>
      <c:legendPos val="b"/>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pPr>
              <a:defRPr/>
            </a:pPr>
            <a:endParaRPr lang="en-US" altLang="ja-JP"/>
          </a:p>
        </p:txBody>
      </p:sp>
      <p:sp>
        <p:nvSpPr>
          <p:cNvPr id="5" name="바닥글 개체 틀 4"/>
          <p:cNvSpPr>
            <a:spLocks noGrp="1"/>
          </p:cNvSpPr>
          <p:nvPr>
            <p:ph type="ftr" sz="quarter" idx="11"/>
          </p:nvPr>
        </p:nvSpPr>
        <p:spPr/>
        <p:txBody>
          <a:bodyPr/>
          <a:lstStyle>
            <a:lvl1pPr>
              <a:defRPr/>
            </a:lvl1pPr>
          </a:lstStyle>
          <a:p>
            <a:pPr>
              <a:defRPr/>
            </a:pPr>
            <a:endParaRPr lang="en-US" altLang="ja-JP"/>
          </a:p>
        </p:txBody>
      </p:sp>
      <p:sp>
        <p:nvSpPr>
          <p:cNvPr id="6" name="슬라이드 번호 개체 틀 5"/>
          <p:cNvSpPr>
            <a:spLocks noGrp="1"/>
          </p:cNvSpPr>
          <p:nvPr>
            <p:ph type="sldNum" sz="quarter" idx="12"/>
          </p:nvPr>
        </p:nvSpPr>
        <p:spPr/>
        <p:txBody>
          <a:bodyPr/>
          <a:lstStyle>
            <a:lvl1pPr>
              <a:defRPr/>
            </a:lvl1pPr>
          </a:lstStyle>
          <a:p>
            <a:pPr>
              <a:defRPr/>
            </a:pPr>
            <a:fld id="{41A46BC2-71EE-4A51-A926-FD140247A299}"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endParaRPr lang="en-US" altLang="ja-JP"/>
          </a:p>
        </p:txBody>
      </p:sp>
      <p:sp>
        <p:nvSpPr>
          <p:cNvPr id="5" name="바닥글 개체 틀 4"/>
          <p:cNvSpPr>
            <a:spLocks noGrp="1"/>
          </p:cNvSpPr>
          <p:nvPr>
            <p:ph type="ftr" sz="quarter" idx="11"/>
          </p:nvPr>
        </p:nvSpPr>
        <p:spPr/>
        <p:txBody>
          <a:bodyPr/>
          <a:lstStyle>
            <a:lvl1pPr>
              <a:defRPr/>
            </a:lvl1pPr>
          </a:lstStyle>
          <a:p>
            <a:pPr>
              <a:defRPr/>
            </a:pPr>
            <a:endParaRPr lang="en-US" altLang="ja-JP"/>
          </a:p>
        </p:txBody>
      </p:sp>
      <p:sp>
        <p:nvSpPr>
          <p:cNvPr id="6" name="슬라이드 번호 개체 틀 5"/>
          <p:cNvSpPr>
            <a:spLocks noGrp="1"/>
          </p:cNvSpPr>
          <p:nvPr>
            <p:ph type="sldNum" sz="quarter" idx="12"/>
          </p:nvPr>
        </p:nvSpPr>
        <p:spPr/>
        <p:txBody>
          <a:bodyPr/>
          <a:lstStyle>
            <a:lvl1pPr>
              <a:defRPr/>
            </a:lvl1pPr>
          </a:lstStyle>
          <a:p>
            <a:pPr>
              <a:defRPr/>
            </a:pPr>
            <a:fld id="{3BACB973-99CE-4FAF-93E4-82CF6D1572FF}"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endParaRPr lang="en-US" altLang="ja-JP"/>
          </a:p>
        </p:txBody>
      </p:sp>
      <p:sp>
        <p:nvSpPr>
          <p:cNvPr id="5" name="바닥글 개체 틀 4"/>
          <p:cNvSpPr>
            <a:spLocks noGrp="1"/>
          </p:cNvSpPr>
          <p:nvPr>
            <p:ph type="ftr" sz="quarter" idx="11"/>
          </p:nvPr>
        </p:nvSpPr>
        <p:spPr/>
        <p:txBody>
          <a:bodyPr/>
          <a:lstStyle>
            <a:lvl1pPr>
              <a:defRPr/>
            </a:lvl1pPr>
          </a:lstStyle>
          <a:p>
            <a:pPr>
              <a:defRPr/>
            </a:pPr>
            <a:endParaRPr lang="en-US" altLang="ja-JP"/>
          </a:p>
        </p:txBody>
      </p:sp>
      <p:sp>
        <p:nvSpPr>
          <p:cNvPr id="6" name="슬라이드 번호 개체 틀 5"/>
          <p:cNvSpPr>
            <a:spLocks noGrp="1"/>
          </p:cNvSpPr>
          <p:nvPr>
            <p:ph type="sldNum" sz="quarter" idx="12"/>
          </p:nvPr>
        </p:nvSpPr>
        <p:spPr/>
        <p:txBody>
          <a:bodyPr/>
          <a:lstStyle>
            <a:lvl1pPr>
              <a:defRPr/>
            </a:lvl1pPr>
          </a:lstStyle>
          <a:p>
            <a:pPr>
              <a:defRPr/>
            </a:pPr>
            <a:fld id="{69841B44-3885-4CFC-A0A2-104FA1BA3EE2}"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endParaRPr lang="en-US" altLang="ja-JP"/>
          </a:p>
        </p:txBody>
      </p:sp>
      <p:sp>
        <p:nvSpPr>
          <p:cNvPr id="5" name="바닥글 개체 틀 4"/>
          <p:cNvSpPr>
            <a:spLocks noGrp="1"/>
          </p:cNvSpPr>
          <p:nvPr>
            <p:ph type="ftr" sz="quarter" idx="11"/>
          </p:nvPr>
        </p:nvSpPr>
        <p:spPr/>
        <p:txBody>
          <a:bodyPr/>
          <a:lstStyle>
            <a:lvl1pPr>
              <a:defRPr/>
            </a:lvl1pPr>
          </a:lstStyle>
          <a:p>
            <a:pPr>
              <a:defRPr/>
            </a:pPr>
            <a:endParaRPr lang="en-US" altLang="ja-JP"/>
          </a:p>
        </p:txBody>
      </p:sp>
      <p:sp>
        <p:nvSpPr>
          <p:cNvPr id="6" name="슬라이드 번호 개체 틀 5"/>
          <p:cNvSpPr>
            <a:spLocks noGrp="1"/>
          </p:cNvSpPr>
          <p:nvPr>
            <p:ph type="sldNum" sz="quarter" idx="12"/>
          </p:nvPr>
        </p:nvSpPr>
        <p:spPr/>
        <p:txBody>
          <a:bodyPr/>
          <a:lstStyle>
            <a:lvl1pPr>
              <a:defRPr/>
            </a:lvl1pPr>
          </a:lstStyle>
          <a:p>
            <a:pPr>
              <a:defRPr/>
            </a:pPr>
            <a:fld id="{6BA45C4B-EEAD-42AF-A812-D01B528E78B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pPr>
              <a:defRPr/>
            </a:pPr>
            <a:endParaRPr lang="en-US" altLang="ja-JP"/>
          </a:p>
        </p:txBody>
      </p:sp>
      <p:sp>
        <p:nvSpPr>
          <p:cNvPr id="5" name="바닥글 개체 틀 4"/>
          <p:cNvSpPr>
            <a:spLocks noGrp="1"/>
          </p:cNvSpPr>
          <p:nvPr>
            <p:ph type="ftr" sz="quarter" idx="11"/>
          </p:nvPr>
        </p:nvSpPr>
        <p:spPr/>
        <p:txBody>
          <a:bodyPr/>
          <a:lstStyle>
            <a:lvl1pPr>
              <a:defRPr/>
            </a:lvl1pPr>
          </a:lstStyle>
          <a:p>
            <a:pPr>
              <a:defRPr/>
            </a:pPr>
            <a:endParaRPr lang="en-US" altLang="ja-JP"/>
          </a:p>
        </p:txBody>
      </p:sp>
      <p:sp>
        <p:nvSpPr>
          <p:cNvPr id="6" name="슬라이드 번호 개체 틀 5"/>
          <p:cNvSpPr>
            <a:spLocks noGrp="1"/>
          </p:cNvSpPr>
          <p:nvPr>
            <p:ph type="sldNum" sz="quarter" idx="12"/>
          </p:nvPr>
        </p:nvSpPr>
        <p:spPr/>
        <p:txBody>
          <a:bodyPr/>
          <a:lstStyle>
            <a:lvl1pPr>
              <a:defRPr/>
            </a:lvl1pPr>
          </a:lstStyle>
          <a:p>
            <a:pPr>
              <a:defRPr/>
            </a:pPr>
            <a:fld id="{46065A11-5F0B-4E70-9710-4318AB75C1E2}"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3"/>
          <p:cNvSpPr>
            <a:spLocks noGrp="1"/>
          </p:cNvSpPr>
          <p:nvPr>
            <p:ph type="dt" sz="half" idx="10"/>
          </p:nvPr>
        </p:nvSpPr>
        <p:spPr/>
        <p:txBody>
          <a:bodyPr/>
          <a:lstStyle>
            <a:lvl1pPr>
              <a:defRPr/>
            </a:lvl1pPr>
          </a:lstStyle>
          <a:p>
            <a:pPr>
              <a:defRPr/>
            </a:pPr>
            <a:endParaRPr lang="en-US" altLang="ja-JP"/>
          </a:p>
        </p:txBody>
      </p:sp>
      <p:sp>
        <p:nvSpPr>
          <p:cNvPr id="6" name="바닥글 개체 틀 4"/>
          <p:cNvSpPr>
            <a:spLocks noGrp="1"/>
          </p:cNvSpPr>
          <p:nvPr>
            <p:ph type="ftr" sz="quarter" idx="11"/>
          </p:nvPr>
        </p:nvSpPr>
        <p:spPr/>
        <p:txBody>
          <a:bodyPr/>
          <a:lstStyle>
            <a:lvl1pPr>
              <a:defRPr/>
            </a:lvl1pPr>
          </a:lstStyle>
          <a:p>
            <a:pPr>
              <a:defRPr/>
            </a:pPr>
            <a:endParaRPr lang="en-US" altLang="ja-JP"/>
          </a:p>
        </p:txBody>
      </p:sp>
      <p:sp>
        <p:nvSpPr>
          <p:cNvPr id="7" name="슬라이드 번호 개체 틀 5"/>
          <p:cNvSpPr>
            <a:spLocks noGrp="1"/>
          </p:cNvSpPr>
          <p:nvPr>
            <p:ph type="sldNum" sz="quarter" idx="12"/>
          </p:nvPr>
        </p:nvSpPr>
        <p:spPr/>
        <p:txBody>
          <a:bodyPr/>
          <a:lstStyle>
            <a:lvl1pPr>
              <a:defRPr/>
            </a:lvl1pPr>
          </a:lstStyle>
          <a:p>
            <a:pPr>
              <a:defRPr/>
            </a:pPr>
            <a:fld id="{60BF2A91-3241-463F-99D1-EEFABEA11EA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3"/>
          <p:cNvSpPr>
            <a:spLocks noGrp="1"/>
          </p:cNvSpPr>
          <p:nvPr>
            <p:ph type="dt" sz="half" idx="10"/>
          </p:nvPr>
        </p:nvSpPr>
        <p:spPr/>
        <p:txBody>
          <a:bodyPr/>
          <a:lstStyle>
            <a:lvl1pPr>
              <a:defRPr/>
            </a:lvl1pPr>
          </a:lstStyle>
          <a:p>
            <a:pPr>
              <a:defRPr/>
            </a:pPr>
            <a:endParaRPr lang="en-US" altLang="ja-JP"/>
          </a:p>
        </p:txBody>
      </p:sp>
      <p:sp>
        <p:nvSpPr>
          <p:cNvPr id="8" name="바닥글 개체 틀 4"/>
          <p:cNvSpPr>
            <a:spLocks noGrp="1"/>
          </p:cNvSpPr>
          <p:nvPr>
            <p:ph type="ftr" sz="quarter" idx="11"/>
          </p:nvPr>
        </p:nvSpPr>
        <p:spPr/>
        <p:txBody>
          <a:bodyPr/>
          <a:lstStyle>
            <a:lvl1pPr>
              <a:defRPr/>
            </a:lvl1pPr>
          </a:lstStyle>
          <a:p>
            <a:pPr>
              <a:defRPr/>
            </a:pPr>
            <a:endParaRPr lang="en-US" altLang="ja-JP"/>
          </a:p>
        </p:txBody>
      </p:sp>
      <p:sp>
        <p:nvSpPr>
          <p:cNvPr id="9" name="슬라이드 번호 개체 틀 5"/>
          <p:cNvSpPr>
            <a:spLocks noGrp="1"/>
          </p:cNvSpPr>
          <p:nvPr>
            <p:ph type="sldNum" sz="quarter" idx="12"/>
          </p:nvPr>
        </p:nvSpPr>
        <p:spPr/>
        <p:txBody>
          <a:bodyPr/>
          <a:lstStyle>
            <a:lvl1pPr>
              <a:defRPr/>
            </a:lvl1pPr>
          </a:lstStyle>
          <a:p>
            <a:pPr>
              <a:defRPr/>
            </a:pPr>
            <a:fld id="{080B7E39-981B-4341-B467-43EE00DB27D5}"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3"/>
          <p:cNvSpPr>
            <a:spLocks noGrp="1"/>
          </p:cNvSpPr>
          <p:nvPr>
            <p:ph type="dt" sz="half" idx="10"/>
          </p:nvPr>
        </p:nvSpPr>
        <p:spPr/>
        <p:txBody>
          <a:bodyPr/>
          <a:lstStyle>
            <a:lvl1pPr>
              <a:defRPr/>
            </a:lvl1pPr>
          </a:lstStyle>
          <a:p>
            <a:pPr>
              <a:defRPr/>
            </a:pPr>
            <a:endParaRPr lang="en-US" altLang="ja-JP"/>
          </a:p>
        </p:txBody>
      </p:sp>
      <p:sp>
        <p:nvSpPr>
          <p:cNvPr id="4" name="바닥글 개체 틀 4"/>
          <p:cNvSpPr>
            <a:spLocks noGrp="1"/>
          </p:cNvSpPr>
          <p:nvPr>
            <p:ph type="ftr" sz="quarter" idx="11"/>
          </p:nvPr>
        </p:nvSpPr>
        <p:spPr/>
        <p:txBody>
          <a:bodyPr/>
          <a:lstStyle>
            <a:lvl1pPr>
              <a:defRPr/>
            </a:lvl1pPr>
          </a:lstStyle>
          <a:p>
            <a:pPr>
              <a:defRPr/>
            </a:pPr>
            <a:endParaRPr lang="en-US" altLang="ja-JP"/>
          </a:p>
        </p:txBody>
      </p:sp>
      <p:sp>
        <p:nvSpPr>
          <p:cNvPr id="5" name="슬라이드 번호 개체 틀 5"/>
          <p:cNvSpPr>
            <a:spLocks noGrp="1"/>
          </p:cNvSpPr>
          <p:nvPr>
            <p:ph type="sldNum" sz="quarter" idx="12"/>
          </p:nvPr>
        </p:nvSpPr>
        <p:spPr/>
        <p:txBody>
          <a:bodyPr/>
          <a:lstStyle>
            <a:lvl1pPr>
              <a:defRPr/>
            </a:lvl1pPr>
          </a:lstStyle>
          <a:p>
            <a:pPr>
              <a:defRPr/>
            </a:pPr>
            <a:fld id="{BF8DF95F-01BC-490A-B487-548E09C79021}"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3"/>
          <p:cNvSpPr>
            <a:spLocks noGrp="1"/>
          </p:cNvSpPr>
          <p:nvPr>
            <p:ph type="dt" sz="half" idx="10"/>
          </p:nvPr>
        </p:nvSpPr>
        <p:spPr/>
        <p:txBody>
          <a:bodyPr/>
          <a:lstStyle>
            <a:lvl1pPr>
              <a:defRPr/>
            </a:lvl1pPr>
          </a:lstStyle>
          <a:p>
            <a:pPr>
              <a:defRPr/>
            </a:pPr>
            <a:endParaRPr lang="en-US" altLang="ja-JP"/>
          </a:p>
        </p:txBody>
      </p:sp>
      <p:sp>
        <p:nvSpPr>
          <p:cNvPr id="3" name="바닥글 개체 틀 4"/>
          <p:cNvSpPr>
            <a:spLocks noGrp="1"/>
          </p:cNvSpPr>
          <p:nvPr>
            <p:ph type="ftr" sz="quarter" idx="11"/>
          </p:nvPr>
        </p:nvSpPr>
        <p:spPr/>
        <p:txBody>
          <a:bodyPr/>
          <a:lstStyle>
            <a:lvl1pPr>
              <a:defRPr/>
            </a:lvl1pPr>
          </a:lstStyle>
          <a:p>
            <a:pPr>
              <a:defRPr/>
            </a:pPr>
            <a:endParaRPr lang="en-US" altLang="ja-JP"/>
          </a:p>
        </p:txBody>
      </p:sp>
      <p:sp>
        <p:nvSpPr>
          <p:cNvPr id="4" name="슬라이드 번호 개체 틀 5"/>
          <p:cNvSpPr>
            <a:spLocks noGrp="1"/>
          </p:cNvSpPr>
          <p:nvPr>
            <p:ph type="sldNum" sz="quarter" idx="12"/>
          </p:nvPr>
        </p:nvSpPr>
        <p:spPr/>
        <p:txBody>
          <a:bodyPr/>
          <a:lstStyle>
            <a:lvl1pPr>
              <a:defRPr/>
            </a:lvl1pPr>
          </a:lstStyle>
          <a:p>
            <a:pPr>
              <a:defRPr/>
            </a:pPr>
            <a:fld id="{5370B6D0-7EFD-43AC-9F63-58EE9C1F17F8}"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3"/>
          <p:cNvSpPr>
            <a:spLocks noGrp="1"/>
          </p:cNvSpPr>
          <p:nvPr>
            <p:ph type="dt" sz="half" idx="10"/>
          </p:nvPr>
        </p:nvSpPr>
        <p:spPr/>
        <p:txBody>
          <a:bodyPr/>
          <a:lstStyle>
            <a:lvl1pPr>
              <a:defRPr/>
            </a:lvl1pPr>
          </a:lstStyle>
          <a:p>
            <a:pPr>
              <a:defRPr/>
            </a:pPr>
            <a:endParaRPr lang="en-US" altLang="ja-JP"/>
          </a:p>
        </p:txBody>
      </p:sp>
      <p:sp>
        <p:nvSpPr>
          <p:cNvPr id="6" name="바닥글 개체 틀 4"/>
          <p:cNvSpPr>
            <a:spLocks noGrp="1"/>
          </p:cNvSpPr>
          <p:nvPr>
            <p:ph type="ftr" sz="quarter" idx="11"/>
          </p:nvPr>
        </p:nvSpPr>
        <p:spPr/>
        <p:txBody>
          <a:bodyPr/>
          <a:lstStyle>
            <a:lvl1pPr>
              <a:defRPr/>
            </a:lvl1pPr>
          </a:lstStyle>
          <a:p>
            <a:pPr>
              <a:defRPr/>
            </a:pPr>
            <a:endParaRPr lang="en-US" altLang="ja-JP"/>
          </a:p>
        </p:txBody>
      </p:sp>
      <p:sp>
        <p:nvSpPr>
          <p:cNvPr id="7" name="슬라이드 번호 개체 틀 5"/>
          <p:cNvSpPr>
            <a:spLocks noGrp="1"/>
          </p:cNvSpPr>
          <p:nvPr>
            <p:ph type="sldNum" sz="quarter" idx="12"/>
          </p:nvPr>
        </p:nvSpPr>
        <p:spPr/>
        <p:txBody>
          <a:bodyPr/>
          <a:lstStyle>
            <a:lvl1pPr>
              <a:defRPr/>
            </a:lvl1pPr>
          </a:lstStyle>
          <a:p>
            <a:pPr>
              <a:defRPr/>
            </a:pPr>
            <a:fld id="{45D0B671-B27D-4D83-835C-FCD3F5385FA4}"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3"/>
          <p:cNvSpPr>
            <a:spLocks noGrp="1"/>
          </p:cNvSpPr>
          <p:nvPr>
            <p:ph type="dt" sz="half" idx="10"/>
          </p:nvPr>
        </p:nvSpPr>
        <p:spPr/>
        <p:txBody>
          <a:bodyPr/>
          <a:lstStyle>
            <a:lvl1pPr>
              <a:defRPr/>
            </a:lvl1pPr>
          </a:lstStyle>
          <a:p>
            <a:pPr>
              <a:defRPr/>
            </a:pPr>
            <a:endParaRPr lang="en-US" altLang="ja-JP"/>
          </a:p>
        </p:txBody>
      </p:sp>
      <p:sp>
        <p:nvSpPr>
          <p:cNvPr id="6" name="바닥글 개체 틀 4"/>
          <p:cNvSpPr>
            <a:spLocks noGrp="1"/>
          </p:cNvSpPr>
          <p:nvPr>
            <p:ph type="ftr" sz="quarter" idx="11"/>
          </p:nvPr>
        </p:nvSpPr>
        <p:spPr/>
        <p:txBody>
          <a:bodyPr/>
          <a:lstStyle>
            <a:lvl1pPr>
              <a:defRPr/>
            </a:lvl1pPr>
          </a:lstStyle>
          <a:p>
            <a:pPr>
              <a:defRPr/>
            </a:pPr>
            <a:endParaRPr lang="en-US" altLang="ja-JP"/>
          </a:p>
        </p:txBody>
      </p:sp>
      <p:sp>
        <p:nvSpPr>
          <p:cNvPr id="7" name="슬라이드 번호 개체 틀 5"/>
          <p:cNvSpPr>
            <a:spLocks noGrp="1"/>
          </p:cNvSpPr>
          <p:nvPr>
            <p:ph type="sldNum" sz="quarter" idx="12"/>
          </p:nvPr>
        </p:nvSpPr>
        <p:spPr/>
        <p:txBody>
          <a:bodyPr/>
          <a:lstStyle>
            <a:lvl1pPr>
              <a:defRPr/>
            </a:lvl1pPr>
          </a:lstStyle>
          <a:p>
            <a:pPr>
              <a:defRPr/>
            </a:pPr>
            <a:fld id="{18C248A6-25E4-4145-9096-EDAA6632BD8F}"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제목 개체 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1027" name="텍스트 개체 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latinLnBrk="0">
              <a:defRPr sz="1200">
                <a:solidFill>
                  <a:schemeClr val="tx1">
                    <a:tint val="75000"/>
                  </a:schemeClr>
                </a:solidFill>
              </a:defRPr>
            </a:lvl1pPr>
          </a:lstStyle>
          <a:p>
            <a:pPr>
              <a:defRPr/>
            </a:pPr>
            <a:endParaRPr lang="en-US" altLang="ja-JP"/>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latinLnBrk="0">
              <a:defRPr sz="1200">
                <a:solidFill>
                  <a:schemeClr val="tx1">
                    <a:tint val="75000"/>
                  </a:schemeClr>
                </a:solidFill>
              </a:defRPr>
            </a:lvl1pPr>
          </a:lstStyle>
          <a:p>
            <a:pPr>
              <a:defRPr/>
            </a:pPr>
            <a:endParaRPr lang="en-US" altLang="ja-JP"/>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latinLnBrk="0">
              <a:defRPr sz="1200">
                <a:solidFill>
                  <a:schemeClr val="tx1">
                    <a:tint val="75000"/>
                  </a:schemeClr>
                </a:solidFill>
              </a:defRPr>
            </a:lvl1pPr>
          </a:lstStyle>
          <a:p>
            <a:pPr>
              <a:defRPr/>
            </a:pPr>
            <a:fld id="{9F69BB6B-A287-4097-84E9-A5F148B752D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latinLnBrk="1" hangingPunct="0">
        <a:spcBef>
          <a:spcPct val="0"/>
        </a:spcBef>
        <a:spcAft>
          <a:spcPct val="0"/>
        </a:spcAft>
        <a:defRPr sz="4400" kern="1200">
          <a:solidFill>
            <a:schemeClr val="tx1"/>
          </a:solidFill>
          <a:latin typeface="+mj-lt"/>
          <a:ea typeface="+mj-ea"/>
          <a:cs typeface="+mj-cs"/>
        </a:defRPr>
      </a:lvl1pPr>
      <a:lvl2pPr algn="ctr" rtl="0" eaLnBrk="0" fontAlgn="base" latinLnBrk="1" hangingPunct="0">
        <a:spcBef>
          <a:spcPct val="0"/>
        </a:spcBef>
        <a:spcAft>
          <a:spcPct val="0"/>
        </a:spcAft>
        <a:defRPr sz="4400">
          <a:solidFill>
            <a:schemeClr val="tx1"/>
          </a:solidFill>
          <a:latin typeface="맑은 고딕" pitchFamily="50" charset="-127"/>
          <a:ea typeface="ＭＳ Ｐゴシック" pitchFamily="34" charset="-128"/>
        </a:defRPr>
      </a:lvl2pPr>
      <a:lvl3pPr algn="ctr" rtl="0" eaLnBrk="0" fontAlgn="base" latinLnBrk="1" hangingPunct="0">
        <a:spcBef>
          <a:spcPct val="0"/>
        </a:spcBef>
        <a:spcAft>
          <a:spcPct val="0"/>
        </a:spcAft>
        <a:defRPr sz="4400">
          <a:solidFill>
            <a:schemeClr val="tx1"/>
          </a:solidFill>
          <a:latin typeface="맑은 고딕" pitchFamily="50" charset="-127"/>
          <a:ea typeface="ＭＳ Ｐゴシック" pitchFamily="34" charset="-128"/>
        </a:defRPr>
      </a:lvl3pPr>
      <a:lvl4pPr algn="ctr" rtl="0" eaLnBrk="0" fontAlgn="base" latinLnBrk="1" hangingPunct="0">
        <a:spcBef>
          <a:spcPct val="0"/>
        </a:spcBef>
        <a:spcAft>
          <a:spcPct val="0"/>
        </a:spcAft>
        <a:defRPr sz="4400">
          <a:solidFill>
            <a:schemeClr val="tx1"/>
          </a:solidFill>
          <a:latin typeface="맑은 고딕" pitchFamily="50" charset="-127"/>
          <a:ea typeface="ＭＳ Ｐゴシック" pitchFamily="34" charset="-128"/>
        </a:defRPr>
      </a:lvl4pPr>
      <a:lvl5pPr algn="ctr" rtl="0" eaLnBrk="0" fontAlgn="base" latinLnBrk="1" hangingPunct="0">
        <a:spcBef>
          <a:spcPct val="0"/>
        </a:spcBef>
        <a:spcAft>
          <a:spcPct val="0"/>
        </a:spcAft>
        <a:defRPr sz="4400">
          <a:solidFill>
            <a:schemeClr val="tx1"/>
          </a:solidFill>
          <a:latin typeface="맑은 고딕" pitchFamily="50" charset="-127"/>
          <a:ea typeface="ＭＳ Ｐゴシック" pitchFamily="34" charset="-128"/>
        </a:defRPr>
      </a:lvl5pPr>
      <a:lvl6pPr marL="457200" algn="ctr" rtl="0" fontAlgn="base" latinLnBrk="1">
        <a:spcBef>
          <a:spcPct val="0"/>
        </a:spcBef>
        <a:spcAft>
          <a:spcPct val="0"/>
        </a:spcAft>
        <a:defRPr sz="4400">
          <a:solidFill>
            <a:schemeClr val="tx1"/>
          </a:solidFill>
          <a:latin typeface="맑은 고딕" pitchFamily="50" charset="-127"/>
          <a:ea typeface="ＭＳ Ｐゴシック" pitchFamily="34" charset="-128"/>
        </a:defRPr>
      </a:lvl6pPr>
      <a:lvl7pPr marL="914400" algn="ctr" rtl="0" fontAlgn="base" latinLnBrk="1">
        <a:spcBef>
          <a:spcPct val="0"/>
        </a:spcBef>
        <a:spcAft>
          <a:spcPct val="0"/>
        </a:spcAft>
        <a:defRPr sz="4400">
          <a:solidFill>
            <a:schemeClr val="tx1"/>
          </a:solidFill>
          <a:latin typeface="맑은 고딕" pitchFamily="50" charset="-127"/>
          <a:ea typeface="ＭＳ Ｐゴシック" pitchFamily="34" charset="-128"/>
        </a:defRPr>
      </a:lvl7pPr>
      <a:lvl8pPr marL="1371600" algn="ctr" rtl="0" fontAlgn="base" latinLnBrk="1">
        <a:spcBef>
          <a:spcPct val="0"/>
        </a:spcBef>
        <a:spcAft>
          <a:spcPct val="0"/>
        </a:spcAft>
        <a:defRPr sz="4400">
          <a:solidFill>
            <a:schemeClr val="tx1"/>
          </a:solidFill>
          <a:latin typeface="맑은 고딕" pitchFamily="50" charset="-127"/>
          <a:ea typeface="ＭＳ Ｐゴシック" pitchFamily="34" charset="-128"/>
        </a:defRPr>
      </a:lvl8pPr>
      <a:lvl9pPr marL="1828800" algn="ctr" rtl="0" fontAlgn="base" latinLnBrk="1">
        <a:spcBef>
          <a:spcPct val="0"/>
        </a:spcBef>
        <a:spcAft>
          <a:spcPct val="0"/>
        </a:spcAft>
        <a:defRPr sz="4400">
          <a:solidFill>
            <a:schemeClr val="tx1"/>
          </a:solidFill>
          <a:latin typeface="맑은 고딕" pitchFamily="50" charset="-127"/>
          <a:ea typeface="ＭＳ Ｐゴシック" pitchFamily="34" charset="-128"/>
        </a:defRPr>
      </a:lvl9pPr>
    </p:titleStyle>
    <p:bodyStyle>
      <a:lvl1pPr marL="342900" indent="-342900" algn="l" rtl="0" eaLnBrk="0" fontAlgn="base" latinLnBrk="1"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latinLnBrk="1"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latinLnBrk="1"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latinLnBrk="1"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latinLnBrk="1"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850" y="765175"/>
            <a:ext cx="8491538" cy="1470025"/>
          </a:xfrm>
        </p:spPr>
        <p:txBody>
          <a:bodyPr/>
          <a:lstStyle/>
          <a:p>
            <a:pPr eaLnBrk="1" hangingPunct="1"/>
            <a:r>
              <a:rPr lang="en-US" altLang="ko-KR" sz="3800" dirty="0" smtClean="0">
                <a:latin typeface="Tahoma" pitchFamily="34" charset="0"/>
                <a:cs typeface="Tahoma" pitchFamily="34" charset="0"/>
              </a:rPr>
              <a:t>Foreign Banks and Financial Development in Developing Countries</a:t>
            </a:r>
            <a:endParaRPr lang="en-US" altLang="ja-JP" sz="3800" dirty="0" smtClean="0">
              <a:latin typeface="Tahoma" pitchFamily="34" charset="0"/>
              <a:ea typeface="맑은 고딕" pitchFamily="50" charset="-127"/>
              <a:cs typeface="Tahoma" pitchFamily="34" charset="0"/>
            </a:endParaRPr>
          </a:p>
        </p:txBody>
      </p:sp>
      <p:sp>
        <p:nvSpPr>
          <p:cNvPr id="7171" name="Rectangle 3"/>
          <p:cNvSpPr>
            <a:spLocks noGrp="1" noChangeArrowheads="1"/>
          </p:cNvSpPr>
          <p:nvPr>
            <p:ph type="subTitle" idx="1"/>
          </p:nvPr>
        </p:nvSpPr>
        <p:spPr>
          <a:xfrm>
            <a:off x="468313" y="2924175"/>
            <a:ext cx="8213725" cy="2790825"/>
          </a:xfrm>
        </p:spPr>
        <p:txBody>
          <a:bodyPr rtlCol="0">
            <a:normAutofit/>
          </a:bodyPr>
          <a:lstStyle/>
          <a:p>
            <a:pPr eaLnBrk="1" fontAlgn="auto" hangingPunct="1">
              <a:lnSpc>
                <a:spcPct val="80000"/>
              </a:lnSpc>
              <a:spcAft>
                <a:spcPts val="0"/>
              </a:spcAft>
              <a:buFont typeface="Arial" pitchFamily="34" charset="0"/>
              <a:buNone/>
              <a:defRPr/>
            </a:pPr>
            <a:endParaRPr lang="en-US" altLang="ko-KR" sz="2500" b="1" dirty="0" smtClean="0">
              <a:latin typeface="Times New Roman" pitchFamily="18" charset="0"/>
            </a:endParaRPr>
          </a:p>
          <a:p>
            <a:pPr eaLnBrk="1" fontAlgn="auto" hangingPunct="1">
              <a:lnSpc>
                <a:spcPct val="80000"/>
              </a:lnSpc>
              <a:spcAft>
                <a:spcPts val="0"/>
              </a:spcAft>
              <a:buFont typeface="Arial" pitchFamily="34" charset="0"/>
              <a:buNone/>
              <a:defRPr/>
            </a:pPr>
            <a:endParaRPr lang="en-US" altLang="ko-KR" sz="2500" dirty="0" smtClean="0">
              <a:solidFill>
                <a:schemeClr val="tx1"/>
              </a:solidFill>
              <a:latin typeface="Tahoma" pitchFamily="34" charset="0"/>
              <a:cs typeface="Tahoma" pitchFamily="34" charset="0"/>
            </a:endParaRPr>
          </a:p>
          <a:p>
            <a:pPr eaLnBrk="1" fontAlgn="auto" hangingPunct="1">
              <a:lnSpc>
                <a:spcPct val="80000"/>
              </a:lnSpc>
              <a:spcAft>
                <a:spcPts val="0"/>
              </a:spcAft>
              <a:buFont typeface="Arial" pitchFamily="34" charset="0"/>
              <a:buNone/>
              <a:defRPr/>
            </a:pPr>
            <a:r>
              <a:rPr lang="en-US" altLang="ko-KR" sz="2500" dirty="0" smtClean="0">
                <a:solidFill>
                  <a:schemeClr val="tx1"/>
                </a:solidFill>
                <a:latin typeface="Tahoma" pitchFamily="34" charset="0"/>
                <a:cs typeface="Tahoma" pitchFamily="34" charset="0"/>
              </a:rPr>
              <a:t>IDEAS Workshop, May 17, 2013</a:t>
            </a:r>
          </a:p>
          <a:p>
            <a:pPr eaLnBrk="1" fontAlgn="auto" hangingPunct="1">
              <a:lnSpc>
                <a:spcPct val="80000"/>
              </a:lnSpc>
              <a:spcAft>
                <a:spcPts val="0"/>
              </a:spcAft>
              <a:buFont typeface="Arial" pitchFamily="34" charset="0"/>
              <a:buNone/>
              <a:defRPr/>
            </a:pPr>
            <a:endParaRPr lang="en-US" altLang="ko-KR" sz="2500" dirty="0" smtClean="0">
              <a:solidFill>
                <a:schemeClr val="tx1"/>
              </a:solidFill>
              <a:latin typeface="Tahoma" pitchFamily="34" charset="0"/>
              <a:cs typeface="Tahoma" pitchFamily="34" charset="0"/>
            </a:endParaRPr>
          </a:p>
          <a:p>
            <a:pPr eaLnBrk="1" fontAlgn="auto" hangingPunct="1">
              <a:lnSpc>
                <a:spcPct val="80000"/>
              </a:lnSpc>
              <a:spcAft>
                <a:spcPts val="0"/>
              </a:spcAft>
              <a:buFont typeface="Arial" pitchFamily="34" charset="0"/>
              <a:buNone/>
              <a:defRPr/>
            </a:pPr>
            <a:r>
              <a:rPr lang="en-US" altLang="ko-KR" sz="2500" dirty="0" smtClean="0">
                <a:solidFill>
                  <a:schemeClr val="tx1"/>
                </a:solidFill>
                <a:latin typeface="Tahoma" pitchFamily="34" charset="0"/>
                <a:cs typeface="Tahoma" pitchFamily="34" charset="0"/>
              </a:rPr>
              <a:t>Kang-Kook Lee</a:t>
            </a:r>
          </a:p>
          <a:p>
            <a:pPr eaLnBrk="1" fontAlgn="auto" hangingPunct="1">
              <a:lnSpc>
                <a:spcPct val="80000"/>
              </a:lnSpc>
              <a:spcAft>
                <a:spcPts val="0"/>
              </a:spcAft>
              <a:buFont typeface="Arial" pitchFamily="34" charset="0"/>
              <a:buNone/>
              <a:defRPr/>
            </a:pPr>
            <a:r>
              <a:rPr lang="en-US" altLang="ko-KR" sz="2500" smtClean="0">
                <a:solidFill>
                  <a:schemeClr val="tx1"/>
                </a:solidFill>
                <a:latin typeface="Tahoma" pitchFamily="34" charset="0"/>
                <a:cs typeface="Tahoma" pitchFamily="34" charset="0"/>
              </a:rPr>
              <a:t>College </a:t>
            </a:r>
            <a:r>
              <a:rPr lang="en-US" altLang="ko-KR" sz="2500" dirty="0" smtClean="0">
                <a:solidFill>
                  <a:schemeClr val="tx1"/>
                </a:solidFill>
                <a:latin typeface="Tahoma" pitchFamily="34" charset="0"/>
                <a:cs typeface="Tahoma" pitchFamily="34" charset="0"/>
              </a:rPr>
              <a:t>of Economics</a:t>
            </a:r>
          </a:p>
          <a:p>
            <a:pPr eaLnBrk="1" fontAlgn="auto" hangingPunct="1">
              <a:lnSpc>
                <a:spcPct val="80000"/>
              </a:lnSpc>
              <a:spcAft>
                <a:spcPts val="0"/>
              </a:spcAft>
              <a:buFont typeface="Arial" pitchFamily="34" charset="0"/>
              <a:buNone/>
              <a:defRPr/>
            </a:pPr>
            <a:r>
              <a:rPr lang="en-US" altLang="ko-KR" sz="2500" dirty="0" err="1" smtClean="0">
                <a:solidFill>
                  <a:schemeClr val="tx1"/>
                </a:solidFill>
                <a:latin typeface="Tahoma" pitchFamily="34" charset="0"/>
                <a:cs typeface="Tahoma" pitchFamily="34" charset="0"/>
              </a:rPr>
              <a:t>Ritsumeikan</a:t>
            </a:r>
            <a:r>
              <a:rPr lang="en-US" altLang="ko-KR" sz="2500" dirty="0" smtClean="0">
                <a:solidFill>
                  <a:schemeClr val="tx1"/>
                </a:solidFill>
                <a:latin typeface="Tahoma" pitchFamily="34" charset="0"/>
                <a:cs typeface="Tahoma" pitchFamily="34" charset="0"/>
              </a:rPr>
              <a:t> University</a:t>
            </a:r>
          </a:p>
          <a:p>
            <a:pPr eaLnBrk="1" fontAlgn="auto" hangingPunct="1">
              <a:lnSpc>
                <a:spcPct val="80000"/>
              </a:lnSpc>
              <a:spcAft>
                <a:spcPts val="0"/>
              </a:spcAft>
              <a:buFont typeface="Arial" pitchFamily="34" charset="0"/>
              <a:buNone/>
              <a:defRPr/>
            </a:pPr>
            <a:endParaRPr lang="en-US" altLang="ja-JP" sz="2500" b="1" dirty="0" smtClean="0">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p:txBody>
          <a:bodyPr/>
          <a:lstStyle/>
          <a:p>
            <a:pPr eaLnBrk="1" hangingPunct="1"/>
            <a:endParaRPr lang="ko-KR" altLang="en-US" dirty="0" smtClean="0"/>
          </a:p>
        </p:txBody>
      </p:sp>
      <p:sp>
        <p:nvSpPr>
          <p:cNvPr id="11267" name="내용 개체 틀 2"/>
          <p:cNvSpPr>
            <a:spLocks noGrp="1"/>
          </p:cNvSpPr>
          <p:nvPr>
            <p:ph idx="1"/>
          </p:nvPr>
        </p:nvSpPr>
        <p:spPr/>
        <p:txBody>
          <a:bodyPr/>
          <a:lstStyle/>
          <a:p>
            <a:pPr eaLnBrk="1" hangingPunct="1"/>
            <a:endParaRPr lang="ko-KR" altLang="en-US" smtClean="0"/>
          </a:p>
        </p:txBody>
      </p:sp>
      <p:pic>
        <p:nvPicPr>
          <p:cNvPr id="1026" name="Picture 2"/>
          <p:cNvPicPr>
            <a:picLocks noChangeAspect="1" noChangeArrowheads="1"/>
          </p:cNvPicPr>
          <p:nvPr/>
        </p:nvPicPr>
        <p:blipFill>
          <a:blip r:embed="rId2" cstate="print"/>
          <a:srcRect/>
          <a:stretch>
            <a:fillRect/>
          </a:stretch>
        </p:blipFill>
        <p:spPr bwMode="auto">
          <a:xfrm>
            <a:off x="262478" y="116632"/>
            <a:ext cx="8579431" cy="66247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제목 1"/>
          <p:cNvSpPr>
            <a:spLocks noGrp="1"/>
          </p:cNvSpPr>
          <p:nvPr>
            <p:ph type="title"/>
          </p:nvPr>
        </p:nvSpPr>
        <p:spPr/>
        <p:txBody>
          <a:bodyPr/>
          <a:lstStyle/>
          <a:p>
            <a:pPr eaLnBrk="1" hangingPunct="1"/>
            <a:endParaRPr lang="ko-KR" altLang="en-US" smtClean="0"/>
          </a:p>
        </p:txBody>
      </p:sp>
      <p:sp>
        <p:nvSpPr>
          <p:cNvPr id="12291" name="내용 개체 틀 2"/>
          <p:cNvSpPr>
            <a:spLocks noGrp="1"/>
          </p:cNvSpPr>
          <p:nvPr>
            <p:ph idx="1"/>
          </p:nvPr>
        </p:nvSpPr>
        <p:spPr/>
        <p:txBody>
          <a:bodyPr/>
          <a:lstStyle/>
          <a:p>
            <a:pPr eaLnBrk="1" hangingPunct="1"/>
            <a:endParaRPr lang="ko-KR" altLang="en-US" smtClean="0"/>
          </a:p>
        </p:txBody>
      </p:sp>
      <p:pic>
        <p:nvPicPr>
          <p:cNvPr id="12292" name="Picture 2"/>
          <p:cNvPicPr>
            <a:picLocks noChangeAspect="1" noChangeArrowheads="1"/>
          </p:cNvPicPr>
          <p:nvPr/>
        </p:nvPicPr>
        <p:blipFill>
          <a:blip r:embed="rId2" cstate="print"/>
          <a:srcRect/>
          <a:stretch>
            <a:fillRect/>
          </a:stretch>
        </p:blipFill>
        <p:spPr bwMode="auto">
          <a:xfrm>
            <a:off x="461963" y="433388"/>
            <a:ext cx="8220075" cy="5991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p:txBody>
          <a:bodyPr/>
          <a:lstStyle/>
          <a:p>
            <a:pPr eaLnBrk="1" hangingPunct="1"/>
            <a:endParaRPr lang="ko-KR" altLang="en-US" smtClean="0"/>
          </a:p>
        </p:txBody>
      </p:sp>
      <p:sp>
        <p:nvSpPr>
          <p:cNvPr id="13315" name="내용 개체 틀 2"/>
          <p:cNvSpPr>
            <a:spLocks noGrp="1"/>
          </p:cNvSpPr>
          <p:nvPr>
            <p:ph idx="1"/>
          </p:nvPr>
        </p:nvSpPr>
        <p:spPr/>
        <p:txBody>
          <a:bodyPr/>
          <a:lstStyle/>
          <a:p>
            <a:pPr eaLnBrk="1" hangingPunct="1"/>
            <a:endParaRPr lang="ko-KR" altLang="en-US" smtClean="0"/>
          </a:p>
        </p:txBody>
      </p:sp>
      <p:pic>
        <p:nvPicPr>
          <p:cNvPr id="2050" name="Picture 2"/>
          <p:cNvPicPr>
            <a:picLocks noChangeAspect="1" noChangeArrowheads="1"/>
          </p:cNvPicPr>
          <p:nvPr/>
        </p:nvPicPr>
        <p:blipFill>
          <a:blip r:embed="rId2" cstate="print"/>
          <a:srcRect/>
          <a:stretch>
            <a:fillRect/>
          </a:stretch>
        </p:blipFill>
        <p:spPr bwMode="auto">
          <a:xfrm>
            <a:off x="179512" y="404664"/>
            <a:ext cx="8702415" cy="56886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제목 1"/>
          <p:cNvSpPr>
            <a:spLocks noGrp="1"/>
          </p:cNvSpPr>
          <p:nvPr>
            <p:ph type="title"/>
          </p:nvPr>
        </p:nvSpPr>
        <p:spPr/>
        <p:txBody>
          <a:bodyPr/>
          <a:lstStyle/>
          <a:p>
            <a:pPr eaLnBrk="1" hangingPunct="1"/>
            <a:endParaRPr lang="ko-KR" altLang="en-US" smtClean="0"/>
          </a:p>
        </p:txBody>
      </p:sp>
      <p:sp>
        <p:nvSpPr>
          <p:cNvPr id="14339" name="내용 개체 틀 2"/>
          <p:cNvSpPr>
            <a:spLocks noGrp="1"/>
          </p:cNvSpPr>
          <p:nvPr>
            <p:ph idx="1"/>
          </p:nvPr>
        </p:nvSpPr>
        <p:spPr/>
        <p:txBody>
          <a:bodyPr/>
          <a:lstStyle/>
          <a:p>
            <a:pPr eaLnBrk="1" hangingPunct="1"/>
            <a:endParaRPr lang="ko-KR" altLang="en-US" smtClean="0"/>
          </a:p>
        </p:txBody>
      </p:sp>
      <p:pic>
        <p:nvPicPr>
          <p:cNvPr id="3074" name="Picture 2"/>
          <p:cNvPicPr>
            <a:picLocks noChangeAspect="1" noChangeArrowheads="1"/>
          </p:cNvPicPr>
          <p:nvPr/>
        </p:nvPicPr>
        <p:blipFill>
          <a:blip r:embed="rId2" cstate="print"/>
          <a:srcRect/>
          <a:stretch>
            <a:fillRect/>
          </a:stretch>
        </p:blipFill>
        <p:spPr bwMode="auto">
          <a:xfrm>
            <a:off x="395536" y="188640"/>
            <a:ext cx="8496944" cy="64676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ja-JP" sz="3200" smtClean="0">
                <a:latin typeface="Tahoma" pitchFamily="34" charset="0"/>
                <a:cs typeface="Tahoma" pitchFamily="34" charset="0"/>
              </a:rPr>
              <a:t>Empirical Results: </a:t>
            </a:r>
            <a:br>
              <a:rPr lang="en-US" altLang="ja-JP" sz="3200" smtClean="0">
                <a:latin typeface="Tahoma" pitchFamily="34" charset="0"/>
                <a:cs typeface="Tahoma" pitchFamily="34" charset="0"/>
              </a:rPr>
            </a:br>
            <a:r>
              <a:rPr lang="en-US" altLang="ja-JP" sz="3200" smtClean="0">
                <a:latin typeface="Tahoma" pitchFamily="34" charset="0"/>
                <a:cs typeface="Tahoma" pitchFamily="34" charset="0"/>
              </a:rPr>
              <a:t>Growth Regressions and Panel Regressions</a:t>
            </a:r>
          </a:p>
        </p:txBody>
      </p:sp>
      <p:sp>
        <p:nvSpPr>
          <p:cNvPr id="15363" name="Rectangle 3"/>
          <p:cNvSpPr>
            <a:spLocks noGrp="1" noChangeArrowheads="1"/>
          </p:cNvSpPr>
          <p:nvPr>
            <p:ph idx="1"/>
          </p:nvPr>
        </p:nvSpPr>
        <p:spPr/>
        <p:txBody>
          <a:bodyPr/>
          <a:lstStyle/>
          <a:p>
            <a:pPr eaLnBrk="1" hangingPunct="1"/>
            <a:r>
              <a:rPr lang="en-US" altLang="ko-KR" sz="1900" dirty="0" smtClean="0">
                <a:latin typeface="Tahoma" pitchFamily="34" charset="0"/>
                <a:cs typeface="Tahoma" pitchFamily="34" charset="0"/>
              </a:rPr>
              <a:t>Examining the relationship between the initial foreign bank share and the subsequent credit growth after controlling for initial private credit</a:t>
            </a:r>
          </a:p>
          <a:p>
            <a:pPr eaLnBrk="1" hangingPunct="1"/>
            <a:r>
              <a:rPr lang="en-US" altLang="ko-KR" sz="1900" dirty="0" smtClean="0">
                <a:latin typeface="Tahoma" pitchFamily="34" charset="0"/>
                <a:cs typeface="Tahoma" pitchFamily="34" charset="0"/>
              </a:rPr>
              <a:t>Foreign bank presence is again significantly negative to the growth of private credit and the result is driven by foreign banks from developed countries, consistent with the level regressions (Table 5)</a:t>
            </a:r>
          </a:p>
          <a:p>
            <a:pPr eaLnBrk="1" hangingPunct="1"/>
            <a:r>
              <a:rPr lang="en-US" altLang="ko-KR" sz="1900" dirty="0" smtClean="0">
                <a:latin typeface="Tahoma" pitchFamily="34" charset="0"/>
                <a:cs typeface="Tahoma" pitchFamily="34" charset="0"/>
              </a:rPr>
              <a:t>The result is robust to changes in measurement and inclusion of more control variables</a:t>
            </a:r>
          </a:p>
          <a:p>
            <a:pPr eaLnBrk="1" hangingPunct="1"/>
            <a:r>
              <a:rPr lang="en-US" altLang="ko-KR" sz="1900" dirty="0" smtClean="0">
                <a:latin typeface="Tahoma" pitchFamily="34" charset="0"/>
                <a:cs typeface="Tahoma" pitchFamily="34" charset="0"/>
              </a:rPr>
              <a:t>Panel regressions could be better at reducing concerns of </a:t>
            </a:r>
            <a:r>
              <a:rPr lang="en-US" altLang="ko-KR" sz="1900" dirty="0" err="1" smtClean="0">
                <a:latin typeface="Tahoma" pitchFamily="34" charset="0"/>
                <a:cs typeface="Tahoma" pitchFamily="34" charset="0"/>
              </a:rPr>
              <a:t>endogeneity</a:t>
            </a:r>
            <a:r>
              <a:rPr lang="en-US" altLang="ko-KR" sz="1900" dirty="0" smtClean="0">
                <a:latin typeface="Tahoma" pitchFamily="34" charset="0"/>
                <a:cs typeface="Tahoma" pitchFamily="34" charset="0"/>
              </a:rPr>
              <a:t> and omitted country-specific variables, presenting short-run time-varying effects</a:t>
            </a:r>
          </a:p>
          <a:p>
            <a:pPr eaLnBrk="1" hangingPunct="1"/>
            <a:r>
              <a:rPr lang="en-US" altLang="ko-KR" sz="1900" dirty="0" smtClean="0">
                <a:latin typeface="Tahoma" pitchFamily="34" charset="0"/>
                <a:cs typeface="Tahoma" pitchFamily="34" charset="0"/>
              </a:rPr>
              <a:t>No significant effects of foreign banks within countries in fixed effects model, but the interaction term of foreign banks and post-crisis dummy is significantly </a:t>
            </a:r>
            <a:r>
              <a:rPr lang="en-US" altLang="ko-KR" sz="1900" dirty="0" smtClean="0">
                <a:latin typeface="Tahoma" pitchFamily="34" charset="0"/>
                <a:cs typeface="Tahoma" pitchFamily="34" charset="0"/>
              </a:rPr>
              <a:t>negative, similar to </a:t>
            </a:r>
            <a:r>
              <a:rPr lang="en-US" altLang="ko-KR" sz="1900" smtClean="0">
                <a:latin typeface="Tahoma" pitchFamily="34" charset="0"/>
                <a:cs typeface="Tahoma" pitchFamily="34" charset="0"/>
              </a:rPr>
              <a:t>other study </a:t>
            </a:r>
            <a:r>
              <a:rPr lang="en-US" altLang="ko-KR" sz="1900" dirty="0" smtClean="0">
                <a:latin typeface="Tahoma" pitchFamily="34" charset="0"/>
                <a:cs typeface="Tahoma" pitchFamily="34" charset="0"/>
              </a:rPr>
              <a:t>(Table 6)</a:t>
            </a:r>
          </a:p>
          <a:p>
            <a:pPr eaLnBrk="1" hangingPunct="1"/>
            <a:r>
              <a:rPr lang="en-US" altLang="ko-KR" sz="1900" dirty="0" smtClean="0">
                <a:latin typeface="Tahoma" pitchFamily="34" charset="0"/>
                <a:cs typeface="Tahoma" pitchFamily="34" charset="0"/>
              </a:rPr>
              <a:t>No significant results in dynamic panel model, GMM model is not valid</a:t>
            </a:r>
          </a:p>
          <a:p>
            <a:pPr eaLnBrk="1" hangingPunct="1"/>
            <a:endParaRPr lang="en-US" altLang="ko-KR" sz="1900"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title"/>
          </p:nvPr>
        </p:nvSpPr>
        <p:spPr/>
        <p:txBody>
          <a:bodyPr/>
          <a:lstStyle/>
          <a:p>
            <a:pPr eaLnBrk="1" hangingPunct="1"/>
            <a:endParaRPr lang="ko-KR" altLang="en-US" smtClean="0"/>
          </a:p>
        </p:txBody>
      </p:sp>
      <p:sp>
        <p:nvSpPr>
          <p:cNvPr id="16387" name="내용 개체 틀 2"/>
          <p:cNvSpPr>
            <a:spLocks noGrp="1"/>
          </p:cNvSpPr>
          <p:nvPr>
            <p:ph idx="1"/>
          </p:nvPr>
        </p:nvSpPr>
        <p:spPr/>
        <p:txBody>
          <a:bodyPr/>
          <a:lstStyle/>
          <a:p>
            <a:pPr eaLnBrk="1" hangingPunct="1"/>
            <a:endParaRPr lang="ko-KR" altLang="en-US" dirty="0" smtClean="0"/>
          </a:p>
        </p:txBody>
      </p:sp>
      <p:pic>
        <p:nvPicPr>
          <p:cNvPr id="4098" name="Picture 2"/>
          <p:cNvPicPr>
            <a:picLocks noChangeAspect="1" noChangeArrowheads="1"/>
          </p:cNvPicPr>
          <p:nvPr/>
        </p:nvPicPr>
        <p:blipFill>
          <a:blip r:embed="rId2" cstate="print"/>
          <a:srcRect/>
          <a:stretch>
            <a:fillRect/>
          </a:stretch>
        </p:blipFill>
        <p:spPr bwMode="auto">
          <a:xfrm>
            <a:off x="215748" y="476672"/>
            <a:ext cx="8928252" cy="505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제목 1"/>
          <p:cNvSpPr>
            <a:spLocks noGrp="1"/>
          </p:cNvSpPr>
          <p:nvPr>
            <p:ph type="title"/>
          </p:nvPr>
        </p:nvSpPr>
        <p:spPr/>
        <p:txBody>
          <a:bodyPr/>
          <a:lstStyle/>
          <a:p>
            <a:pPr eaLnBrk="1" hangingPunct="1"/>
            <a:endParaRPr lang="ko-KR" altLang="en-US" smtClean="0"/>
          </a:p>
        </p:txBody>
      </p:sp>
      <p:sp>
        <p:nvSpPr>
          <p:cNvPr id="17411" name="내용 개체 틀 2"/>
          <p:cNvSpPr>
            <a:spLocks noGrp="1"/>
          </p:cNvSpPr>
          <p:nvPr>
            <p:ph idx="1"/>
          </p:nvPr>
        </p:nvSpPr>
        <p:spPr/>
        <p:txBody>
          <a:bodyPr/>
          <a:lstStyle/>
          <a:p>
            <a:pPr eaLnBrk="1" hangingPunct="1"/>
            <a:endParaRPr lang="ko-KR" altLang="en-US" smtClean="0"/>
          </a:p>
        </p:txBody>
      </p:sp>
      <p:pic>
        <p:nvPicPr>
          <p:cNvPr id="5122" name="Picture 2"/>
          <p:cNvPicPr>
            <a:picLocks noChangeAspect="1" noChangeArrowheads="1"/>
          </p:cNvPicPr>
          <p:nvPr/>
        </p:nvPicPr>
        <p:blipFill>
          <a:blip r:embed="rId2" cstate="print"/>
          <a:srcRect/>
          <a:stretch>
            <a:fillRect/>
          </a:stretch>
        </p:blipFill>
        <p:spPr bwMode="auto">
          <a:xfrm>
            <a:off x="323528" y="188640"/>
            <a:ext cx="8549786" cy="66693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ja-JP" sz="3200" dirty="0" smtClean="0">
                <a:latin typeface="Tahoma" pitchFamily="34" charset="0"/>
                <a:cs typeface="Tahoma" pitchFamily="34" charset="0"/>
              </a:rPr>
              <a:t>Empirical Results: </a:t>
            </a:r>
            <a:br>
              <a:rPr lang="en-US" altLang="ja-JP" sz="3200" dirty="0" smtClean="0">
                <a:latin typeface="Tahoma" pitchFamily="34" charset="0"/>
                <a:cs typeface="Tahoma" pitchFamily="34" charset="0"/>
              </a:rPr>
            </a:br>
            <a:r>
              <a:rPr lang="en-US" altLang="ja-JP" sz="3200" dirty="0" smtClean="0">
                <a:latin typeface="Tahoma" pitchFamily="34" charset="0"/>
                <a:cs typeface="Tahoma" pitchFamily="34" charset="0"/>
              </a:rPr>
              <a:t>Financial Efficiency and Financial Access</a:t>
            </a:r>
          </a:p>
        </p:txBody>
      </p:sp>
      <p:sp>
        <p:nvSpPr>
          <p:cNvPr id="18435" name="Rectangle 3"/>
          <p:cNvSpPr>
            <a:spLocks noGrp="1" noChangeArrowheads="1"/>
          </p:cNvSpPr>
          <p:nvPr>
            <p:ph idx="1"/>
          </p:nvPr>
        </p:nvSpPr>
        <p:spPr/>
        <p:txBody>
          <a:bodyPr/>
          <a:lstStyle/>
          <a:p>
            <a:pPr eaLnBrk="1" hangingPunct="1"/>
            <a:r>
              <a:rPr lang="en-US" altLang="ko-KR" sz="2000" dirty="0" smtClean="0">
                <a:latin typeface="Tahoma" pitchFamily="34" charset="0"/>
                <a:cs typeface="Tahoma" pitchFamily="34" charset="0"/>
              </a:rPr>
              <a:t>The foreign bank share is positively associated with bank overhead costs, controlling for inflation and population density, in OLS cross-sectional regressions (Table 7)</a:t>
            </a:r>
          </a:p>
          <a:p>
            <a:pPr eaLnBrk="1" hangingPunct="1"/>
            <a:r>
              <a:rPr lang="en-US" altLang="ko-KR" sz="2000" dirty="0" smtClean="0">
                <a:latin typeface="Tahoma" pitchFamily="34" charset="0"/>
                <a:cs typeface="Tahoma" pitchFamily="34" charset="0"/>
              </a:rPr>
              <a:t>The higher foreign bank presence, from both developed and developing countries, makes the banking sector less cost-efficient</a:t>
            </a:r>
          </a:p>
          <a:p>
            <a:pPr eaLnBrk="1" hangingPunct="1"/>
            <a:r>
              <a:rPr lang="en-US" altLang="ko-KR" sz="2000" dirty="0" smtClean="0">
                <a:latin typeface="Tahoma" pitchFamily="34" charset="0"/>
                <a:cs typeface="Tahoma" pitchFamily="34" charset="0"/>
              </a:rPr>
              <a:t>Panel regressions show that GDP per capita and concentration significant, and foreign banks from different origin have different signs in fixed effects model, while 2-step GMM estimator in dynamic panel presents consistent result with that from OLS (Table 8)</a:t>
            </a:r>
          </a:p>
          <a:p>
            <a:pPr eaLnBrk="1" hangingPunct="1"/>
            <a:r>
              <a:rPr lang="en-US" altLang="ja-JP" sz="2000" dirty="0" smtClean="0">
                <a:latin typeface="Tahoma" pitchFamily="34" charset="0"/>
                <a:ea typeface="맑은 고딕" pitchFamily="50" charset="-127"/>
                <a:cs typeface="Tahoma" pitchFamily="34" charset="0"/>
              </a:rPr>
              <a:t>No significant effects of foreign banks on financial access using </a:t>
            </a:r>
            <a:r>
              <a:rPr lang="en-US" altLang="ko-KR" sz="2000" dirty="0" smtClean="0">
                <a:latin typeface="Tahoma" pitchFamily="34" charset="0"/>
                <a:cs typeface="Tahoma" pitchFamily="34" charset="0"/>
              </a:rPr>
              <a:t>various </a:t>
            </a:r>
            <a:r>
              <a:rPr lang="en-US" altLang="ko-KR" sz="2000" dirty="0" smtClean="0">
                <a:latin typeface="Tahoma" pitchFamily="34" charset="0"/>
                <a:cs typeface="Tahoma" pitchFamily="34" charset="0"/>
              </a:rPr>
              <a:t>indicators including the composite index for financial access and geographical and demographical penetration</a:t>
            </a:r>
            <a:r>
              <a:rPr lang="en-US" altLang="ja-JP" sz="2000" dirty="0" smtClean="0">
                <a:latin typeface="Tahoma" pitchFamily="34" charset="0"/>
                <a:ea typeface="맑은 고딕" pitchFamily="50" charset="-127"/>
                <a:cs typeface="Tahoma" pitchFamily="34" charset="0"/>
              </a:rPr>
              <a:t>, </a:t>
            </a:r>
            <a:r>
              <a:rPr lang="en-US" altLang="ja-JP" sz="2000" dirty="0" smtClean="0">
                <a:latin typeface="Tahoma" pitchFamily="34" charset="0"/>
                <a:ea typeface="맑은 고딕" pitchFamily="50" charset="-127"/>
                <a:cs typeface="Tahoma" pitchFamily="34" charset="0"/>
              </a:rPr>
              <a:t>different from </a:t>
            </a:r>
            <a:r>
              <a:rPr lang="en-US" altLang="ja-JP" sz="2000" dirty="0" err="1" smtClean="0">
                <a:latin typeface="Tahoma" pitchFamily="34" charset="0"/>
                <a:ea typeface="맑은 고딕" pitchFamily="50" charset="-127"/>
                <a:cs typeface="Tahoma" pitchFamily="34" charset="0"/>
              </a:rPr>
              <a:t>Detragiache</a:t>
            </a:r>
            <a:r>
              <a:rPr lang="en-US" altLang="ja-JP" sz="2000" dirty="0" smtClean="0">
                <a:latin typeface="Tahoma" pitchFamily="34" charset="0"/>
                <a:ea typeface="맑은 고딕" pitchFamily="50" charset="-127"/>
                <a:cs typeface="Tahoma" pitchFamily="34" charset="0"/>
              </a:rPr>
              <a:t> </a:t>
            </a:r>
            <a:r>
              <a:rPr lang="en-US" altLang="ja-JP" sz="2000" dirty="0" smtClean="0">
                <a:latin typeface="Tahoma" pitchFamily="34" charset="0"/>
                <a:ea typeface="맑은 고딕" pitchFamily="50" charset="-127"/>
                <a:cs typeface="Tahoma" pitchFamily="34" charset="0"/>
              </a:rPr>
              <a:t>et al. (2008)</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제목 1"/>
          <p:cNvSpPr>
            <a:spLocks noGrp="1"/>
          </p:cNvSpPr>
          <p:nvPr>
            <p:ph type="title"/>
          </p:nvPr>
        </p:nvSpPr>
        <p:spPr/>
        <p:txBody>
          <a:bodyPr/>
          <a:lstStyle/>
          <a:p>
            <a:pPr eaLnBrk="1" hangingPunct="1"/>
            <a:endParaRPr lang="ko-KR" altLang="en-US" smtClean="0"/>
          </a:p>
        </p:txBody>
      </p:sp>
      <p:sp>
        <p:nvSpPr>
          <p:cNvPr id="19459" name="내용 개체 틀 2"/>
          <p:cNvSpPr>
            <a:spLocks noGrp="1"/>
          </p:cNvSpPr>
          <p:nvPr>
            <p:ph idx="1"/>
          </p:nvPr>
        </p:nvSpPr>
        <p:spPr/>
        <p:txBody>
          <a:bodyPr/>
          <a:lstStyle/>
          <a:p>
            <a:pPr eaLnBrk="1" hangingPunct="1"/>
            <a:endParaRPr lang="ko-KR" altLang="en-US" dirty="0" smtClean="0"/>
          </a:p>
        </p:txBody>
      </p:sp>
      <p:pic>
        <p:nvPicPr>
          <p:cNvPr id="6146" name="Picture 2"/>
          <p:cNvPicPr>
            <a:picLocks noChangeAspect="1" noChangeArrowheads="1"/>
          </p:cNvPicPr>
          <p:nvPr/>
        </p:nvPicPr>
        <p:blipFill>
          <a:blip r:embed="rId2" cstate="print"/>
          <a:srcRect/>
          <a:stretch>
            <a:fillRect/>
          </a:stretch>
        </p:blipFill>
        <p:spPr bwMode="auto">
          <a:xfrm>
            <a:off x="269871" y="548680"/>
            <a:ext cx="8874129" cy="52556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제목 1"/>
          <p:cNvSpPr>
            <a:spLocks noGrp="1"/>
          </p:cNvSpPr>
          <p:nvPr>
            <p:ph type="title"/>
          </p:nvPr>
        </p:nvSpPr>
        <p:spPr/>
        <p:txBody>
          <a:bodyPr/>
          <a:lstStyle/>
          <a:p>
            <a:pPr eaLnBrk="1" hangingPunct="1"/>
            <a:endParaRPr lang="ko-KR" altLang="en-US" smtClean="0"/>
          </a:p>
        </p:txBody>
      </p:sp>
      <p:sp>
        <p:nvSpPr>
          <p:cNvPr id="20483" name="내용 개체 틀 2"/>
          <p:cNvSpPr>
            <a:spLocks noGrp="1"/>
          </p:cNvSpPr>
          <p:nvPr>
            <p:ph idx="1"/>
          </p:nvPr>
        </p:nvSpPr>
        <p:spPr/>
        <p:txBody>
          <a:bodyPr/>
          <a:lstStyle/>
          <a:p>
            <a:pPr eaLnBrk="1" hangingPunct="1"/>
            <a:endParaRPr lang="ko-KR" altLang="en-US" smtClean="0"/>
          </a:p>
        </p:txBody>
      </p:sp>
      <p:pic>
        <p:nvPicPr>
          <p:cNvPr id="7170" name="Picture 2"/>
          <p:cNvPicPr>
            <a:picLocks noChangeAspect="1" noChangeArrowheads="1"/>
          </p:cNvPicPr>
          <p:nvPr/>
        </p:nvPicPr>
        <p:blipFill>
          <a:blip r:embed="rId2" cstate="print"/>
          <a:srcRect/>
          <a:stretch>
            <a:fillRect/>
          </a:stretch>
        </p:blipFill>
        <p:spPr bwMode="auto">
          <a:xfrm>
            <a:off x="231900" y="332656"/>
            <a:ext cx="8912100" cy="60478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ja-JP" sz="3200" smtClean="0">
                <a:latin typeface="Tahoma" pitchFamily="34" charset="0"/>
                <a:cs typeface="Tahoma" pitchFamily="34" charset="0"/>
              </a:rPr>
              <a:t>Motivation and Background: </a:t>
            </a:r>
            <a:br>
              <a:rPr lang="en-US" altLang="ja-JP" sz="3200" smtClean="0">
                <a:latin typeface="Tahoma" pitchFamily="34" charset="0"/>
                <a:cs typeface="Tahoma" pitchFamily="34" charset="0"/>
              </a:rPr>
            </a:br>
            <a:r>
              <a:rPr lang="en-US" altLang="ja-JP" sz="3200" smtClean="0">
                <a:latin typeface="Tahoma" pitchFamily="34" charset="0"/>
                <a:cs typeface="Tahoma" pitchFamily="34" charset="0"/>
              </a:rPr>
              <a:t>Financial Globalization and Foreign Banks</a:t>
            </a:r>
          </a:p>
        </p:txBody>
      </p:sp>
      <p:sp>
        <p:nvSpPr>
          <p:cNvPr id="3075" name="Rectangle 3"/>
          <p:cNvSpPr>
            <a:spLocks noGrp="1" noChangeArrowheads="1"/>
          </p:cNvSpPr>
          <p:nvPr>
            <p:ph idx="1"/>
          </p:nvPr>
        </p:nvSpPr>
        <p:spPr/>
        <p:txBody>
          <a:bodyPr/>
          <a:lstStyle/>
          <a:p>
            <a:pPr eaLnBrk="1" hangingPunct="1"/>
            <a:r>
              <a:rPr lang="en-US" altLang="ko-KR" sz="2000" dirty="0" smtClean="0">
                <a:latin typeface="Tahoma" pitchFamily="34" charset="0"/>
                <a:cs typeface="Tahoma" pitchFamily="34" charset="0"/>
              </a:rPr>
              <a:t>Financial globalization has been argued to promote investment and economic efficiency, and thus economic growth</a:t>
            </a:r>
          </a:p>
          <a:p>
            <a:pPr eaLnBrk="1" hangingPunct="1"/>
            <a:r>
              <a:rPr lang="en-US" altLang="ko-KR" sz="2000" dirty="0" smtClean="0">
                <a:latin typeface="Tahoma" pitchFamily="34" charset="0"/>
                <a:cs typeface="Tahoma" pitchFamily="34" charset="0"/>
              </a:rPr>
              <a:t>The disappointment of financial globalization is growing because of no empirical evidence for growth </a:t>
            </a:r>
            <a:r>
              <a:rPr lang="en-US" altLang="ko-KR" sz="2000" dirty="0" smtClean="0">
                <a:latin typeface="Tahoma" pitchFamily="34" charset="0"/>
                <a:cs typeface="Tahoma" pitchFamily="34" charset="0"/>
              </a:rPr>
              <a:t>effects (Figure), </a:t>
            </a:r>
            <a:r>
              <a:rPr lang="en-US" altLang="ko-KR" sz="2000" dirty="0" smtClean="0">
                <a:latin typeface="Tahoma" pitchFamily="34" charset="0"/>
                <a:cs typeface="Tahoma" pitchFamily="34" charset="0"/>
              </a:rPr>
              <a:t>and negative effects including financial instability and exchange rate appreciation</a:t>
            </a:r>
          </a:p>
          <a:p>
            <a:pPr eaLnBrk="1" hangingPunct="1"/>
            <a:r>
              <a:rPr lang="en-US" altLang="ko-KR" sz="2000" dirty="0" smtClean="0">
                <a:latin typeface="Tahoma" pitchFamily="34" charset="0"/>
                <a:cs typeface="Tahoma" pitchFamily="34" charset="0"/>
              </a:rPr>
              <a:t>Foreign direct investment, especially under some preconditions, appears to be more helpful to developing countries</a:t>
            </a:r>
          </a:p>
          <a:p>
            <a:pPr eaLnBrk="1" hangingPunct="1"/>
            <a:r>
              <a:rPr lang="en-US" altLang="ko-KR" sz="2000" dirty="0" smtClean="0">
                <a:latin typeface="Tahoma" pitchFamily="34" charset="0"/>
                <a:cs typeface="Tahoma" pitchFamily="34" charset="0"/>
              </a:rPr>
              <a:t>FDI in the financial sector with more foreign bank entry could be important to financial development and efficiency with spillover effects</a:t>
            </a:r>
          </a:p>
          <a:p>
            <a:pPr eaLnBrk="1" hangingPunct="1"/>
            <a:r>
              <a:rPr lang="en-US" altLang="ko-KR" sz="2000" dirty="0" smtClean="0">
                <a:latin typeface="Tahoma" pitchFamily="34" charset="0"/>
                <a:cs typeface="Tahoma" pitchFamily="34" charset="0"/>
              </a:rPr>
              <a:t>But foreign bank entry may be bad to private credit because they could be involved in cream-skimming, excluding small and opaque firms from financial markets</a:t>
            </a:r>
          </a:p>
          <a:p>
            <a:pPr eaLnBrk="1" hangingPunct="1"/>
            <a:endParaRPr lang="en-US" altLang="ko-KR" sz="2100" dirty="0" smtClean="0">
              <a:latin typeface="Tahoma" pitchFamily="34" charset="0"/>
              <a:cs typeface="Tahoma" pitchFamily="34" charset="0"/>
            </a:endParaRPr>
          </a:p>
          <a:p>
            <a:pPr eaLnBrk="1" hangingPunct="1"/>
            <a:endParaRPr lang="en-US" altLang="ko-KR" sz="2100" dirty="0" smtClean="0">
              <a:latin typeface="Tahoma" pitchFamily="34" charset="0"/>
              <a:cs typeface="Tahoma" pitchFamily="34" charset="0"/>
            </a:endParaRPr>
          </a:p>
        </p:txBody>
      </p:sp>
      <p:sp>
        <p:nvSpPr>
          <p:cNvPr id="307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latinLnBrk="0"/>
            <a:endParaRPr lang="en-US" altLang="ko-KR"/>
          </a:p>
        </p:txBody>
      </p:sp>
      <p:sp>
        <p:nvSpPr>
          <p:cNvPr id="3077"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latinLnBrk="0"/>
            <a:endParaRPr lang="en-US" altLang="ko-KR"/>
          </a:p>
        </p:txBody>
      </p:sp>
      <p:sp>
        <p:nvSpPr>
          <p:cNvPr id="307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latinLnBrk="0"/>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ja-JP" sz="3200" dirty="0" smtClean="0">
                <a:latin typeface="Tahoma" pitchFamily="34" charset="0"/>
                <a:cs typeface="Tahoma" pitchFamily="34" charset="0"/>
              </a:rPr>
              <a:t>Conclusions</a:t>
            </a:r>
          </a:p>
        </p:txBody>
      </p:sp>
      <p:sp>
        <p:nvSpPr>
          <p:cNvPr id="21507" name="Rectangle 3"/>
          <p:cNvSpPr>
            <a:spLocks noGrp="1" noChangeArrowheads="1"/>
          </p:cNvSpPr>
          <p:nvPr>
            <p:ph idx="1"/>
          </p:nvPr>
        </p:nvSpPr>
        <p:spPr/>
        <p:txBody>
          <a:bodyPr/>
          <a:lstStyle/>
          <a:p>
            <a:pPr eaLnBrk="1" hangingPunct="1"/>
            <a:r>
              <a:rPr lang="en-US" altLang="ko-KR" sz="2000" dirty="0" smtClean="0">
                <a:latin typeface="Tahoma" pitchFamily="34" charset="0"/>
                <a:cs typeface="Tahoma" pitchFamily="34" charset="0"/>
              </a:rPr>
              <a:t>This study empirically examines the relationship between foreign banks and several aspects of financial development including financial depth, cost efficiency and financial access</a:t>
            </a:r>
          </a:p>
          <a:p>
            <a:pPr eaLnBrk="1" hangingPunct="1"/>
            <a:r>
              <a:rPr lang="en-US" altLang="ko-KR" sz="2000" dirty="0" smtClean="0">
                <a:latin typeface="Tahoma" pitchFamily="34" charset="0"/>
                <a:cs typeface="Tahoma" pitchFamily="34" charset="0"/>
              </a:rPr>
              <a:t>We find that the higher foreign bank presence is negatively associated with private credit and cost efficiency of the banking sector, in line with the disappointment of financial globalization</a:t>
            </a:r>
          </a:p>
          <a:p>
            <a:pPr eaLnBrk="1" hangingPunct="1"/>
            <a:r>
              <a:rPr lang="en-US" altLang="ko-KR" sz="2000" dirty="0" smtClean="0">
                <a:latin typeface="Tahoma" pitchFamily="34" charset="0"/>
                <a:cs typeface="Tahoma" pitchFamily="34" charset="0"/>
              </a:rPr>
              <a:t>Foreign banks from developed countries exert negative effects on private credit, while those from developing countries do not</a:t>
            </a:r>
          </a:p>
          <a:p>
            <a:pPr eaLnBrk="1" hangingPunct="1"/>
            <a:r>
              <a:rPr lang="en-US" altLang="ko-KR" sz="2000" dirty="0" smtClean="0">
                <a:latin typeface="Tahoma" pitchFamily="34" charset="0"/>
                <a:cs typeface="Tahoma" pitchFamily="34" charset="0"/>
              </a:rPr>
              <a:t>Threshold effects should be examined more extensively to think of policy suggestions, especially in a broader context of the development strategy</a:t>
            </a:r>
          </a:p>
          <a:p>
            <a:pPr eaLnBrk="1" hangingPunct="1"/>
            <a:r>
              <a:rPr lang="en-US" altLang="ko-KR" sz="2000" dirty="0" smtClean="0">
                <a:latin typeface="Tahoma" pitchFamily="34" charset="0"/>
                <a:cs typeface="Tahoma" pitchFamily="34" charset="0"/>
              </a:rPr>
              <a:t>More detailed case studies are called on to overcome limitation of cross-country regressions</a:t>
            </a:r>
          </a:p>
          <a:p>
            <a:pPr eaLnBrk="1" hangingPunct="1"/>
            <a:endParaRPr lang="en-US" altLang="ja-JP" sz="2000" dirty="0" smtClean="0">
              <a:latin typeface="Tahoma" pitchFamily="34" charset="0"/>
              <a:ea typeface="맑은 고딕" pitchFamily="50" charset="-127"/>
              <a:cs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smtClean="0">
                <a:latin typeface="Tahoma" pitchFamily="34" charset="0"/>
                <a:cs typeface="Tahoma" pitchFamily="34" charset="0"/>
              </a:rPr>
              <a:t>Foreign Banks in Asian Developing Countries</a:t>
            </a:r>
            <a:endParaRPr lang="ko-KR" altLang="en-US" sz="3200" dirty="0"/>
          </a:p>
        </p:txBody>
      </p:sp>
      <p:sp>
        <p:nvSpPr>
          <p:cNvPr id="3" name="내용 개체 틀 2"/>
          <p:cNvSpPr>
            <a:spLocks noGrp="1"/>
          </p:cNvSpPr>
          <p:nvPr>
            <p:ph idx="1"/>
          </p:nvPr>
        </p:nvSpPr>
        <p:spPr/>
        <p:txBody>
          <a:bodyPr/>
          <a:lstStyle/>
          <a:p>
            <a:r>
              <a:rPr lang="en-US" altLang="ko-KR" sz="2000" dirty="0" smtClean="0">
                <a:latin typeface="Tahoma" pitchFamily="34" charset="0"/>
                <a:cs typeface="Tahoma" pitchFamily="34" charset="0"/>
              </a:rPr>
              <a:t>In general, the share of foreign banks is low, compared with other regions because of relatively stronger regulation and capital controls (Figure)</a:t>
            </a:r>
          </a:p>
          <a:p>
            <a:r>
              <a:rPr lang="en-US" altLang="ko-KR" sz="2000" dirty="0" smtClean="0">
                <a:latin typeface="Tahoma" pitchFamily="34" charset="0"/>
                <a:cs typeface="Tahoma" pitchFamily="34" charset="0"/>
              </a:rPr>
              <a:t>Relatively high financial development in East Asia, while mediocre financial development in South Asia</a:t>
            </a:r>
          </a:p>
          <a:p>
            <a:r>
              <a:rPr lang="en-US" altLang="ko-KR" sz="2000" dirty="0" smtClean="0">
                <a:latin typeface="Tahoma" pitchFamily="34" charset="0"/>
                <a:cs typeface="Tahoma" pitchFamily="34" charset="0"/>
              </a:rPr>
              <a:t>Economic growth in the Asian region has been higher and more stable than that of other developing countries, which might be related with the small role of foreign banks  </a:t>
            </a:r>
          </a:p>
          <a:p>
            <a:r>
              <a:rPr lang="en-US" altLang="ko-KR" sz="2000" dirty="0" smtClean="0">
                <a:latin typeface="Tahoma" pitchFamily="34" charset="0"/>
                <a:cs typeface="Tahoma" pitchFamily="34" charset="0"/>
              </a:rPr>
              <a:t>Empirical studies report that benefits of foreign banks in Asia are not so evident in comparison with other regions</a:t>
            </a:r>
          </a:p>
          <a:p>
            <a:r>
              <a:rPr lang="en-US" altLang="ko-KR" sz="2000" dirty="0" smtClean="0">
                <a:latin typeface="Tahoma" pitchFamily="34" charset="0"/>
                <a:cs typeface="Tahoma" pitchFamily="34" charset="0"/>
              </a:rPr>
              <a:t>However, a few East Asian countries went through rapid financial opening and the financial crisis, and more financial globalization</a:t>
            </a:r>
          </a:p>
          <a:p>
            <a:r>
              <a:rPr lang="en-US" altLang="ko-KR" sz="2000" dirty="0" smtClean="0">
                <a:latin typeface="Tahoma" pitchFamily="34" charset="0"/>
                <a:cs typeface="Tahoma" pitchFamily="34" charset="0"/>
              </a:rPr>
              <a:t>More studies on foreign banks and regulation are called together with regional financial cooperation</a:t>
            </a:r>
          </a:p>
          <a:p>
            <a:endParaRPr lang="en-US" altLang="ko-KR" sz="2000"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706090"/>
          </a:xfrm>
        </p:spPr>
        <p:txBody>
          <a:bodyPr/>
          <a:lstStyle/>
          <a:p>
            <a:pPr algn="l"/>
            <a:r>
              <a:rPr lang="en-US" altLang="ko-KR" sz="2000" dirty="0" smtClean="0">
                <a:latin typeface="Tahoma" pitchFamily="34" charset="0"/>
                <a:cs typeface="Tahoma" pitchFamily="34" charset="0"/>
              </a:rPr>
              <a:t>   The share of foreign bank in total bank assets</a:t>
            </a:r>
            <a:endParaRPr lang="ko-KR" altLang="en-US" sz="2000" dirty="0">
              <a:latin typeface="Tahoma" pitchFamily="34" charset="0"/>
              <a:cs typeface="Tahoma" pitchFamily="34" charset="0"/>
            </a:endParaRPr>
          </a:p>
        </p:txBody>
      </p:sp>
      <p:sp>
        <p:nvSpPr>
          <p:cNvPr id="3" name="내용 개체 틀 2"/>
          <p:cNvSpPr>
            <a:spLocks noGrp="1"/>
          </p:cNvSpPr>
          <p:nvPr>
            <p:ph idx="1"/>
          </p:nvPr>
        </p:nvSpPr>
        <p:spPr/>
        <p:txBody>
          <a:bodyPr/>
          <a:lstStyle/>
          <a:p>
            <a:endParaRPr lang="ko-KR" altLang="en-US"/>
          </a:p>
        </p:txBody>
      </p:sp>
      <p:graphicFrame>
        <p:nvGraphicFramePr>
          <p:cNvPr id="4" name="차트 3"/>
          <p:cNvGraphicFramePr/>
          <p:nvPr/>
        </p:nvGraphicFramePr>
        <p:xfrm>
          <a:off x="611560" y="980728"/>
          <a:ext cx="8136903" cy="532859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smtClean="0">
                <a:latin typeface="Tahoma" pitchFamily="34" charset="0"/>
                <a:cs typeface="Tahoma" pitchFamily="34" charset="0"/>
              </a:rPr>
              <a:t>Foreign Banks in Korea</a:t>
            </a:r>
            <a:endParaRPr lang="ko-KR" altLang="en-US" sz="3200" dirty="0"/>
          </a:p>
        </p:txBody>
      </p:sp>
      <p:sp>
        <p:nvSpPr>
          <p:cNvPr id="3" name="내용 개체 틀 2"/>
          <p:cNvSpPr>
            <a:spLocks noGrp="1"/>
          </p:cNvSpPr>
          <p:nvPr>
            <p:ph idx="1"/>
          </p:nvPr>
        </p:nvSpPr>
        <p:spPr/>
        <p:txBody>
          <a:bodyPr/>
          <a:lstStyle/>
          <a:p>
            <a:r>
              <a:rPr lang="en-US" altLang="ko-KR" sz="2000" dirty="0" smtClean="0">
                <a:latin typeface="Tahoma" pitchFamily="34" charset="0"/>
                <a:cs typeface="Tahoma" pitchFamily="34" charset="0"/>
              </a:rPr>
              <a:t>There was a significant increase in the share of foreign banks in Korea after the 1997 financial crisis and more financial opening following the crisis (Figure)</a:t>
            </a:r>
          </a:p>
          <a:p>
            <a:r>
              <a:rPr lang="en-US" altLang="ko-KR" sz="2000" dirty="0" smtClean="0">
                <a:latin typeface="Tahoma" pitchFamily="34" charset="0"/>
                <a:cs typeface="Tahoma" pitchFamily="34" charset="0"/>
              </a:rPr>
              <a:t>The share of foreign banks is much higher than other Asian countries, comparable to Latin America and Eastern Europe. </a:t>
            </a:r>
          </a:p>
          <a:p>
            <a:r>
              <a:rPr lang="en-US" altLang="ko-KR" sz="2000" dirty="0" smtClean="0">
                <a:latin typeface="Tahoma" pitchFamily="34" charset="0"/>
                <a:cs typeface="Tahoma" pitchFamily="34" charset="0"/>
              </a:rPr>
              <a:t>Hot debates on the role of foreign banks in Korea is going on</a:t>
            </a:r>
          </a:p>
          <a:p>
            <a:pPr>
              <a:buNone/>
            </a:pPr>
            <a:r>
              <a:rPr lang="en-US" altLang="ko-KR" sz="2000" dirty="0" smtClean="0">
                <a:latin typeface="Tahoma" pitchFamily="34" charset="0"/>
                <a:cs typeface="Tahoma" pitchFamily="34" charset="0"/>
              </a:rPr>
              <a:t>	- Positive: better management skills and technology, competition effects, and pressure on corporate governance</a:t>
            </a:r>
          </a:p>
          <a:p>
            <a:pPr>
              <a:buNone/>
            </a:pPr>
            <a:r>
              <a:rPr lang="en-US" altLang="ko-KR" sz="2000" dirty="0" smtClean="0">
                <a:latin typeface="Tahoma" pitchFamily="34" charset="0"/>
                <a:cs typeface="Tahoma" pitchFamily="34" charset="0"/>
              </a:rPr>
              <a:t>	- Negative: conservative and short-term profit oriented, rapid reduction of corporate lending, especially for small and medium enterprises by foreign-owned banks, more increase in household lending, and difficulty of the government policy</a:t>
            </a:r>
          </a:p>
          <a:p>
            <a:r>
              <a:rPr lang="en-US" altLang="ko-KR" sz="2000" dirty="0" smtClean="0">
                <a:latin typeface="Tahoma" pitchFamily="34" charset="0"/>
                <a:cs typeface="Tahoma" pitchFamily="34" charset="0"/>
              </a:rPr>
              <a:t>More discussions on external financial regulation are necessary after the global financial crisis</a:t>
            </a:r>
          </a:p>
          <a:p>
            <a:pPr>
              <a:buNone/>
            </a:pPr>
            <a:endParaRPr lang="en-US" altLang="ko-KR" sz="2000" dirty="0" smtClean="0">
              <a:latin typeface="Tahoma" pitchFamily="34" charset="0"/>
              <a:cs typeface="Tahoma" pitchFamily="34" charset="0"/>
            </a:endParaRPr>
          </a:p>
          <a:p>
            <a:pPr>
              <a:buNone/>
            </a:pPr>
            <a:endParaRPr lang="en-US" altLang="ko-KR" sz="2000"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850106"/>
          </a:xfrm>
        </p:spPr>
        <p:txBody>
          <a:bodyPr/>
          <a:lstStyle/>
          <a:p>
            <a:pPr algn="l"/>
            <a:r>
              <a:rPr lang="en-US" altLang="ko-KR" sz="2000" dirty="0" smtClean="0">
                <a:latin typeface="Tahoma" pitchFamily="34" charset="0"/>
                <a:cs typeface="Tahoma" pitchFamily="34" charset="0"/>
              </a:rPr>
              <a:t>      The share and number of foreign bank in Korea</a:t>
            </a:r>
            <a:endParaRPr lang="ko-KR" altLang="en-US" sz="2000" dirty="0"/>
          </a:p>
        </p:txBody>
      </p:sp>
      <p:sp>
        <p:nvSpPr>
          <p:cNvPr id="3" name="내용 개체 틀 2"/>
          <p:cNvSpPr>
            <a:spLocks noGrp="1"/>
          </p:cNvSpPr>
          <p:nvPr>
            <p:ph idx="1"/>
          </p:nvPr>
        </p:nvSpPr>
        <p:spPr/>
        <p:txBody>
          <a:bodyPr/>
          <a:lstStyle/>
          <a:p>
            <a:endParaRPr lang="ko-KR" altLang="en-US"/>
          </a:p>
        </p:txBody>
      </p:sp>
      <p:graphicFrame>
        <p:nvGraphicFramePr>
          <p:cNvPr id="4" name="차트 3"/>
          <p:cNvGraphicFramePr/>
          <p:nvPr/>
        </p:nvGraphicFramePr>
        <p:xfrm>
          <a:off x="899592" y="1196752"/>
          <a:ext cx="7344816" cy="49685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2" cstate="print"/>
          <a:srcRect/>
          <a:stretch>
            <a:fillRect/>
          </a:stretch>
        </p:blipFill>
        <p:spPr bwMode="auto">
          <a:xfrm>
            <a:off x="612775" y="1412875"/>
            <a:ext cx="7920038" cy="4783138"/>
          </a:xfrm>
          <a:prstGeom prst="rect">
            <a:avLst/>
          </a:prstGeom>
          <a:noFill/>
          <a:ln w="9525">
            <a:noFill/>
            <a:miter lim="800000"/>
            <a:headEnd/>
            <a:tailEnd/>
          </a:ln>
        </p:spPr>
      </p:pic>
      <p:sp>
        <p:nvSpPr>
          <p:cNvPr id="4099" name="제목 4"/>
          <p:cNvSpPr>
            <a:spLocks noGrp="1"/>
          </p:cNvSpPr>
          <p:nvPr>
            <p:ph type="title"/>
          </p:nvPr>
        </p:nvSpPr>
        <p:spPr>
          <a:xfrm>
            <a:off x="468313" y="333375"/>
            <a:ext cx="8229600" cy="1143000"/>
          </a:xfrm>
        </p:spPr>
        <p:txBody>
          <a:bodyPr/>
          <a:lstStyle/>
          <a:p>
            <a:pPr eaLnBrk="1" hangingPunct="1"/>
            <a:r>
              <a:rPr lang="en-US" altLang="ko-KR" sz="2000" smtClean="0">
                <a:latin typeface="Tahoma" pitchFamily="34" charset="0"/>
                <a:cs typeface="Tahoma" pitchFamily="34" charset="0"/>
              </a:rPr>
              <a:t>Level of Financial Globalization and Economic Growth (1985-2004)</a:t>
            </a:r>
            <a:endParaRPr lang="ko-KR" altLang="en-US" sz="200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ko-KR" sz="3200" smtClean="0">
                <a:latin typeface="Tahoma" pitchFamily="34" charset="0"/>
                <a:cs typeface="Tahoma" pitchFamily="34" charset="0"/>
              </a:rPr>
              <a:t>Foreign Banks in Developing Countries and Their Expected Benefits</a:t>
            </a:r>
            <a:endParaRPr lang="en-US" altLang="ja-JP" sz="3200" smtClean="0">
              <a:latin typeface="Tahoma" pitchFamily="34" charset="0"/>
              <a:ea typeface="맑은 고딕" pitchFamily="50" charset="-127"/>
              <a:cs typeface="Tahoma" pitchFamily="34" charset="0"/>
            </a:endParaRPr>
          </a:p>
        </p:txBody>
      </p:sp>
      <p:sp>
        <p:nvSpPr>
          <p:cNvPr id="5123" name="Rectangle 3"/>
          <p:cNvSpPr>
            <a:spLocks noGrp="1" noChangeArrowheads="1"/>
          </p:cNvSpPr>
          <p:nvPr>
            <p:ph idx="1"/>
          </p:nvPr>
        </p:nvSpPr>
        <p:spPr/>
        <p:txBody>
          <a:bodyPr/>
          <a:lstStyle/>
          <a:p>
            <a:pPr eaLnBrk="1" hangingPunct="1">
              <a:lnSpc>
                <a:spcPct val="110000"/>
              </a:lnSpc>
            </a:pPr>
            <a:r>
              <a:rPr lang="en-US" altLang="ko-KR" sz="2000" dirty="0" smtClean="0">
                <a:latin typeface="Tahoma" pitchFamily="34" charset="0"/>
                <a:cs typeface="Tahoma" pitchFamily="34" charset="0"/>
              </a:rPr>
              <a:t>Foreign bank penetration to developing countries increased rapidly after the 1990s along with financial globalization (Figure 1, Table 1)</a:t>
            </a:r>
          </a:p>
          <a:p>
            <a:pPr eaLnBrk="1" hangingPunct="1">
              <a:lnSpc>
                <a:spcPct val="110000"/>
              </a:lnSpc>
            </a:pPr>
            <a:r>
              <a:rPr lang="en-US" altLang="ko-KR" sz="2000" dirty="0" smtClean="0">
                <a:latin typeface="Tahoma" pitchFamily="34" charset="0"/>
                <a:cs typeface="Tahoma" pitchFamily="34" charset="0"/>
              </a:rPr>
              <a:t>More financial opening of developing countries and asset diversification strategy of international banks were backgrounds</a:t>
            </a:r>
          </a:p>
          <a:p>
            <a:pPr eaLnBrk="1" hangingPunct="1">
              <a:lnSpc>
                <a:spcPct val="110000"/>
              </a:lnSpc>
            </a:pPr>
            <a:r>
              <a:rPr lang="en-US" altLang="ko-KR" sz="2000" dirty="0" smtClean="0">
                <a:latin typeface="Tahoma" pitchFamily="34" charset="0"/>
                <a:cs typeface="Tahoma" pitchFamily="34" charset="0"/>
              </a:rPr>
              <a:t>Benefits of foreign banks: efficiency and stability</a:t>
            </a:r>
          </a:p>
          <a:p>
            <a:pPr eaLnBrk="1" hangingPunct="1">
              <a:lnSpc>
                <a:spcPct val="110000"/>
              </a:lnSpc>
            </a:pPr>
            <a:r>
              <a:rPr lang="en-US" altLang="ko-KR" sz="2000" dirty="0" smtClean="0">
                <a:latin typeface="Tahoma" pitchFamily="34" charset="0"/>
                <a:cs typeface="Tahoma" pitchFamily="34" charset="0"/>
              </a:rPr>
              <a:t>Foreign banks bring advanced technology and services, promote competition and financial infrastructure, improve financial regulation and supervision</a:t>
            </a:r>
          </a:p>
          <a:p>
            <a:pPr eaLnBrk="1" hangingPunct="1">
              <a:lnSpc>
                <a:spcPct val="110000"/>
              </a:lnSpc>
            </a:pPr>
            <a:r>
              <a:rPr lang="en-US" altLang="ko-KR" sz="2000" dirty="0" smtClean="0">
                <a:latin typeface="Tahoma" pitchFamily="34" charset="0"/>
                <a:cs typeface="Tahoma" pitchFamily="34" charset="0"/>
              </a:rPr>
              <a:t>They provide more stability with diversified financial resources, while they may import and transmit external shocks across countries</a:t>
            </a:r>
          </a:p>
          <a:p>
            <a:pPr eaLnBrk="1" hangingPunct="1">
              <a:lnSpc>
                <a:spcPct val="110000"/>
              </a:lnSpc>
            </a:pPr>
            <a:r>
              <a:rPr lang="en-US" altLang="ko-KR" sz="2000" dirty="0" smtClean="0">
                <a:latin typeface="Tahoma" pitchFamily="34" charset="0"/>
                <a:cs typeface="Tahoma" pitchFamily="34" charset="0"/>
              </a:rPr>
              <a:t>Empirical studies support the efficiency effects on average, while more mixed results for the stability effects</a:t>
            </a:r>
          </a:p>
        </p:txBody>
      </p:sp>
      <p:sp>
        <p:nvSpPr>
          <p:cNvPr id="512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latinLnBrk="0"/>
            <a:endParaRPr lang="en-US" altLang="ko-KR"/>
          </a:p>
        </p:txBody>
      </p:sp>
      <p:sp>
        <p:nvSpPr>
          <p:cNvPr id="5125"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latinLnBrk="0"/>
            <a:endParaRPr lang="en-US" altLang="ko-KR"/>
          </a:p>
        </p:txBody>
      </p:sp>
      <p:sp>
        <p:nvSpPr>
          <p:cNvPr id="5126"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latinLnBrk="0"/>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p:txBody>
          <a:bodyPr/>
          <a:lstStyle/>
          <a:p>
            <a:pPr eaLnBrk="1" hangingPunct="1"/>
            <a:endParaRPr lang="ko-KR" altLang="en-US" smtClean="0"/>
          </a:p>
        </p:txBody>
      </p:sp>
      <p:sp>
        <p:nvSpPr>
          <p:cNvPr id="6147" name="내용 개체 틀 2"/>
          <p:cNvSpPr>
            <a:spLocks noGrp="1"/>
          </p:cNvSpPr>
          <p:nvPr>
            <p:ph idx="1"/>
          </p:nvPr>
        </p:nvSpPr>
        <p:spPr/>
        <p:txBody>
          <a:bodyPr/>
          <a:lstStyle/>
          <a:p>
            <a:pPr eaLnBrk="1" hangingPunct="1"/>
            <a:endParaRPr lang="ko-KR" altLang="en-US" smtClean="0"/>
          </a:p>
        </p:txBody>
      </p:sp>
      <p:pic>
        <p:nvPicPr>
          <p:cNvPr id="6148" name="Picture 2"/>
          <p:cNvPicPr>
            <a:picLocks noChangeAspect="1" noChangeArrowheads="1"/>
          </p:cNvPicPr>
          <p:nvPr/>
        </p:nvPicPr>
        <p:blipFill>
          <a:blip r:embed="rId2" cstate="print"/>
          <a:srcRect/>
          <a:stretch>
            <a:fillRect/>
          </a:stretch>
        </p:blipFill>
        <p:spPr bwMode="auto">
          <a:xfrm>
            <a:off x="554038" y="620713"/>
            <a:ext cx="8050212" cy="5329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sz="3200" smtClean="0">
                <a:latin typeface="Tahoma" pitchFamily="34" charset="0"/>
                <a:cs typeface="Tahoma" pitchFamily="34" charset="0"/>
              </a:rPr>
              <a:t>Foreign Banks and Financial Development: </a:t>
            </a:r>
            <a:br>
              <a:rPr lang="en-US" altLang="ja-JP" sz="3200" smtClean="0">
                <a:latin typeface="Tahoma" pitchFamily="34" charset="0"/>
                <a:cs typeface="Tahoma" pitchFamily="34" charset="0"/>
              </a:rPr>
            </a:br>
            <a:r>
              <a:rPr lang="en-US" altLang="ja-JP" sz="3200" smtClean="0">
                <a:latin typeface="Tahoma" pitchFamily="34" charset="0"/>
                <a:cs typeface="Tahoma" pitchFamily="34" charset="0"/>
              </a:rPr>
              <a:t>Theoretical Models</a:t>
            </a:r>
          </a:p>
        </p:txBody>
      </p:sp>
      <p:sp>
        <p:nvSpPr>
          <p:cNvPr id="7171" name="Rectangle 3"/>
          <p:cNvSpPr>
            <a:spLocks noGrp="1" noChangeArrowheads="1"/>
          </p:cNvSpPr>
          <p:nvPr>
            <p:ph idx="1"/>
          </p:nvPr>
        </p:nvSpPr>
        <p:spPr/>
        <p:txBody>
          <a:bodyPr/>
          <a:lstStyle/>
          <a:p>
            <a:pPr eaLnBrk="1" hangingPunct="1"/>
            <a:r>
              <a:rPr lang="en-US" altLang="ko-KR" sz="1900" dirty="0" smtClean="0">
                <a:latin typeface="Tahoma" pitchFamily="34" charset="0"/>
                <a:cs typeface="Tahoma" pitchFamily="34" charset="0"/>
              </a:rPr>
              <a:t>Several theoretical studies present the effects of foreign banks on private credit, using the model of banking based on information asymmetry in monitoring </a:t>
            </a:r>
          </a:p>
          <a:p>
            <a:pPr eaLnBrk="1" hangingPunct="1"/>
            <a:r>
              <a:rPr lang="en-US" altLang="ko-KR" sz="1900" dirty="0" err="1" smtClean="0">
                <a:latin typeface="Tahoma" pitchFamily="34" charset="0"/>
                <a:cs typeface="Tahoma" pitchFamily="34" charset="0"/>
              </a:rPr>
              <a:t>Dell’Aricca</a:t>
            </a:r>
            <a:r>
              <a:rPr lang="en-US" altLang="ko-KR" sz="1900" dirty="0" smtClean="0">
                <a:latin typeface="Tahoma" pitchFamily="34" charset="0"/>
                <a:cs typeface="Tahoma" pitchFamily="34" charset="0"/>
              </a:rPr>
              <a:t> and Marquez (2004): competition makes domestic banks change the loan portfolio toward borrowers whose quality is less discernible by external lenders</a:t>
            </a:r>
          </a:p>
          <a:p>
            <a:pPr eaLnBrk="1" hangingPunct="1"/>
            <a:r>
              <a:rPr lang="en-US" altLang="ko-KR" sz="1900" dirty="0" err="1" smtClean="0">
                <a:latin typeface="Tahoma" pitchFamily="34" charset="0"/>
                <a:cs typeface="Tahoma" pitchFamily="34" charset="0"/>
              </a:rPr>
              <a:t>Sengupta</a:t>
            </a:r>
            <a:r>
              <a:rPr lang="en-US" altLang="ko-KR" sz="1900" dirty="0" smtClean="0">
                <a:latin typeface="Tahoma" pitchFamily="34" charset="0"/>
                <a:cs typeface="Tahoma" pitchFamily="34" charset="0"/>
              </a:rPr>
              <a:t> (2007): foreign banks lend more to large firms while they have difficulty in lending to </a:t>
            </a:r>
            <a:r>
              <a:rPr lang="en-US" altLang="ko-KR" sz="1900" dirty="0" err="1" smtClean="0">
                <a:latin typeface="Tahoma" pitchFamily="34" charset="0"/>
                <a:cs typeface="Tahoma" pitchFamily="34" charset="0"/>
              </a:rPr>
              <a:t>informationally</a:t>
            </a:r>
            <a:r>
              <a:rPr lang="en-US" altLang="ko-KR" sz="1900" dirty="0" smtClean="0">
                <a:latin typeface="Tahoma" pitchFamily="34" charset="0"/>
                <a:cs typeface="Tahoma" pitchFamily="34" charset="0"/>
              </a:rPr>
              <a:t> opaque firms</a:t>
            </a:r>
          </a:p>
          <a:p>
            <a:pPr eaLnBrk="1" hangingPunct="1"/>
            <a:r>
              <a:rPr lang="en-US" altLang="ko-KR" sz="1900" dirty="0" err="1" smtClean="0">
                <a:latin typeface="Tahoma" pitchFamily="34" charset="0"/>
                <a:cs typeface="Tahoma" pitchFamily="34" charset="0"/>
              </a:rPr>
              <a:t>Detragiache</a:t>
            </a:r>
            <a:r>
              <a:rPr lang="en-US" altLang="ko-KR" sz="1900" dirty="0" smtClean="0">
                <a:latin typeface="Tahoma" pitchFamily="34" charset="0"/>
                <a:cs typeface="Tahoma" pitchFamily="34" charset="0"/>
              </a:rPr>
              <a:t> et al. (2008): foreign banks are better than domestic banks at monitoring hard information, foreign bank entry could lead to a reduction lending with serious cream-skimming</a:t>
            </a:r>
          </a:p>
          <a:p>
            <a:pPr eaLnBrk="1" hangingPunct="1"/>
            <a:r>
              <a:rPr lang="en-US" altLang="ko-KR" sz="1900" dirty="0" err="1" smtClean="0">
                <a:latin typeface="Tahoma" pitchFamily="34" charset="0"/>
                <a:cs typeface="Tahoma" pitchFamily="34" charset="0"/>
              </a:rPr>
              <a:t>Gormely</a:t>
            </a:r>
            <a:r>
              <a:rPr lang="en-US" altLang="ko-KR" sz="1900" dirty="0" smtClean="0">
                <a:latin typeface="Tahoma" pitchFamily="34" charset="0"/>
                <a:cs typeface="Tahoma" pitchFamily="34" charset="0"/>
              </a:rPr>
              <a:t> (2011): foreign banks have higher screening costs bur lower interest rates than domestic banks, lender entry with cream-skimming has the potential to create a segmented market, and reduce credit access for firms, depending on several factors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ja-JP" sz="3200" smtClean="0">
                <a:latin typeface="Tahoma" pitchFamily="34" charset="0"/>
                <a:cs typeface="Tahoma" pitchFamily="34" charset="0"/>
              </a:rPr>
              <a:t>Foreign Banks and Financial Development: </a:t>
            </a:r>
            <a:br>
              <a:rPr lang="en-US" altLang="ja-JP" sz="3200" smtClean="0">
                <a:latin typeface="Tahoma" pitchFamily="34" charset="0"/>
                <a:cs typeface="Tahoma" pitchFamily="34" charset="0"/>
              </a:rPr>
            </a:br>
            <a:r>
              <a:rPr lang="en-US" altLang="ja-JP" sz="3200" smtClean="0">
                <a:latin typeface="Tahoma" pitchFamily="34" charset="0"/>
                <a:cs typeface="Tahoma" pitchFamily="34" charset="0"/>
              </a:rPr>
              <a:t>Empirical Studies</a:t>
            </a:r>
          </a:p>
        </p:txBody>
      </p:sp>
      <p:sp>
        <p:nvSpPr>
          <p:cNvPr id="8195" name="Rectangle 3"/>
          <p:cNvSpPr>
            <a:spLocks noGrp="1" noChangeArrowheads="1"/>
          </p:cNvSpPr>
          <p:nvPr>
            <p:ph idx="1"/>
          </p:nvPr>
        </p:nvSpPr>
        <p:spPr/>
        <p:txBody>
          <a:bodyPr/>
          <a:lstStyle/>
          <a:p>
            <a:pPr eaLnBrk="1" hangingPunct="1"/>
            <a:r>
              <a:rPr lang="en-US" altLang="ko-KR" sz="2000" dirty="0" smtClean="0">
                <a:latin typeface="Tahoma" pitchFamily="34" charset="0"/>
                <a:cs typeface="Tahoma" pitchFamily="34" charset="0"/>
              </a:rPr>
              <a:t>Foreign banks and private credit. </a:t>
            </a:r>
            <a:r>
              <a:rPr lang="en-US" altLang="ko-KR" sz="2000" dirty="0" err="1" smtClean="0">
                <a:latin typeface="Tahoma" pitchFamily="34" charset="0"/>
                <a:cs typeface="Tahoma" pitchFamily="34" charset="0"/>
              </a:rPr>
              <a:t>Detragiache</a:t>
            </a:r>
            <a:r>
              <a:rPr lang="en-US" altLang="ko-KR" sz="2000" dirty="0" smtClean="0">
                <a:latin typeface="Tahoma" pitchFamily="34" charset="0"/>
                <a:cs typeface="Tahoma" pitchFamily="34" charset="0"/>
              </a:rPr>
              <a:t> et al. (2008): negative relationship because of cream-skimming, Cull and Martinez </a:t>
            </a:r>
            <a:r>
              <a:rPr lang="en-US" altLang="ko-KR" sz="2000" dirty="0" err="1" smtClean="0">
                <a:latin typeface="Tahoma" pitchFamily="34" charset="0"/>
                <a:cs typeface="Tahoma" pitchFamily="34" charset="0"/>
              </a:rPr>
              <a:t>Peria</a:t>
            </a:r>
            <a:r>
              <a:rPr lang="en-US" altLang="ko-KR" sz="2000" dirty="0" smtClean="0">
                <a:latin typeface="Tahoma" pitchFamily="34" charset="0"/>
                <a:cs typeface="Tahoma" pitchFamily="34" charset="0"/>
              </a:rPr>
              <a:t> (2007):  effects of banking crises since foreign banks acquired financially distressed banks, </a:t>
            </a:r>
            <a:r>
              <a:rPr lang="en-US" altLang="ko-KR" sz="2000" dirty="0" err="1" smtClean="0">
                <a:latin typeface="Tahoma" pitchFamily="34" charset="0"/>
                <a:cs typeface="Tahoma" pitchFamily="34" charset="0"/>
              </a:rPr>
              <a:t>Claessens</a:t>
            </a:r>
            <a:r>
              <a:rPr lang="en-US" altLang="ko-KR" sz="2000" dirty="0" smtClean="0">
                <a:latin typeface="Tahoma" pitchFamily="34" charset="0"/>
                <a:cs typeface="Tahoma" pitchFamily="34" charset="0"/>
              </a:rPr>
              <a:t> and Van </a:t>
            </a:r>
            <a:r>
              <a:rPr lang="en-US" altLang="ko-KR" sz="2000" dirty="0" err="1" smtClean="0">
                <a:latin typeface="Tahoma" pitchFamily="34" charset="0"/>
                <a:cs typeface="Tahoma" pitchFamily="34" charset="0"/>
              </a:rPr>
              <a:t>Horen</a:t>
            </a:r>
            <a:r>
              <a:rPr lang="en-US" altLang="ko-KR" sz="2000" dirty="0" smtClean="0">
                <a:latin typeface="Tahoma" pitchFamily="34" charset="0"/>
                <a:cs typeface="Tahoma" pitchFamily="34" charset="0"/>
              </a:rPr>
              <a:t> (2012b): negative in the mid-2000s and the global financial crisis</a:t>
            </a:r>
          </a:p>
          <a:p>
            <a:pPr eaLnBrk="1" hangingPunct="1"/>
            <a:r>
              <a:rPr lang="en-US" altLang="ko-KR" sz="2000" dirty="0" smtClean="0">
                <a:latin typeface="Tahoma" pitchFamily="34" charset="0"/>
                <a:cs typeface="Tahoma" pitchFamily="34" charset="0"/>
              </a:rPr>
              <a:t>The lending style and segmentation of the financial market. Berger et al. (2001), Clarke et al. (2005), </a:t>
            </a:r>
            <a:r>
              <a:rPr lang="en-US" altLang="ko-KR" sz="2000" dirty="0" err="1" smtClean="0">
                <a:latin typeface="Tahoma" pitchFamily="34" charset="0"/>
                <a:cs typeface="Tahoma" pitchFamily="34" charset="0"/>
              </a:rPr>
              <a:t>Mian</a:t>
            </a:r>
            <a:r>
              <a:rPr lang="en-US" altLang="ko-KR" sz="2000" dirty="0" smtClean="0">
                <a:latin typeface="Tahoma" pitchFamily="34" charset="0"/>
                <a:cs typeface="Tahoma" pitchFamily="34" charset="0"/>
              </a:rPr>
              <a:t> (2006), </a:t>
            </a:r>
            <a:r>
              <a:rPr lang="en-US" altLang="ko-KR" sz="2000" dirty="0" err="1" smtClean="0">
                <a:latin typeface="Tahoma" pitchFamily="34" charset="0"/>
                <a:cs typeface="Tahoma" pitchFamily="34" charset="0"/>
              </a:rPr>
              <a:t>Gormley</a:t>
            </a:r>
            <a:r>
              <a:rPr lang="en-US" altLang="ko-KR" sz="2000" dirty="0" smtClean="0">
                <a:latin typeface="Tahoma" pitchFamily="34" charset="0"/>
                <a:cs typeface="Tahoma" pitchFamily="34" charset="0"/>
              </a:rPr>
              <a:t> (2010</a:t>
            </a:r>
            <a:r>
              <a:rPr lang="en-US" altLang="ko-KR" sz="2000" dirty="0" smtClean="0">
                <a:latin typeface="Tahoma" pitchFamily="34" charset="0"/>
                <a:cs typeface="Tahoma" pitchFamily="34" charset="0"/>
              </a:rPr>
              <a:t>) and Haber and </a:t>
            </a:r>
            <a:r>
              <a:rPr lang="en-US" altLang="ko-KR" sz="2000" dirty="0" err="1" smtClean="0">
                <a:latin typeface="Tahoma" pitchFamily="34" charset="0"/>
                <a:cs typeface="Tahoma" pitchFamily="34" charset="0"/>
              </a:rPr>
              <a:t>Musachino</a:t>
            </a:r>
            <a:r>
              <a:rPr lang="en-US" altLang="ko-KR" sz="2000" dirty="0" smtClean="0">
                <a:latin typeface="Tahoma" pitchFamily="34" charset="0"/>
                <a:cs typeface="Tahoma" pitchFamily="34" charset="0"/>
              </a:rPr>
              <a:t> (2006): </a:t>
            </a:r>
            <a:r>
              <a:rPr lang="en-US" altLang="ko-KR" sz="2000" dirty="0" smtClean="0">
                <a:latin typeface="Tahoma" pitchFamily="34" charset="0"/>
                <a:cs typeface="Tahoma" pitchFamily="34" charset="0"/>
              </a:rPr>
              <a:t>foreign banks lend to larger and hard information firms, negative to smaller firms, while other studies refute them, including De Haas and </a:t>
            </a:r>
            <a:r>
              <a:rPr lang="en-US" altLang="ko-KR" sz="2000" dirty="0" err="1" smtClean="0">
                <a:latin typeface="Tahoma" pitchFamily="34" charset="0"/>
                <a:cs typeface="Tahoma" pitchFamily="34" charset="0"/>
              </a:rPr>
              <a:t>Naaborg</a:t>
            </a:r>
            <a:r>
              <a:rPr lang="en-US" altLang="ko-KR" sz="2000" dirty="0" smtClean="0">
                <a:latin typeface="Tahoma" pitchFamily="34" charset="0"/>
                <a:cs typeface="Tahoma" pitchFamily="34" charset="0"/>
              </a:rPr>
              <a:t> (2006), Yi et al. (2009), Clarke et al. (2006) and </a:t>
            </a:r>
            <a:r>
              <a:rPr lang="en-US" altLang="ko-KR" sz="2000" dirty="0" err="1" smtClean="0">
                <a:latin typeface="Tahoma" pitchFamily="34" charset="0"/>
                <a:cs typeface="Tahoma" pitchFamily="34" charset="0"/>
              </a:rPr>
              <a:t>Giannetti</a:t>
            </a:r>
            <a:r>
              <a:rPr lang="en-US" altLang="ko-KR" sz="2000" dirty="0" smtClean="0">
                <a:latin typeface="Tahoma" pitchFamily="34" charset="0"/>
                <a:cs typeface="Tahoma" pitchFamily="34" charset="0"/>
              </a:rPr>
              <a:t> and </a:t>
            </a:r>
            <a:r>
              <a:rPr lang="en-US" altLang="ko-KR" sz="2000" dirty="0" err="1" smtClean="0">
                <a:latin typeface="Tahoma" pitchFamily="34" charset="0"/>
                <a:cs typeface="Tahoma" pitchFamily="34" charset="0"/>
              </a:rPr>
              <a:t>Ongena</a:t>
            </a:r>
            <a:r>
              <a:rPr lang="en-US" altLang="ko-KR" sz="2000" dirty="0" smtClean="0">
                <a:latin typeface="Tahoma" pitchFamily="34" charset="0"/>
                <a:cs typeface="Tahoma" pitchFamily="34" charset="0"/>
              </a:rPr>
              <a:t> (2009)</a:t>
            </a:r>
          </a:p>
          <a:p>
            <a:pPr eaLnBrk="1" hangingPunct="1"/>
            <a:r>
              <a:rPr lang="en-US" altLang="ko-KR" sz="2000" dirty="0" smtClean="0">
                <a:latin typeface="Tahoma" pitchFamily="34" charset="0"/>
                <a:cs typeface="Tahoma" pitchFamily="34" charset="0"/>
              </a:rPr>
              <a:t>Financial access and inclusion. </a:t>
            </a:r>
            <a:r>
              <a:rPr lang="en-US" altLang="ko-KR" sz="2000" dirty="0" err="1" smtClean="0">
                <a:latin typeface="Tahoma" pitchFamily="34" charset="0"/>
                <a:cs typeface="Tahoma" pitchFamily="34" charset="0"/>
              </a:rPr>
              <a:t>Detragiache</a:t>
            </a:r>
            <a:r>
              <a:rPr lang="en-US" altLang="ko-KR" sz="2000" dirty="0" smtClean="0">
                <a:latin typeface="Tahoma" pitchFamily="34" charset="0"/>
                <a:cs typeface="Tahoma" pitchFamily="34" charset="0"/>
              </a:rPr>
              <a:t> et al. (2008), </a:t>
            </a:r>
            <a:r>
              <a:rPr lang="en-US" altLang="ko-KR" sz="2000" dirty="0" err="1" smtClean="0">
                <a:latin typeface="Tahoma" pitchFamily="34" charset="0"/>
                <a:cs typeface="Tahoma" pitchFamily="34" charset="0"/>
              </a:rPr>
              <a:t>Sarma</a:t>
            </a:r>
            <a:r>
              <a:rPr lang="en-US" altLang="ko-KR" sz="2000" dirty="0" smtClean="0">
                <a:latin typeface="Tahoma" pitchFamily="34" charset="0"/>
                <a:cs typeface="Tahoma" pitchFamily="34" charset="0"/>
              </a:rPr>
              <a:t> and </a:t>
            </a:r>
            <a:r>
              <a:rPr lang="en-US" altLang="ko-KR" sz="2000" dirty="0" err="1" smtClean="0">
                <a:latin typeface="Tahoma" pitchFamily="34" charset="0"/>
                <a:cs typeface="Tahoma" pitchFamily="34" charset="0"/>
              </a:rPr>
              <a:t>Pais</a:t>
            </a:r>
            <a:r>
              <a:rPr lang="en-US" altLang="ko-KR" sz="2000" dirty="0" smtClean="0">
                <a:latin typeface="Tahoma" pitchFamily="34" charset="0"/>
                <a:cs typeface="Tahoma" pitchFamily="34" charset="0"/>
              </a:rPr>
              <a:t> (2010): foreign banks entry is negative to financial access, but Beck et al. (2008a) and Beck et al. (2007) obtain different results.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ja-JP" sz="3200" smtClean="0">
                <a:latin typeface="Tahoma" pitchFamily="34" charset="0"/>
                <a:cs typeface="Tahoma" pitchFamily="34" charset="0"/>
              </a:rPr>
              <a:t>The Empirical Test: Data and Methodology</a:t>
            </a:r>
          </a:p>
        </p:txBody>
      </p:sp>
      <p:sp>
        <p:nvSpPr>
          <p:cNvPr id="9219" name="Rectangle 3"/>
          <p:cNvSpPr>
            <a:spLocks noGrp="1" noChangeArrowheads="1"/>
          </p:cNvSpPr>
          <p:nvPr>
            <p:ph idx="1"/>
          </p:nvPr>
        </p:nvSpPr>
        <p:spPr/>
        <p:txBody>
          <a:bodyPr/>
          <a:lstStyle/>
          <a:p>
            <a:pPr eaLnBrk="1" hangingPunct="1"/>
            <a:r>
              <a:rPr lang="en-US" altLang="ko-KR" sz="2000" dirty="0" smtClean="0">
                <a:latin typeface="Tahoma" pitchFamily="34" charset="0"/>
                <a:cs typeface="Tahoma" pitchFamily="34" charset="0"/>
              </a:rPr>
              <a:t>Cross-country regressions: foreign bank entry and several aspects of financial development including private credit, cost efficiency and financial access</a:t>
            </a:r>
          </a:p>
          <a:p>
            <a:pPr eaLnBrk="1" hangingPunct="1"/>
            <a:r>
              <a:rPr lang="en-US" altLang="ko-KR" sz="2000" dirty="0" smtClean="0">
                <a:latin typeface="Tahoma" pitchFamily="34" charset="0"/>
                <a:cs typeface="Tahoma" pitchFamily="34" charset="0"/>
              </a:rPr>
              <a:t>102 developing country sample, 1995-2005</a:t>
            </a:r>
          </a:p>
          <a:p>
            <a:pPr eaLnBrk="1" hangingPunct="1"/>
            <a:r>
              <a:rPr lang="en-US" altLang="ko-KR" sz="2000" dirty="0" smtClean="0">
                <a:latin typeface="Tahoma" pitchFamily="34" charset="0"/>
                <a:cs typeface="Tahoma" pitchFamily="34" charset="0"/>
              </a:rPr>
              <a:t>Dependent variables: private credit/GDP, overhead costs/total assets, financial access indicators, final 5 years’ average</a:t>
            </a:r>
          </a:p>
          <a:p>
            <a:pPr eaLnBrk="1" hangingPunct="1"/>
            <a:r>
              <a:rPr lang="en-US" altLang="ko-KR" sz="2000" dirty="0" smtClean="0">
                <a:latin typeface="Tahoma" pitchFamily="34" charset="0"/>
                <a:cs typeface="Tahoma" pitchFamily="34" charset="0"/>
              </a:rPr>
              <a:t>Foreign bank ownership in 95: the new World Bank data from </a:t>
            </a:r>
            <a:r>
              <a:rPr lang="en-US" altLang="ko-KR" sz="2000" dirty="0" err="1" smtClean="0">
                <a:latin typeface="Tahoma" pitchFamily="34" charset="0"/>
                <a:cs typeface="Tahoma" pitchFamily="34" charset="0"/>
              </a:rPr>
              <a:t>Claessens</a:t>
            </a:r>
            <a:r>
              <a:rPr lang="en-US" altLang="ko-KR" sz="2000" dirty="0" smtClean="0">
                <a:latin typeface="Tahoma" pitchFamily="34" charset="0"/>
                <a:cs typeface="Tahoma" pitchFamily="34" charset="0"/>
              </a:rPr>
              <a:t> al. (2008), better than former data in light of coverage</a:t>
            </a:r>
          </a:p>
          <a:p>
            <a:pPr eaLnBrk="1" hangingPunct="1"/>
            <a:r>
              <a:rPr lang="en-US" altLang="ko-KR" sz="2000" dirty="0" smtClean="0">
                <a:latin typeface="Tahoma" pitchFamily="34" charset="0"/>
                <a:cs typeface="Tahoma" pitchFamily="34" charset="0"/>
              </a:rPr>
              <a:t>Common control variables from </a:t>
            </a:r>
            <a:r>
              <a:rPr lang="en-US" altLang="ko-KR" sz="2000" dirty="0" smtClean="0">
                <a:latin typeface="Tahoma" pitchFamily="34" charset="0"/>
                <a:cs typeface="Tahoma" pitchFamily="34" charset="0"/>
              </a:rPr>
              <a:t>studies, using averages in the 90s</a:t>
            </a:r>
          </a:p>
          <a:p>
            <a:pPr eaLnBrk="1" hangingPunct="1"/>
            <a:r>
              <a:rPr lang="en-US" altLang="ko-KR" sz="2000" dirty="0" smtClean="0">
                <a:latin typeface="Tahoma" pitchFamily="34" charset="0"/>
                <a:cs typeface="Tahoma" pitchFamily="34" charset="0"/>
              </a:rPr>
              <a:t>Methodology</a:t>
            </a:r>
            <a:r>
              <a:rPr lang="en-US" altLang="ko-KR" sz="2000" dirty="0" smtClean="0">
                <a:latin typeface="Tahoma" pitchFamily="34" charset="0"/>
                <a:cs typeface="Tahoma" pitchFamily="34" charset="0"/>
              </a:rPr>
              <a:t>: </a:t>
            </a:r>
          </a:p>
          <a:p>
            <a:pPr lvl="1" eaLnBrk="1" hangingPunct="1"/>
            <a:r>
              <a:rPr lang="en-US" altLang="ko-KR" sz="2000" dirty="0" smtClean="0">
                <a:latin typeface="Tahoma" pitchFamily="34" charset="0"/>
                <a:cs typeface="Tahoma" pitchFamily="34" charset="0"/>
              </a:rPr>
              <a:t>cross-sectional regressions: </a:t>
            </a:r>
            <a:r>
              <a:rPr lang="en-US" altLang="ko-KR" sz="2000" i="1" dirty="0" err="1" smtClean="0">
                <a:cs typeface="Tahoma" pitchFamily="34" charset="0"/>
              </a:rPr>
              <a:t>y</a:t>
            </a:r>
            <a:r>
              <a:rPr lang="en-US" altLang="ko-KR" sz="2000" i="1" baseline="-25000" dirty="0" err="1" smtClean="0">
                <a:cs typeface="Tahoma" pitchFamily="34" charset="0"/>
              </a:rPr>
              <a:t>i</a:t>
            </a:r>
            <a:r>
              <a:rPr lang="en-US" altLang="ko-KR" sz="2000" dirty="0" smtClean="0">
                <a:cs typeface="Tahoma" pitchFamily="34" charset="0"/>
              </a:rPr>
              <a:t> = </a:t>
            </a:r>
            <a:r>
              <a:rPr lang="en-US" altLang="ko-KR" sz="2000" i="1" dirty="0" smtClean="0">
                <a:cs typeface="Tahoma" pitchFamily="34" charset="0"/>
              </a:rPr>
              <a:t>α + </a:t>
            </a:r>
            <a:r>
              <a:rPr lang="en-US" altLang="ko-KR" sz="2000" i="1" dirty="0" err="1" smtClean="0">
                <a:cs typeface="Tahoma" pitchFamily="34" charset="0"/>
              </a:rPr>
              <a:t>βfs</a:t>
            </a:r>
            <a:r>
              <a:rPr lang="en-US" altLang="ko-KR" sz="2000" i="1" baseline="-25000" dirty="0" err="1" smtClean="0">
                <a:cs typeface="Tahoma" pitchFamily="34" charset="0"/>
              </a:rPr>
              <a:t>i</a:t>
            </a:r>
            <a:r>
              <a:rPr lang="en-US" altLang="ko-KR" sz="2000" dirty="0" smtClean="0">
                <a:cs typeface="Tahoma" pitchFamily="34" charset="0"/>
              </a:rPr>
              <a:t> + </a:t>
            </a:r>
            <a:r>
              <a:rPr lang="en-US" altLang="ko-KR" sz="2000" dirty="0" err="1" smtClean="0">
                <a:cs typeface="Tahoma" pitchFamily="34" charset="0"/>
              </a:rPr>
              <a:t>γ</a:t>
            </a:r>
            <a:r>
              <a:rPr lang="en-US" altLang="ko-KR" sz="2000" b="1" dirty="0" err="1" smtClean="0">
                <a:cs typeface="Tahoma" pitchFamily="34" charset="0"/>
              </a:rPr>
              <a:t>X</a:t>
            </a:r>
            <a:r>
              <a:rPr lang="en-US" altLang="ko-KR" sz="2000" baseline="-25000" dirty="0" err="1" smtClean="0">
                <a:cs typeface="Tahoma" pitchFamily="34" charset="0"/>
              </a:rPr>
              <a:t>i</a:t>
            </a:r>
            <a:r>
              <a:rPr lang="en-US" altLang="ko-KR" sz="2000" dirty="0" smtClean="0">
                <a:cs typeface="Tahoma" pitchFamily="34" charset="0"/>
              </a:rPr>
              <a:t> + </a:t>
            </a:r>
            <a:r>
              <a:rPr lang="en-US" altLang="ko-KR" sz="2000" i="1" dirty="0" err="1" smtClean="0">
                <a:cs typeface="Tahoma" pitchFamily="34" charset="0"/>
              </a:rPr>
              <a:t>u</a:t>
            </a:r>
            <a:r>
              <a:rPr lang="en-US" altLang="ko-KR" sz="2000" i="1" baseline="-25000" dirty="0" err="1" smtClean="0">
                <a:cs typeface="Tahoma" pitchFamily="34" charset="0"/>
              </a:rPr>
              <a:t>i</a:t>
            </a:r>
            <a:endParaRPr lang="ko-KR" altLang="ko-KR" sz="2000" dirty="0" smtClean="0">
              <a:cs typeface="Tahoma" pitchFamily="34" charset="0"/>
            </a:endParaRPr>
          </a:p>
          <a:p>
            <a:pPr lvl="1" eaLnBrk="1" hangingPunct="1"/>
            <a:r>
              <a:rPr lang="en-US" altLang="ko-KR" sz="2000" dirty="0" smtClean="0">
                <a:latin typeface="Tahoma" pitchFamily="34" charset="0"/>
                <a:cs typeface="Tahoma" pitchFamily="34" charset="0"/>
              </a:rPr>
              <a:t>growth regressions: </a:t>
            </a:r>
            <a:r>
              <a:rPr lang="en-US" altLang="ko-KR" sz="2000" i="1" dirty="0" err="1" smtClean="0">
                <a:cs typeface="Tahoma" pitchFamily="34" charset="0"/>
              </a:rPr>
              <a:t>gr</a:t>
            </a:r>
            <a:r>
              <a:rPr lang="en-US" altLang="ko-KR" sz="2000" i="1" baseline="-25000" dirty="0" err="1" smtClean="0">
                <a:cs typeface="Tahoma" pitchFamily="34" charset="0"/>
              </a:rPr>
              <a:t>i</a:t>
            </a:r>
            <a:r>
              <a:rPr lang="en-US" altLang="ko-KR" sz="2000" dirty="0" smtClean="0">
                <a:cs typeface="Tahoma" pitchFamily="34" charset="0"/>
              </a:rPr>
              <a:t> = </a:t>
            </a:r>
            <a:r>
              <a:rPr lang="en-US" altLang="ko-KR" sz="2000" i="1" dirty="0" smtClean="0">
                <a:cs typeface="Tahoma" pitchFamily="34" charset="0"/>
              </a:rPr>
              <a:t>α + </a:t>
            </a:r>
            <a:r>
              <a:rPr lang="en-US" altLang="ko-KR" sz="2000" i="1" dirty="0" err="1" smtClean="0">
                <a:cs typeface="Tahoma" pitchFamily="34" charset="0"/>
              </a:rPr>
              <a:t>βfs</a:t>
            </a:r>
            <a:r>
              <a:rPr lang="en-US" altLang="ko-KR" sz="2000" i="1" baseline="-25000" dirty="0" err="1" smtClean="0">
                <a:cs typeface="Tahoma" pitchFamily="34" charset="0"/>
              </a:rPr>
              <a:t>i</a:t>
            </a:r>
            <a:r>
              <a:rPr lang="en-US" altLang="ko-KR" sz="2000" dirty="0" smtClean="0">
                <a:cs typeface="Tahoma" pitchFamily="34" charset="0"/>
              </a:rPr>
              <a:t> + </a:t>
            </a:r>
            <a:r>
              <a:rPr lang="en-US" altLang="ko-KR" sz="2000" dirty="0" err="1" smtClean="0">
                <a:cs typeface="Tahoma" pitchFamily="34" charset="0"/>
              </a:rPr>
              <a:t>δ</a:t>
            </a:r>
            <a:r>
              <a:rPr lang="en-US" altLang="ko-KR" sz="2000" baseline="-25000" dirty="0" err="1" smtClean="0">
                <a:cs typeface="Tahoma" pitchFamily="34" charset="0"/>
              </a:rPr>
              <a:t>i</a:t>
            </a:r>
            <a:r>
              <a:rPr lang="en-US" altLang="ko-KR" sz="2000" dirty="0" smtClean="0">
                <a:cs typeface="Tahoma" pitchFamily="34" charset="0"/>
              </a:rPr>
              <a:t> </a:t>
            </a:r>
            <a:r>
              <a:rPr lang="en-US" altLang="ko-KR" sz="2000" i="1" dirty="0" smtClean="0">
                <a:cs typeface="Tahoma" pitchFamily="34" charset="0"/>
              </a:rPr>
              <a:t>y</a:t>
            </a:r>
            <a:r>
              <a:rPr lang="en-US" altLang="ko-KR" sz="2000" i="1" baseline="-25000" dirty="0" smtClean="0">
                <a:cs typeface="Tahoma" pitchFamily="34" charset="0"/>
              </a:rPr>
              <a:t>i0</a:t>
            </a:r>
            <a:r>
              <a:rPr lang="en-US" altLang="ko-KR" sz="2000" dirty="0" smtClean="0">
                <a:cs typeface="Tahoma" pitchFamily="34" charset="0"/>
              </a:rPr>
              <a:t> + </a:t>
            </a:r>
            <a:r>
              <a:rPr lang="en-US" altLang="ko-KR" sz="2000" dirty="0" err="1" smtClean="0">
                <a:cs typeface="Tahoma" pitchFamily="34" charset="0"/>
              </a:rPr>
              <a:t>γ</a:t>
            </a:r>
            <a:r>
              <a:rPr lang="en-US" altLang="ko-KR" sz="2000" b="1" dirty="0" err="1" smtClean="0">
                <a:cs typeface="Tahoma" pitchFamily="34" charset="0"/>
              </a:rPr>
              <a:t>X</a:t>
            </a:r>
            <a:r>
              <a:rPr lang="en-US" altLang="ko-KR" sz="2000" baseline="-25000" dirty="0" err="1" smtClean="0">
                <a:cs typeface="Tahoma" pitchFamily="34" charset="0"/>
              </a:rPr>
              <a:t>i</a:t>
            </a:r>
            <a:r>
              <a:rPr lang="en-US" altLang="ko-KR" sz="2000" dirty="0" smtClean="0">
                <a:cs typeface="Tahoma" pitchFamily="34" charset="0"/>
              </a:rPr>
              <a:t> + </a:t>
            </a:r>
            <a:r>
              <a:rPr lang="en-US" altLang="ko-KR" sz="2000" i="1" dirty="0" err="1" smtClean="0">
                <a:cs typeface="Tahoma" pitchFamily="34" charset="0"/>
              </a:rPr>
              <a:t>u</a:t>
            </a:r>
            <a:r>
              <a:rPr lang="en-US" altLang="ko-KR" sz="2000" i="1" baseline="-25000" dirty="0" err="1" smtClean="0">
                <a:cs typeface="Tahoma" pitchFamily="34" charset="0"/>
              </a:rPr>
              <a:t>i</a:t>
            </a:r>
            <a:endParaRPr lang="ko-KR" altLang="ko-KR" sz="2000" dirty="0" smtClean="0">
              <a:cs typeface="Tahoma" pitchFamily="34" charset="0"/>
            </a:endParaRPr>
          </a:p>
          <a:p>
            <a:pPr lvl="1" eaLnBrk="1" hangingPunct="1"/>
            <a:r>
              <a:rPr lang="en-US" altLang="ko-KR" sz="2000" dirty="0" smtClean="0">
                <a:latin typeface="Tahoma" pitchFamily="34" charset="0"/>
                <a:cs typeface="Tahoma" pitchFamily="34" charset="0"/>
              </a:rPr>
              <a:t>panel regressions: </a:t>
            </a:r>
            <a:r>
              <a:rPr lang="en-US" altLang="ko-KR" sz="2000" i="1" dirty="0" err="1" smtClean="0">
                <a:cs typeface="Tahoma" pitchFamily="34" charset="0"/>
              </a:rPr>
              <a:t>y</a:t>
            </a:r>
            <a:r>
              <a:rPr lang="en-US" altLang="ko-KR" sz="2000" i="1" baseline="-25000" dirty="0" err="1" smtClean="0">
                <a:cs typeface="Tahoma" pitchFamily="34" charset="0"/>
              </a:rPr>
              <a:t>i,t</a:t>
            </a:r>
            <a:r>
              <a:rPr lang="en-US" altLang="ko-KR" sz="2000" dirty="0" smtClean="0">
                <a:cs typeface="Tahoma" pitchFamily="34" charset="0"/>
              </a:rPr>
              <a:t> = </a:t>
            </a:r>
            <a:r>
              <a:rPr lang="en-US" altLang="ko-KR" sz="2000" i="1" dirty="0" smtClean="0">
                <a:cs typeface="Tahoma" pitchFamily="34" charset="0"/>
              </a:rPr>
              <a:t>α + </a:t>
            </a:r>
            <a:r>
              <a:rPr lang="en-US" altLang="ko-KR" sz="2000" i="1" dirty="0" err="1" smtClean="0">
                <a:cs typeface="Tahoma" pitchFamily="34" charset="0"/>
              </a:rPr>
              <a:t>βfs</a:t>
            </a:r>
            <a:r>
              <a:rPr lang="en-US" altLang="ko-KR" sz="2000" i="1" baseline="-25000" dirty="0" err="1" smtClean="0">
                <a:cs typeface="Tahoma" pitchFamily="34" charset="0"/>
              </a:rPr>
              <a:t>i,t</a:t>
            </a:r>
            <a:r>
              <a:rPr lang="en-US" altLang="ko-KR" sz="2000" dirty="0" smtClean="0">
                <a:cs typeface="Tahoma" pitchFamily="34" charset="0"/>
              </a:rPr>
              <a:t> + </a:t>
            </a:r>
            <a:r>
              <a:rPr lang="en-US" altLang="ko-KR" sz="2000" dirty="0" err="1" smtClean="0">
                <a:cs typeface="Tahoma" pitchFamily="34" charset="0"/>
              </a:rPr>
              <a:t>γ</a:t>
            </a:r>
            <a:r>
              <a:rPr lang="en-US" altLang="ko-KR" sz="2000" b="1" dirty="0" err="1" smtClean="0">
                <a:cs typeface="Tahoma" pitchFamily="34" charset="0"/>
              </a:rPr>
              <a:t>X</a:t>
            </a:r>
            <a:r>
              <a:rPr lang="en-US" altLang="ko-KR" sz="2000" baseline="-25000" dirty="0" err="1" smtClean="0">
                <a:cs typeface="Tahoma" pitchFamily="34" charset="0"/>
              </a:rPr>
              <a:t>i,t</a:t>
            </a:r>
            <a:r>
              <a:rPr lang="en-US" altLang="ko-KR" sz="2000" dirty="0" smtClean="0">
                <a:cs typeface="Tahoma" pitchFamily="34" charset="0"/>
              </a:rPr>
              <a:t> + </a:t>
            </a:r>
            <a:r>
              <a:rPr lang="en-US" altLang="ko-KR" sz="2000" dirty="0" err="1" smtClean="0">
                <a:cs typeface="Tahoma" pitchFamily="34" charset="0"/>
              </a:rPr>
              <a:t>δ</a:t>
            </a:r>
            <a:r>
              <a:rPr lang="en-US" altLang="ko-KR" sz="2000" baseline="-25000" dirty="0" err="1" smtClean="0">
                <a:cs typeface="Tahoma" pitchFamily="34" charset="0"/>
              </a:rPr>
              <a:t>i</a:t>
            </a:r>
            <a:r>
              <a:rPr lang="en-US" altLang="ko-KR" sz="2000" dirty="0" smtClean="0">
                <a:cs typeface="Tahoma" pitchFamily="34" charset="0"/>
              </a:rPr>
              <a:t> + </a:t>
            </a:r>
            <a:r>
              <a:rPr lang="en-US" altLang="ko-KR" sz="2000" dirty="0" err="1" smtClean="0">
                <a:cs typeface="Tahoma" pitchFamily="34" charset="0"/>
              </a:rPr>
              <a:t>λ</a:t>
            </a:r>
            <a:r>
              <a:rPr lang="en-US" altLang="ko-KR" sz="2000" baseline="-25000" dirty="0" err="1" smtClean="0">
                <a:cs typeface="Tahoma" pitchFamily="34" charset="0"/>
              </a:rPr>
              <a:t>t</a:t>
            </a:r>
            <a:r>
              <a:rPr lang="en-US" altLang="ko-KR" sz="2000" dirty="0" smtClean="0">
                <a:cs typeface="Tahoma" pitchFamily="34" charset="0"/>
              </a:rPr>
              <a:t> + </a:t>
            </a:r>
            <a:r>
              <a:rPr lang="en-US" altLang="ko-KR" sz="2000" i="1" dirty="0" err="1" smtClean="0">
                <a:cs typeface="Tahoma" pitchFamily="34" charset="0"/>
              </a:rPr>
              <a:t>u</a:t>
            </a:r>
            <a:r>
              <a:rPr lang="en-US" altLang="ko-KR" sz="2000" i="1" baseline="-25000" dirty="0" err="1" smtClean="0">
                <a:cs typeface="Tahoma" pitchFamily="34" charset="0"/>
              </a:rPr>
              <a:t>i,t</a:t>
            </a:r>
            <a:endParaRPr lang="ko-KR" altLang="ko-KR" sz="2000" dirty="0" smtClean="0">
              <a:cs typeface="Tahoma" pitchFamily="34" charset="0"/>
            </a:endParaRPr>
          </a:p>
          <a:p>
            <a:pPr lvl="1" eaLnBrk="1" hangingPunct="1"/>
            <a:endParaRPr lang="en-US" altLang="ko-KR" sz="2000" dirty="0" smtClean="0">
              <a:latin typeface="Tahoma" pitchFamily="34" charset="0"/>
              <a:cs typeface="Tahoma" pitchFamily="34" charset="0"/>
            </a:endParaRPr>
          </a:p>
          <a:p>
            <a:pPr eaLnBrk="1" hangingPunct="1"/>
            <a:endParaRPr lang="en-US" altLang="ko-KR" sz="2000" dirty="0" smtClean="0">
              <a:latin typeface="Tahoma" pitchFamily="34" charset="0"/>
              <a:cs typeface="Tahoma" pitchFamily="34" charset="0"/>
            </a:endParaRPr>
          </a:p>
          <a:p>
            <a:pPr eaLnBrk="1" hangingPunct="1">
              <a:buFont typeface="Arial" charset="0"/>
              <a:buNone/>
            </a:pPr>
            <a:r>
              <a:rPr lang="en-US" altLang="ko-KR" sz="2000" dirty="0" smtClean="0">
                <a:latin typeface="Tahoma" pitchFamily="34" charset="0"/>
                <a:cs typeface="Tahoma" pitchFamily="34" charset="0"/>
              </a:rPr>
              <a:t>	</a:t>
            </a:r>
            <a:r>
              <a:rPr lang="en-US" altLang="ja-JP" sz="2000" dirty="0" smtClean="0">
                <a:latin typeface="Tahoma" pitchFamily="34" charset="0"/>
                <a:ea typeface="맑은 고딕" pitchFamily="50" charset="-127"/>
                <a:cs typeface="Tahoma" pitchFamily="34"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ja-JP" sz="3200" smtClean="0">
                <a:latin typeface="Tahoma" pitchFamily="34" charset="0"/>
                <a:cs typeface="Tahoma" pitchFamily="34" charset="0"/>
              </a:rPr>
              <a:t>Empirical Results: </a:t>
            </a:r>
            <a:br>
              <a:rPr lang="en-US" altLang="ja-JP" sz="3200" smtClean="0">
                <a:latin typeface="Tahoma" pitchFamily="34" charset="0"/>
                <a:cs typeface="Tahoma" pitchFamily="34" charset="0"/>
              </a:rPr>
            </a:br>
            <a:r>
              <a:rPr lang="en-US" altLang="ja-JP" sz="3200" smtClean="0">
                <a:latin typeface="Tahoma" pitchFamily="34" charset="0"/>
                <a:cs typeface="Tahoma" pitchFamily="34" charset="0"/>
              </a:rPr>
              <a:t>Cross-Sectional Regressions</a:t>
            </a:r>
          </a:p>
        </p:txBody>
      </p:sp>
      <p:sp>
        <p:nvSpPr>
          <p:cNvPr id="10243" name="Rectangle 3"/>
          <p:cNvSpPr>
            <a:spLocks noGrp="1" noChangeArrowheads="1"/>
          </p:cNvSpPr>
          <p:nvPr>
            <p:ph idx="1"/>
          </p:nvPr>
        </p:nvSpPr>
        <p:spPr/>
        <p:txBody>
          <a:bodyPr/>
          <a:lstStyle/>
          <a:p>
            <a:pPr eaLnBrk="1" hangingPunct="1"/>
            <a:r>
              <a:rPr lang="en-US" altLang="ko-KR" sz="1900" dirty="0" smtClean="0">
                <a:latin typeface="Tahoma" pitchFamily="34" charset="0"/>
                <a:cs typeface="Tahoma" pitchFamily="34" charset="0"/>
              </a:rPr>
              <a:t>The foreign bank share is significantly negative to private credit, controlling for the level of growth, inflation and lack of corruption, consistent with </a:t>
            </a:r>
            <a:r>
              <a:rPr lang="en-US" altLang="ko-KR" sz="1900" dirty="0" err="1" smtClean="0">
                <a:latin typeface="Tahoma" pitchFamily="34" charset="0"/>
                <a:cs typeface="Tahoma" pitchFamily="34" charset="0"/>
              </a:rPr>
              <a:t>Detragiache</a:t>
            </a:r>
            <a:r>
              <a:rPr lang="en-US" altLang="ko-KR" sz="1900" dirty="0" smtClean="0">
                <a:latin typeface="Tahoma" pitchFamily="34" charset="0"/>
                <a:cs typeface="Tahoma" pitchFamily="34" charset="0"/>
              </a:rPr>
              <a:t> et al. (2008) (Table 2, Figure 2)</a:t>
            </a:r>
          </a:p>
          <a:p>
            <a:pPr eaLnBrk="1" hangingPunct="1"/>
            <a:r>
              <a:rPr lang="en-US" altLang="ko-KR" sz="1900" dirty="0" smtClean="0">
                <a:latin typeface="Tahoma" pitchFamily="34" charset="0"/>
                <a:cs typeface="Tahoma" pitchFamily="34" charset="0"/>
              </a:rPr>
              <a:t>The result is robust to using a different sample and foreign bank variables, to inclusion of other control variables such as banking crises and others (Table 3)</a:t>
            </a:r>
          </a:p>
          <a:p>
            <a:pPr eaLnBrk="1" hangingPunct="1"/>
            <a:r>
              <a:rPr lang="en-US" altLang="ko-KR" sz="1900" dirty="0" smtClean="0">
                <a:latin typeface="Tahoma" pitchFamily="34" charset="0"/>
                <a:cs typeface="Tahoma" pitchFamily="34" charset="0"/>
              </a:rPr>
              <a:t>Bank origin matters: foreign banks from developed </a:t>
            </a:r>
            <a:r>
              <a:rPr lang="en-US" altLang="ko-KR" sz="1900" dirty="0" smtClean="0">
                <a:latin typeface="Tahoma" pitchFamily="34" charset="0"/>
                <a:cs typeface="Tahoma" pitchFamily="34" charset="0"/>
              </a:rPr>
              <a:t>countries with greater geographical and cultural distance </a:t>
            </a:r>
            <a:r>
              <a:rPr lang="en-US" altLang="ko-KR" sz="1900" dirty="0" smtClean="0">
                <a:latin typeface="Tahoma" pitchFamily="34" charset="0"/>
                <a:cs typeface="Tahoma" pitchFamily="34" charset="0"/>
              </a:rPr>
              <a:t>are </a:t>
            </a:r>
            <a:r>
              <a:rPr lang="en-US" altLang="ko-KR" sz="1900" dirty="0" smtClean="0">
                <a:latin typeface="Tahoma" pitchFamily="34" charset="0"/>
                <a:cs typeface="Tahoma" pitchFamily="34" charset="0"/>
              </a:rPr>
              <a:t>significantly negatively </a:t>
            </a:r>
            <a:r>
              <a:rPr lang="en-US" altLang="ko-KR" sz="1900" dirty="0" smtClean="0">
                <a:latin typeface="Tahoma" pitchFamily="34" charset="0"/>
                <a:cs typeface="Tahoma" pitchFamily="34" charset="0"/>
              </a:rPr>
              <a:t>associated with private credit, while those from developing countries are </a:t>
            </a:r>
            <a:r>
              <a:rPr lang="en-US" altLang="ko-KR" sz="1900" dirty="0" smtClean="0">
                <a:latin typeface="Tahoma" pitchFamily="34" charset="0"/>
                <a:cs typeface="Tahoma" pitchFamily="34" charset="0"/>
              </a:rPr>
              <a:t>not (Table </a:t>
            </a:r>
            <a:r>
              <a:rPr lang="en-US" altLang="ko-KR" sz="1900" dirty="0" smtClean="0">
                <a:latin typeface="Tahoma" pitchFamily="34" charset="0"/>
                <a:cs typeface="Tahoma" pitchFamily="34" charset="0"/>
              </a:rPr>
              <a:t>4)</a:t>
            </a:r>
          </a:p>
          <a:p>
            <a:pPr eaLnBrk="1" hangingPunct="1"/>
            <a:r>
              <a:rPr lang="en-US" altLang="ko-KR" sz="1900" dirty="0" smtClean="0">
                <a:latin typeface="Tahoma" pitchFamily="34" charset="0"/>
                <a:cs typeface="Tahoma" pitchFamily="34" charset="0"/>
              </a:rPr>
              <a:t>Threshold effects:  foreign banks make more negative effects when corruption is higher, maybe due to more cream firms or too deficient lending in highly corrupt countries (Table 4)</a:t>
            </a:r>
          </a:p>
          <a:p>
            <a:pPr eaLnBrk="1" hangingPunct="1"/>
            <a:r>
              <a:rPr lang="en-US" altLang="ko-KR" sz="1900" dirty="0" smtClean="0">
                <a:latin typeface="Tahoma" pitchFamily="34" charset="0"/>
                <a:cs typeface="Tahoma" pitchFamily="34" charset="0"/>
              </a:rPr>
              <a:t>The </a:t>
            </a:r>
            <a:r>
              <a:rPr lang="en-US" altLang="ko-KR" sz="1900" dirty="0" smtClean="0">
                <a:latin typeface="Tahoma" pitchFamily="34" charset="0"/>
                <a:cs typeface="Tahoma" pitchFamily="34" charset="0"/>
              </a:rPr>
              <a:t>negative </a:t>
            </a:r>
            <a:r>
              <a:rPr lang="en-US" altLang="ko-KR" sz="1900" dirty="0" smtClean="0">
                <a:latin typeface="Tahoma" pitchFamily="34" charset="0"/>
                <a:cs typeface="Tahoma" pitchFamily="34" charset="0"/>
              </a:rPr>
              <a:t>relationship between foreign banks and private credit, driven by </a:t>
            </a:r>
            <a:r>
              <a:rPr lang="en-US" altLang="ko-KR" sz="1900" dirty="0" smtClean="0">
                <a:latin typeface="Tahoma" pitchFamily="34" charset="0"/>
                <a:cs typeface="Tahoma" pitchFamily="34" charset="0"/>
              </a:rPr>
              <a:t>developed country foreign banks </a:t>
            </a:r>
            <a:r>
              <a:rPr lang="en-US" altLang="ko-KR" sz="1900" dirty="0" smtClean="0">
                <a:latin typeface="Tahoma" pitchFamily="34" charset="0"/>
                <a:cs typeface="Tahoma" pitchFamily="34" charset="0"/>
              </a:rPr>
              <a:t>in </a:t>
            </a:r>
            <a:r>
              <a:rPr lang="en-US" altLang="ko-KR" sz="1900" dirty="0" smtClean="0">
                <a:latin typeface="Tahoma" pitchFamily="34" charset="0"/>
                <a:cs typeface="Tahoma" pitchFamily="34" charset="0"/>
              </a:rPr>
              <a:t>cross-sectional OLS</a:t>
            </a:r>
            <a:endParaRPr lang="en-US" altLang="ja-JP" sz="1900" dirty="0" smtClean="0">
              <a:latin typeface="Tahoma" pitchFamily="34" charset="0"/>
              <a:ea typeface="맑은 고딕" pitchFamily="50" charset="-127"/>
              <a:cs typeface="Tahoma"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oreign Banks and Financial Development in Developing Countries&amp;quot;&quot;/&gt;&lt;property id=&quot;20307&quot; value=&quot;256&quot;/&gt;&lt;/object&gt;&lt;object type=&quot;3&quot; unique_id=&quot;10010&quot;&gt;&lt;property id=&quot;20148&quot; value=&quot;5&quot;/&gt;&lt;property id=&quot;20300&quot; value=&quot;Slide 2 - &amp;quot;Motivation and Background: &amp;#x0D;&amp;#x0A;Financial Globalization and Foreign Banks&amp;quot;&quot;/&gt;&lt;property id=&quot;20307&quot; value=&quot;258&quot;/&gt;&lt;/object&gt;&lt;object type=&quot;3&quot; unique_id=&quot;10266&quot;&gt;&lt;property id=&quot;20148&quot; value=&quot;5&quot;/&gt;&lt;property id=&quot;20300&quot; value=&quot;Slide 6 - &amp;quot;Foreign Banks and Financial Development: &amp;#x0D;&amp;#x0A;Theoretical Models&amp;quot;&quot;/&gt;&lt;property id=&quot;20307&quot; value=&quot;299&quot;/&gt;&lt;/object&gt;&lt;object type=&quot;3&quot; unique_id=&quot;10697&quot;&gt;&lt;property id=&quot;20148&quot; value=&quot;5&quot;/&gt;&lt;property id=&quot;20300&quot; value=&quot;Slide 4 - &amp;quot;Foreign Banks in Developing Countries and Their Expected Benefits&amp;quot;&quot;/&gt;&lt;property id=&quot;20307&quot; value=&quot;304&quot;/&gt;&lt;/object&gt;&lt;object type=&quot;3&quot; unique_id=&quot;10770&quot;&gt;&lt;property id=&quot;20148&quot; value=&quot;5&quot;/&gt;&lt;property id=&quot;20300&quot; value=&quot;Slide 3 - &amp;quot;Level of Financial Globalization and Economic Growth (1985-2004)&amp;quot;&quot;/&gt;&lt;property id=&quot;20307&quot; value=&quot;305&quot;/&gt;&lt;/object&gt;&lt;object type=&quot;3&quot; unique_id=&quot;12659&quot;&gt;&lt;property id=&quot;20148&quot; value=&quot;5&quot;/&gt;&lt;property id=&quot;20300&quot; value=&quot;Slide 5&quot;/&gt;&lt;property id=&quot;20307&quot; value=&quot;322&quot;/&gt;&lt;/object&gt;&lt;object type=&quot;3&quot; unique_id=&quot;12660&quot;&gt;&lt;property id=&quot;20148&quot; value=&quot;5&quot;/&gt;&lt;property id=&quot;20300&quot; value=&quot;Slide 7 - &amp;quot;Foreign Banks and Financial Development: &amp;#x0D;&amp;#x0A;Empirical Studies&amp;quot;&quot;/&gt;&lt;property id=&quot;20307&quot; value=&quot;324&quot;/&gt;&lt;/object&gt;&lt;object type=&quot;3&quot; unique_id=&quot;12661&quot;&gt;&lt;property id=&quot;20148&quot; value=&quot;5&quot;/&gt;&lt;property id=&quot;20300&quot; value=&quot;Slide 8 - &amp;quot;The Empirical Test: Data and Methodology&amp;quot;&quot;/&gt;&lt;property id=&quot;20307&quot; value=&quot;323&quot;/&gt;&lt;/object&gt;&lt;object type=&quot;3&quot; unique_id=&quot;12745&quot;&gt;&lt;property id=&quot;20148&quot; value=&quot;5&quot;/&gt;&lt;property id=&quot;20300&quot; value=&quot;Slide 9 - &amp;quot;Empirical Results: &amp;#x0D;&amp;#x0A;Cross-Sectional Regressions&amp;quot;&quot;/&gt;&lt;property id=&quot;20307&quot; value=&quot;325&quot;/&gt;&lt;/object&gt;&lt;object type=&quot;3&quot; unique_id=&quot;13026&quot;&gt;&lt;property id=&quot;20148&quot; value=&quot;5&quot;/&gt;&lt;property id=&quot;20300&quot; value=&quot;Slide 14 - &amp;quot;Empirical Results: &amp;#x0D;&amp;#x0A;Growth Regressions and Panel Regressions&amp;quot;&quot;/&gt;&lt;property id=&quot;20307&quot; value=&quot;326&quot;/&gt;&lt;/object&gt;&lt;object type=&quot;3&quot; unique_id=&quot;13027&quot;&gt;&lt;property id=&quot;20148&quot; value=&quot;5&quot;/&gt;&lt;property id=&quot;20300&quot; value=&quot;Slide 17 - &amp;quot;Empirical Results: &amp;#x0D;&amp;#x0A;Financial Efficiency and Financial Access&amp;quot;&quot;/&gt;&lt;property id=&quot;20307&quot; value=&quot;330&quot;/&gt;&lt;/object&gt;&lt;object type=&quot;3&quot; unique_id=&quot;13028&quot;&gt;&lt;property id=&quot;20148&quot; value=&quot;5&quot;/&gt;&lt;property id=&quot;20300&quot; value=&quot;Slide 20 - &amp;quot;Conclusions&amp;quot;&quot;/&gt;&lt;property id=&quot;20307&quot; value=&quot;331&quot;/&gt;&lt;/object&gt;&lt;object type=&quot;3&quot; unique_id=&quot;13226&quot;&gt;&lt;property id=&quot;20148&quot; value=&quot;5&quot;/&gt;&lt;property id=&quot;20300&quot; value=&quot;Slide 10&quot;/&gt;&lt;property id=&quot;20307&quot; value=&quot;332&quot;/&gt;&lt;/object&gt;&lt;object type=&quot;3&quot; unique_id=&quot;13227&quot;&gt;&lt;property id=&quot;20148&quot; value=&quot;5&quot;/&gt;&lt;property id=&quot;20300&quot; value=&quot;Slide 11&quot;/&gt;&lt;property id=&quot;20307&quot; value=&quot;333&quot;/&gt;&lt;/object&gt;&lt;object type=&quot;3&quot; unique_id=&quot;13228&quot;&gt;&lt;property id=&quot;20148&quot; value=&quot;5&quot;/&gt;&lt;property id=&quot;20300&quot; value=&quot;Slide 12&quot;/&gt;&lt;property id=&quot;20307&quot; value=&quot;334&quot;/&gt;&lt;/object&gt;&lt;object type=&quot;3&quot; unique_id=&quot;13229&quot;&gt;&lt;property id=&quot;20148&quot; value=&quot;5&quot;/&gt;&lt;property id=&quot;20300&quot; value=&quot;Slide 13&quot;/&gt;&lt;property id=&quot;20307&quot; value=&quot;335&quot;/&gt;&lt;/object&gt;&lt;object type=&quot;3&quot; unique_id=&quot;13230&quot;&gt;&lt;property id=&quot;20148&quot; value=&quot;5&quot;/&gt;&lt;property id=&quot;20300&quot; value=&quot;Slide 15&quot;/&gt;&lt;property id=&quot;20307&quot; value=&quot;336&quot;/&gt;&lt;/object&gt;&lt;object type=&quot;3&quot; unique_id=&quot;13231&quot;&gt;&lt;property id=&quot;20148&quot; value=&quot;5&quot;/&gt;&lt;property id=&quot;20300&quot; value=&quot;Slide 16&quot;/&gt;&lt;property id=&quot;20307&quot; value=&quot;337&quot;/&gt;&lt;/object&gt;&lt;object type=&quot;3&quot; unique_id=&quot;13232&quot;&gt;&lt;property id=&quot;20148&quot; value=&quot;5&quot;/&gt;&lt;property id=&quot;20300&quot; value=&quot;Slide 18&quot;/&gt;&lt;property id=&quot;20307&quot; value=&quot;339&quot;/&gt;&lt;/object&gt;&lt;object type=&quot;3&quot; unique_id=&quot;13233&quot;&gt;&lt;property id=&quot;20148&quot; value=&quot;5&quot;/&gt;&lt;property id=&quot;20300&quot; value=&quot;Slide 19&quot;/&gt;&lt;property id=&quot;20307&quot; value=&quot;338&quot;/&gt;&lt;/object&gt;&lt;object type=&quot;3&quot; unique_id=&quot;13498&quot;&gt;&lt;property id=&quot;20148&quot; value=&quot;5&quot;/&gt;&lt;property id=&quot;20300&quot; value=&quot;Slide 21 - &amp;quot;Foreign Banks in Asian Developing Countries&amp;quot;&quot;/&gt;&lt;property id=&quot;20307&quot; value=&quot;340&quot;/&gt;&lt;/object&gt;&lt;object type=&quot;3&quot; unique_id=&quot;13499&quot;&gt;&lt;property id=&quot;20148&quot; value=&quot;5&quot;/&gt;&lt;property id=&quot;20300&quot; value=&quot;Slide 22 - &amp;quot;   The share of foreign bank in total bank assets&amp;quot;&quot;/&gt;&lt;property id=&quot;20307&quot; value=&quot;341&quot;/&gt;&lt;/object&gt;&lt;object type=&quot;3&quot; unique_id=&quot;13500&quot;&gt;&lt;property id=&quot;20148&quot; value=&quot;5&quot;/&gt;&lt;property id=&quot;20300&quot; value=&quot;Slide 23 - &amp;quot;Foreign Banks in Korea&amp;quot;&quot;/&gt;&lt;property id=&quot;20307&quot; value=&quot;342&quot;/&gt;&lt;/object&gt;&lt;object type=&quot;3&quot; unique_id=&quot;13501&quot;&gt;&lt;property id=&quot;20148&quot; value=&quot;5&quot;/&gt;&lt;property id=&quot;20300&quot; value=&quot;Slide 24 - &amp;quot;      The share and number of foreign bank in Korea&amp;quot;&quot;/&gt;&lt;property id=&quot;20307&quot; value=&quot;343&quot;/&gt;&lt;/object&gt;&lt;/object&gt;&lt;/object&gt;&lt;/database&gt;"/>
  <p:tag name="SECTOMILLISECCONVERTED" val="1"/>
</p:tagLst>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12522</TotalTime>
  <Words>1480</Words>
  <Application>Microsoft Office PowerPoint</Application>
  <PresentationFormat>화면 슬라이드 쇼(4:3)</PresentationFormat>
  <Paragraphs>85</Paragraphs>
  <Slides>24</Slides>
  <Notes>0</Notes>
  <HiddenSlides>0</HiddenSlides>
  <MMClips>0</MMClips>
  <ScaleCrop>false</ScaleCrop>
  <HeadingPairs>
    <vt:vector size="4" baseType="variant">
      <vt:variant>
        <vt:lpstr>테마</vt:lpstr>
      </vt:variant>
      <vt:variant>
        <vt:i4>1</vt:i4>
      </vt:variant>
      <vt:variant>
        <vt:lpstr>슬라이드 제목</vt:lpstr>
      </vt:variant>
      <vt:variant>
        <vt:i4>24</vt:i4>
      </vt:variant>
    </vt:vector>
  </HeadingPairs>
  <TitlesOfParts>
    <vt:vector size="25" baseType="lpstr">
      <vt:lpstr>Office 테마</vt:lpstr>
      <vt:lpstr>Foreign Banks and Financial Development in Developing Countries</vt:lpstr>
      <vt:lpstr>Motivation and Background:  Financial Globalization and Foreign Banks</vt:lpstr>
      <vt:lpstr>Level of Financial Globalization and Economic Growth (1985-2004)</vt:lpstr>
      <vt:lpstr>Foreign Banks in Developing Countries and Their Expected Benefits</vt:lpstr>
      <vt:lpstr>슬라이드 5</vt:lpstr>
      <vt:lpstr>Foreign Banks and Financial Development:  Theoretical Models</vt:lpstr>
      <vt:lpstr>Foreign Banks and Financial Development:  Empirical Studies</vt:lpstr>
      <vt:lpstr>The Empirical Test: Data and Methodology</vt:lpstr>
      <vt:lpstr>Empirical Results:  Cross-Sectional Regressions</vt:lpstr>
      <vt:lpstr>슬라이드 10</vt:lpstr>
      <vt:lpstr>슬라이드 11</vt:lpstr>
      <vt:lpstr>슬라이드 12</vt:lpstr>
      <vt:lpstr>슬라이드 13</vt:lpstr>
      <vt:lpstr>Empirical Results:  Growth Regressions and Panel Regressions</vt:lpstr>
      <vt:lpstr>슬라이드 15</vt:lpstr>
      <vt:lpstr>슬라이드 16</vt:lpstr>
      <vt:lpstr>Empirical Results:  Financial Efficiency and Financial Access</vt:lpstr>
      <vt:lpstr>슬라이드 18</vt:lpstr>
      <vt:lpstr>슬라이드 19</vt:lpstr>
      <vt:lpstr>Conclusions</vt:lpstr>
      <vt:lpstr>Foreign Banks in Asian Developing Countries</vt:lpstr>
      <vt:lpstr>   The share of foreign bank in total bank assets</vt:lpstr>
      <vt:lpstr>Foreign Banks in Korea</vt:lpstr>
      <vt:lpstr>      The share and number of foreign bank in Korea</vt:lpstr>
    </vt:vector>
  </TitlesOfParts>
  <Company>Ritsumeikan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Finance-Growth Nexus and Financial Opening: The Empirical Relationship  </dc:title>
  <dc:creator>Kang-Kook Lee</dc:creator>
  <cp:lastModifiedBy>Kang-Kook Lee</cp:lastModifiedBy>
  <cp:revision>250</cp:revision>
  <dcterms:created xsi:type="dcterms:W3CDTF">2007-08-07T01:26:43Z</dcterms:created>
  <dcterms:modified xsi:type="dcterms:W3CDTF">2013-05-16T16:08:43Z</dcterms:modified>
</cp:coreProperties>
</file>