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78" r:id="rId3"/>
    <p:sldId id="279" r:id="rId4"/>
    <p:sldId id="280" r:id="rId5"/>
    <p:sldId id="281" r:id="rId6"/>
    <p:sldId id="282"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83" r:id="rId22"/>
    <p:sldId id="271" r:id="rId23"/>
    <p:sldId id="274" r:id="rId24"/>
    <p:sldId id="272" r:id="rId25"/>
    <p:sldId id="284"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0"/>
    <p:restoredTop sz="94660"/>
  </p:normalViewPr>
  <p:slideViewPr>
    <p:cSldViewPr snapToGrid="0" snapToObjects="1">
      <p:cViewPr varScale="1">
        <p:scale>
          <a:sx n="93" d="100"/>
          <a:sy n="93" d="100"/>
        </p:scale>
        <p:origin x="-12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Workbook5"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cafralrbi:Downloads:HCCSDODNS.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smoothMarker"/>
        <c:varyColors val="0"/>
        <c:ser>
          <c:idx val="0"/>
          <c:order val="0"/>
          <c:marker>
            <c:symbol val="none"/>
          </c:marker>
          <c:xVal>
            <c:numRef>
              <c:f>Sheet1!$A$2:$A$102</c:f>
              <c:numCache>
                <c:formatCode>General</c:formatCode>
                <c:ptCount val="101"/>
                <c:pt idx="0">
                  <c:v>-2.5</c:v>
                </c:pt>
                <c:pt idx="1">
                  <c:v>-2.45</c:v>
                </c:pt>
                <c:pt idx="2">
                  <c:v>-2.4</c:v>
                </c:pt>
                <c:pt idx="3">
                  <c:v>-2.35</c:v>
                </c:pt>
                <c:pt idx="4">
                  <c:v>-2.3</c:v>
                </c:pt>
                <c:pt idx="5">
                  <c:v>-2.25</c:v>
                </c:pt>
                <c:pt idx="6">
                  <c:v>-2.2</c:v>
                </c:pt>
                <c:pt idx="7">
                  <c:v>-2.15</c:v>
                </c:pt>
                <c:pt idx="8">
                  <c:v>-2.1</c:v>
                </c:pt>
                <c:pt idx="9">
                  <c:v>-2.05</c:v>
                </c:pt>
                <c:pt idx="10">
                  <c:v>-2.0</c:v>
                </c:pt>
                <c:pt idx="11">
                  <c:v>-1.95</c:v>
                </c:pt>
                <c:pt idx="12">
                  <c:v>-1.9</c:v>
                </c:pt>
                <c:pt idx="13">
                  <c:v>-1.85</c:v>
                </c:pt>
                <c:pt idx="14">
                  <c:v>-1.8</c:v>
                </c:pt>
                <c:pt idx="15">
                  <c:v>-1.75</c:v>
                </c:pt>
                <c:pt idx="16">
                  <c:v>-1.7</c:v>
                </c:pt>
                <c:pt idx="17">
                  <c:v>-1.65</c:v>
                </c:pt>
                <c:pt idx="18">
                  <c:v>-1.6</c:v>
                </c:pt>
                <c:pt idx="19">
                  <c:v>-1.55</c:v>
                </c:pt>
                <c:pt idx="20">
                  <c:v>-1.5</c:v>
                </c:pt>
                <c:pt idx="21">
                  <c:v>-1.45</c:v>
                </c:pt>
                <c:pt idx="22">
                  <c:v>-1.4</c:v>
                </c:pt>
                <c:pt idx="23">
                  <c:v>-1.35</c:v>
                </c:pt>
                <c:pt idx="24">
                  <c:v>-1.3</c:v>
                </c:pt>
                <c:pt idx="25">
                  <c:v>-1.25</c:v>
                </c:pt>
                <c:pt idx="26">
                  <c:v>-1.2</c:v>
                </c:pt>
                <c:pt idx="27">
                  <c:v>-1.15</c:v>
                </c:pt>
                <c:pt idx="28">
                  <c:v>-1.1</c:v>
                </c:pt>
                <c:pt idx="29">
                  <c:v>-1.05</c:v>
                </c:pt>
                <c:pt idx="30">
                  <c:v>-1.0</c:v>
                </c:pt>
                <c:pt idx="31">
                  <c:v>-0.95</c:v>
                </c:pt>
                <c:pt idx="32">
                  <c:v>-0.899999999999999</c:v>
                </c:pt>
                <c:pt idx="33">
                  <c:v>-0.85</c:v>
                </c:pt>
                <c:pt idx="34">
                  <c:v>-0.8</c:v>
                </c:pt>
                <c:pt idx="35">
                  <c:v>-0.75</c:v>
                </c:pt>
                <c:pt idx="36">
                  <c:v>-0.7</c:v>
                </c:pt>
                <c:pt idx="37">
                  <c:v>-0.649999999999999</c:v>
                </c:pt>
                <c:pt idx="38">
                  <c:v>-0.6</c:v>
                </c:pt>
                <c:pt idx="39">
                  <c:v>-0.55</c:v>
                </c:pt>
                <c:pt idx="40">
                  <c:v>-0.5</c:v>
                </c:pt>
                <c:pt idx="41">
                  <c:v>-0.45</c:v>
                </c:pt>
                <c:pt idx="42">
                  <c:v>-0.399999999999999</c:v>
                </c:pt>
                <c:pt idx="43">
                  <c:v>-0.35</c:v>
                </c:pt>
                <c:pt idx="44">
                  <c:v>-0.3</c:v>
                </c:pt>
                <c:pt idx="45">
                  <c:v>-0.25</c:v>
                </c:pt>
                <c:pt idx="46">
                  <c:v>-0.199999999999999</c:v>
                </c:pt>
                <c:pt idx="47">
                  <c:v>-0.149999999999999</c:v>
                </c:pt>
                <c:pt idx="48">
                  <c:v>-0.0999999999999996</c:v>
                </c:pt>
                <c:pt idx="49">
                  <c:v>-0.0499999999999998</c:v>
                </c:pt>
                <c:pt idx="50">
                  <c:v>0.0</c:v>
                </c:pt>
                <c:pt idx="51">
                  <c:v>0.0500000000000007</c:v>
                </c:pt>
                <c:pt idx="52">
                  <c:v>0.100000000000001</c:v>
                </c:pt>
                <c:pt idx="53">
                  <c:v>0.15</c:v>
                </c:pt>
                <c:pt idx="54">
                  <c:v>0.2</c:v>
                </c:pt>
                <c:pt idx="55">
                  <c:v>0.25</c:v>
                </c:pt>
                <c:pt idx="56">
                  <c:v>0.300000000000001</c:v>
                </c:pt>
                <c:pt idx="57">
                  <c:v>0.35</c:v>
                </c:pt>
                <c:pt idx="58">
                  <c:v>0.4</c:v>
                </c:pt>
                <c:pt idx="59">
                  <c:v>0.45</c:v>
                </c:pt>
                <c:pt idx="60">
                  <c:v>0.5</c:v>
                </c:pt>
                <c:pt idx="61">
                  <c:v>0.550000000000001</c:v>
                </c:pt>
                <c:pt idx="62">
                  <c:v>0.6</c:v>
                </c:pt>
                <c:pt idx="63">
                  <c:v>0.65</c:v>
                </c:pt>
                <c:pt idx="64">
                  <c:v>0.7</c:v>
                </c:pt>
                <c:pt idx="65">
                  <c:v>0.75</c:v>
                </c:pt>
                <c:pt idx="66">
                  <c:v>0.800000000000001</c:v>
                </c:pt>
                <c:pt idx="67">
                  <c:v>0.85</c:v>
                </c:pt>
                <c:pt idx="68">
                  <c:v>0.9</c:v>
                </c:pt>
                <c:pt idx="69">
                  <c:v>0.95</c:v>
                </c:pt>
                <c:pt idx="70">
                  <c:v>1.0</c:v>
                </c:pt>
                <c:pt idx="71">
                  <c:v>1.050000000000001</c:v>
                </c:pt>
                <c:pt idx="72">
                  <c:v>1.100000000000001</c:v>
                </c:pt>
                <c:pt idx="73">
                  <c:v>1.15</c:v>
                </c:pt>
                <c:pt idx="74">
                  <c:v>1.2</c:v>
                </c:pt>
                <c:pt idx="75">
                  <c:v>1.25</c:v>
                </c:pt>
                <c:pt idx="76">
                  <c:v>1.300000000000001</c:v>
                </c:pt>
                <c:pt idx="77">
                  <c:v>1.35</c:v>
                </c:pt>
                <c:pt idx="78">
                  <c:v>1.4</c:v>
                </c:pt>
                <c:pt idx="79">
                  <c:v>1.45</c:v>
                </c:pt>
                <c:pt idx="80">
                  <c:v>1.5</c:v>
                </c:pt>
                <c:pt idx="81">
                  <c:v>1.550000000000001</c:v>
                </c:pt>
                <c:pt idx="82">
                  <c:v>1.6</c:v>
                </c:pt>
                <c:pt idx="83">
                  <c:v>1.65</c:v>
                </c:pt>
                <c:pt idx="84">
                  <c:v>1.7</c:v>
                </c:pt>
                <c:pt idx="85">
                  <c:v>1.75</c:v>
                </c:pt>
                <c:pt idx="86">
                  <c:v>1.800000000000001</c:v>
                </c:pt>
                <c:pt idx="87">
                  <c:v>1.85</c:v>
                </c:pt>
                <c:pt idx="88">
                  <c:v>1.9</c:v>
                </c:pt>
                <c:pt idx="89">
                  <c:v>1.95</c:v>
                </c:pt>
                <c:pt idx="90">
                  <c:v>2.0</c:v>
                </c:pt>
                <c:pt idx="91">
                  <c:v>2.050000000000001</c:v>
                </c:pt>
                <c:pt idx="92">
                  <c:v>2.100000000000001</c:v>
                </c:pt>
                <c:pt idx="93">
                  <c:v>2.15</c:v>
                </c:pt>
                <c:pt idx="94">
                  <c:v>2.2</c:v>
                </c:pt>
                <c:pt idx="95">
                  <c:v>2.25</c:v>
                </c:pt>
                <c:pt idx="96">
                  <c:v>2.300000000000001</c:v>
                </c:pt>
                <c:pt idx="97">
                  <c:v>2.35</c:v>
                </c:pt>
                <c:pt idx="98">
                  <c:v>2.4</c:v>
                </c:pt>
                <c:pt idx="99">
                  <c:v>2.45</c:v>
                </c:pt>
                <c:pt idx="100">
                  <c:v>2.5</c:v>
                </c:pt>
              </c:numCache>
            </c:numRef>
          </c:xVal>
          <c:yVal>
            <c:numRef>
              <c:f>Sheet1!$B$2:$B$102</c:f>
              <c:numCache>
                <c:formatCode>General</c:formatCode>
                <c:ptCount val="101"/>
                <c:pt idx="0">
                  <c:v>0.000168142651447252</c:v>
                </c:pt>
                <c:pt idx="1">
                  <c:v>0.000228562237706466</c:v>
                </c:pt>
                <c:pt idx="2">
                  <c:v>0.000309067651974109</c:v>
                </c:pt>
                <c:pt idx="3">
                  <c:v>0.00041573991067743</c:v>
                </c:pt>
                <c:pt idx="4">
                  <c:v>0.000556295333809824</c:v>
                </c:pt>
                <c:pt idx="5">
                  <c:v>0.000740458824520077</c:v>
                </c:pt>
                <c:pt idx="6">
                  <c:v>0.000980402212982938</c:v>
                </c:pt>
                <c:pt idx="7">
                  <c:v>0.00129125317012956</c:v>
                </c:pt>
                <c:pt idx="8">
                  <c:v>0.0016916788764213</c:v>
                </c:pt>
                <c:pt idx="9">
                  <c:v>0.00220454662766844</c:v>
                </c:pt>
                <c:pt idx="10">
                  <c:v>0.00285766075185161</c:v>
                </c:pt>
                <c:pt idx="11">
                  <c:v>0.00368457148488444</c:v>
                </c:pt>
                <c:pt idx="12">
                  <c:v>0.00472544671597466</c:v>
                </c:pt>
                <c:pt idx="13">
                  <c:v>0.00602799170430388</c:v>
                </c:pt>
                <c:pt idx="14">
                  <c:v>0.00764839497558222</c:v>
                </c:pt>
                <c:pt idx="15">
                  <c:v>0.00965227068113854</c:v>
                </c:pt>
                <c:pt idx="16">
                  <c:v>0.0121155588757836</c:v>
                </c:pt>
                <c:pt idx="17">
                  <c:v>0.0151253356725333</c:v>
                </c:pt>
                <c:pt idx="18">
                  <c:v>0.0187804754013978</c:v>
                </c:pt>
                <c:pt idx="19">
                  <c:v>0.0231920971945785</c:v>
                </c:pt>
                <c:pt idx="20">
                  <c:v>0.0284837194236859</c:v>
                </c:pt>
                <c:pt idx="21">
                  <c:v>0.0347910378270112</c:v>
                </c:pt>
                <c:pt idx="22">
                  <c:v>0.0422612377921327</c:v>
                </c:pt>
                <c:pt idx="23">
                  <c:v>0.0510517489856428</c:v>
                </c:pt>
                <c:pt idx="24">
                  <c:v>0.0613283522723677</c:v>
                </c:pt>
                <c:pt idx="25">
                  <c:v>0.0732625555549367</c:v>
                </c:pt>
                <c:pt idx="26">
                  <c:v>0.0870281676301691</c:v>
                </c:pt>
                <c:pt idx="27">
                  <c:v>0.102797018092132</c:v>
                </c:pt>
                <c:pt idx="28">
                  <c:v>0.120733797173715</c:v>
                </c:pt>
                <c:pt idx="29">
                  <c:v>0.140990022356354</c:v>
                </c:pt>
                <c:pt idx="30">
                  <c:v>0.163697178343856</c:v>
                </c:pt>
                <c:pt idx="31">
                  <c:v>0.188959122879042</c:v>
                </c:pt>
                <c:pt idx="32">
                  <c:v>0.21684390165076</c:v>
                </c:pt>
                <c:pt idx="33">
                  <c:v>0.247375169418559</c:v>
                </c:pt>
                <c:pt idx="34">
                  <c:v>0.280523469157457</c:v>
                </c:pt>
                <c:pt idx="35">
                  <c:v>0.316197673685593</c:v>
                </c:pt>
                <c:pt idx="36">
                  <c:v>0.354236941665971</c:v>
                </c:pt>
                <c:pt idx="37">
                  <c:v>0.394403578578926</c:v>
                </c:pt>
                <c:pt idx="38">
                  <c:v>0.436377219656416</c:v>
                </c:pt>
                <c:pt idx="39">
                  <c:v>0.479750762381772</c:v>
                </c:pt>
                <c:pt idx="40">
                  <c:v>0.524028467877744</c:v>
                </c:pt>
                <c:pt idx="41">
                  <c:v>0.568626620837092</c:v>
                </c:pt>
                <c:pt idx="42">
                  <c:v>0.612877084971106</c:v>
                </c:pt>
                <c:pt idx="43">
                  <c:v>0.656034014745752</c:v>
                </c:pt>
                <c:pt idx="44">
                  <c:v>0.697283885223787</c:v>
                </c:pt>
                <c:pt idx="45">
                  <c:v>0.735758882342885</c:v>
                </c:pt>
                <c:pt idx="46">
                  <c:v>0.770553559620309</c:v>
                </c:pt>
                <c:pt idx="47">
                  <c:v>0.800744519201294</c:v>
                </c:pt>
                <c:pt idx="48">
                  <c:v>0.825412721761935</c:v>
                </c:pt>
                <c:pt idx="49">
                  <c:v>0.843667878468878</c:v>
                </c:pt>
                <c:pt idx="50">
                  <c:v>0.854674237096384</c:v>
                </c:pt>
                <c:pt idx="51">
                  <c:v>0.857676951858182</c:v>
                </c:pt>
                <c:pt idx="52">
                  <c:v>0.852028130624893</c:v>
                </c:pt>
                <c:pt idx="53">
                  <c:v>0.837211591285237</c:v>
                </c:pt>
                <c:pt idx="54">
                  <c:v>0.812865337084838</c:v>
                </c:pt>
                <c:pt idx="55">
                  <c:v>0.778800783071405</c:v>
                </c:pt>
                <c:pt idx="56">
                  <c:v>0.735017834338299</c:v>
                </c:pt>
                <c:pt idx="57">
                  <c:v>0.681715031172968</c:v>
                </c:pt>
                <c:pt idx="58">
                  <c:v>0.619294133460438</c:v>
                </c:pt>
                <c:pt idx="59">
                  <c:v>0.548358711162737</c:v>
                </c:pt>
                <c:pt idx="60">
                  <c:v>0.469706531406738</c:v>
                </c:pt>
                <c:pt idx="61">
                  <c:v>0.384315775660928</c:v>
                </c:pt>
                <c:pt idx="62">
                  <c:v>0.293325371158</c:v>
                </c:pt>
                <c:pt idx="63">
                  <c:v>0.198009966749833</c:v>
                </c:pt>
                <c:pt idx="64">
                  <c:v>0.0997503122397456</c:v>
                </c:pt>
                <c:pt idx="65">
                  <c:v>0.0</c:v>
                </c:pt>
              </c:numCache>
            </c:numRef>
          </c:yVal>
          <c:smooth val="1"/>
        </c:ser>
        <c:ser>
          <c:idx val="1"/>
          <c:order val="1"/>
          <c:marker>
            <c:symbol val="none"/>
          </c:marker>
          <c:dPt>
            <c:idx val="29"/>
            <c:bubble3D val="0"/>
          </c:dPt>
          <c:xVal>
            <c:numRef>
              <c:f>Sheet1!$A$2:$A$102</c:f>
              <c:numCache>
                <c:formatCode>General</c:formatCode>
                <c:ptCount val="101"/>
                <c:pt idx="0">
                  <c:v>-2.5</c:v>
                </c:pt>
                <c:pt idx="1">
                  <c:v>-2.45</c:v>
                </c:pt>
                <c:pt idx="2">
                  <c:v>-2.4</c:v>
                </c:pt>
                <c:pt idx="3">
                  <c:v>-2.35</c:v>
                </c:pt>
                <c:pt idx="4">
                  <c:v>-2.3</c:v>
                </c:pt>
                <c:pt idx="5">
                  <c:v>-2.25</c:v>
                </c:pt>
                <c:pt idx="6">
                  <c:v>-2.2</c:v>
                </c:pt>
                <c:pt idx="7">
                  <c:v>-2.15</c:v>
                </c:pt>
                <c:pt idx="8">
                  <c:v>-2.1</c:v>
                </c:pt>
                <c:pt idx="9">
                  <c:v>-2.05</c:v>
                </c:pt>
                <c:pt idx="10">
                  <c:v>-2.0</c:v>
                </c:pt>
                <c:pt idx="11">
                  <c:v>-1.95</c:v>
                </c:pt>
                <c:pt idx="12">
                  <c:v>-1.9</c:v>
                </c:pt>
                <c:pt idx="13">
                  <c:v>-1.85</c:v>
                </c:pt>
                <c:pt idx="14">
                  <c:v>-1.8</c:v>
                </c:pt>
                <c:pt idx="15">
                  <c:v>-1.75</c:v>
                </c:pt>
                <c:pt idx="16">
                  <c:v>-1.7</c:v>
                </c:pt>
                <c:pt idx="17">
                  <c:v>-1.65</c:v>
                </c:pt>
                <c:pt idx="18">
                  <c:v>-1.6</c:v>
                </c:pt>
                <c:pt idx="19">
                  <c:v>-1.55</c:v>
                </c:pt>
                <c:pt idx="20">
                  <c:v>-1.5</c:v>
                </c:pt>
                <c:pt idx="21">
                  <c:v>-1.45</c:v>
                </c:pt>
                <c:pt idx="22">
                  <c:v>-1.4</c:v>
                </c:pt>
                <c:pt idx="23">
                  <c:v>-1.35</c:v>
                </c:pt>
                <c:pt idx="24">
                  <c:v>-1.3</c:v>
                </c:pt>
                <c:pt idx="25">
                  <c:v>-1.25</c:v>
                </c:pt>
                <c:pt idx="26">
                  <c:v>-1.2</c:v>
                </c:pt>
                <c:pt idx="27">
                  <c:v>-1.15</c:v>
                </c:pt>
                <c:pt idx="28">
                  <c:v>-1.1</c:v>
                </c:pt>
                <c:pt idx="29">
                  <c:v>-1.05</c:v>
                </c:pt>
                <c:pt idx="30">
                  <c:v>-1.0</c:v>
                </c:pt>
                <c:pt idx="31">
                  <c:v>-0.95</c:v>
                </c:pt>
                <c:pt idx="32">
                  <c:v>-0.899999999999999</c:v>
                </c:pt>
                <c:pt idx="33">
                  <c:v>-0.85</c:v>
                </c:pt>
                <c:pt idx="34">
                  <c:v>-0.8</c:v>
                </c:pt>
                <c:pt idx="35">
                  <c:v>-0.75</c:v>
                </c:pt>
                <c:pt idx="36">
                  <c:v>-0.7</c:v>
                </c:pt>
                <c:pt idx="37">
                  <c:v>-0.649999999999999</c:v>
                </c:pt>
                <c:pt idx="38">
                  <c:v>-0.6</c:v>
                </c:pt>
                <c:pt idx="39">
                  <c:v>-0.55</c:v>
                </c:pt>
                <c:pt idx="40">
                  <c:v>-0.5</c:v>
                </c:pt>
                <c:pt idx="41">
                  <c:v>-0.45</c:v>
                </c:pt>
                <c:pt idx="42">
                  <c:v>-0.399999999999999</c:v>
                </c:pt>
                <c:pt idx="43">
                  <c:v>-0.35</c:v>
                </c:pt>
                <c:pt idx="44">
                  <c:v>-0.3</c:v>
                </c:pt>
                <c:pt idx="45">
                  <c:v>-0.25</c:v>
                </c:pt>
                <c:pt idx="46">
                  <c:v>-0.199999999999999</c:v>
                </c:pt>
                <c:pt idx="47">
                  <c:v>-0.149999999999999</c:v>
                </c:pt>
                <c:pt idx="48">
                  <c:v>-0.0999999999999996</c:v>
                </c:pt>
                <c:pt idx="49">
                  <c:v>-0.0499999999999998</c:v>
                </c:pt>
                <c:pt idx="50">
                  <c:v>0.0</c:v>
                </c:pt>
                <c:pt idx="51">
                  <c:v>0.0500000000000007</c:v>
                </c:pt>
                <c:pt idx="52">
                  <c:v>0.100000000000001</c:v>
                </c:pt>
                <c:pt idx="53">
                  <c:v>0.15</c:v>
                </c:pt>
                <c:pt idx="54">
                  <c:v>0.2</c:v>
                </c:pt>
                <c:pt idx="55">
                  <c:v>0.25</c:v>
                </c:pt>
                <c:pt idx="56">
                  <c:v>0.300000000000001</c:v>
                </c:pt>
                <c:pt idx="57">
                  <c:v>0.35</c:v>
                </c:pt>
                <c:pt idx="58">
                  <c:v>0.4</c:v>
                </c:pt>
                <c:pt idx="59">
                  <c:v>0.45</c:v>
                </c:pt>
                <c:pt idx="60">
                  <c:v>0.5</c:v>
                </c:pt>
                <c:pt idx="61">
                  <c:v>0.550000000000001</c:v>
                </c:pt>
                <c:pt idx="62">
                  <c:v>0.6</c:v>
                </c:pt>
                <c:pt idx="63">
                  <c:v>0.65</c:v>
                </c:pt>
                <c:pt idx="64">
                  <c:v>0.7</c:v>
                </c:pt>
                <c:pt idx="65">
                  <c:v>0.75</c:v>
                </c:pt>
                <c:pt idx="66">
                  <c:v>0.800000000000001</c:v>
                </c:pt>
                <c:pt idx="67">
                  <c:v>0.85</c:v>
                </c:pt>
                <c:pt idx="68">
                  <c:v>0.9</c:v>
                </c:pt>
                <c:pt idx="69">
                  <c:v>0.95</c:v>
                </c:pt>
                <c:pt idx="70">
                  <c:v>1.0</c:v>
                </c:pt>
                <c:pt idx="71">
                  <c:v>1.050000000000001</c:v>
                </c:pt>
                <c:pt idx="72">
                  <c:v>1.100000000000001</c:v>
                </c:pt>
                <c:pt idx="73">
                  <c:v>1.15</c:v>
                </c:pt>
                <c:pt idx="74">
                  <c:v>1.2</c:v>
                </c:pt>
                <c:pt idx="75">
                  <c:v>1.25</c:v>
                </c:pt>
                <c:pt idx="76">
                  <c:v>1.300000000000001</c:v>
                </c:pt>
                <c:pt idx="77">
                  <c:v>1.35</c:v>
                </c:pt>
                <c:pt idx="78">
                  <c:v>1.4</c:v>
                </c:pt>
                <c:pt idx="79">
                  <c:v>1.45</c:v>
                </c:pt>
                <c:pt idx="80">
                  <c:v>1.5</c:v>
                </c:pt>
                <c:pt idx="81">
                  <c:v>1.550000000000001</c:v>
                </c:pt>
                <c:pt idx="82">
                  <c:v>1.6</c:v>
                </c:pt>
                <c:pt idx="83">
                  <c:v>1.65</c:v>
                </c:pt>
                <c:pt idx="84">
                  <c:v>1.7</c:v>
                </c:pt>
                <c:pt idx="85">
                  <c:v>1.75</c:v>
                </c:pt>
                <c:pt idx="86">
                  <c:v>1.800000000000001</c:v>
                </c:pt>
                <c:pt idx="87">
                  <c:v>1.85</c:v>
                </c:pt>
                <c:pt idx="88">
                  <c:v>1.9</c:v>
                </c:pt>
                <c:pt idx="89">
                  <c:v>1.95</c:v>
                </c:pt>
                <c:pt idx="90">
                  <c:v>2.0</c:v>
                </c:pt>
                <c:pt idx="91">
                  <c:v>2.050000000000001</c:v>
                </c:pt>
                <c:pt idx="92">
                  <c:v>2.100000000000001</c:v>
                </c:pt>
                <c:pt idx="93">
                  <c:v>2.15</c:v>
                </c:pt>
                <c:pt idx="94">
                  <c:v>2.2</c:v>
                </c:pt>
                <c:pt idx="95">
                  <c:v>2.25</c:v>
                </c:pt>
                <c:pt idx="96">
                  <c:v>2.300000000000001</c:v>
                </c:pt>
                <c:pt idx="97">
                  <c:v>2.35</c:v>
                </c:pt>
                <c:pt idx="98">
                  <c:v>2.4</c:v>
                </c:pt>
                <c:pt idx="99">
                  <c:v>2.45</c:v>
                </c:pt>
                <c:pt idx="100">
                  <c:v>2.5</c:v>
                </c:pt>
              </c:numCache>
            </c:numRef>
          </c:xVal>
          <c:yVal>
            <c:numRef>
              <c:f>Sheet1!$C$2:$C$102</c:f>
              <c:numCache>
                <c:formatCode>General</c:formatCode>
                <c:ptCount val="101"/>
                <c:pt idx="0">
                  <c:v>9.22704694016564E-10</c:v>
                </c:pt>
                <c:pt idx="1">
                  <c:v>2.10550209335547E-9</c:v>
                </c:pt>
                <c:pt idx="2">
                  <c:v>4.7250932499243E-9</c:v>
                </c:pt>
                <c:pt idx="3">
                  <c:v>1.04286201380215E-8</c:v>
                </c:pt>
                <c:pt idx="4">
                  <c:v>2.2636280768976E-8</c:v>
                </c:pt>
                <c:pt idx="5">
                  <c:v>4.83220170425063E-8</c:v>
                </c:pt>
                <c:pt idx="6">
                  <c:v>1.01448772115424E-7</c:v>
                </c:pt>
                <c:pt idx="7">
                  <c:v>2.09464434840127E-7</c:v>
                </c:pt>
                <c:pt idx="8">
                  <c:v>4.25339339485647E-7</c:v>
                </c:pt>
                <c:pt idx="9">
                  <c:v>8.49420169218824E-7</c:v>
                </c:pt>
                <c:pt idx="10">
                  <c:v>1.66828922279966E-6</c:v>
                </c:pt>
                <c:pt idx="11">
                  <c:v>3.22241802506181E-6</c:v>
                </c:pt>
                <c:pt idx="12">
                  <c:v>6.12144808584388E-6</c:v>
                </c:pt>
                <c:pt idx="13">
                  <c:v>1.14363706400091E-5</c:v>
                </c:pt>
                <c:pt idx="14">
                  <c:v>2.10128050715194E-5</c:v>
                </c:pt>
                <c:pt idx="15">
                  <c:v>3.79700876965814E-5</c:v>
                </c:pt>
                <c:pt idx="16">
                  <c:v>6.74778019551981E-5</c:v>
                </c:pt>
                <c:pt idx="17">
                  <c:v>0.000117934810356746</c:v>
                </c:pt>
                <c:pt idx="18">
                  <c:v>0.000202714520004393</c:v>
                </c:pt>
                <c:pt idx="19">
                  <c:v>0.000342680554036346</c:v>
                </c:pt>
                <c:pt idx="20">
                  <c:v>0.000569712596614274</c:v>
                </c:pt>
                <c:pt idx="21">
                  <c:v>0.000931502323003276</c:v>
                </c:pt>
                <c:pt idx="22">
                  <c:v>0.00149786896038025</c:v>
                </c:pt>
                <c:pt idx="23">
                  <c:v>0.00236878398794956</c:v>
                </c:pt>
                <c:pt idx="24">
                  <c:v>0.0036841631550567</c:v>
                </c:pt>
                <c:pt idx="25">
                  <c:v>0.00563526066645152</c:v>
                </c:pt>
                <c:pt idx="26">
                  <c:v>0.00847717059790111</c:v>
                </c:pt>
                <c:pt idx="27">
                  <c:v>0.0125415032559116</c:v>
                </c:pt>
                <c:pt idx="28">
                  <c:v>0.0182477795637576</c:v>
                </c:pt>
                <c:pt idx="29">
                  <c:v>0.0261115237068075</c:v>
                </c:pt>
                <c:pt idx="30">
                  <c:v>0.0367465155018413</c:v>
                </c:pt>
                <c:pt idx="31">
                  <c:v>0.0508583035875551</c:v>
                </c:pt>
                <c:pt idx="32">
                  <c:v>0.0692260154802832</c:v>
                </c:pt>
                <c:pt idx="33">
                  <c:v>0.0926698711228524</c:v>
                </c:pt>
                <c:pt idx="34">
                  <c:v>0.122002727969264</c:v>
                </c:pt>
                <c:pt idx="35">
                  <c:v>0.157965513184847</c:v>
                </c:pt>
                <c:pt idx="36">
                  <c:v>0.201148492686367</c:v>
                </c:pt>
                <c:pt idx="37">
                  <c:v>0.251902826718892</c:v>
                </c:pt>
                <c:pt idx="38">
                  <c:v>0.310249476961039</c:v>
                </c:pt>
                <c:pt idx="39">
                  <c:v>0.375794858304891</c:v>
                </c:pt>
                <c:pt idx="40">
                  <c:v>0.447664203178078</c:v>
                </c:pt>
                <c:pt idx="41">
                  <c:v>0.524463973533772</c:v>
                </c:pt>
                <c:pt idx="42">
                  <c:v>0.604283467496423</c:v>
                </c:pt>
                <c:pt idx="43">
                  <c:v>0.684742876407429</c:v>
                </c:pt>
                <c:pt idx="44">
                  <c:v>0.763090578768186</c:v>
                </c:pt>
                <c:pt idx="45">
                  <c:v>0.836346837874562</c:v>
                </c:pt>
                <c:pt idx="46">
                  <c:v>0.90148500118747</c:v>
                </c:pt>
                <c:pt idx="47">
                  <c:v>0.955635666303397</c:v>
                </c:pt>
                <c:pt idx="48">
                  <c:v>0.996295006393782</c:v>
                </c:pt>
                <c:pt idx="49">
                  <c:v>1.021516334558527</c:v>
                </c:pt>
                <c:pt idx="50">
                  <c:v>1.030064538728506</c:v>
                </c:pt>
                <c:pt idx="51">
                  <c:v>1.021516334558526</c:v>
                </c:pt>
                <c:pt idx="52">
                  <c:v>0.996295006393781</c:v>
                </c:pt>
                <c:pt idx="53">
                  <c:v>0.955635666303396</c:v>
                </c:pt>
                <c:pt idx="54">
                  <c:v>0.901485001187469</c:v>
                </c:pt>
                <c:pt idx="55">
                  <c:v>0.836346837874562</c:v>
                </c:pt>
                <c:pt idx="56">
                  <c:v>0.763090578768185</c:v>
                </c:pt>
                <c:pt idx="57">
                  <c:v>0.684742876407428</c:v>
                </c:pt>
                <c:pt idx="58">
                  <c:v>0.604283467496422</c:v>
                </c:pt>
                <c:pt idx="59">
                  <c:v>0.524463973533772</c:v>
                </c:pt>
                <c:pt idx="60">
                  <c:v>0.447664203178078</c:v>
                </c:pt>
                <c:pt idx="61">
                  <c:v>0.37579485830489</c:v>
                </c:pt>
                <c:pt idx="62">
                  <c:v>0.310249476961038</c:v>
                </c:pt>
                <c:pt idx="63">
                  <c:v>0.251902826718891</c:v>
                </c:pt>
                <c:pt idx="64">
                  <c:v>0.201148492686367</c:v>
                </c:pt>
                <c:pt idx="65">
                  <c:v>0.157965513184847</c:v>
                </c:pt>
                <c:pt idx="66">
                  <c:v>0.122002727969264</c:v>
                </c:pt>
                <c:pt idx="67">
                  <c:v>0.092669871122852</c:v>
                </c:pt>
                <c:pt idx="68">
                  <c:v>0.0692260154802829</c:v>
                </c:pt>
                <c:pt idx="69">
                  <c:v>0.0508583035875551</c:v>
                </c:pt>
                <c:pt idx="70">
                  <c:v>0.0367465155018413</c:v>
                </c:pt>
                <c:pt idx="71">
                  <c:v>0.0261115237068073</c:v>
                </c:pt>
                <c:pt idx="72">
                  <c:v>0.0182477795637575</c:v>
                </c:pt>
                <c:pt idx="73">
                  <c:v>0.0125415032559116</c:v>
                </c:pt>
                <c:pt idx="74">
                  <c:v>0.00847717059790108</c:v>
                </c:pt>
                <c:pt idx="75">
                  <c:v>0.00563526066645152</c:v>
                </c:pt>
                <c:pt idx="76">
                  <c:v>0.00368416315505667</c:v>
                </c:pt>
                <c:pt idx="77">
                  <c:v>0.00236878398794954</c:v>
                </c:pt>
                <c:pt idx="78">
                  <c:v>0.00149786896038025</c:v>
                </c:pt>
                <c:pt idx="79">
                  <c:v>0.000931502323003272</c:v>
                </c:pt>
                <c:pt idx="80">
                  <c:v>0.000569712596614274</c:v>
                </c:pt>
                <c:pt idx="81">
                  <c:v>0.000342680554036342</c:v>
                </c:pt>
                <c:pt idx="82">
                  <c:v>0.000202714520004391</c:v>
                </c:pt>
                <c:pt idx="83">
                  <c:v>0.000117934810356745</c:v>
                </c:pt>
                <c:pt idx="84">
                  <c:v>6.74778019551978E-5</c:v>
                </c:pt>
                <c:pt idx="85">
                  <c:v>3.79700876965814E-5</c:v>
                </c:pt>
                <c:pt idx="86">
                  <c:v>2.10128050715192E-5</c:v>
                </c:pt>
                <c:pt idx="87">
                  <c:v>1.1436370640009E-5</c:v>
                </c:pt>
                <c:pt idx="88">
                  <c:v>6.12144808584385E-6</c:v>
                </c:pt>
                <c:pt idx="89">
                  <c:v>3.22241802506179E-6</c:v>
                </c:pt>
                <c:pt idx="90">
                  <c:v>1.66828922279966E-6</c:v>
                </c:pt>
                <c:pt idx="91">
                  <c:v>8.49420169218813E-7</c:v>
                </c:pt>
                <c:pt idx="92">
                  <c:v>4.25339339485642E-7</c:v>
                </c:pt>
                <c:pt idx="93">
                  <c:v>2.09464434840126E-7</c:v>
                </c:pt>
                <c:pt idx="94">
                  <c:v>1.01448772115423E-7</c:v>
                </c:pt>
                <c:pt idx="95">
                  <c:v>4.83220170425063E-8</c:v>
                </c:pt>
                <c:pt idx="96">
                  <c:v>2.26362807689757E-8</c:v>
                </c:pt>
                <c:pt idx="97">
                  <c:v>1.04286201380213E-8</c:v>
                </c:pt>
                <c:pt idx="98">
                  <c:v>4.72509324992427E-9</c:v>
                </c:pt>
                <c:pt idx="99">
                  <c:v>2.10550209335545E-9</c:v>
                </c:pt>
                <c:pt idx="100">
                  <c:v>9.22704694016564E-10</c:v>
                </c:pt>
              </c:numCache>
            </c:numRef>
          </c:yVal>
          <c:smooth val="1"/>
        </c:ser>
        <c:dLbls>
          <c:showLegendKey val="0"/>
          <c:showVal val="0"/>
          <c:showCatName val="0"/>
          <c:showSerName val="0"/>
          <c:showPercent val="0"/>
          <c:showBubbleSize val="0"/>
        </c:dLbls>
        <c:axId val="-2036717624"/>
        <c:axId val="-2036707192"/>
      </c:scatterChart>
      <c:valAx>
        <c:axId val="-2036717624"/>
        <c:scaling>
          <c:orientation val="minMax"/>
          <c:max val="1.5"/>
          <c:min val="-1.5"/>
        </c:scaling>
        <c:delete val="0"/>
        <c:axPos val="b"/>
        <c:numFmt formatCode="General" sourceLinked="1"/>
        <c:majorTickMark val="out"/>
        <c:minorTickMark val="none"/>
        <c:tickLblPos val="nextTo"/>
        <c:spPr>
          <a:ln w="25400">
            <a:solidFill>
              <a:schemeClr val="tx1"/>
            </a:solidFill>
          </a:ln>
        </c:spPr>
        <c:txPr>
          <a:bodyPr/>
          <a:lstStyle/>
          <a:p>
            <a:pPr>
              <a:defRPr>
                <a:solidFill>
                  <a:schemeClr val="bg1"/>
                </a:solidFill>
              </a:defRPr>
            </a:pPr>
            <a:endParaRPr lang="en-US"/>
          </a:p>
        </c:txPr>
        <c:crossAx val="-2036707192"/>
        <c:crosses val="autoZero"/>
        <c:crossBetween val="midCat"/>
      </c:valAx>
      <c:valAx>
        <c:axId val="-2036707192"/>
        <c:scaling>
          <c:orientation val="minMax"/>
        </c:scaling>
        <c:delete val="0"/>
        <c:axPos val="l"/>
        <c:numFmt formatCode="General" sourceLinked="1"/>
        <c:majorTickMark val="out"/>
        <c:minorTickMark val="none"/>
        <c:tickLblPos val="nextTo"/>
        <c:spPr>
          <a:ln w="15875">
            <a:solidFill>
              <a:schemeClr val="bg1"/>
            </a:solidFill>
          </a:ln>
        </c:spPr>
        <c:txPr>
          <a:bodyPr/>
          <a:lstStyle/>
          <a:p>
            <a:pPr>
              <a:defRPr>
                <a:solidFill>
                  <a:schemeClr val="bg1"/>
                </a:solidFill>
              </a:defRPr>
            </a:pPr>
            <a:endParaRPr lang="en-US"/>
          </a:p>
        </c:txPr>
        <c:crossAx val="-2036717624"/>
        <c:crosses val="autoZero"/>
        <c:crossBetween val="midCat"/>
      </c:valAx>
    </c:plotArea>
    <c:plotVisOnly val="1"/>
    <c:dispBlanksAs val="gap"/>
    <c:showDLblsOverMax val="0"/>
  </c:chart>
  <c:spPr>
    <a:solidFill>
      <a:schemeClr val="lt1"/>
    </a:solidFill>
    <a:ln w="25400" cap="flat" cmpd="sng" algn="ctr">
      <a:noFill/>
      <a:prstDash val="solid"/>
    </a:ln>
    <a:effectLst/>
  </c:spPr>
  <c:txPr>
    <a:bodyPr/>
    <a:lstStyle/>
    <a:p>
      <a:pPr>
        <a:defRPr>
          <a:solidFill>
            <a:schemeClr val="dk1"/>
          </a:solidFill>
          <a:latin typeface="+mn-lt"/>
          <a:ea typeface="+mn-ea"/>
          <a:cs typeface="+mn-cs"/>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Growth in Total Assets and Risk Weighted </a:t>
            </a:r>
            <a:r>
              <a:rPr lang="en-US" dirty="0" smtClean="0"/>
              <a:t>Assets of Banks</a:t>
            </a:r>
            <a:endParaRPr lang="en-US" dirty="0"/>
          </a:p>
          <a:p>
            <a:pPr>
              <a:defRPr/>
            </a:pPr>
            <a:r>
              <a:rPr lang="en-US" dirty="0"/>
              <a:t> </a:t>
            </a:r>
          </a:p>
        </c:rich>
      </c:tx>
      <c:layout/>
      <c:overlay val="0"/>
    </c:title>
    <c:autoTitleDeleted val="0"/>
    <c:plotArea>
      <c:layout>
        <c:manualLayout>
          <c:layoutTarget val="inner"/>
          <c:xMode val="edge"/>
          <c:yMode val="edge"/>
          <c:x val="0.0754246164294562"/>
          <c:y val="0.176046156692889"/>
          <c:w val="0.869386519071743"/>
          <c:h val="0.750947496451887"/>
        </c:manualLayout>
      </c:layout>
      <c:scatterChart>
        <c:scatterStyle val="lineMarker"/>
        <c:varyColors val="0"/>
        <c:ser>
          <c:idx val="0"/>
          <c:order val="0"/>
          <c:tx>
            <c:strRef>
              <c:f>Sheet3!$B$1</c:f>
              <c:strCache>
                <c:ptCount val="1"/>
                <c:pt idx="0">
                  <c:v>Total Assets</c:v>
                </c:pt>
              </c:strCache>
            </c:strRef>
          </c:tx>
          <c:spPr>
            <a:ln>
              <a:solidFill>
                <a:schemeClr val="tx1"/>
              </a:solidFill>
            </a:ln>
          </c:spPr>
          <c:marker>
            <c:symbol val="none"/>
          </c:marker>
          <c:xVal>
            <c:numRef>
              <c:f>Sheet3!$A$2:$A$7</c:f>
              <c:numCache>
                <c:formatCode>[$-409]mmm\-yy;@</c:formatCode>
                <c:ptCount val="6"/>
                <c:pt idx="0">
                  <c:v>37591.0</c:v>
                </c:pt>
                <c:pt idx="1">
                  <c:v>37956.0</c:v>
                </c:pt>
                <c:pt idx="2">
                  <c:v>38322.0</c:v>
                </c:pt>
                <c:pt idx="3">
                  <c:v>38687.0</c:v>
                </c:pt>
                <c:pt idx="4">
                  <c:v>39052.0</c:v>
                </c:pt>
                <c:pt idx="5">
                  <c:v>39234.0</c:v>
                </c:pt>
              </c:numCache>
            </c:numRef>
          </c:xVal>
          <c:yVal>
            <c:numRef>
              <c:f>Sheet3!$B$2:$B$7</c:f>
              <c:numCache>
                <c:formatCode>General</c:formatCode>
                <c:ptCount val="6"/>
                <c:pt idx="0">
                  <c:v>7.0</c:v>
                </c:pt>
                <c:pt idx="1">
                  <c:v>7.3</c:v>
                </c:pt>
                <c:pt idx="2">
                  <c:v>8.2</c:v>
                </c:pt>
                <c:pt idx="3">
                  <c:v>11.8</c:v>
                </c:pt>
                <c:pt idx="4">
                  <c:v>13.4</c:v>
                </c:pt>
                <c:pt idx="5">
                  <c:v>15.5</c:v>
                </c:pt>
              </c:numCache>
            </c:numRef>
          </c:yVal>
          <c:smooth val="0"/>
        </c:ser>
        <c:ser>
          <c:idx val="1"/>
          <c:order val="1"/>
          <c:tx>
            <c:strRef>
              <c:f>Sheet3!$C$1</c:f>
              <c:strCache>
                <c:ptCount val="1"/>
                <c:pt idx="0">
                  <c:v>Risk Weighted Assets</c:v>
                </c:pt>
              </c:strCache>
            </c:strRef>
          </c:tx>
          <c:marker>
            <c:symbol val="none"/>
          </c:marker>
          <c:xVal>
            <c:numRef>
              <c:f>Sheet3!$A$2:$A$7</c:f>
              <c:numCache>
                <c:formatCode>[$-409]mmm\-yy;@</c:formatCode>
                <c:ptCount val="6"/>
                <c:pt idx="0">
                  <c:v>37591.0</c:v>
                </c:pt>
                <c:pt idx="1">
                  <c:v>37956.0</c:v>
                </c:pt>
                <c:pt idx="2">
                  <c:v>38322.0</c:v>
                </c:pt>
                <c:pt idx="3">
                  <c:v>38687.0</c:v>
                </c:pt>
                <c:pt idx="4">
                  <c:v>39052.0</c:v>
                </c:pt>
                <c:pt idx="5">
                  <c:v>39234.0</c:v>
                </c:pt>
              </c:numCache>
            </c:numRef>
          </c:xVal>
          <c:yVal>
            <c:numRef>
              <c:f>Sheet3!$C$2:$C$7</c:f>
              <c:numCache>
                <c:formatCode>General</c:formatCode>
                <c:ptCount val="6"/>
                <c:pt idx="2">
                  <c:v>4.0</c:v>
                </c:pt>
                <c:pt idx="3">
                  <c:v>4.8</c:v>
                </c:pt>
                <c:pt idx="4">
                  <c:v>5.2</c:v>
                </c:pt>
                <c:pt idx="5">
                  <c:v>5.400000000000001</c:v>
                </c:pt>
              </c:numCache>
            </c:numRef>
          </c:yVal>
          <c:smooth val="0"/>
        </c:ser>
        <c:dLbls>
          <c:showLegendKey val="0"/>
          <c:showVal val="0"/>
          <c:showCatName val="0"/>
          <c:showSerName val="0"/>
          <c:showPercent val="0"/>
          <c:showBubbleSize val="0"/>
        </c:dLbls>
        <c:axId val="-2037745272"/>
        <c:axId val="-2113569528"/>
      </c:scatterChart>
      <c:valAx>
        <c:axId val="-2037745272"/>
        <c:scaling>
          <c:orientation val="minMax"/>
          <c:max val="39238.0"/>
          <c:min val="37591.0"/>
        </c:scaling>
        <c:delete val="0"/>
        <c:axPos val="b"/>
        <c:majorGridlines/>
        <c:numFmt formatCode="[$-409]mmm\-yy;@" sourceLinked="1"/>
        <c:majorTickMark val="out"/>
        <c:minorTickMark val="none"/>
        <c:tickLblPos val="nextTo"/>
        <c:crossAx val="-2113569528"/>
        <c:crosses val="autoZero"/>
        <c:crossBetween val="midCat"/>
        <c:majorUnit val="183.0"/>
      </c:valAx>
      <c:valAx>
        <c:axId val="-2113569528"/>
        <c:scaling>
          <c:orientation val="minMax"/>
          <c:max val="16.0"/>
        </c:scaling>
        <c:delete val="0"/>
        <c:axPos val="l"/>
        <c:majorGridlines/>
        <c:title>
          <c:tx>
            <c:rich>
              <a:bodyPr rot="-5400000" vert="horz"/>
              <a:lstStyle/>
              <a:p>
                <a:pPr>
                  <a:defRPr/>
                </a:pPr>
                <a:r>
                  <a:rPr lang="en-US"/>
                  <a:t>Trillions of Euros</a:t>
                </a:r>
              </a:p>
            </c:rich>
          </c:tx>
          <c:layout/>
          <c:overlay val="0"/>
        </c:title>
        <c:numFmt formatCode="General" sourceLinked="1"/>
        <c:majorTickMark val="out"/>
        <c:minorTickMark val="none"/>
        <c:tickLblPos val="nextTo"/>
        <c:crossAx val="-2037745272"/>
        <c:crosses val="autoZero"/>
        <c:crossBetween val="midCat"/>
      </c:valAx>
      <c:spPr>
        <a:ln>
          <a:solidFill>
            <a:schemeClr val="tx1">
              <a:alpha val="97000"/>
            </a:schemeClr>
          </a:solidFill>
        </a:ln>
      </c:spPr>
    </c:plotArea>
    <c:legend>
      <c:legendPos val="t"/>
      <c:layout>
        <c:manualLayout>
          <c:xMode val="edge"/>
          <c:yMode val="edge"/>
          <c:x val="0.235081905436013"/>
          <c:y val="0.0975024764818638"/>
          <c:w val="0.449854046042799"/>
          <c:h val="0.0453271710668723"/>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lineMarker"/>
        <c:varyColors val="0"/>
        <c:ser>
          <c:idx val="0"/>
          <c:order val="0"/>
          <c:tx>
            <c:strRef>
              <c:f>Sheet2!$E$1</c:f>
              <c:strCache>
                <c:ptCount val="1"/>
                <c:pt idx="0">
                  <c:v>Total</c:v>
                </c:pt>
              </c:strCache>
            </c:strRef>
          </c:tx>
          <c:spPr>
            <a:ln>
              <a:solidFill>
                <a:schemeClr val="tx1"/>
              </a:solidFill>
            </a:ln>
          </c:spPr>
          <c:marker>
            <c:symbol val="none"/>
          </c:marker>
          <c:xVal>
            <c:numRef>
              <c:f>Sheet2!$D$2:$D$29</c:f>
              <c:numCache>
                <c:formatCode>[$-409]mmm\-yy;@</c:formatCode>
                <c:ptCount val="28"/>
                <c:pt idx="0">
                  <c:v>35947.0</c:v>
                </c:pt>
                <c:pt idx="1">
                  <c:v>36130.0</c:v>
                </c:pt>
                <c:pt idx="2">
                  <c:v>36312.0</c:v>
                </c:pt>
                <c:pt idx="3">
                  <c:v>36495.0</c:v>
                </c:pt>
                <c:pt idx="4">
                  <c:v>36678.0</c:v>
                </c:pt>
                <c:pt idx="5">
                  <c:v>36861.0</c:v>
                </c:pt>
                <c:pt idx="6">
                  <c:v>37043.0</c:v>
                </c:pt>
                <c:pt idx="7">
                  <c:v>37226.0</c:v>
                </c:pt>
                <c:pt idx="8">
                  <c:v>37408.0</c:v>
                </c:pt>
                <c:pt idx="9">
                  <c:v>37591.0</c:v>
                </c:pt>
                <c:pt idx="10">
                  <c:v>37773.0</c:v>
                </c:pt>
                <c:pt idx="11">
                  <c:v>37956.0</c:v>
                </c:pt>
                <c:pt idx="12">
                  <c:v>38139.0</c:v>
                </c:pt>
                <c:pt idx="13">
                  <c:v>38322.0</c:v>
                </c:pt>
                <c:pt idx="14">
                  <c:v>38504.0</c:v>
                </c:pt>
                <c:pt idx="15">
                  <c:v>38687.0</c:v>
                </c:pt>
                <c:pt idx="16">
                  <c:v>38869.0</c:v>
                </c:pt>
                <c:pt idx="17">
                  <c:v>39052.0</c:v>
                </c:pt>
                <c:pt idx="18">
                  <c:v>39234.0</c:v>
                </c:pt>
                <c:pt idx="19">
                  <c:v>39417.0</c:v>
                </c:pt>
                <c:pt idx="20">
                  <c:v>39600.0</c:v>
                </c:pt>
                <c:pt idx="21">
                  <c:v>39783.0</c:v>
                </c:pt>
                <c:pt idx="22">
                  <c:v>39965.0</c:v>
                </c:pt>
                <c:pt idx="23">
                  <c:v>40148.0</c:v>
                </c:pt>
                <c:pt idx="24">
                  <c:v>40330.0</c:v>
                </c:pt>
                <c:pt idx="25">
                  <c:v>40513.0</c:v>
                </c:pt>
                <c:pt idx="26">
                  <c:v>40695.0</c:v>
                </c:pt>
                <c:pt idx="27">
                  <c:v>40878.0</c:v>
                </c:pt>
              </c:numCache>
            </c:numRef>
          </c:xVal>
          <c:yVal>
            <c:numRef>
              <c:f>Sheet2!$E$2:$E$29</c:f>
              <c:numCache>
                <c:formatCode>General</c:formatCode>
                <c:ptCount val="28"/>
                <c:pt idx="0">
                  <c:v>72.134263</c:v>
                </c:pt>
                <c:pt idx="1">
                  <c:v>80.30939699999998</c:v>
                </c:pt>
                <c:pt idx="2">
                  <c:v>81.45848100000001</c:v>
                </c:pt>
                <c:pt idx="3">
                  <c:v>88.2015</c:v>
                </c:pt>
                <c:pt idx="4">
                  <c:v>94.00785099999998</c:v>
                </c:pt>
                <c:pt idx="5">
                  <c:v>95.199496</c:v>
                </c:pt>
                <c:pt idx="6">
                  <c:v>99.755425</c:v>
                </c:pt>
                <c:pt idx="7">
                  <c:v>111.177839</c:v>
                </c:pt>
                <c:pt idx="8">
                  <c:v>127.509184</c:v>
                </c:pt>
                <c:pt idx="9">
                  <c:v>141.665157</c:v>
                </c:pt>
                <c:pt idx="10">
                  <c:v>169.657576</c:v>
                </c:pt>
                <c:pt idx="11">
                  <c:v>197.166925</c:v>
                </c:pt>
                <c:pt idx="12">
                  <c:v>220.0581</c:v>
                </c:pt>
                <c:pt idx="13">
                  <c:v>258.627926</c:v>
                </c:pt>
                <c:pt idx="14">
                  <c:v>282.664693</c:v>
                </c:pt>
                <c:pt idx="15">
                  <c:v>299.26085</c:v>
                </c:pt>
                <c:pt idx="16">
                  <c:v>372.512699</c:v>
                </c:pt>
                <c:pt idx="17">
                  <c:v>418.131391</c:v>
                </c:pt>
                <c:pt idx="18">
                  <c:v>507.9071379999991</c:v>
                </c:pt>
                <c:pt idx="19">
                  <c:v>585.9323239999989</c:v>
                </c:pt>
                <c:pt idx="20">
                  <c:v>672.558463</c:v>
                </c:pt>
                <c:pt idx="21">
                  <c:v>598.1474599999989</c:v>
                </c:pt>
                <c:pt idx="22">
                  <c:v>594.5526929999986</c:v>
                </c:pt>
                <c:pt idx="23">
                  <c:v>603.899814</c:v>
                </c:pt>
                <c:pt idx="24">
                  <c:v>582.684895</c:v>
                </c:pt>
                <c:pt idx="25">
                  <c:v>601.046377</c:v>
                </c:pt>
                <c:pt idx="26">
                  <c:v>706.8836090000001</c:v>
                </c:pt>
                <c:pt idx="27">
                  <c:v>647.7622109999988</c:v>
                </c:pt>
              </c:numCache>
            </c:numRef>
          </c:yVal>
          <c:smooth val="0"/>
        </c:ser>
        <c:ser>
          <c:idx val="1"/>
          <c:order val="1"/>
          <c:tx>
            <c:strRef>
              <c:f>Sheet2!$F$1</c:f>
              <c:strCache>
                <c:ptCount val="1"/>
                <c:pt idx="0">
                  <c:v>Interest Rate</c:v>
                </c:pt>
              </c:strCache>
            </c:strRef>
          </c:tx>
          <c:marker>
            <c:symbol val="none"/>
          </c:marker>
          <c:xVal>
            <c:numRef>
              <c:f>Sheet2!$D$2:$D$29</c:f>
              <c:numCache>
                <c:formatCode>[$-409]mmm\-yy;@</c:formatCode>
                <c:ptCount val="28"/>
                <c:pt idx="0">
                  <c:v>35947.0</c:v>
                </c:pt>
                <c:pt idx="1">
                  <c:v>36130.0</c:v>
                </c:pt>
                <c:pt idx="2">
                  <c:v>36312.0</c:v>
                </c:pt>
                <c:pt idx="3">
                  <c:v>36495.0</c:v>
                </c:pt>
                <c:pt idx="4">
                  <c:v>36678.0</c:v>
                </c:pt>
                <c:pt idx="5">
                  <c:v>36861.0</c:v>
                </c:pt>
                <c:pt idx="6">
                  <c:v>37043.0</c:v>
                </c:pt>
                <c:pt idx="7">
                  <c:v>37226.0</c:v>
                </c:pt>
                <c:pt idx="8">
                  <c:v>37408.0</c:v>
                </c:pt>
                <c:pt idx="9">
                  <c:v>37591.0</c:v>
                </c:pt>
                <c:pt idx="10">
                  <c:v>37773.0</c:v>
                </c:pt>
                <c:pt idx="11">
                  <c:v>37956.0</c:v>
                </c:pt>
                <c:pt idx="12">
                  <c:v>38139.0</c:v>
                </c:pt>
                <c:pt idx="13">
                  <c:v>38322.0</c:v>
                </c:pt>
                <c:pt idx="14">
                  <c:v>38504.0</c:v>
                </c:pt>
                <c:pt idx="15">
                  <c:v>38687.0</c:v>
                </c:pt>
                <c:pt idx="16">
                  <c:v>38869.0</c:v>
                </c:pt>
                <c:pt idx="17">
                  <c:v>39052.0</c:v>
                </c:pt>
                <c:pt idx="18">
                  <c:v>39234.0</c:v>
                </c:pt>
                <c:pt idx="19">
                  <c:v>39417.0</c:v>
                </c:pt>
                <c:pt idx="20">
                  <c:v>39600.0</c:v>
                </c:pt>
                <c:pt idx="21">
                  <c:v>39783.0</c:v>
                </c:pt>
                <c:pt idx="22">
                  <c:v>39965.0</c:v>
                </c:pt>
                <c:pt idx="23">
                  <c:v>40148.0</c:v>
                </c:pt>
                <c:pt idx="24">
                  <c:v>40330.0</c:v>
                </c:pt>
                <c:pt idx="25">
                  <c:v>40513.0</c:v>
                </c:pt>
                <c:pt idx="26">
                  <c:v>40695.0</c:v>
                </c:pt>
                <c:pt idx="27">
                  <c:v>40878.0</c:v>
                </c:pt>
              </c:numCache>
            </c:numRef>
          </c:xVal>
          <c:yVal>
            <c:numRef>
              <c:f>Sheet2!$F$2:$F$29</c:f>
              <c:numCache>
                <c:formatCode>General</c:formatCode>
                <c:ptCount val="28"/>
                <c:pt idx="0">
                  <c:v>42.368395</c:v>
                </c:pt>
                <c:pt idx="1">
                  <c:v>50.014686</c:v>
                </c:pt>
                <c:pt idx="2">
                  <c:v>54.071504</c:v>
                </c:pt>
                <c:pt idx="3">
                  <c:v>60.090932</c:v>
                </c:pt>
                <c:pt idx="4">
                  <c:v>64.124689</c:v>
                </c:pt>
                <c:pt idx="5">
                  <c:v>64.667584</c:v>
                </c:pt>
                <c:pt idx="6">
                  <c:v>67.465396</c:v>
                </c:pt>
                <c:pt idx="7">
                  <c:v>77.567657</c:v>
                </c:pt>
                <c:pt idx="8">
                  <c:v>89.954606</c:v>
                </c:pt>
                <c:pt idx="9">
                  <c:v>101.657673</c:v>
                </c:pt>
                <c:pt idx="10">
                  <c:v>121.799273</c:v>
                </c:pt>
                <c:pt idx="11">
                  <c:v>141.990565</c:v>
                </c:pt>
                <c:pt idx="12">
                  <c:v>164.626343</c:v>
                </c:pt>
                <c:pt idx="13">
                  <c:v>190.501941</c:v>
                </c:pt>
                <c:pt idx="14">
                  <c:v>204.795275</c:v>
                </c:pt>
                <c:pt idx="15">
                  <c:v>211.970492</c:v>
                </c:pt>
                <c:pt idx="16">
                  <c:v>262.525565</c:v>
                </c:pt>
                <c:pt idx="17">
                  <c:v>291.581482</c:v>
                </c:pt>
                <c:pt idx="18">
                  <c:v>347.312144</c:v>
                </c:pt>
                <c:pt idx="19">
                  <c:v>393.1381</c:v>
                </c:pt>
                <c:pt idx="20">
                  <c:v>458.303947</c:v>
                </c:pt>
                <c:pt idx="21">
                  <c:v>432.657148</c:v>
                </c:pt>
                <c:pt idx="22">
                  <c:v>437.2283369999991</c:v>
                </c:pt>
                <c:pt idx="23">
                  <c:v>449.874737</c:v>
                </c:pt>
                <c:pt idx="24">
                  <c:v>451.8313199999991</c:v>
                </c:pt>
                <c:pt idx="25">
                  <c:v>465.259628</c:v>
                </c:pt>
                <c:pt idx="26">
                  <c:v>553.239838</c:v>
                </c:pt>
                <c:pt idx="27">
                  <c:v>504.097679</c:v>
                </c:pt>
              </c:numCache>
            </c:numRef>
          </c:yVal>
          <c:smooth val="0"/>
        </c:ser>
        <c:dLbls>
          <c:showLegendKey val="0"/>
          <c:showVal val="0"/>
          <c:showCatName val="0"/>
          <c:showSerName val="0"/>
          <c:showPercent val="0"/>
          <c:showBubbleSize val="0"/>
        </c:dLbls>
        <c:axId val="-2032132808"/>
        <c:axId val="-2032129752"/>
      </c:scatterChart>
      <c:valAx>
        <c:axId val="-2032132808"/>
        <c:scaling>
          <c:orientation val="minMax"/>
          <c:max val="41071.0"/>
          <c:min val="35947.0"/>
        </c:scaling>
        <c:delete val="0"/>
        <c:axPos val="b"/>
        <c:majorGridlines/>
        <c:numFmt formatCode="[$-409]mmm\-yy;@" sourceLinked="1"/>
        <c:majorTickMark val="out"/>
        <c:minorTickMark val="none"/>
        <c:tickLblPos val="nextTo"/>
        <c:crossAx val="-2032129752"/>
        <c:crosses val="autoZero"/>
        <c:crossBetween val="midCat"/>
        <c:majorUnit val="732.0"/>
      </c:valAx>
      <c:valAx>
        <c:axId val="-2032129752"/>
        <c:scaling>
          <c:orientation val="minMax"/>
        </c:scaling>
        <c:delete val="0"/>
        <c:axPos val="l"/>
        <c:majorGridlines/>
        <c:title>
          <c:tx>
            <c:rich>
              <a:bodyPr rot="-5400000" vert="horz"/>
              <a:lstStyle/>
              <a:p>
                <a:pPr>
                  <a:defRPr/>
                </a:pPr>
                <a:r>
                  <a:rPr lang="en-US" dirty="0" smtClean="0"/>
                  <a:t>Notional – Trillions of Dollars</a:t>
                </a:r>
                <a:endParaRPr lang="en-US" dirty="0"/>
              </a:p>
            </c:rich>
          </c:tx>
          <c:layout/>
          <c:overlay val="0"/>
        </c:title>
        <c:numFmt formatCode="General" sourceLinked="1"/>
        <c:majorTickMark val="out"/>
        <c:minorTickMark val="none"/>
        <c:tickLblPos val="nextTo"/>
        <c:crossAx val="-2032132808"/>
        <c:crosses val="autoZero"/>
        <c:crossBetween val="midCat"/>
      </c:valAx>
      <c:spPr>
        <a:ln>
          <a:solidFill>
            <a:schemeClr val="tx1">
              <a:alpha val="97000"/>
            </a:schemeClr>
          </a:solidFill>
        </a:ln>
      </c:spPr>
    </c:plotArea>
    <c:legend>
      <c:legendPos val="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lineMarker"/>
        <c:varyColors val="0"/>
        <c:ser>
          <c:idx val="0"/>
          <c:order val="0"/>
          <c:tx>
            <c:strRef>
              <c:f>HCCSDODNS.csv!$N$1</c:f>
              <c:strCache>
                <c:ptCount val="1"/>
                <c:pt idx="0">
                  <c:v>Consumer Credit</c:v>
                </c:pt>
              </c:strCache>
            </c:strRef>
          </c:tx>
          <c:spPr>
            <a:ln>
              <a:solidFill>
                <a:schemeClr val="tx1"/>
              </a:solidFill>
            </a:ln>
          </c:spPr>
          <c:marker>
            <c:symbol val="none"/>
          </c:marker>
          <c:xVal>
            <c:numRef>
              <c:f>HCCSDODNS.csv!$M$2:$M$102</c:f>
              <c:numCache>
                <c:formatCode>[$-409]mmm\-yy;@</c:formatCode>
                <c:ptCount val="101"/>
                <c:pt idx="0">
                  <c:v>31778.0</c:v>
                </c:pt>
                <c:pt idx="1">
                  <c:v>31868.0</c:v>
                </c:pt>
                <c:pt idx="2">
                  <c:v>31959.0</c:v>
                </c:pt>
                <c:pt idx="3">
                  <c:v>32051.0</c:v>
                </c:pt>
                <c:pt idx="4">
                  <c:v>32143.0</c:v>
                </c:pt>
                <c:pt idx="5">
                  <c:v>32234.0</c:v>
                </c:pt>
                <c:pt idx="6">
                  <c:v>32325.0</c:v>
                </c:pt>
                <c:pt idx="7">
                  <c:v>32417.0</c:v>
                </c:pt>
                <c:pt idx="8">
                  <c:v>32509.0</c:v>
                </c:pt>
                <c:pt idx="9">
                  <c:v>32599.0</c:v>
                </c:pt>
                <c:pt idx="10">
                  <c:v>32690.0</c:v>
                </c:pt>
                <c:pt idx="11">
                  <c:v>32782.0</c:v>
                </c:pt>
                <c:pt idx="12">
                  <c:v>32874.0</c:v>
                </c:pt>
                <c:pt idx="13">
                  <c:v>32964.0</c:v>
                </c:pt>
                <c:pt idx="14">
                  <c:v>33055.0</c:v>
                </c:pt>
                <c:pt idx="15">
                  <c:v>33147.0</c:v>
                </c:pt>
                <c:pt idx="16">
                  <c:v>33239.0</c:v>
                </c:pt>
                <c:pt idx="17">
                  <c:v>33329.0</c:v>
                </c:pt>
                <c:pt idx="18">
                  <c:v>33420.0</c:v>
                </c:pt>
                <c:pt idx="19">
                  <c:v>33512.0</c:v>
                </c:pt>
                <c:pt idx="20">
                  <c:v>33604.0</c:v>
                </c:pt>
                <c:pt idx="21">
                  <c:v>33695.0</c:v>
                </c:pt>
                <c:pt idx="22">
                  <c:v>33786.0</c:v>
                </c:pt>
                <c:pt idx="23">
                  <c:v>33878.0</c:v>
                </c:pt>
                <c:pt idx="24">
                  <c:v>33970.0</c:v>
                </c:pt>
                <c:pt idx="25">
                  <c:v>34060.0</c:v>
                </c:pt>
                <c:pt idx="26">
                  <c:v>34151.0</c:v>
                </c:pt>
                <c:pt idx="27">
                  <c:v>34243.0</c:v>
                </c:pt>
                <c:pt idx="28">
                  <c:v>34335.0</c:v>
                </c:pt>
                <c:pt idx="29">
                  <c:v>34425.0</c:v>
                </c:pt>
                <c:pt idx="30">
                  <c:v>34516.0</c:v>
                </c:pt>
                <c:pt idx="31">
                  <c:v>34608.0</c:v>
                </c:pt>
                <c:pt idx="32">
                  <c:v>34700.0</c:v>
                </c:pt>
                <c:pt idx="33">
                  <c:v>34790.0</c:v>
                </c:pt>
                <c:pt idx="34">
                  <c:v>34881.0</c:v>
                </c:pt>
                <c:pt idx="35">
                  <c:v>34973.0</c:v>
                </c:pt>
                <c:pt idx="36">
                  <c:v>35065.0</c:v>
                </c:pt>
                <c:pt idx="37">
                  <c:v>35156.0</c:v>
                </c:pt>
                <c:pt idx="38">
                  <c:v>35247.0</c:v>
                </c:pt>
                <c:pt idx="39">
                  <c:v>35339.0</c:v>
                </c:pt>
                <c:pt idx="40">
                  <c:v>35431.0</c:v>
                </c:pt>
                <c:pt idx="41">
                  <c:v>35521.0</c:v>
                </c:pt>
                <c:pt idx="42">
                  <c:v>35612.0</c:v>
                </c:pt>
                <c:pt idx="43">
                  <c:v>35704.0</c:v>
                </c:pt>
                <c:pt idx="44">
                  <c:v>35796.0</c:v>
                </c:pt>
                <c:pt idx="45">
                  <c:v>35886.0</c:v>
                </c:pt>
                <c:pt idx="46">
                  <c:v>35977.0</c:v>
                </c:pt>
                <c:pt idx="47">
                  <c:v>36069.0</c:v>
                </c:pt>
                <c:pt idx="48">
                  <c:v>36161.0</c:v>
                </c:pt>
                <c:pt idx="49">
                  <c:v>36251.0</c:v>
                </c:pt>
                <c:pt idx="50">
                  <c:v>36342.0</c:v>
                </c:pt>
                <c:pt idx="51">
                  <c:v>36434.0</c:v>
                </c:pt>
                <c:pt idx="52">
                  <c:v>36526.0</c:v>
                </c:pt>
                <c:pt idx="53">
                  <c:v>36617.0</c:v>
                </c:pt>
                <c:pt idx="54">
                  <c:v>36708.0</c:v>
                </c:pt>
                <c:pt idx="55">
                  <c:v>36800.0</c:v>
                </c:pt>
                <c:pt idx="56">
                  <c:v>36892.0</c:v>
                </c:pt>
                <c:pt idx="57">
                  <c:v>36982.0</c:v>
                </c:pt>
                <c:pt idx="58">
                  <c:v>37073.0</c:v>
                </c:pt>
                <c:pt idx="59">
                  <c:v>37165.0</c:v>
                </c:pt>
                <c:pt idx="60">
                  <c:v>37257.0</c:v>
                </c:pt>
                <c:pt idx="61">
                  <c:v>37347.0</c:v>
                </c:pt>
                <c:pt idx="62">
                  <c:v>37438.0</c:v>
                </c:pt>
                <c:pt idx="63">
                  <c:v>37530.0</c:v>
                </c:pt>
                <c:pt idx="64">
                  <c:v>37622.0</c:v>
                </c:pt>
                <c:pt idx="65">
                  <c:v>37712.0</c:v>
                </c:pt>
                <c:pt idx="66">
                  <c:v>37803.0</c:v>
                </c:pt>
                <c:pt idx="67">
                  <c:v>37895.0</c:v>
                </c:pt>
                <c:pt idx="68">
                  <c:v>37987.0</c:v>
                </c:pt>
                <c:pt idx="69">
                  <c:v>38078.0</c:v>
                </c:pt>
                <c:pt idx="70">
                  <c:v>38169.0</c:v>
                </c:pt>
                <c:pt idx="71">
                  <c:v>38261.0</c:v>
                </c:pt>
                <c:pt idx="72">
                  <c:v>38353.0</c:v>
                </c:pt>
                <c:pt idx="73">
                  <c:v>38443.0</c:v>
                </c:pt>
                <c:pt idx="74">
                  <c:v>38534.0</c:v>
                </c:pt>
                <c:pt idx="75">
                  <c:v>38626.0</c:v>
                </c:pt>
                <c:pt idx="76">
                  <c:v>38718.0</c:v>
                </c:pt>
                <c:pt idx="77">
                  <c:v>38808.0</c:v>
                </c:pt>
                <c:pt idx="78">
                  <c:v>38899.0</c:v>
                </c:pt>
                <c:pt idx="79">
                  <c:v>38991.0</c:v>
                </c:pt>
                <c:pt idx="80">
                  <c:v>39083.0</c:v>
                </c:pt>
                <c:pt idx="81">
                  <c:v>39173.0</c:v>
                </c:pt>
                <c:pt idx="82">
                  <c:v>39264.0</c:v>
                </c:pt>
                <c:pt idx="83">
                  <c:v>39356.0</c:v>
                </c:pt>
                <c:pt idx="84">
                  <c:v>39448.0</c:v>
                </c:pt>
                <c:pt idx="85">
                  <c:v>39539.0</c:v>
                </c:pt>
                <c:pt idx="86">
                  <c:v>39630.0</c:v>
                </c:pt>
                <c:pt idx="87">
                  <c:v>39722.0</c:v>
                </c:pt>
                <c:pt idx="88">
                  <c:v>39814.0</c:v>
                </c:pt>
                <c:pt idx="89">
                  <c:v>39904.0</c:v>
                </c:pt>
                <c:pt idx="90">
                  <c:v>39995.0</c:v>
                </c:pt>
                <c:pt idx="91">
                  <c:v>40087.0</c:v>
                </c:pt>
                <c:pt idx="92">
                  <c:v>40179.0</c:v>
                </c:pt>
                <c:pt idx="93">
                  <c:v>40269.0</c:v>
                </c:pt>
                <c:pt idx="94">
                  <c:v>40360.0</c:v>
                </c:pt>
                <c:pt idx="95">
                  <c:v>40452.0</c:v>
                </c:pt>
                <c:pt idx="96">
                  <c:v>40544.0</c:v>
                </c:pt>
                <c:pt idx="97">
                  <c:v>40634.0</c:v>
                </c:pt>
                <c:pt idx="98">
                  <c:v>40725.0</c:v>
                </c:pt>
                <c:pt idx="99">
                  <c:v>40817.0</c:v>
                </c:pt>
                <c:pt idx="100">
                  <c:v>40909.0</c:v>
                </c:pt>
              </c:numCache>
            </c:numRef>
          </c:xVal>
          <c:yVal>
            <c:numRef>
              <c:f>HCCSDODNS.csv!$N$2:$N$102</c:f>
              <c:numCache>
                <c:formatCode>General</c:formatCode>
                <c:ptCount val="101"/>
                <c:pt idx="0">
                  <c:v>100.0</c:v>
                </c:pt>
                <c:pt idx="1">
                  <c:v>101.7919092581978</c:v>
                </c:pt>
                <c:pt idx="2">
                  <c:v>103.8266614377508</c:v>
                </c:pt>
                <c:pt idx="3">
                  <c:v>105.3787444568464</c:v>
                </c:pt>
                <c:pt idx="4">
                  <c:v>107.5839391836858</c:v>
                </c:pt>
                <c:pt idx="5">
                  <c:v>109.5040574376301</c:v>
                </c:pt>
                <c:pt idx="6">
                  <c:v>111.0123985640592</c:v>
                </c:pt>
                <c:pt idx="7">
                  <c:v>112.4030890826269</c:v>
                </c:pt>
                <c:pt idx="8">
                  <c:v>116.6928112461914</c:v>
                </c:pt>
                <c:pt idx="9">
                  <c:v>118.7381218136294</c:v>
                </c:pt>
                <c:pt idx="10">
                  <c:v>120.086578780657</c:v>
                </c:pt>
                <c:pt idx="11">
                  <c:v>122.0685390207849</c:v>
                </c:pt>
                <c:pt idx="12">
                  <c:v>122.747292527678</c:v>
                </c:pt>
                <c:pt idx="13">
                  <c:v>123.429062716824</c:v>
                </c:pt>
                <c:pt idx="14">
                  <c:v>124.6236688889559</c:v>
                </c:pt>
                <c:pt idx="15">
                  <c:v>124.346134121693</c:v>
                </c:pt>
                <c:pt idx="16">
                  <c:v>124.4170261546351</c:v>
                </c:pt>
                <c:pt idx="17">
                  <c:v>124.1138495882228</c:v>
                </c:pt>
                <c:pt idx="18">
                  <c:v>123.3958792120426</c:v>
                </c:pt>
                <c:pt idx="19">
                  <c:v>123.017285589309</c:v>
                </c:pt>
                <c:pt idx="20">
                  <c:v>123.2721952396754</c:v>
                </c:pt>
                <c:pt idx="21">
                  <c:v>122.9871187667803</c:v>
                </c:pt>
                <c:pt idx="22">
                  <c:v>123.4682795861112</c:v>
                </c:pt>
                <c:pt idx="23">
                  <c:v>124.4034510844972</c:v>
                </c:pt>
                <c:pt idx="24">
                  <c:v>125.6101239856406</c:v>
                </c:pt>
                <c:pt idx="25">
                  <c:v>127.2134906030348</c:v>
                </c:pt>
                <c:pt idx="26">
                  <c:v>129.8153790461251</c:v>
                </c:pt>
                <c:pt idx="27">
                  <c:v>133.6646656007723</c:v>
                </c:pt>
                <c:pt idx="28">
                  <c:v>137.6647862680624</c:v>
                </c:pt>
                <c:pt idx="29">
                  <c:v>142.7509125463815</c:v>
                </c:pt>
                <c:pt idx="30">
                  <c:v>147.8792723762406</c:v>
                </c:pt>
                <c:pt idx="31">
                  <c:v>154.0272708075658</c:v>
                </c:pt>
                <c:pt idx="32">
                  <c:v>159.6413164801351</c:v>
                </c:pt>
                <c:pt idx="33">
                  <c:v>165.1663700262451</c:v>
                </c:pt>
                <c:pt idx="34">
                  <c:v>170.9161664001931</c:v>
                </c:pt>
                <c:pt idx="35">
                  <c:v>176.198377024948</c:v>
                </c:pt>
                <c:pt idx="36">
                  <c:v>180.602733114121</c:v>
                </c:pt>
                <c:pt idx="37">
                  <c:v>184.7536878940541</c:v>
                </c:pt>
                <c:pt idx="38">
                  <c:v>188.1595221575311</c:v>
                </c:pt>
                <c:pt idx="39">
                  <c:v>192.1445594135569</c:v>
                </c:pt>
                <c:pt idx="40">
                  <c:v>193.7207758906754</c:v>
                </c:pt>
                <c:pt idx="41">
                  <c:v>196.5036652689371</c:v>
                </c:pt>
                <c:pt idx="42">
                  <c:v>199.297113035084</c:v>
                </c:pt>
                <c:pt idx="43">
                  <c:v>202.7466891912275</c:v>
                </c:pt>
                <c:pt idx="44">
                  <c:v>204.0076623729223</c:v>
                </c:pt>
                <c:pt idx="45">
                  <c:v>210.2295695194425</c:v>
                </c:pt>
                <c:pt idx="46">
                  <c:v>213.784729554436</c:v>
                </c:pt>
                <c:pt idx="47">
                  <c:v>217.3926815288545</c:v>
                </c:pt>
                <c:pt idx="48">
                  <c:v>221.984071917705</c:v>
                </c:pt>
                <c:pt idx="49">
                  <c:v>226.3582611843495</c:v>
                </c:pt>
                <c:pt idx="50">
                  <c:v>231.2302030227156</c:v>
                </c:pt>
                <c:pt idx="51">
                  <c:v>234.3388940842861</c:v>
                </c:pt>
                <c:pt idx="52">
                  <c:v>238.9830764125615</c:v>
                </c:pt>
                <c:pt idx="53">
                  <c:v>246.3045642402485</c:v>
                </c:pt>
                <c:pt idx="54">
                  <c:v>255.3395275875592</c:v>
                </c:pt>
                <c:pt idx="55">
                  <c:v>262.6429153217291</c:v>
                </c:pt>
                <c:pt idx="56">
                  <c:v>269.2026908805695</c:v>
                </c:pt>
                <c:pt idx="57">
                  <c:v>273.9901656158556</c:v>
                </c:pt>
                <c:pt idx="58">
                  <c:v>277.2798576125977</c:v>
                </c:pt>
                <c:pt idx="59">
                  <c:v>285.3524993212465</c:v>
                </c:pt>
                <c:pt idx="60">
                  <c:v>289.4340704093638</c:v>
                </c:pt>
                <c:pt idx="61">
                  <c:v>294.3708709161664</c:v>
                </c:pt>
                <c:pt idx="62">
                  <c:v>297.9456393858035</c:v>
                </c:pt>
                <c:pt idx="63">
                  <c:v>301.2172312890283</c:v>
                </c:pt>
                <c:pt idx="64">
                  <c:v>305.63063742496</c:v>
                </c:pt>
                <c:pt idx="65">
                  <c:v>310.4920208754412</c:v>
                </c:pt>
                <c:pt idx="66">
                  <c:v>314.1105312377447</c:v>
                </c:pt>
                <c:pt idx="67">
                  <c:v>317.193580500166</c:v>
                </c:pt>
                <c:pt idx="68">
                  <c:v>322.1620561706234</c:v>
                </c:pt>
                <c:pt idx="69">
                  <c:v>325.003770852816</c:v>
                </c:pt>
                <c:pt idx="70">
                  <c:v>329.9420797007451</c:v>
                </c:pt>
                <c:pt idx="71">
                  <c:v>334.8698301607891</c:v>
                </c:pt>
                <c:pt idx="72">
                  <c:v>339.1520106187214</c:v>
                </c:pt>
                <c:pt idx="73">
                  <c:v>343.3859241606082</c:v>
                </c:pt>
                <c:pt idx="74">
                  <c:v>347.0421430510722</c:v>
                </c:pt>
                <c:pt idx="75">
                  <c:v>350.0196084346435</c:v>
                </c:pt>
                <c:pt idx="76">
                  <c:v>349.6048146248755</c:v>
                </c:pt>
                <c:pt idx="77">
                  <c:v>351.1538809617183</c:v>
                </c:pt>
                <c:pt idx="78">
                  <c:v>355.792029925488</c:v>
                </c:pt>
                <c:pt idx="79">
                  <c:v>359.6790250082958</c:v>
                </c:pt>
                <c:pt idx="80">
                  <c:v>364.1361730368939</c:v>
                </c:pt>
                <c:pt idx="81">
                  <c:v>369.1348155298802</c:v>
                </c:pt>
                <c:pt idx="82">
                  <c:v>376.5437871429002</c:v>
                </c:pt>
                <c:pt idx="83">
                  <c:v>381.3855621587378</c:v>
                </c:pt>
                <c:pt idx="84">
                  <c:v>386.6602310778606</c:v>
                </c:pt>
                <c:pt idx="85">
                  <c:v>388.974026365803</c:v>
                </c:pt>
                <c:pt idx="86">
                  <c:v>386.6315725964584</c:v>
                </c:pt>
                <c:pt idx="87">
                  <c:v>384.4128027994811</c:v>
                </c:pt>
                <c:pt idx="88">
                  <c:v>381.3765121119789</c:v>
                </c:pt>
                <c:pt idx="89">
                  <c:v>377.7806268665719</c:v>
                </c:pt>
                <c:pt idx="90">
                  <c:v>373.7186642130984</c:v>
                </c:pt>
                <c:pt idx="91">
                  <c:v>367.8165253853811</c:v>
                </c:pt>
                <c:pt idx="92">
                  <c:v>365.4982050740595</c:v>
                </c:pt>
                <c:pt idx="93">
                  <c:v>362.2914718392711</c:v>
                </c:pt>
                <c:pt idx="94">
                  <c:v>361.7816525385381</c:v>
                </c:pt>
                <c:pt idx="95">
                  <c:v>363.7500377085281</c:v>
                </c:pt>
                <c:pt idx="96">
                  <c:v>366.9039790038915</c:v>
                </c:pt>
                <c:pt idx="97">
                  <c:v>369.9764698784276</c:v>
                </c:pt>
                <c:pt idx="98">
                  <c:v>372.107755890072</c:v>
                </c:pt>
                <c:pt idx="99">
                  <c:v>378.3236296720866</c:v>
                </c:pt>
                <c:pt idx="100">
                  <c:v>383.776282844128</c:v>
                </c:pt>
              </c:numCache>
            </c:numRef>
          </c:yVal>
          <c:smooth val="0"/>
        </c:ser>
        <c:ser>
          <c:idx val="1"/>
          <c:order val="1"/>
          <c:tx>
            <c:strRef>
              <c:f>HCCSDODNS.csv!$O$1</c:f>
              <c:strCache>
                <c:ptCount val="1"/>
                <c:pt idx="0">
                  <c:v>Mortgage Credit</c:v>
                </c:pt>
              </c:strCache>
            </c:strRef>
          </c:tx>
          <c:marker>
            <c:symbol val="none"/>
          </c:marker>
          <c:xVal>
            <c:numRef>
              <c:f>HCCSDODNS.csv!$M$2:$M$102</c:f>
              <c:numCache>
                <c:formatCode>[$-409]mmm\-yy;@</c:formatCode>
                <c:ptCount val="101"/>
                <c:pt idx="0">
                  <c:v>31778.0</c:v>
                </c:pt>
                <c:pt idx="1">
                  <c:v>31868.0</c:v>
                </c:pt>
                <c:pt idx="2">
                  <c:v>31959.0</c:v>
                </c:pt>
                <c:pt idx="3">
                  <c:v>32051.0</c:v>
                </c:pt>
                <c:pt idx="4">
                  <c:v>32143.0</c:v>
                </c:pt>
                <c:pt idx="5">
                  <c:v>32234.0</c:v>
                </c:pt>
                <c:pt idx="6">
                  <c:v>32325.0</c:v>
                </c:pt>
                <c:pt idx="7">
                  <c:v>32417.0</c:v>
                </c:pt>
                <c:pt idx="8">
                  <c:v>32509.0</c:v>
                </c:pt>
                <c:pt idx="9">
                  <c:v>32599.0</c:v>
                </c:pt>
                <c:pt idx="10">
                  <c:v>32690.0</c:v>
                </c:pt>
                <c:pt idx="11">
                  <c:v>32782.0</c:v>
                </c:pt>
                <c:pt idx="12">
                  <c:v>32874.0</c:v>
                </c:pt>
                <c:pt idx="13">
                  <c:v>32964.0</c:v>
                </c:pt>
                <c:pt idx="14">
                  <c:v>33055.0</c:v>
                </c:pt>
                <c:pt idx="15">
                  <c:v>33147.0</c:v>
                </c:pt>
                <c:pt idx="16">
                  <c:v>33239.0</c:v>
                </c:pt>
                <c:pt idx="17">
                  <c:v>33329.0</c:v>
                </c:pt>
                <c:pt idx="18">
                  <c:v>33420.0</c:v>
                </c:pt>
                <c:pt idx="19">
                  <c:v>33512.0</c:v>
                </c:pt>
                <c:pt idx="20">
                  <c:v>33604.0</c:v>
                </c:pt>
                <c:pt idx="21">
                  <c:v>33695.0</c:v>
                </c:pt>
                <c:pt idx="22">
                  <c:v>33786.0</c:v>
                </c:pt>
                <c:pt idx="23">
                  <c:v>33878.0</c:v>
                </c:pt>
                <c:pt idx="24">
                  <c:v>33970.0</c:v>
                </c:pt>
                <c:pt idx="25">
                  <c:v>34060.0</c:v>
                </c:pt>
                <c:pt idx="26">
                  <c:v>34151.0</c:v>
                </c:pt>
                <c:pt idx="27">
                  <c:v>34243.0</c:v>
                </c:pt>
                <c:pt idx="28">
                  <c:v>34335.0</c:v>
                </c:pt>
                <c:pt idx="29">
                  <c:v>34425.0</c:v>
                </c:pt>
                <c:pt idx="30">
                  <c:v>34516.0</c:v>
                </c:pt>
                <c:pt idx="31">
                  <c:v>34608.0</c:v>
                </c:pt>
                <c:pt idx="32">
                  <c:v>34700.0</c:v>
                </c:pt>
                <c:pt idx="33">
                  <c:v>34790.0</c:v>
                </c:pt>
                <c:pt idx="34">
                  <c:v>34881.0</c:v>
                </c:pt>
                <c:pt idx="35">
                  <c:v>34973.0</c:v>
                </c:pt>
                <c:pt idx="36">
                  <c:v>35065.0</c:v>
                </c:pt>
                <c:pt idx="37">
                  <c:v>35156.0</c:v>
                </c:pt>
                <c:pt idx="38">
                  <c:v>35247.0</c:v>
                </c:pt>
                <c:pt idx="39">
                  <c:v>35339.0</c:v>
                </c:pt>
                <c:pt idx="40">
                  <c:v>35431.0</c:v>
                </c:pt>
                <c:pt idx="41">
                  <c:v>35521.0</c:v>
                </c:pt>
                <c:pt idx="42">
                  <c:v>35612.0</c:v>
                </c:pt>
                <c:pt idx="43">
                  <c:v>35704.0</c:v>
                </c:pt>
                <c:pt idx="44">
                  <c:v>35796.0</c:v>
                </c:pt>
                <c:pt idx="45">
                  <c:v>35886.0</c:v>
                </c:pt>
                <c:pt idx="46">
                  <c:v>35977.0</c:v>
                </c:pt>
                <c:pt idx="47">
                  <c:v>36069.0</c:v>
                </c:pt>
                <c:pt idx="48">
                  <c:v>36161.0</c:v>
                </c:pt>
                <c:pt idx="49">
                  <c:v>36251.0</c:v>
                </c:pt>
                <c:pt idx="50">
                  <c:v>36342.0</c:v>
                </c:pt>
                <c:pt idx="51">
                  <c:v>36434.0</c:v>
                </c:pt>
                <c:pt idx="52">
                  <c:v>36526.0</c:v>
                </c:pt>
                <c:pt idx="53">
                  <c:v>36617.0</c:v>
                </c:pt>
                <c:pt idx="54">
                  <c:v>36708.0</c:v>
                </c:pt>
                <c:pt idx="55">
                  <c:v>36800.0</c:v>
                </c:pt>
                <c:pt idx="56">
                  <c:v>36892.0</c:v>
                </c:pt>
                <c:pt idx="57">
                  <c:v>36982.0</c:v>
                </c:pt>
                <c:pt idx="58">
                  <c:v>37073.0</c:v>
                </c:pt>
                <c:pt idx="59">
                  <c:v>37165.0</c:v>
                </c:pt>
                <c:pt idx="60">
                  <c:v>37257.0</c:v>
                </c:pt>
                <c:pt idx="61">
                  <c:v>37347.0</c:v>
                </c:pt>
                <c:pt idx="62">
                  <c:v>37438.0</c:v>
                </c:pt>
                <c:pt idx="63">
                  <c:v>37530.0</c:v>
                </c:pt>
                <c:pt idx="64">
                  <c:v>37622.0</c:v>
                </c:pt>
                <c:pt idx="65">
                  <c:v>37712.0</c:v>
                </c:pt>
                <c:pt idx="66">
                  <c:v>37803.0</c:v>
                </c:pt>
                <c:pt idx="67">
                  <c:v>37895.0</c:v>
                </c:pt>
                <c:pt idx="68">
                  <c:v>37987.0</c:v>
                </c:pt>
                <c:pt idx="69">
                  <c:v>38078.0</c:v>
                </c:pt>
                <c:pt idx="70">
                  <c:v>38169.0</c:v>
                </c:pt>
                <c:pt idx="71">
                  <c:v>38261.0</c:v>
                </c:pt>
                <c:pt idx="72">
                  <c:v>38353.0</c:v>
                </c:pt>
                <c:pt idx="73">
                  <c:v>38443.0</c:v>
                </c:pt>
                <c:pt idx="74">
                  <c:v>38534.0</c:v>
                </c:pt>
                <c:pt idx="75">
                  <c:v>38626.0</c:v>
                </c:pt>
                <c:pt idx="76">
                  <c:v>38718.0</c:v>
                </c:pt>
                <c:pt idx="77">
                  <c:v>38808.0</c:v>
                </c:pt>
                <c:pt idx="78">
                  <c:v>38899.0</c:v>
                </c:pt>
                <c:pt idx="79">
                  <c:v>38991.0</c:v>
                </c:pt>
                <c:pt idx="80">
                  <c:v>39083.0</c:v>
                </c:pt>
                <c:pt idx="81">
                  <c:v>39173.0</c:v>
                </c:pt>
                <c:pt idx="82">
                  <c:v>39264.0</c:v>
                </c:pt>
                <c:pt idx="83">
                  <c:v>39356.0</c:v>
                </c:pt>
                <c:pt idx="84">
                  <c:v>39448.0</c:v>
                </c:pt>
                <c:pt idx="85">
                  <c:v>39539.0</c:v>
                </c:pt>
                <c:pt idx="86">
                  <c:v>39630.0</c:v>
                </c:pt>
                <c:pt idx="87">
                  <c:v>39722.0</c:v>
                </c:pt>
                <c:pt idx="88">
                  <c:v>39814.0</c:v>
                </c:pt>
                <c:pt idx="89">
                  <c:v>39904.0</c:v>
                </c:pt>
                <c:pt idx="90">
                  <c:v>39995.0</c:v>
                </c:pt>
                <c:pt idx="91">
                  <c:v>40087.0</c:v>
                </c:pt>
                <c:pt idx="92">
                  <c:v>40179.0</c:v>
                </c:pt>
                <c:pt idx="93">
                  <c:v>40269.0</c:v>
                </c:pt>
                <c:pt idx="94">
                  <c:v>40360.0</c:v>
                </c:pt>
                <c:pt idx="95">
                  <c:v>40452.0</c:v>
                </c:pt>
                <c:pt idx="96">
                  <c:v>40544.0</c:v>
                </c:pt>
                <c:pt idx="97">
                  <c:v>40634.0</c:v>
                </c:pt>
                <c:pt idx="98">
                  <c:v>40725.0</c:v>
                </c:pt>
                <c:pt idx="99">
                  <c:v>40817.0</c:v>
                </c:pt>
                <c:pt idx="100">
                  <c:v>40909.0</c:v>
                </c:pt>
              </c:numCache>
            </c:numRef>
          </c:xVal>
          <c:yVal>
            <c:numRef>
              <c:f>HCCSDODNS.csv!$O$2:$O$102</c:f>
              <c:numCache>
                <c:formatCode>General</c:formatCode>
                <c:ptCount val="101"/>
                <c:pt idx="0">
                  <c:v>100.0</c:v>
                </c:pt>
                <c:pt idx="1">
                  <c:v>102.8753758122394</c:v>
                </c:pt>
                <c:pt idx="2">
                  <c:v>105.2553583551547</c:v>
                </c:pt>
                <c:pt idx="3">
                  <c:v>106.779943749394</c:v>
                </c:pt>
                <c:pt idx="4">
                  <c:v>109.728639317234</c:v>
                </c:pt>
                <c:pt idx="5">
                  <c:v>112.3728057414412</c:v>
                </c:pt>
                <c:pt idx="6">
                  <c:v>114.9871011541073</c:v>
                </c:pt>
                <c:pt idx="7">
                  <c:v>117.9264862767918</c:v>
                </c:pt>
                <c:pt idx="8">
                  <c:v>120.4903501115314</c:v>
                </c:pt>
                <c:pt idx="9">
                  <c:v>122.9933081175444</c:v>
                </c:pt>
                <c:pt idx="10">
                  <c:v>125.4861798079721</c:v>
                </c:pt>
                <c:pt idx="11">
                  <c:v>128.3739695470856</c:v>
                </c:pt>
                <c:pt idx="12">
                  <c:v>131.7808166036272</c:v>
                </c:pt>
                <c:pt idx="13">
                  <c:v>134.1518766366017</c:v>
                </c:pt>
                <c:pt idx="14">
                  <c:v>136.5958684899622</c:v>
                </c:pt>
                <c:pt idx="15">
                  <c:v>138.5533895839395</c:v>
                </c:pt>
                <c:pt idx="16">
                  <c:v>140.4538842013384</c:v>
                </c:pt>
                <c:pt idx="17">
                  <c:v>142.5658035108137</c:v>
                </c:pt>
                <c:pt idx="18">
                  <c:v>143.8258170885462</c:v>
                </c:pt>
                <c:pt idx="19">
                  <c:v>145.8050625545534</c:v>
                </c:pt>
                <c:pt idx="20">
                  <c:v>147.8258170885462</c:v>
                </c:pt>
                <c:pt idx="21">
                  <c:v>149.098244593153</c:v>
                </c:pt>
                <c:pt idx="22">
                  <c:v>151.0375327320338</c:v>
                </c:pt>
                <c:pt idx="23">
                  <c:v>153.6867423140336</c:v>
                </c:pt>
                <c:pt idx="24">
                  <c:v>155.189215401028</c:v>
                </c:pt>
                <c:pt idx="25">
                  <c:v>157.580836000388</c:v>
                </c:pt>
                <c:pt idx="26">
                  <c:v>160.3852196683154</c:v>
                </c:pt>
                <c:pt idx="27">
                  <c:v>163.06701580836</c:v>
                </c:pt>
                <c:pt idx="28">
                  <c:v>165.8322180195907</c:v>
                </c:pt>
                <c:pt idx="29">
                  <c:v>168.681990107652</c:v>
                </c:pt>
                <c:pt idx="30">
                  <c:v>171.7179710988265</c:v>
                </c:pt>
                <c:pt idx="31">
                  <c:v>175.6198234894773</c:v>
                </c:pt>
                <c:pt idx="32">
                  <c:v>178.6942100669188</c:v>
                </c:pt>
                <c:pt idx="33">
                  <c:v>181.8927359131025</c:v>
                </c:pt>
                <c:pt idx="34">
                  <c:v>185.2716516341762</c:v>
                </c:pt>
                <c:pt idx="35">
                  <c:v>187.9961206478518</c:v>
                </c:pt>
                <c:pt idx="36">
                  <c:v>192.2944428280477</c:v>
                </c:pt>
                <c:pt idx="37">
                  <c:v>195.541072640869</c:v>
                </c:pt>
                <c:pt idx="38">
                  <c:v>198.4641644845311</c:v>
                </c:pt>
                <c:pt idx="39">
                  <c:v>201.0994083987974</c:v>
                </c:pt>
                <c:pt idx="40">
                  <c:v>204.4069440403453</c:v>
                </c:pt>
                <c:pt idx="41">
                  <c:v>207.440209485016</c:v>
                </c:pt>
                <c:pt idx="42">
                  <c:v>210.1402385801571</c:v>
                </c:pt>
                <c:pt idx="43">
                  <c:v>212.9519930171661</c:v>
                </c:pt>
                <c:pt idx="44">
                  <c:v>216.9938900203666</c:v>
                </c:pt>
                <c:pt idx="45">
                  <c:v>221.492774706624</c:v>
                </c:pt>
                <c:pt idx="46">
                  <c:v>224.6366016875182</c:v>
                </c:pt>
                <c:pt idx="47">
                  <c:v>228.9935020851518</c:v>
                </c:pt>
                <c:pt idx="48">
                  <c:v>234.132091940646</c:v>
                </c:pt>
                <c:pt idx="49">
                  <c:v>238.4979148482204</c:v>
                </c:pt>
                <c:pt idx="50">
                  <c:v>243.7218504509747</c:v>
                </c:pt>
                <c:pt idx="51">
                  <c:v>247.410338473475</c:v>
                </c:pt>
                <c:pt idx="52">
                  <c:v>252.472117156435</c:v>
                </c:pt>
                <c:pt idx="53">
                  <c:v>258.185627000291</c:v>
                </c:pt>
                <c:pt idx="54">
                  <c:v>264.501988167976</c:v>
                </c:pt>
                <c:pt idx="55">
                  <c:v>270.1394627097275</c:v>
                </c:pt>
                <c:pt idx="56">
                  <c:v>275.9068955484432</c:v>
                </c:pt>
                <c:pt idx="57">
                  <c:v>283.0041703035593</c:v>
                </c:pt>
                <c:pt idx="58">
                  <c:v>289.5385510619718</c:v>
                </c:pt>
                <c:pt idx="59">
                  <c:v>295.9111628358064</c:v>
                </c:pt>
                <c:pt idx="60">
                  <c:v>303.4052953156822</c:v>
                </c:pt>
                <c:pt idx="61">
                  <c:v>310.6868392978373</c:v>
                </c:pt>
                <c:pt idx="62">
                  <c:v>318.213558335758</c:v>
                </c:pt>
                <c:pt idx="63">
                  <c:v>327.3812433323635</c:v>
                </c:pt>
                <c:pt idx="64">
                  <c:v>336.7653961788382</c:v>
                </c:pt>
                <c:pt idx="65">
                  <c:v>347.1667151585685</c:v>
                </c:pt>
                <c:pt idx="66">
                  <c:v>357.1133740665309</c:v>
                </c:pt>
                <c:pt idx="67">
                  <c:v>367.0980506255456</c:v>
                </c:pt>
                <c:pt idx="68">
                  <c:v>376.1055183784308</c:v>
                </c:pt>
                <c:pt idx="69">
                  <c:v>387.1504218795463</c:v>
                </c:pt>
                <c:pt idx="70">
                  <c:v>396.6319464649404</c:v>
                </c:pt>
                <c:pt idx="71">
                  <c:v>408.5528076811172</c:v>
                </c:pt>
                <c:pt idx="72">
                  <c:v>418.6205023761032</c:v>
                </c:pt>
                <c:pt idx="73">
                  <c:v>430.6150712830957</c:v>
                </c:pt>
                <c:pt idx="74">
                  <c:v>442.7717971098828</c:v>
                </c:pt>
                <c:pt idx="75">
                  <c:v>453.9369605275919</c:v>
                </c:pt>
                <c:pt idx="76">
                  <c:v>466.440888371642</c:v>
                </c:pt>
                <c:pt idx="77">
                  <c:v>479.1985258461828</c:v>
                </c:pt>
                <c:pt idx="78">
                  <c:v>489.8799340510134</c:v>
                </c:pt>
                <c:pt idx="79">
                  <c:v>497.8985549413239</c:v>
                </c:pt>
                <c:pt idx="80">
                  <c:v>507.184948113665</c:v>
                </c:pt>
                <c:pt idx="81">
                  <c:v>515.897197168073</c:v>
                </c:pt>
                <c:pt idx="82">
                  <c:v>524.3700901949366</c:v>
                </c:pt>
                <c:pt idx="83">
                  <c:v>530.729900106682</c:v>
                </c:pt>
                <c:pt idx="84">
                  <c:v>535.6795655125595</c:v>
                </c:pt>
                <c:pt idx="85">
                  <c:v>534.782271360683</c:v>
                </c:pt>
                <c:pt idx="86">
                  <c:v>532.9655707496848</c:v>
                </c:pt>
                <c:pt idx="87">
                  <c:v>530.1336436815053</c:v>
                </c:pt>
                <c:pt idx="88">
                  <c:v>526.569294927747</c:v>
                </c:pt>
                <c:pt idx="89">
                  <c:v>524.679274561149</c:v>
                </c:pt>
                <c:pt idx="90">
                  <c:v>521.881873727088</c:v>
                </c:pt>
                <c:pt idx="91">
                  <c:v>519.6186596838328</c:v>
                </c:pt>
                <c:pt idx="92">
                  <c:v>516.5050916496945</c:v>
                </c:pt>
                <c:pt idx="93">
                  <c:v>513.6351469304626</c:v>
                </c:pt>
                <c:pt idx="94">
                  <c:v>510.775288526816</c:v>
                </c:pt>
                <c:pt idx="95">
                  <c:v>508.8014741538162</c:v>
                </c:pt>
                <c:pt idx="96">
                  <c:v>506.7326156531859</c:v>
                </c:pt>
                <c:pt idx="97">
                  <c:v>503.1826205023762</c:v>
                </c:pt>
                <c:pt idx="98">
                  <c:v>501.8601493550578</c:v>
                </c:pt>
                <c:pt idx="99">
                  <c:v>501.6017845019882</c:v>
                </c:pt>
                <c:pt idx="100">
                  <c:v>501.179710988265</c:v>
                </c:pt>
              </c:numCache>
            </c:numRef>
          </c:yVal>
          <c:smooth val="0"/>
        </c:ser>
        <c:dLbls>
          <c:showLegendKey val="0"/>
          <c:showVal val="0"/>
          <c:showCatName val="0"/>
          <c:showSerName val="0"/>
          <c:showPercent val="0"/>
          <c:showBubbleSize val="0"/>
        </c:dLbls>
        <c:axId val="-2031800584"/>
        <c:axId val="-2031797560"/>
      </c:scatterChart>
      <c:valAx>
        <c:axId val="-2031800584"/>
        <c:scaling>
          <c:orientation val="minMax"/>
          <c:max val="40909.0"/>
          <c:min val="31778.0"/>
        </c:scaling>
        <c:delete val="0"/>
        <c:axPos val="b"/>
        <c:majorGridlines/>
        <c:numFmt formatCode="[$-409]mmm\-yy;@" sourceLinked="1"/>
        <c:majorTickMark val="out"/>
        <c:minorTickMark val="none"/>
        <c:tickLblPos val="nextTo"/>
        <c:crossAx val="-2031797560"/>
        <c:crosses val="autoZero"/>
        <c:crossBetween val="midCat"/>
        <c:majorUnit val="732.0"/>
      </c:valAx>
      <c:valAx>
        <c:axId val="-2031797560"/>
        <c:scaling>
          <c:orientation val="minMax"/>
        </c:scaling>
        <c:delete val="0"/>
        <c:axPos val="l"/>
        <c:majorGridlines/>
        <c:numFmt formatCode="General" sourceLinked="1"/>
        <c:majorTickMark val="out"/>
        <c:minorTickMark val="none"/>
        <c:tickLblPos val="nextTo"/>
        <c:crossAx val="-2031800584"/>
        <c:crosses val="autoZero"/>
        <c:crossBetween val="midCat"/>
      </c:valAx>
      <c:spPr>
        <a:ln>
          <a:solidFill>
            <a:schemeClr val="tx1">
              <a:alpha val="97000"/>
            </a:schemeClr>
          </a:solidFill>
        </a:ln>
      </c:spPr>
    </c:plotArea>
    <c:legend>
      <c:legendPos val="t"/>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0.56543</cdr:x>
      <cdr:y>0.18213</cdr:y>
    </cdr:from>
    <cdr:to>
      <cdr:x>0.6559</cdr:x>
      <cdr:y>0.25327</cdr:y>
    </cdr:to>
    <cdr:cxnSp macro="">
      <cdr:nvCxnSpPr>
        <cdr:cNvPr id="5" name="Straight Arrow Connector 4"/>
        <cdr:cNvCxnSpPr/>
      </cdr:nvCxnSpPr>
      <cdr:spPr>
        <a:xfrm xmlns:a="http://schemas.openxmlformats.org/drawingml/2006/main" flipH="1">
          <a:off x="5109399" y="934353"/>
          <a:ext cx="817507" cy="364981"/>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2"/>
        </a:lnRef>
        <a:fillRef xmlns:a="http://schemas.openxmlformats.org/drawingml/2006/main" idx="0">
          <a:schemeClr val="accent2"/>
        </a:fillRef>
        <a:effectRef xmlns:a="http://schemas.openxmlformats.org/drawingml/2006/main" idx="1">
          <a:schemeClr val="accent2"/>
        </a:effectRef>
        <a:fontRef xmlns:a="http://schemas.openxmlformats.org/drawingml/2006/main" idx="minor">
          <a:schemeClr val="tx1"/>
        </a:fontRef>
      </cdr:style>
    </cdr:cxnSp>
  </cdr:relSizeAnchor>
  <cdr:relSizeAnchor xmlns:cdr="http://schemas.openxmlformats.org/drawingml/2006/chartDrawing">
    <cdr:from>
      <cdr:x>0.6559</cdr:x>
      <cdr:y>0.15082</cdr:y>
    </cdr:from>
    <cdr:to>
      <cdr:x>0.82782</cdr:x>
      <cdr:y>0.20077</cdr:y>
    </cdr:to>
    <cdr:sp macro="" textlink="">
      <cdr:nvSpPr>
        <cdr:cNvPr id="7" name="Rectangle 6"/>
        <cdr:cNvSpPr/>
      </cdr:nvSpPr>
      <cdr:spPr>
        <a:xfrm xmlns:a="http://schemas.openxmlformats.org/drawingml/2006/main">
          <a:off x="5926903" y="773760"/>
          <a:ext cx="1553569" cy="256226"/>
        </a:xfrm>
        <a:prstGeom xmlns:a="http://schemas.openxmlformats.org/drawingml/2006/main" prst="rect">
          <a:avLst/>
        </a:prstGeom>
        <a:solidFill xmlns:a="http://schemas.openxmlformats.org/drawingml/2006/main">
          <a:schemeClr val="accent2"/>
        </a:solidFill>
        <a:ln xmlns:a="http://schemas.openxmlformats.org/drawingml/2006/main">
          <a:solidFill>
            <a:schemeClr val="accent2"/>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a:t>Normal</a:t>
          </a:r>
          <a:r>
            <a:rPr lang="en-US" baseline="0" dirty="0"/>
            <a:t> Distribution</a:t>
          </a:r>
          <a:endParaRPr lang="en-US" dirty="0"/>
        </a:p>
      </cdr:txBody>
    </cdr:sp>
  </cdr:relSizeAnchor>
  <cdr:relSizeAnchor xmlns:cdr="http://schemas.openxmlformats.org/drawingml/2006/chartDrawing">
    <cdr:from>
      <cdr:x>0.39478</cdr:x>
      <cdr:y>0.48622</cdr:y>
    </cdr:from>
    <cdr:to>
      <cdr:x>0.56572</cdr:x>
      <cdr:y>0.55102</cdr:y>
    </cdr:to>
    <cdr:sp macro="" textlink="">
      <cdr:nvSpPr>
        <cdr:cNvPr id="8" name="Rectangle 7"/>
        <cdr:cNvSpPr/>
      </cdr:nvSpPr>
      <cdr:spPr>
        <a:xfrm xmlns:a="http://schemas.openxmlformats.org/drawingml/2006/main">
          <a:off x="3567362" y="2494401"/>
          <a:ext cx="1544671" cy="332436"/>
        </a:xfrm>
        <a:prstGeom xmlns:a="http://schemas.openxmlformats.org/drawingml/2006/main" prst="rect">
          <a:avLst/>
        </a:prstGeom>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a:t>Fat-tailed Distribution</a:t>
          </a:r>
        </a:p>
      </cdr:txBody>
    </cdr:sp>
  </cdr:relSizeAnchor>
  <cdr:relSizeAnchor xmlns:cdr="http://schemas.openxmlformats.org/drawingml/2006/chartDrawing">
    <cdr:from>
      <cdr:x>0.49758</cdr:x>
      <cdr:y>0.28742</cdr:y>
    </cdr:from>
    <cdr:to>
      <cdr:x>0.50889</cdr:x>
      <cdr:y>0.48093</cdr:y>
    </cdr:to>
    <cdr:cxnSp macro="">
      <cdr:nvCxnSpPr>
        <cdr:cNvPr id="10" name="Straight Arrow Connector 9"/>
        <cdr:cNvCxnSpPr/>
      </cdr:nvCxnSpPr>
      <cdr:spPr>
        <a:xfrm xmlns:a="http://schemas.openxmlformats.org/drawingml/2006/main" flipV="1">
          <a:off x="4496271" y="1474526"/>
          <a:ext cx="102188" cy="992748"/>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0.1859</cdr:x>
      <cdr:y>0.81786</cdr:y>
    </cdr:from>
    <cdr:to>
      <cdr:x>0.1859</cdr:x>
      <cdr:y>0.91419</cdr:y>
    </cdr:to>
    <cdr:cxnSp macro="">
      <cdr:nvCxnSpPr>
        <cdr:cNvPr id="12" name="Straight Connector 11"/>
        <cdr:cNvCxnSpPr/>
      </cdr:nvCxnSpPr>
      <cdr:spPr>
        <a:xfrm xmlns:a="http://schemas.openxmlformats.org/drawingml/2006/main" flipV="1">
          <a:off x="1713023" y="4597597"/>
          <a:ext cx="0" cy="541473"/>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0.1859</cdr:x>
      <cdr:y>0.91944</cdr:y>
    </cdr:from>
    <cdr:to>
      <cdr:x>0.1859</cdr:x>
      <cdr:y>0.94221</cdr:y>
    </cdr:to>
    <cdr:cxnSp macro="">
      <cdr:nvCxnSpPr>
        <cdr:cNvPr id="22" name="Straight Connector 21"/>
        <cdr:cNvCxnSpPr/>
      </cdr:nvCxnSpPr>
      <cdr:spPr>
        <a:xfrm xmlns:a="http://schemas.openxmlformats.org/drawingml/2006/main">
          <a:off x="1713023" y="5168605"/>
          <a:ext cx="0" cy="127984"/>
        </a:xfrm>
        <a:prstGeom xmlns:a="http://schemas.openxmlformats.org/drawingml/2006/main" prst="line">
          <a:avLst/>
        </a:prstGeom>
      </cdr:spPr>
      <cdr:style>
        <a:lnRef xmlns:a="http://schemas.openxmlformats.org/drawingml/2006/main" idx="2">
          <a:schemeClr val="accent2"/>
        </a:lnRef>
        <a:fillRef xmlns:a="http://schemas.openxmlformats.org/drawingml/2006/main" idx="0">
          <a:schemeClr val="accent2"/>
        </a:fillRef>
        <a:effectRef xmlns:a="http://schemas.openxmlformats.org/drawingml/2006/main" idx="1">
          <a:schemeClr val="accent2"/>
        </a:effectRef>
        <a:fontRef xmlns:a="http://schemas.openxmlformats.org/drawingml/2006/main" idx="minor">
          <a:schemeClr val="tx1"/>
        </a:fontRef>
      </cdr:style>
    </cdr:cxnSp>
  </cdr:relSizeAnchor>
  <cdr:relSizeAnchor xmlns:cdr="http://schemas.openxmlformats.org/drawingml/2006/chartDrawing">
    <cdr:from>
      <cdr:x>0.30235</cdr:x>
      <cdr:y>0.80385</cdr:y>
    </cdr:from>
    <cdr:to>
      <cdr:x>0.47173</cdr:x>
      <cdr:y>0.87649</cdr:y>
    </cdr:to>
    <cdr:sp macro="" textlink="">
      <cdr:nvSpPr>
        <cdr:cNvPr id="23" name="Rectangle 22"/>
        <cdr:cNvSpPr/>
      </cdr:nvSpPr>
      <cdr:spPr>
        <a:xfrm xmlns:a="http://schemas.openxmlformats.org/drawingml/2006/main">
          <a:off x="2732137" y="4123905"/>
          <a:ext cx="1530562" cy="372665"/>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dirty="0" smtClean="0"/>
            <a:t>Selected Minimum </a:t>
          </a:r>
          <a:r>
            <a:rPr lang="en-US" dirty="0"/>
            <a:t>Loss</a:t>
          </a:r>
        </a:p>
      </cdr:txBody>
    </cdr:sp>
  </cdr:relSizeAnchor>
  <cdr:relSizeAnchor xmlns:cdr="http://schemas.openxmlformats.org/drawingml/2006/chartDrawing">
    <cdr:from>
      <cdr:x>0.18483</cdr:x>
      <cdr:y>0.84017</cdr:y>
    </cdr:from>
    <cdr:to>
      <cdr:x>0.30235</cdr:x>
      <cdr:y>0.94396</cdr:y>
    </cdr:to>
    <cdr:cxnSp macro="">
      <cdr:nvCxnSpPr>
        <cdr:cNvPr id="25" name="Straight Arrow Connector 24"/>
        <cdr:cNvCxnSpPr>
          <a:stCxn xmlns:a="http://schemas.openxmlformats.org/drawingml/2006/main" id="23" idx="1"/>
        </cdr:cNvCxnSpPr>
      </cdr:nvCxnSpPr>
      <cdr:spPr>
        <a:xfrm xmlns:a="http://schemas.openxmlformats.org/drawingml/2006/main" flipH="1">
          <a:off x="1670187" y="4310238"/>
          <a:ext cx="1061950" cy="532459"/>
        </a:xfrm>
        <a:prstGeom xmlns:a="http://schemas.openxmlformats.org/drawingml/2006/main" prst="straightConnector1">
          <a:avLst/>
        </a:prstGeom>
        <a:ln xmlns:a="http://schemas.openxmlformats.org/drawingml/2006/main">
          <a:solidFill>
            <a:schemeClr val="tx1">
              <a:lumMod val="95000"/>
              <a:lumOff val="5000"/>
            </a:schemeClr>
          </a:solidFill>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0.16132</cdr:x>
      <cdr:y>0.84413</cdr:y>
    </cdr:from>
    <cdr:to>
      <cdr:x>0.1859</cdr:x>
      <cdr:y>0.8704</cdr:y>
    </cdr:to>
    <cdr:cxnSp macro="">
      <cdr:nvCxnSpPr>
        <cdr:cNvPr id="29" name="Straight Connector 28"/>
        <cdr:cNvCxnSpPr/>
      </cdr:nvCxnSpPr>
      <cdr:spPr>
        <a:xfrm xmlns:a="http://schemas.openxmlformats.org/drawingml/2006/main">
          <a:off x="1486589" y="4745271"/>
          <a:ext cx="226434" cy="147675"/>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0.13248</cdr:x>
      <cdr:y>0.8704</cdr:y>
    </cdr:from>
    <cdr:to>
      <cdr:x>0.1859</cdr:x>
      <cdr:y>0.91769</cdr:y>
    </cdr:to>
    <cdr:cxnSp macro="">
      <cdr:nvCxnSpPr>
        <cdr:cNvPr id="31" name="Straight Connector 30"/>
        <cdr:cNvCxnSpPr/>
      </cdr:nvCxnSpPr>
      <cdr:spPr>
        <a:xfrm xmlns:a="http://schemas.openxmlformats.org/drawingml/2006/main">
          <a:off x="1220775" y="4892946"/>
          <a:ext cx="492248" cy="265814"/>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0.06731</cdr:x>
      <cdr:y>0.90893</cdr:y>
    </cdr:from>
    <cdr:to>
      <cdr:x>0.10897</cdr:x>
      <cdr:y>0.94221</cdr:y>
    </cdr:to>
    <cdr:cxnSp macro="">
      <cdr:nvCxnSpPr>
        <cdr:cNvPr id="35" name="Straight Connector 34"/>
        <cdr:cNvCxnSpPr/>
      </cdr:nvCxnSpPr>
      <cdr:spPr>
        <a:xfrm xmlns:a="http://schemas.openxmlformats.org/drawingml/2006/main">
          <a:off x="620233" y="5109535"/>
          <a:ext cx="383953" cy="187054"/>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0.0406</cdr:x>
      <cdr:y>0.91769</cdr:y>
    </cdr:from>
    <cdr:to>
      <cdr:x>0.06624</cdr:x>
      <cdr:y>0.9387</cdr:y>
    </cdr:to>
    <cdr:cxnSp macro="">
      <cdr:nvCxnSpPr>
        <cdr:cNvPr id="38" name="Straight Connector 37"/>
        <cdr:cNvCxnSpPr/>
      </cdr:nvCxnSpPr>
      <cdr:spPr>
        <a:xfrm xmlns:a="http://schemas.openxmlformats.org/drawingml/2006/main">
          <a:off x="374109" y="5158760"/>
          <a:ext cx="236279" cy="118139"/>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0.16987</cdr:x>
      <cdr:y>0.91769</cdr:y>
    </cdr:from>
    <cdr:to>
      <cdr:x>0.18376</cdr:x>
      <cdr:y>0.94221</cdr:y>
    </cdr:to>
    <cdr:cxnSp macro="">
      <cdr:nvCxnSpPr>
        <cdr:cNvPr id="40" name="Straight Connector 39"/>
        <cdr:cNvCxnSpPr/>
      </cdr:nvCxnSpPr>
      <cdr:spPr>
        <a:xfrm xmlns:a="http://schemas.openxmlformats.org/drawingml/2006/main" flipH="1">
          <a:off x="1565350" y="5158760"/>
          <a:ext cx="127983" cy="137829"/>
        </a:xfrm>
        <a:prstGeom xmlns:a="http://schemas.openxmlformats.org/drawingml/2006/main" prst="line">
          <a:avLst/>
        </a:prstGeom>
        <a:ln xmlns:a="http://schemas.openxmlformats.org/drawingml/2006/main">
          <a:solidFill>
            <a:schemeClr val="accent2"/>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0.15385</cdr:x>
      <cdr:y>0.92644</cdr:y>
    </cdr:from>
    <cdr:to>
      <cdr:x>0.16667</cdr:x>
      <cdr:y>0.94221</cdr:y>
    </cdr:to>
    <cdr:cxnSp macro="">
      <cdr:nvCxnSpPr>
        <cdr:cNvPr id="42" name="Straight Connector 41"/>
        <cdr:cNvCxnSpPr/>
      </cdr:nvCxnSpPr>
      <cdr:spPr>
        <a:xfrm xmlns:a="http://schemas.openxmlformats.org/drawingml/2006/main" flipH="1">
          <a:off x="1417674" y="5207984"/>
          <a:ext cx="118140" cy="88605"/>
        </a:xfrm>
        <a:prstGeom xmlns:a="http://schemas.openxmlformats.org/drawingml/2006/main" prst="line">
          <a:avLst/>
        </a:prstGeom>
        <a:ln xmlns:a="http://schemas.openxmlformats.org/drawingml/2006/main">
          <a:solidFill>
            <a:srgbClr val="C0504D"/>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0.16239</cdr:x>
      <cdr:y>0.92119</cdr:y>
    </cdr:from>
    <cdr:to>
      <cdr:x>0.17628</cdr:x>
      <cdr:y>0.94221</cdr:y>
    </cdr:to>
    <cdr:cxnSp macro="">
      <cdr:nvCxnSpPr>
        <cdr:cNvPr id="45" name="Straight Connector 44"/>
        <cdr:cNvCxnSpPr/>
      </cdr:nvCxnSpPr>
      <cdr:spPr>
        <a:xfrm xmlns:a="http://schemas.openxmlformats.org/drawingml/2006/main" flipH="1">
          <a:off x="1496434" y="5178450"/>
          <a:ext cx="127985" cy="118139"/>
        </a:xfrm>
        <a:prstGeom xmlns:a="http://schemas.openxmlformats.org/drawingml/2006/main" prst="line">
          <a:avLst/>
        </a:prstGeom>
        <a:ln xmlns:a="http://schemas.openxmlformats.org/drawingml/2006/main">
          <a:solidFill>
            <a:srgbClr val="C0504D"/>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0.17735</cdr:x>
      <cdr:y>0.92995</cdr:y>
    </cdr:from>
    <cdr:to>
      <cdr:x>0.1859</cdr:x>
      <cdr:y>0.94221</cdr:y>
    </cdr:to>
    <cdr:cxnSp macro="">
      <cdr:nvCxnSpPr>
        <cdr:cNvPr id="48" name="Straight Connector 47"/>
        <cdr:cNvCxnSpPr/>
      </cdr:nvCxnSpPr>
      <cdr:spPr>
        <a:xfrm xmlns:a="http://schemas.openxmlformats.org/drawingml/2006/main" flipH="1">
          <a:off x="1634264" y="5227674"/>
          <a:ext cx="78759" cy="68915"/>
        </a:xfrm>
        <a:prstGeom xmlns:a="http://schemas.openxmlformats.org/drawingml/2006/main" prst="line">
          <a:avLst/>
        </a:prstGeom>
        <a:ln xmlns:a="http://schemas.openxmlformats.org/drawingml/2006/main">
          <a:solidFill>
            <a:srgbClr val="C0504D"/>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0.13996</cdr:x>
      <cdr:y>0.92995</cdr:y>
    </cdr:from>
    <cdr:to>
      <cdr:x>0.1485</cdr:x>
      <cdr:y>0.94221</cdr:y>
    </cdr:to>
    <cdr:cxnSp macro="">
      <cdr:nvCxnSpPr>
        <cdr:cNvPr id="51" name="Straight Connector 50"/>
        <cdr:cNvCxnSpPr/>
      </cdr:nvCxnSpPr>
      <cdr:spPr>
        <a:xfrm xmlns:a="http://schemas.openxmlformats.org/drawingml/2006/main" flipH="1">
          <a:off x="1289690" y="5227674"/>
          <a:ext cx="78760" cy="68915"/>
        </a:xfrm>
        <a:prstGeom xmlns:a="http://schemas.openxmlformats.org/drawingml/2006/main" prst="line">
          <a:avLst/>
        </a:prstGeom>
        <a:ln xmlns:a="http://schemas.openxmlformats.org/drawingml/2006/main">
          <a:solidFill>
            <a:srgbClr val="C0504D"/>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0.14637</cdr:x>
      <cdr:y>0.92469</cdr:y>
    </cdr:from>
    <cdr:to>
      <cdr:x>0.15919</cdr:x>
      <cdr:y>0.94396</cdr:y>
    </cdr:to>
    <cdr:cxnSp macro="">
      <cdr:nvCxnSpPr>
        <cdr:cNvPr id="53" name="Straight Connector 52"/>
        <cdr:cNvCxnSpPr/>
      </cdr:nvCxnSpPr>
      <cdr:spPr>
        <a:xfrm xmlns:a="http://schemas.openxmlformats.org/drawingml/2006/main" flipH="1">
          <a:off x="1348760" y="5198140"/>
          <a:ext cx="118139" cy="108294"/>
        </a:xfrm>
        <a:prstGeom xmlns:a="http://schemas.openxmlformats.org/drawingml/2006/main" prst="line">
          <a:avLst/>
        </a:prstGeom>
        <a:ln xmlns:a="http://schemas.openxmlformats.org/drawingml/2006/main">
          <a:solidFill>
            <a:srgbClr val="C0504D"/>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0.12821</cdr:x>
      <cdr:y>0.9352</cdr:y>
    </cdr:from>
    <cdr:to>
      <cdr:x>0.13462</cdr:x>
      <cdr:y>0.94046</cdr:y>
    </cdr:to>
    <cdr:cxnSp macro="">
      <cdr:nvCxnSpPr>
        <cdr:cNvPr id="59" name="Straight Connector 58"/>
        <cdr:cNvCxnSpPr/>
      </cdr:nvCxnSpPr>
      <cdr:spPr>
        <a:xfrm xmlns:a="http://schemas.openxmlformats.org/drawingml/2006/main" flipH="1">
          <a:off x="1181395" y="5257209"/>
          <a:ext cx="59070" cy="29535"/>
        </a:xfrm>
        <a:prstGeom xmlns:a="http://schemas.openxmlformats.org/drawingml/2006/main" prst="line">
          <a:avLst/>
        </a:prstGeom>
        <a:ln xmlns:a="http://schemas.openxmlformats.org/drawingml/2006/main">
          <a:solidFill>
            <a:srgbClr val="C0504D"/>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0.09615</cdr:x>
      <cdr:y>0.89317</cdr:y>
    </cdr:from>
    <cdr:to>
      <cdr:x>0.15385</cdr:x>
      <cdr:y>0.94221</cdr:y>
    </cdr:to>
    <cdr:cxnSp macro="">
      <cdr:nvCxnSpPr>
        <cdr:cNvPr id="61" name="Straight Connector 60"/>
        <cdr:cNvCxnSpPr/>
      </cdr:nvCxnSpPr>
      <cdr:spPr>
        <a:xfrm xmlns:a="http://schemas.openxmlformats.org/drawingml/2006/main">
          <a:off x="886047" y="5020930"/>
          <a:ext cx="531627" cy="275659"/>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0.11752</cdr:x>
      <cdr:y>0.87916</cdr:y>
    </cdr:from>
    <cdr:to>
      <cdr:x>0.11966</cdr:x>
      <cdr:y>0.87916</cdr:y>
    </cdr:to>
    <cdr:cxnSp macro="">
      <cdr:nvCxnSpPr>
        <cdr:cNvPr id="63" name="Straight Connector 62"/>
        <cdr:cNvCxnSpPr/>
      </cdr:nvCxnSpPr>
      <cdr:spPr>
        <a:xfrm xmlns:a="http://schemas.openxmlformats.org/drawingml/2006/main">
          <a:off x="1082946" y="4942171"/>
          <a:ext cx="19690" cy="0"/>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0.11538</cdr:x>
      <cdr:y>0.88091</cdr:y>
    </cdr:from>
    <cdr:to>
      <cdr:x>0.18056</cdr:x>
      <cdr:y>0.94396</cdr:y>
    </cdr:to>
    <cdr:cxnSp macro="">
      <cdr:nvCxnSpPr>
        <cdr:cNvPr id="65" name="Straight Connector 64"/>
        <cdr:cNvCxnSpPr/>
      </cdr:nvCxnSpPr>
      <cdr:spPr>
        <a:xfrm xmlns:a="http://schemas.openxmlformats.org/drawingml/2006/main">
          <a:off x="1063256" y="4952016"/>
          <a:ext cx="600542" cy="354418"/>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0.1485</cdr:x>
      <cdr:y>0.85989</cdr:y>
    </cdr:from>
    <cdr:to>
      <cdr:x>0.18483</cdr:x>
      <cdr:y>0.89492</cdr:y>
    </cdr:to>
    <cdr:cxnSp macro="">
      <cdr:nvCxnSpPr>
        <cdr:cNvPr id="68" name="Straight Connector 67"/>
        <cdr:cNvCxnSpPr/>
      </cdr:nvCxnSpPr>
      <cdr:spPr>
        <a:xfrm xmlns:a="http://schemas.openxmlformats.org/drawingml/2006/main" flipH="1" flipV="1">
          <a:off x="1368450" y="4833876"/>
          <a:ext cx="334728" cy="196899"/>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0.0844</cdr:x>
      <cdr:y>0.90368</cdr:y>
    </cdr:from>
    <cdr:to>
      <cdr:x>0.13034</cdr:x>
      <cdr:y>0.94221</cdr:y>
    </cdr:to>
    <cdr:cxnSp macro="">
      <cdr:nvCxnSpPr>
        <cdr:cNvPr id="70" name="Straight Connector 69"/>
        <cdr:cNvCxnSpPr/>
      </cdr:nvCxnSpPr>
      <cdr:spPr>
        <a:xfrm xmlns:a="http://schemas.openxmlformats.org/drawingml/2006/main" flipH="1" flipV="1">
          <a:off x="777752" y="5080000"/>
          <a:ext cx="423333" cy="216589"/>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0.05556</cdr:x>
      <cdr:y>0.91419</cdr:y>
    </cdr:from>
    <cdr:to>
      <cdr:x>0.08547</cdr:x>
      <cdr:y>0.94221</cdr:y>
    </cdr:to>
    <cdr:cxnSp macro="">
      <cdr:nvCxnSpPr>
        <cdr:cNvPr id="73" name="Straight Connector 72"/>
        <cdr:cNvCxnSpPr/>
      </cdr:nvCxnSpPr>
      <cdr:spPr>
        <a:xfrm xmlns:a="http://schemas.openxmlformats.org/drawingml/2006/main">
          <a:off x="511938" y="5139070"/>
          <a:ext cx="275659" cy="157519"/>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0.00214</cdr:x>
      <cdr:y>0.63222</cdr:y>
    </cdr:from>
    <cdr:to>
      <cdr:x>0.15598</cdr:x>
      <cdr:y>0.67426</cdr:y>
    </cdr:to>
    <cdr:sp macro="" textlink="">
      <cdr:nvSpPr>
        <cdr:cNvPr id="78" name="Rectangle 77"/>
        <cdr:cNvSpPr/>
      </cdr:nvSpPr>
      <cdr:spPr>
        <a:xfrm xmlns:a="http://schemas.openxmlformats.org/drawingml/2006/main">
          <a:off x="19691" y="3554031"/>
          <a:ext cx="1417674" cy="236279"/>
        </a:xfrm>
        <a:prstGeom xmlns:a="http://schemas.openxmlformats.org/drawingml/2006/main" prst="rect">
          <a:avLst/>
        </a:prstGeom>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a:t>Loss Probability - Fat</a:t>
          </a:r>
        </a:p>
      </cdr:txBody>
    </cdr:sp>
  </cdr:relSizeAnchor>
  <cdr:relSizeAnchor xmlns:cdr="http://schemas.openxmlformats.org/drawingml/2006/chartDrawing">
    <cdr:from>
      <cdr:x>0.03739</cdr:x>
      <cdr:y>0.67776</cdr:y>
    </cdr:from>
    <cdr:to>
      <cdr:x>0.06944</cdr:x>
      <cdr:y>0.92644</cdr:y>
    </cdr:to>
    <cdr:cxnSp macro="">
      <cdr:nvCxnSpPr>
        <cdr:cNvPr id="80" name="Straight Arrow Connector 79"/>
        <cdr:cNvCxnSpPr/>
      </cdr:nvCxnSpPr>
      <cdr:spPr>
        <a:xfrm xmlns:a="http://schemas.openxmlformats.org/drawingml/2006/main">
          <a:off x="344574" y="3810000"/>
          <a:ext cx="295348" cy="1397984"/>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0.05449</cdr:x>
      <cdr:y>0.69002</cdr:y>
    </cdr:from>
    <cdr:to>
      <cdr:x>0.23184</cdr:x>
      <cdr:y>0.73555</cdr:y>
    </cdr:to>
    <cdr:sp macro="" textlink="">
      <cdr:nvSpPr>
        <cdr:cNvPr id="81" name="Rectangle 80"/>
        <cdr:cNvSpPr/>
      </cdr:nvSpPr>
      <cdr:spPr>
        <a:xfrm xmlns:a="http://schemas.openxmlformats.org/drawingml/2006/main">
          <a:off x="502092" y="3878914"/>
          <a:ext cx="1634263" cy="255969"/>
        </a:xfrm>
        <a:prstGeom xmlns:a="http://schemas.openxmlformats.org/drawingml/2006/main" prst="rect">
          <a:avLst/>
        </a:prstGeom>
        <a:ln xmlns:a="http://schemas.openxmlformats.org/drawingml/2006/main">
          <a:solidFill>
            <a:schemeClr val="accent2"/>
          </a:solidFill>
        </a:ln>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a:t>Loss Probability - Normal</a:t>
          </a:r>
        </a:p>
      </cdr:txBody>
    </cdr:sp>
  </cdr:relSizeAnchor>
  <cdr:relSizeAnchor xmlns:cdr="http://schemas.openxmlformats.org/drawingml/2006/chartDrawing">
    <cdr:from>
      <cdr:x>0.14316</cdr:x>
      <cdr:y>0.73555</cdr:y>
    </cdr:from>
    <cdr:to>
      <cdr:x>0.18056</cdr:x>
      <cdr:y>0.9387</cdr:y>
    </cdr:to>
    <cdr:cxnSp macro="">
      <cdr:nvCxnSpPr>
        <cdr:cNvPr id="85" name="Straight Arrow Connector 84"/>
        <cdr:cNvCxnSpPr>
          <a:stCxn xmlns:a="http://schemas.openxmlformats.org/drawingml/2006/main" id="81" idx="2"/>
        </cdr:cNvCxnSpPr>
      </cdr:nvCxnSpPr>
      <cdr:spPr>
        <a:xfrm xmlns:a="http://schemas.openxmlformats.org/drawingml/2006/main">
          <a:off x="1319224" y="4134883"/>
          <a:ext cx="344574" cy="1142016"/>
        </a:xfrm>
        <a:prstGeom xmlns:a="http://schemas.openxmlformats.org/drawingml/2006/main" prst="straightConnector1">
          <a:avLst/>
        </a:prstGeom>
        <a:ln xmlns:a="http://schemas.openxmlformats.org/drawingml/2006/main">
          <a:solidFill>
            <a:srgbClr val="C0504D"/>
          </a:solidFill>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08A3CB-AA07-F94B-8192-767B4C19063B}" type="datetimeFigureOut">
              <a:rPr lang="en-US" smtClean="0"/>
              <a:t>18/05/13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661D7-B6C2-A446-891D-5FE33AEBB09C}" type="slidenum">
              <a:rPr lang="en-US" smtClean="0"/>
              <a:t>‹#›</a:t>
            </a:fld>
            <a:endParaRPr lang="en-US"/>
          </a:p>
        </p:txBody>
      </p:sp>
    </p:spTree>
    <p:extLst>
      <p:ext uri="{BB962C8B-B14F-4D97-AF65-F5344CB8AC3E}">
        <p14:creationId xmlns:p14="http://schemas.microsoft.com/office/powerpoint/2010/main" val="38055827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tr-TR">
              <a:latin typeface="Calibri" charset="0"/>
            </a:endParaRPr>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D8B9B24-9FD6-F845-8D45-FD11DE1CE87B}" type="slidenum">
              <a:rPr lang="en-US" sz="1200">
                <a:latin typeface="Calibri" charset="0"/>
              </a:rPr>
              <a:pPr eaLnBrk="1" hangingPunct="1"/>
              <a:t>2</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tr-TR">
              <a:latin typeface="Calibri" charset="0"/>
            </a:endParaRP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BB59AA8-8B84-5A4B-A42D-4BE5DF93C959}" type="slidenum">
              <a:rPr lang="en-US" sz="1200">
                <a:latin typeface="Calibri" charset="0"/>
              </a:rPr>
              <a:pPr eaLnBrk="1" hangingPunct="1"/>
              <a:t>3</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tr-TR">
              <a:latin typeface="Calibri" charset="0"/>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915D39F-E6FB-3E4A-8C02-D9AF1AFA990F}" type="slidenum">
              <a:rPr lang="en-US" sz="1200">
                <a:latin typeface="Calibri" charset="0"/>
              </a:rPr>
              <a:pPr eaLnBrk="1" hangingPunct="1"/>
              <a:t>4</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E761B6-7EC1-5C4A-BAD6-1D292BB11D80}" type="datetimeFigureOut">
              <a:rPr lang="en-US" smtClean="0"/>
              <a:t>18/05/13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9214C-800C-344F-9C1C-028FCDEC01A5}" type="slidenum">
              <a:rPr lang="en-US" smtClean="0"/>
              <a:t>‹#›</a:t>
            </a:fld>
            <a:endParaRPr lang="en-US"/>
          </a:p>
        </p:txBody>
      </p:sp>
    </p:spTree>
    <p:extLst>
      <p:ext uri="{BB962C8B-B14F-4D97-AF65-F5344CB8AC3E}">
        <p14:creationId xmlns:p14="http://schemas.microsoft.com/office/powerpoint/2010/main" val="1349980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761B6-7EC1-5C4A-BAD6-1D292BB11D80}" type="datetimeFigureOut">
              <a:rPr lang="en-US" smtClean="0"/>
              <a:t>18/05/13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9214C-800C-344F-9C1C-028FCDEC01A5}" type="slidenum">
              <a:rPr lang="en-US" smtClean="0"/>
              <a:t>‹#›</a:t>
            </a:fld>
            <a:endParaRPr lang="en-US"/>
          </a:p>
        </p:txBody>
      </p:sp>
    </p:spTree>
    <p:extLst>
      <p:ext uri="{BB962C8B-B14F-4D97-AF65-F5344CB8AC3E}">
        <p14:creationId xmlns:p14="http://schemas.microsoft.com/office/powerpoint/2010/main" val="2356043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761B6-7EC1-5C4A-BAD6-1D292BB11D80}" type="datetimeFigureOut">
              <a:rPr lang="en-US" smtClean="0"/>
              <a:t>18/05/13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9214C-800C-344F-9C1C-028FCDEC01A5}" type="slidenum">
              <a:rPr lang="en-US" smtClean="0"/>
              <a:t>‹#›</a:t>
            </a:fld>
            <a:endParaRPr lang="en-US"/>
          </a:p>
        </p:txBody>
      </p:sp>
    </p:spTree>
    <p:extLst>
      <p:ext uri="{BB962C8B-B14F-4D97-AF65-F5344CB8AC3E}">
        <p14:creationId xmlns:p14="http://schemas.microsoft.com/office/powerpoint/2010/main" val="389325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761B6-7EC1-5C4A-BAD6-1D292BB11D80}" type="datetimeFigureOut">
              <a:rPr lang="en-US" smtClean="0"/>
              <a:t>18/05/13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9214C-800C-344F-9C1C-028FCDEC01A5}" type="slidenum">
              <a:rPr lang="en-US" smtClean="0"/>
              <a:t>‹#›</a:t>
            </a:fld>
            <a:endParaRPr lang="en-US"/>
          </a:p>
        </p:txBody>
      </p:sp>
    </p:spTree>
    <p:extLst>
      <p:ext uri="{BB962C8B-B14F-4D97-AF65-F5344CB8AC3E}">
        <p14:creationId xmlns:p14="http://schemas.microsoft.com/office/powerpoint/2010/main" val="2906525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E761B6-7EC1-5C4A-BAD6-1D292BB11D80}" type="datetimeFigureOut">
              <a:rPr lang="en-US" smtClean="0"/>
              <a:t>18/05/13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9214C-800C-344F-9C1C-028FCDEC01A5}" type="slidenum">
              <a:rPr lang="en-US" smtClean="0"/>
              <a:t>‹#›</a:t>
            </a:fld>
            <a:endParaRPr lang="en-US"/>
          </a:p>
        </p:txBody>
      </p:sp>
    </p:spTree>
    <p:extLst>
      <p:ext uri="{BB962C8B-B14F-4D97-AF65-F5344CB8AC3E}">
        <p14:creationId xmlns:p14="http://schemas.microsoft.com/office/powerpoint/2010/main" val="36897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E761B6-7EC1-5C4A-BAD6-1D292BB11D80}" type="datetimeFigureOut">
              <a:rPr lang="en-US" smtClean="0"/>
              <a:t>18/05/13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9214C-800C-344F-9C1C-028FCDEC01A5}" type="slidenum">
              <a:rPr lang="en-US" smtClean="0"/>
              <a:t>‹#›</a:t>
            </a:fld>
            <a:endParaRPr lang="en-US"/>
          </a:p>
        </p:txBody>
      </p:sp>
    </p:spTree>
    <p:extLst>
      <p:ext uri="{BB962C8B-B14F-4D97-AF65-F5344CB8AC3E}">
        <p14:creationId xmlns:p14="http://schemas.microsoft.com/office/powerpoint/2010/main" val="3849433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E761B6-7EC1-5C4A-BAD6-1D292BB11D80}" type="datetimeFigureOut">
              <a:rPr lang="en-US" smtClean="0"/>
              <a:t>18/05/13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79214C-800C-344F-9C1C-028FCDEC01A5}" type="slidenum">
              <a:rPr lang="en-US" smtClean="0"/>
              <a:t>‹#›</a:t>
            </a:fld>
            <a:endParaRPr lang="en-US"/>
          </a:p>
        </p:txBody>
      </p:sp>
    </p:spTree>
    <p:extLst>
      <p:ext uri="{BB962C8B-B14F-4D97-AF65-F5344CB8AC3E}">
        <p14:creationId xmlns:p14="http://schemas.microsoft.com/office/powerpoint/2010/main" val="774120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E761B6-7EC1-5C4A-BAD6-1D292BB11D80}" type="datetimeFigureOut">
              <a:rPr lang="en-US" smtClean="0"/>
              <a:t>18/05/13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79214C-800C-344F-9C1C-028FCDEC01A5}" type="slidenum">
              <a:rPr lang="en-US" smtClean="0"/>
              <a:t>‹#›</a:t>
            </a:fld>
            <a:endParaRPr lang="en-US"/>
          </a:p>
        </p:txBody>
      </p:sp>
    </p:spTree>
    <p:extLst>
      <p:ext uri="{BB962C8B-B14F-4D97-AF65-F5344CB8AC3E}">
        <p14:creationId xmlns:p14="http://schemas.microsoft.com/office/powerpoint/2010/main" val="284896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761B6-7EC1-5C4A-BAD6-1D292BB11D80}" type="datetimeFigureOut">
              <a:rPr lang="en-US" smtClean="0"/>
              <a:t>18/05/13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79214C-800C-344F-9C1C-028FCDEC01A5}" type="slidenum">
              <a:rPr lang="en-US" smtClean="0"/>
              <a:t>‹#›</a:t>
            </a:fld>
            <a:endParaRPr lang="en-US"/>
          </a:p>
        </p:txBody>
      </p:sp>
    </p:spTree>
    <p:extLst>
      <p:ext uri="{BB962C8B-B14F-4D97-AF65-F5344CB8AC3E}">
        <p14:creationId xmlns:p14="http://schemas.microsoft.com/office/powerpoint/2010/main" val="406834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761B6-7EC1-5C4A-BAD6-1D292BB11D80}" type="datetimeFigureOut">
              <a:rPr lang="en-US" smtClean="0"/>
              <a:t>18/05/13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9214C-800C-344F-9C1C-028FCDEC01A5}" type="slidenum">
              <a:rPr lang="en-US" smtClean="0"/>
              <a:t>‹#›</a:t>
            </a:fld>
            <a:endParaRPr lang="en-US"/>
          </a:p>
        </p:txBody>
      </p:sp>
    </p:spTree>
    <p:extLst>
      <p:ext uri="{BB962C8B-B14F-4D97-AF65-F5344CB8AC3E}">
        <p14:creationId xmlns:p14="http://schemas.microsoft.com/office/powerpoint/2010/main" val="83943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761B6-7EC1-5C4A-BAD6-1D292BB11D80}" type="datetimeFigureOut">
              <a:rPr lang="en-US" smtClean="0"/>
              <a:t>18/05/13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9214C-800C-344F-9C1C-028FCDEC01A5}" type="slidenum">
              <a:rPr lang="en-US" smtClean="0"/>
              <a:t>‹#›</a:t>
            </a:fld>
            <a:endParaRPr lang="en-US"/>
          </a:p>
        </p:txBody>
      </p:sp>
    </p:spTree>
    <p:extLst>
      <p:ext uri="{BB962C8B-B14F-4D97-AF65-F5344CB8AC3E}">
        <p14:creationId xmlns:p14="http://schemas.microsoft.com/office/powerpoint/2010/main" val="24936067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761B6-7EC1-5C4A-BAD6-1D292BB11D80}" type="datetimeFigureOut">
              <a:rPr lang="en-US" smtClean="0"/>
              <a:t>18/05/13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9214C-800C-344F-9C1C-028FCDEC01A5}" type="slidenum">
              <a:rPr lang="en-US" smtClean="0"/>
              <a:t>‹#›</a:t>
            </a:fld>
            <a:endParaRPr lang="en-US"/>
          </a:p>
        </p:txBody>
      </p:sp>
    </p:spTree>
    <p:extLst>
      <p:ext uri="{BB962C8B-B14F-4D97-AF65-F5344CB8AC3E}">
        <p14:creationId xmlns:p14="http://schemas.microsoft.com/office/powerpoint/2010/main" val="3257318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41547"/>
            <a:ext cx="7772400" cy="1470025"/>
          </a:xfrm>
        </p:spPr>
        <p:txBody>
          <a:bodyPr>
            <a:normAutofit/>
          </a:bodyPr>
          <a:lstStyle/>
          <a:p>
            <a:r>
              <a:rPr lang="en-US" sz="3600" dirty="0" smtClean="0"/>
              <a:t>Financial </a:t>
            </a:r>
            <a:r>
              <a:rPr lang="en-US" sz="3600" dirty="0" smtClean="0"/>
              <a:t>Regulatory Debates around the Globe and in India</a:t>
            </a:r>
            <a:endParaRPr lang="en-US" sz="3600" dirty="0"/>
          </a:p>
        </p:txBody>
      </p:sp>
      <p:sp>
        <p:nvSpPr>
          <p:cNvPr id="3" name="Subtitle 2"/>
          <p:cNvSpPr>
            <a:spLocks noGrp="1"/>
          </p:cNvSpPr>
          <p:nvPr>
            <p:ph type="subTitle" idx="1"/>
          </p:nvPr>
        </p:nvSpPr>
        <p:spPr>
          <a:xfrm>
            <a:off x="1371600" y="2886462"/>
            <a:ext cx="6400800" cy="1752600"/>
          </a:xfrm>
        </p:spPr>
        <p:txBody>
          <a:bodyPr>
            <a:normAutofit fontScale="92500" lnSpcReduction="10000"/>
          </a:bodyPr>
          <a:lstStyle/>
          <a:p>
            <a:r>
              <a:rPr lang="en-US" sz="2800" dirty="0" smtClean="0"/>
              <a:t>T. Sabri </a:t>
            </a:r>
            <a:r>
              <a:rPr lang="en-US" sz="2800" dirty="0" err="1" smtClean="0"/>
              <a:t>Öncü</a:t>
            </a:r>
            <a:endParaRPr lang="en-US" sz="2800" dirty="0" smtClean="0"/>
          </a:p>
          <a:p>
            <a:r>
              <a:rPr lang="en-US" sz="2800" dirty="0" smtClean="0"/>
              <a:t>Center for Advanced Financial Research and Learning </a:t>
            </a:r>
            <a:endParaRPr lang="en-US" sz="2800" dirty="0" smtClean="0"/>
          </a:p>
          <a:p>
            <a:r>
              <a:rPr lang="en-US" sz="2800" dirty="0" smtClean="0"/>
              <a:t>Mumbai, India</a:t>
            </a:r>
            <a:endParaRPr lang="en-US" sz="2800" dirty="0" smtClean="0"/>
          </a:p>
        </p:txBody>
      </p:sp>
    </p:spTree>
    <p:extLst>
      <p:ext uri="{BB962C8B-B14F-4D97-AF65-F5344CB8AC3E}">
        <p14:creationId xmlns:p14="http://schemas.microsoft.com/office/powerpoint/2010/main" val="2580509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Manufacturing Tail Risk </a:t>
            </a:r>
            <a:br>
              <a:rPr lang="en-US" sz="3400" dirty="0" smtClean="0"/>
            </a:br>
            <a:r>
              <a:rPr lang="en-US" sz="3400" dirty="0" smtClean="0">
                <a:solidFill>
                  <a:srgbClr val="7F7F7F"/>
                </a:solidFill>
              </a:rPr>
              <a:t>Sabotage to Loot</a:t>
            </a:r>
            <a:endParaRPr lang="en-US" sz="3400" dirty="0">
              <a:solidFill>
                <a:srgbClr val="7F7F7F"/>
              </a:solidFill>
            </a:endParaRPr>
          </a:p>
        </p:txBody>
      </p:sp>
      <p:sp>
        <p:nvSpPr>
          <p:cNvPr id="3" name="Content Placeholder 2"/>
          <p:cNvSpPr>
            <a:spLocks noGrp="1"/>
          </p:cNvSpPr>
          <p:nvPr>
            <p:ph idx="1"/>
          </p:nvPr>
        </p:nvSpPr>
        <p:spPr>
          <a:xfrm>
            <a:off x="457200" y="1255536"/>
            <a:ext cx="8229600" cy="4870627"/>
          </a:xfrm>
        </p:spPr>
        <p:txBody>
          <a:bodyPr>
            <a:normAutofit fontScale="85000" lnSpcReduction="10000"/>
          </a:bodyPr>
          <a:lstStyle/>
          <a:p>
            <a:pPr marL="400050" lvl="1" indent="0" algn="just">
              <a:buNone/>
            </a:pPr>
            <a:endParaRPr lang="en-US" sz="1100" dirty="0" smtClean="0"/>
          </a:p>
          <a:p>
            <a:pPr marL="0" indent="0" algn="just">
              <a:buNone/>
            </a:pPr>
            <a:r>
              <a:rPr lang="en-US" sz="2400" dirty="0" smtClean="0"/>
              <a:t>Depository Institutions Deregulation and Monetary Control Act (1980)</a:t>
            </a:r>
          </a:p>
          <a:p>
            <a:pPr marL="400050" lvl="1" indent="0" algn="just">
              <a:buNone/>
            </a:pPr>
            <a:r>
              <a:rPr lang="en-US" sz="2000" dirty="0" smtClean="0">
                <a:solidFill>
                  <a:srgbClr val="0000FF"/>
                </a:solidFill>
              </a:rPr>
              <a:t>introduced two classes of capital: </a:t>
            </a:r>
            <a:r>
              <a:rPr lang="en-US" sz="2000" dirty="0" smtClean="0">
                <a:solidFill>
                  <a:srgbClr val="008000"/>
                </a:solidFill>
              </a:rPr>
              <a:t>primary</a:t>
            </a:r>
            <a:r>
              <a:rPr lang="en-US" sz="2000" dirty="0" smtClean="0"/>
              <a:t> </a:t>
            </a:r>
            <a:r>
              <a:rPr lang="en-US" sz="2000" dirty="0" smtClean="0">
                <a:solidFill>
                  <a:srgbClr val="0000FF"/>
                </a:solidFill>
              </a:rPr>
              <a:t>(core) and </a:t>
            </a:r>
            <a:r>
              <a:rPr lang="en-US" sz="2000" dirty="0" smtClean="0">
                <a:solidFill>
                  <a:srgbClr val="008000"/>
                </a:solidFill>
              </a:rPr>
              <a:t>secondary</a:t>
            </a:r>
            <a:r>
              <a:rPr lang="en-US" sz="2000" dirty="0" smtClean="0">
                <a:solidFill>
                  <a:srgbClr val="0000FF"/>
                </a:solidFill>
              </a:rPr>
              <a:t> (fictitious)</a:t>
            </a:r>
            <a:endParaRPr lang="en-US" sz="1100" dirty="0" smtClean="0">
              <a:solidFill>
                <a:srgbClr val="0000FF"/>
              </a:solidFill>
            </a:endParaRPr>
          </a:p>
          <a:p>
            <a:pPr marL="0" indent="0" algn="just">
              <a:buNone/>
            </a:pPr>
            <a:r>
              <a:rPr lang="en-US" sz="2400" dirty="0" smtClean="0"/>
              <a:t>Basel I (1988 – 1992)</a:t>
            </a:r>
          </a:p>
          <a:p>
            <a:pPr marL="400050" lvl="1" indent="0" algn="just">
              <a:buNone/>
            </a:pPr>
            <a:r>
              <a:rPr lang="en-US" sz="2000" dirty="0" smtClean="0">
                <a:solidFill>
                  <a:srgbClr val="0000FF"/>
                </a:solidFill>
              </a:rPr>
              <a:t>introduced risk weighted assets – bank assets were classified into five risk categories, carrying risk weights of zero, ten, twenty, fifty, and one hundred percent </a:t>
            </a:r>
            <a:r>
              <a:rPr lang="en-US" sz="2000" dirty="0" smtClean="0">
                <a:solidFill>
                  <a:srgbClr val="FF0000"/>
                </a:solidFill>
              </a:rPr>
              <a:t>(credit default swaps were a response of the financial sector);</a:t>
            </a:r>
            <a:r>
              <a:rPr lang="en-US" sz="2000" dirty="0" smtClean="0">
                <a:solidFill>
                  <a:srgbClr val="0000FF"/>
                </a:solidFill>
              </a:rPr>
              <a:t> reintroduced two classes of capital: tier 1</a:t>
            </a:r>
            <a:r>
              <a:rPr lang="en-US" sz="2000" dirty="0" smtClean="0">
                <a:solidFill>
                  <a:srgbClr val="008000"/>
                </a:solidFill>
              </a:rPr>
              <a:t>/primary </a:t>
            </a:r>
            <a:r>
              <a:rPr lang="en-US" sz="2000" dirty="0" smtClean="0">
                <a:solidFill>
                  <a:srgbClr val="0000FF"/>
                </a:solidFill>
              </a:rPr>
              <a:t>(core) and tier 2</a:t>
            </a:r>
            <a:r>
              <a:rPr lang="en-US" sz="2000" dirty="0" smtClean="0">
                <a:solidFill>
                  <a:srgbClr val="008000"/>
                </a:solidFill>
              </a:rPr>
              <a:t>/secondary </a:t>
            </a:r>
            <a:r>
              <a:rPr lang="en-US" sz="2000" dirty="0" smtClean="0">
                <a:solidFill>
                  <a:srgbClr val="0000FF"/>
                </a:solidFill>
              </a:rPr>
              <a:t>(fictitious)</a:t>
            </a:r>
            <a:r>
              <a:rPr lang="en-US" sz="2000" dirty="0" smtClean="0"/>
              <a:t> </a:t>
            </a:r>
          </a:p>
          <a:p>
            <a:pPr marL="0" indent="0" algn="just">
              <a:buNone/>
            </a:pPr>
            <a:r>
              <a:rPr lang="en-US" sz="2400" dirty="0" smtClean="0"/>
              <a:t>Financial Services Modernization Act (1999)</a:t>
            </a:r>
          </a:p>
          <a:p>
            <a:pPr marL="400050" lvl="1" indent="0" algn="just">
              <a:buNone/>
            </a:pPr>
            <a:r>
              <a:rPr lang="en-US" sz="2000" dirty="0" smtClean="0">
                <a:solidFill>
                  <a:srgbClr val="0000FF"/>
                </a:solidFill>
              </a:rPr>
              <a:t>removed barriers among banking companies, securities companies and insurance companies that prohibited any one institution from acting as any combination of an investment bank, a commercial bank, and an insurance company </a:t>
            </a:r>
            <a:endParaRPr lang="en-US" sz="1100" dirty="0" smtClean="0">
              <a:solidFill>
                <a:srgbClr val="0000FF"/>
              </a:solidFill>
            </a:endParaRPr>
          </a:p>
          <a:p>
            <a:pPr marL="0" indent="0" algn="just">
              <a:buNone/>
            </a:pPr>
            <a:r>
              <a:rPr lang="en-US" sz="2400" dirty="0" smtClean="0"/>
              <a:t>Commodity Futures Modernization Act (2000)</a:t>
            </a:r>
          </a:p>
          <a:p>
            <a:pPr marL="0" indent="0" algn="just">
              <a:buNone/>
            </a:pPr>
            <a:r>
              <a:rPr lang="en-US" sz="2400" dirty="0" smtClean="0"/>
              <a:t>	</a:t>
            </a:r>
            <a:r>
              <a:rPr lang="en-US" sz="2000" dirty="0" smtClean="0">
                <a:solidFill>
                  <a:srgbClr val="0000FF"/>
                </a:solidFill>
              </a:rPr>
              <a:t>ensured deregulation of the over-the-counter (OTC) derivatives</a:t>
            </a:r>
          </a:p>
          <a:p>
            <a:pPr marL="0" indent="0" algn="just">
              <a:buNone/>
            </a:pPr>
            <a:r>
              <a:rPr lang="en-US" sz="2400" dirty="0"/>
              <a:t>Bankruptcy Abuse Prevention and Consumer Protection Act </a:t>
            </a:r>
            <a:r>
              <a:rPr lang="en-US" sz="2400" dirty="0" smtClean="0"/>
              <a:t>(2005)</a:t>
            </a:r>
          </a:p>
          <a:p>
            <a:pPr marL="400050" lvl="1" indent="0" algn="just">
              <a:buNone/>
            </a:pPr>
            <a:r>
              <a:rPr lang="en-US" sz="2000" dirty="0" smtClean="0">
                <a:solidFill>
                  <a:srgbClr val="0000FF"/>
                </a:solidFill>
              </a:rPr>
              <a:t>“</a:t>
            </a:r>
            <a:r>
              <a:rPr lang="en-US" sz="2000" dirty="0">
                <a:solidFill>
                  <a:srgbClr val="0000FF"/>
                </a:solidFill>
              </a:rPr>
              <a:t>safe harbor” </a:t>
            </a:r>
            <a:r>
              <a:rPr lang="en-US" sz="2000" dirty="0" smtClean="0">
                <a:solidFill>
                  <a:srgbClr val="0000FF"/>
                </a:solidFill>
              </a:rPr>
              <a:t>treatment in bankruptcy extended to </a:t>
            </a:r>
            <a:r>
              <a:rPr lang="en-US" sz="2000" dirty="0">
                <a:solidFill>
                  <a:srgbClr val="0000FF"/>
                </a:solidFill>
              </a:rPr>
              <a:t>forward contracts, commodity contracts, repurchase agreements and securities contracts</a:t>
            </a:r>
          </a:p>
        </p:txBody>
      </p:sp>
    </p:spTree>
    <p:extLst>
      <p:ext uri="{BB962C8B-B14F-4D97-AF65-F5344CB8AC3E}">
        <p14:creationId xmlns:p14="http://schemas.microsoft.com/office/powerpoint/2010/main" val="2914093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Manufacturing Tail Risk</a:t>
            </a:r>
            <a:br>
              <a:rPr lang="en-US" sz="3400" dirty="0" smtClean="0"/>
            </a:br>
            <a:r>
              <a:rPr lang="en-US" sz="3400" dirty="0" smtClean="0">
                <a:solidFill>
                  <a:srgbClr val="7F7F7F"/>
                </a:solidFill>
              </a:rPr>
              <a:t>IMF Global Financial Stability Report 2008</a:t>
            </a:r>
            <a:endParaRPr lang="en-US" sz="3400" dirty="0">
              <a:solidFill>
                <a:srgbClr val="7F7F7F"/>
              </a:solidFill>
            </a:endParaRPr>
          </a:p>
        </p:txBody>
      </p:sp>
      <p:graphicFrame>
        <p:nvGraphicFramePr>
          <p:cNvPr id="6" name="Chart 5"/>
          <p:cNvGraphicFramePr>
            <a:graphicFrameLocks noGrp="1"/>
          </p:cNvGraphicFramePr>
          <p:nvPr>
            <p:extLst>
              <p:ext uri="{D42A27DB-BD31-4B8C-83A1-F6EECF244321}">
                <p14:modId xmlns:p14="http://schemas.microsoft.com/office/powerpoint/2010/main" val="4262864838"/>
              </p:ext>
            </p:extLst>
          </p:nvPr>
        </p:nvGraphicFramePr>
        <p:xfrm>
          <a:off x="682771" y="1597583"/>
          <a:ext cx="7674338" cy="43991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41461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Manufacturing Tail Risk</a:t>
            </a:r>
            <a:br>
              <a:rPr lang="en-US" sz="3400" dirty="0" smtClean="0"/>
            </a:br>
            <a:r>
              <a:rPr lang="en-US" sz="3400" dirty="0" smtClean="0">
                <a:solidFill>
                  <a:srgbClr val="7F7F7F"/>
                </a:solidFill>
              </a:rPr>
              <a:t>Growth of the Over-the-Counter Derivatives</a:t>
            </a:r>
            <a:endParaRPr lang="en-US" sz="3400" dirty="0">
              <a:solidFill>
                <a:srgbClr val="7F7F7F"/>
              </a:solidFill>
            </a:endParaRPr>
          </a:p>
        </p:txBody>
      </p:sp>
      <p:graphicFrame>
        <p:nvGraphicFramePr>
          <p:cNvPr id="4" name="Chart 3"/>
          <p:cNvGraphicFramePr>
            <a:graphicFrameLocks noGrp="1"/>
          </p:cNvGraphicFramePr>
          <p:nvPr>
            <p:extLst>
              <p:ext uri="{D42A27DB-BD31-4B8C-83A1-F6EECF244321}">
                <p14:modId xmlns:p14="http://schemas.microsoft.com/office/powerpoint/2010/main" val="2022563554"/>
              </p:ext>
            </p:extLst>
          </p:nvPr>
        </p:nvGraphicFramePr>
        <p:xfrm>
          <a:off x="431853" y="1417638"/>
          <a:ext cx="7816011" cy="48248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874626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Manufacturing Tail Risk</a:t>
            </a:r>
            <a:br>
              <a:rPr lang="en-US" sz="3400" dirty="0" smtClean="0"/>
            </a:br>
            <a:r>
              <a:rPr lang="en-US" sz="3400" dirty="0" smtClean="0">
                <a:solidFill>
                  <a:srgbClr val="7F7F7F"/>
                </a:solidFill>
              </a:rPr>
              <a:t>Consumer Debt Growth</a:t>
            </a:r>
            <a:endParaRPr lang="en-US" sz="3400" dirty="0">
              <a:solidFill>
                <a:srgbClr val="7F7F7F"/>
              </a:solidFill>
            </a:endParaRPr>
          </a:p>
        </p:txBody>
      </p:sp>
      <p:graphicFrame>
        <p:nvGraphicFramePr>
          <p:cNvPr id="5" name="Chart 4"/>
          <p:cNvGraphicFramePr>
            <a:graphicFrameLocks noGrp="1"/>
          </p:cNvGraphicFramePr>
          <p:nvPr>
            <p:extLst>
              <p:ext uri="{D42A27DB-BD31-4B8C-83A1-F6EECF244321}">
                <p14:modId xmlns:p14="http://schemas.microsoft.com/office/powerpoint/2010/main" val="2102918737"/>
              </p:ext>
            </p:extLst>
          </p:nvPr>
        </p:nvGraphicFramePr>
        <p:xfrm>
          <a:off x="846635" y="1417638"/>
          <a:ext cx="7346608" cy="48159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326451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600200" y="2819400"/>
            <a:ext cx="53340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2628901" y="3924300"/>
            <a:ext cx="3276600" cy="31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806700" y="2286000"/>
            <a:ext cx="990600" cy="461963"/>
          </a:xfrm>
          <a:prstGeom prst="rect">
            <a:avLst/>
          </a:prstGeom>
          <a:noFill/>
        </p:spPr>
        <p:txBody>
          <a:bodyPr>
            <a:spAutoFit/>
          </a:bodyPr>
          <a:lstStyle/>
          <a:p>
            <a:pPr>
              <a:defRPr/>
            </a:pPr>
            <a:r>
              <a:rPr lang="en-US" sz="2400" dirty="0">
                <a:latin typeface="+mn-lt"/>
                <a:cs typeface="Arial" charset="0"/>
              </a:rPr>
              <a:t>Assets</a:t>
            </a:r>
          </a:p>
        </p:txBody>
      </p:sp>
      <p:sp>
        <p:nvSpPr>
          <p:cNvPr id="9" name="TextBox 8"/>
          <p:cNvSpPr txBox="1"/>
          <p:nvPr/>
        </p:nvSpPr>
        <p:spPr>
          <a:xfrm>
            <a:off x="4572000" y="2286000"/>
            <a:ext cx="1371600" cy="461963"/>
          </a:xfrm>
          <a:prstGeom prst="rect">
            <a:avLst/>
          </a:prstGeom>
          <a:noFill/>
        </p:spPr>
        <p:txBody>
          <a:bodyPr>
            <a:spAutoFit/>
          </a:bodyPr>
          <a:lstStyle/>
          <a:p>
            <a:pPr>
              <a:defRPr/>
            </a:pPr>
            <a:r>
              <a:rPr lang="en-US" sz="2400" dirty="0">
                <a:latin typeface="+mn-lt"/>
                <a:cs typeface="Arial" charset="0"/>
              </a:rPr>
              <a:t>Liabilities</a:t>
            </a:r>
          </a:p>
        </p:txBody>
      </p:sp>
      <p:sp>
        <p:nvSpPr>
          <p:cNvPr id="10" name="Rectangle 9"/>
          <p:cNvSpPr/>
          <p:nvPr/>
        </p:nvSpPr>
        <p:spPr>
          <a:xfrm>
            <a:off x="2806700" y="3124200"/>
            <a:ext cx="901700" cy="457200"/>
          </a:xfrm>
          <a:prstGeom prst="rect">
            <a:avLst/>
          </a:prstGeom>
        </p:spPr>
        <p:txBody>
          <a:bodyPr wrap="none">
            <a:spAutoFit/>
          </a:bodyPr>
          <a:lstStyle/>
          <a:p>
            <a:pPr>
              <a:defRPr/>
            </a:pPr>
            <a:r>
              <a:rPr lang="en-US" sz="2400" dirty="0">
                <a:latin typeface="+mn-lt"/>
                <a:cs typeface="Arial" charset="0"/>
              </a:rPr>
              <a:t>Loans</a:t>
            </a:r>
          </a:p>
        </p:txBody>
      </p:sp>
      <p:sp>
        <p:nvSpPr>
          <p:cNvPr id="11" name="Rectangle 10"/>
          <p:cNvSpPr/>
          <p:nvPr/>
        </p:nvSpPr>
        <p:spPr>
          <a:xfrm>
            <a:off x="4572000" y="3124200"/>
            <a:ext cx="1293813" cy="461963"/>
          </a:xfrm>
          <a:prstGeom prst="rect">
            <a:avLst/>
          </a:prstGeom>
        </p:spPr>
        <p:txBody>
          <a:bodyPr wrap="none">
            <a:spAutoFit/>
          </a:bodyPr>
          <a:lstStyle/>
          <a:p>
            <a:pPr>
              <a:defRPr/>
            </a:pPr>
            <a:r>
              <a:rPr lang="en-US" sz="2400" dirty="0">
                <a:latin typeface="+mn-lt"/>
                <a:cs typeface="Arial" charset="0"/>
              </a:rPr>
              <a:t>Deposits</a:t>
            </a:r>
          </a:p>
        </p:txBody>
      </p:sp>
      <p:sp>
        <p:nvSpPr>
          <p:cNvPr id="5130" name="Rectangle 29"/>
          <p:cNvSpPr>
            <a:spLocks noChangeArrowheads="1"/>
          </p:cNvSpPr>
          <p:nvPr/>
        </p:nvSpPr>
        <p:spPr bwMode="auto">
          <a:xfrm>
            <a:off x="4572000" y="3894507"/>
            <a:ext cx="1049686" cy="461665"/>
          </a:xfrm>
          <a:prstGeom prst="rect">
            <a:avLst/>
          </a:prstGeom>
          <a:noFill/>
          <a:ln w="9525">
            <a:noFill/>
            <a:miter lim="800000"/>
            <a:headEnd/>
            <a:tailEnd/>
          </a:ln>
        </p:spPr>
        <p:txBody>
          <a:bodyPr wrap="none">
            <a:spAutoFit/>
          </a:bodyPr>
          <a:lstStyle/>
          <a:p>
            <a:pPr>
              <a:defRPr/>
            </a:pPr>
            <a:r>
              <a:rPr lang="en-US" sz="2400" dirty="0" smtClean="0">
                <a:latin typeface="+mn-lt"/>
              </a:rPr>
              <a:t>Capital</a:t>
            </a:r>
            <a:endParaRPr lang="en-US" sz="2400" dirty="0">
              <a:latin typeface="+mn-lt"/>
            </a:endParaRPr>
          </a:p>
        </p:txBody>
      </p:sp>
      <p:sp>
        <p:nvSpPr>
          <p:cNvPr id="13" name="TextBox 12"/>
          <p:cNvSpPr txBox="1"/>
          <p:nvPr/>
        </p:nvSpPr>
        <p:spPr>
          <a:xfrm>
            <a:off x="2895600" y="1524000"/>
            <a:ext cx="3048000" cy="461963"/>
          </a:xfrm>
          <a:prstGeom prst="rect">
            <a:avLst/>
          </a:prstGeom>
          <a:noFill/>
        </p:spPr>
        <p:txBody>
          <a:bodyPr>
            <a:spAutoFit/>
          </a:bodyPr>
          <a:lstStyle/>
          <a:p>
            <a:pPr>
              <a:defRPr/>
            </a:pPr>
            <a:r>
              <a:rPr lang="en-US" sz="2400" b="1" dirty="0">
                <a:latin typeface="+mn-lt"/>
                <a:cs typeface="Arial" charset="0"/>
              </a:rPr>
              <a:t>Bank Balance Sheet</a:t>
            </a:r>
          </a:p>
        </p:txBody>
      </p:sp>
      <p:sp>
        <p:nvSpPr>
          <p:cNvPr id="2" name="Title 1"/>
          <p:cNvSpPr>
            <a:spLocks noGrp="1"/>
          </p:cNvSpPr>
          <p:nvPr>
            <p:ph type="title"/>
          </p:nvPr>
        </p:nvSpPr>
        <p:spPr/>
        <p:txBody>
          <a:bodyPr>
            <a:normAutofit/>
          </a:bodyPr>
          <a:lstStyle/>
          <a:p>
            <a:r>
              <a:rPr lang="en-US" sz="3400" dirty="0" smtClean="0"/>
              <a:t>Manufacturing Tail Risk</a:t>
            </a:r>
            <a:br>
              <a:rPr lang="en-US" sz="3400" dirty="0" smtClean="0"/>
            </a:br>
            <a:r>
              <a:rPr lang="en-US" sz="3400" dirty="0" smtClean="0">
                <a:solidFill>
                  <a:schemeClr val="tx1">
                    <a:lumMod val="50000"/>
                    <a:lumOff val="50000"/>
                  </a:schemeClr>
                </a:solidFill>
              </a:rPr>
              <a:t>When Banking was Boring</a:t>
            </a:r>
            <a:endParaRPr lang="en-US" sz="3400" dirty="0">
              <a:solidFill>
                <a:schemeClr val="tx1">
                  <a:lumMod val="50000"/>
                  <a:lumOff val="50000"/>
                </a:schemeClr>
              </a:solidFill>
            </a:endParaRPr>
          </a:p>
        </p:txBody>
      </p:sp>
    </p:spTree>
    <p:extLst>
      <p:ext uri="{BB962C8B-B14F-4D97-AF65-F5344CB8AC3E}">
        <p14:creationId xmlns:p14="http://schemas.microsoft.com/office/powerpoint/2010/main" val="31030441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371600" y="2286000"/>
            <a:ext cx="53340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163888" y="2628900"/>
            <a:ext cx="1751012"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895600" y="1752600"/>
            <a:ext cx="990600" cy="461963"/>
          </a:xfrm>
          <a:prstGeom prst="rect">
            <a:avLst/>
          </a:prstGeom>
          <a:noFill/>
        </p:spPr>
        <p:txBody>
          <a:bodyPr>
            <a:spAutoFit/>
          </a:bodyPr>
          <a:lstStyle/>
          <a:p>
            <a:pPr>
              <a:defRPr/>
            </a:pPr>
            <a:r>
              <a:rPr lang="en-US" sz="2400" dirty="0">
                <a:latin typeface="+mn-lt"/>
                <a:cs typeface="Arial" charset="0"/>
              </a:rPr>
              <a:t>Assets</a:t>
            </a:r>
          </a:p>
        </p:txBody>
      </p:sp>
      <p:sp>
        <p:nvSpPr>
          <p:cNvPr id="9" name="TextBox 8"/>
          <p:cNvSpPr txBox="1"/>
          <p:nvPr/>
        </p:nvSpPr>
        <p:spPr>
          <a:xfrm>
            <a:off x="4267200" y="1752600"/>
            <a:ext cx="1371600" cy="461963"/>
          </a:xfrm>
          <a:prstGeom prst="rect">
            <a:avLst/>
          </a:prstGeom>
          <a:noFill/>
        </p:spPr>
        <p:txBody>
          <a:bodyPr>
            <a:spAutoFit/>
          </a:bodyPr>
          <a:lstStyle/>
          <a:p>
            <a:pPr>
              <a:defRPr/>
            </a:pPr>
            <a:r>
              <a:rPr lang="en-US" sz="2400" dirty="0">
                <a:latin typeface="+mn-lt"/>
                <a:cs typeface="Arial" charset="0"/>
              </a:rPr>
              <a:t>Liabilities</a:t>
            </a:r>
          </a:p>
        </p:txBody>
      </p:sp>
      <p:sp>
        <p:nvSpPr>
          <p:cNvPr id="10" name="Rectangle 9"/>
          <p:cNvSpPr/>
          <p:nvPr/>
        </p:nvSpPr>
        <p:spPr>
          <a:xfrm>
            <a:off x="1752600" y="2514600"/>
            <a:ext cx="909638" cy="457200"/>
          </a:xfrm>
          <a:prstGeom prst="rect">
            <a:avLst/>
          </a:prstGeom>
        </p:spPr>
        <p:txBody>
          <a:bodyPr>
            <a:spAutoFit/>
          </a:bodyPr>
          <a:lstStyle/>
          <a:p>
            <a:pPr>
              <a:defRPr/>
            </a:pPr>
            <a:r>
              <a:rPr lang="en-US" sz="2400" dirty="0">
                <a:latin typeface="+mn-lt"/>
                <a:cs typeface="Arial" charset="0"/>
              </a:rPr>
              <a:t>Loans</a:t>
            </a:r>
          </a:p>
        </p:txBody>
      </p:sp>
      <p:sp>
        <p:nvSpPr>
          <p:cNvPr id="11" name="Rectangle 10"/>
          <p:cNvSpPr/>
          <p:nvPr/>
        </p:nvSpPr>
        <p:spPr>
          <a:xfrm>
            <a:off x="4267200" y="2438400"/>
            <a:ext cx="1293813" cy="461963"/>
          </a:xfrm>
          <a:prstGeom prst="rect">
            <a:avLst/>
          </a:prstGeom>
        </p:spPr>
        <p:txBody>
          <a:bodyPr>
            <a:spAutoFit/>
          </a:bodyPr>
          <a:lstStyle/>
          <a:p>
            <a:pPr>
              <a:defRPr/>
            </a:pPr>
            <a:r>
              <a:rPr lang="en-US" sz="2400" dirty="0">
                <a:latin typeface="+mn-lt"/>
                <a:cs typeface="Arial" charset="0"/>
              </a:rPr>
              <a:t>Deposits</a:t>
            </a:r>
          </a:p>
        </p:txBody>
      </p:sp>
      <p:sp>
        <p:nvSpPr>
          <p:cNvPr id="12" name="Rectangle 11"/>
          <p:cNvSpPr/>
          <p:nvPr/>
        </p:nvSpPr>
        <p:spPr>
          <a:xfrm>
            <a:off x="4267200" y="3124200"/>
            <a:ext cx="1054100" cy="461963"/>
          </a:xfrm>
          <a:prstGeom prst="rect">
            <a:avLst/>
          </a:prstGeom>
        </p:spPr>
        <p:txBody>
          <a:bodyPr>
            <a:spAutoFit/>
          </a:bodyPr>
          <a:lstStyle/>
          <a:p>
            <a:pPr>
              <a:defRPr/>
            </a:pPr>
            <a:r>
              <a:rPr lang="en-US" sz="2400" dirty="0">
                <a:latin typeface="+mn-lt"/>
                <a:cs typeface="Arial" charset="0"/>
              </a:rPr>
              <a:t>Capital</a:t>
            </a:r>
          </a:p>
        </p:txBody>
      </p:sp>
      <p:sp>
        <p:nvSpPr>
          <p:cNvPr id="13" name="TextBox 12"/>
          <p:cNvSpPr txBox="1"/>
          <p:nvPr/>
        </p:nvSpPr>
        <p:spPr>
          <a:xfrm>
            <a:off x="2661029" y="1323479"/>
            <a:ext cx="3048000" cy="461963"/>
          </a:xfrm>
          <a:prstGeom prst="rect">
            <a:avLst/>
          </a:prstGeom>
          <a:noFill/>
        </p:spPr>
        <p:txBody>
          <a:bodyPr>
            <a:spAutoFit/>
          </a:bodyPr>
          <a:lstStyle/>
          <a:p>
            <a:pPr>
              <a:defRPr/>
            </a:pPr>
            <a:r>
              <a:rPr lang="en-US" sz="2400" b="1" dirty="0">
                <a:latin typeface="+mn-lt"/>
                <a:cs typeface="Arial" charset="0"/>
              </a:rPr>
              <a:t>Bank Balance Sheet</a:t>
            </a:r>
          </a:p>
        </p:txBody>
      </p:sp>
      <p:cxnSp>
        <p:nvCxnSpPr>
          <p:cNvPr id="14" name="Straight Connector 13"/>
          <p:cNvCxnSpPr/>
          <p:nvPr/>
        </p:nvCxnSpPr>
        <p:spPr>
          <a:xfrm>
            <a:off x="1371600" y="5181600"/>
            <a:ext cx="53340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3240088" y="5524500"/>
            <a:ext cx="1598612"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971800" y="4648200"/>
            <a:ext cx="990600" cy="461963"/>
          </a:xfrm>
          <a:prstGeom prst="rect">
            <a:avLst/>
          </a:prstGeom>
          <a:noFill/>
        </p:spPr>
        <p:txBody>
          <a:bodyPr>
            <a:spAutoFit/>
          </a:bodyPr>
          <a:lstStyle/>
          <a:p>
            <a:pPr>
              <a:defRPr/>
            </a:pPr>
            <a:r>
              <a:rPr lang="en-US" sz="2400" dirty="0">
                <a:latin typeface="+mn-lt"/>
                <a:cs typeface="Arial" charset="0"/>
              </a:rPr>
              <a:t>Assets</a:t>
            </a:r>
          </a:p>
        </p:txBody>
      </p:sp>
      <p:sp>
        <p:nvSpPr>
          <p:cNvPr id="17" name="TextBox 16"/>
          <p:cNvSpPr txBox="1"/>
          <p:nvPr/>
        </p:nvSpPr>
        <p:spPr>
          <a:xfrm>
            <a:off x="4267200" y="4648200"/>
            <a:ext cx="1371600" cy="461963"/>
          </a:xfrm>
          <a:prstGeom prst="rect">
            <a:avLst/>
          </a:prstGeom>
          <a:noFill/>
        </p:spPr>
        <p:txBody>
          <a:bodyPr>
            <a:spAutoFit/>
          </a:bodyPr>
          <a:lstStyle/>
          <a:p>
            <a:pPr>
              <a:defRPr/>
            </a:pPr>
            <a:r>
              <a:rPr lang="en-US" sz="2400" dirty="0">
                <a:latin typeface="+mn-lt"/>
                <a:cs typeface="Arial" charset="0"/>
              </a:rPr>
              <a:t>Liabilities</a:t>
            </a:r>
          </a:p>
        </p:txBody>
      </p:sp>
      <p:sp>
        <p:nvSpPr>
          <p:cNvPr id="18" name="Rectangle 17"/>
          <p:cNvSpPr/>
          <p:nvPr/>
        </p:nvSpPr>
        <p:spPr>
          <a:xfrm>
            <a:off x="1758156" y="5410200"/>
            <a:ext cx="909638" cy="461963"/>
          </a:xfrm>
          <a:prstGeom prst="rect">
            <a:avLst/>
          </a:prstGeom>
        </p:spPr>
        <p:txBody>
          <a:bodyPr>
            <a:spAutoFit/>
          </a:bodyPr>
          <a:lstStyle/>
          <a:p>
            <a:pPr>
              <a:defRPr/>
            </a:pPr>
            <a:r>
              <a:rPr lang="en-US" sz="2400" dirty="0">
                <a:latin typeface="+mn-lt"/>
                <a:cs typeface="Arial" charset="0"/>
              </a:rPr>
              <a:t>Loans</a:t>
            </a:r>
          </a:p>
        </p:txBody>
      </p:sp>
      <p:sp>
        <p:nvSpPr>
          <p:cNvPr id="19" name="Rectangle 18"/>
          <p:cNvSpPr/>
          <p:nvPr/>
        </p:nvSpPr>
        <p:spPr>
          <a:xfrm>
            <a:off x="4267200" y="5410200"/>
            <a:ext cx="4281084" cy="461665"/>
          </a:xfrm>
          <a:prstGeom prst="rect">
            <a:avLst/>
          </a:prstGeom>
        </p:spPr>
        <p:txBody>
          <a:bodyPr wrap="square">
            <a:spAutoFit/>
          </a:bodyPr>
          <a:lstStyle/>
          <a:p>
            <a:pPr>
              <a:defRPr/>
            </a:pPr>
            <a:r>
              <a:rPr lang="en-US" sz="2400" dirty="0" smtClean="0">
                <a:latin typeface="+mn-lt"/>
                <a:cs typeface="Arial" charset="0"/>
              </a:rPr>
              <a:t>Equity </a:t>
            </a:r>
            <a:r>
              <a:rPr lang="en-US" sz="1600" dirty="0" smtClean="0">
                <a:latin typeface="+mn-lt"/>
                <a:cs typeface="Arial" charset="0"/>
              </a:rPr>
              <a:t>(Asset</a:t>
            </a:r>
            <a:r>
              <a:rPr lang="en-US" sz="1600" dirty="0">
                <a:latin typeface="+mn-lt"/>
                <a:cs typeface="Arial" charset="0"/>
              </a:rPr>
              <a:t>-</a:t>
            </a:r>
            <a:r>
              <a:rPr lang="en-US" sz="1600" dirty="0" smtClean="0">
                <a:latin typeface="+mn-lt"/>
                <a:cs typeface="Arial" charset="0"/>
              </a:rPr>
              <a:t>Backed Securities)</a:t>
            </a:r>
            <a:endParaRPr lang="en-US" sz="1600" dirty="0">
              <a:latin typeface="+mn-lt"/>
              <a:cs typeface="Arial" charset="0"/>
            </a:endParaRPr>
          </a:p>
        </p:txBody>
      </p:sp>
      <p:sp>
        <p:nvSpPr>
          <p:cNvPr id="20" name="TextBox 19"/>
          <p:cNvSpPr txBox="1"/>
          <p:nvPr/>
        </p:nvSpPr>
        <p:spPr>
          <a:xfrm>
            <a:off x="2438400" y="3927165"/>
            <a:ext cx="4191000" cy="461963"/>
          </a:xfrm>
          <a:prstGeom prst="rect">
            <a:avLst/>
          </a:prstGeom>
          <a:noFill/>
        </p:spPr>
        <p:txBody>
          <a:bodyPr>
            <a:spAutoFit/>
          </a:bodyPr>
          <a:lstStyle/>
          <a:p>
            <a:pPr>
              <a:defRPr/>
            </a:pPr>
            <a:r>
              <a:rPr lang="en-US" sz="2400" b="1" dirty="0" smtClean="0">
                <a:latin typeface="+mn-lt"/>
                <a:cs typeface="Arial" charset="0"/>
              </a:rPr>
              <a:t>Special </a:t>
            </a:r>
            <a:r>
              <a:rPr lang="en-US" sz="2400" b="1" dirty="0">
                <a:latin typeface="+mn-lt"/>
                <a:cs typeface="Arial" charset="0"/>
              </a:rPr>
              <a:t>Purpose Vehicle</a:t>
            </a:r>
          </a:p>
        </p:txBody>
      </p:sp>
      <p:cxnSp>
        <p:nvCxnSpPr>
          <p:cNvPr id="6163" name="Straight Arrow Connector 32"/>
          <p:cNvCxnSpPr>
            <a:cxnSpLocks noChangeShapeType="1"/>
            <a:stCxn id="22" idx="4"/>
          </p:cNvCxnSpPr>
          <p:nvPr/>
        </p:nvCxnSpPr>
        <p:spPr bwMode="auto">
          <a:xfrm>
            <a:off x="2209800" y="3050162"/>
            <a:ext cx="3175" cy="2286000"/>
          </a:xfrm>
          <a:prstGeom prst="straightConnector1">
            <a:avLst/>
          </a:prstGeom>
          <a:noFill/>
          <a:ln w="19050" algn="ctr">
            <a:solidFill>
              <a:schemeClr val="tx1"/>
            </a:solidFill>
            <a:round/>
            <a:headEnd/>
            <a:tailEnd type="arrow" w="med" len="med"/>
          </a:ln>
        </p:spPr>
      </p:cxnSp>
      <p:sp>
        <p:nvSpPr>
          <p:cNvPr id="22" name="Oval 21"/>
          <p:cNvSpPr/>
          <p:nvPr/>
        </p:nvSpPr>
        <p:spPr>
          <a:xfrm>
            <a:off x="1447800" y="2440562"/>
            <a:ext cx="1524000" cy="609600"/>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2" name="Title 1"/>
          <p:cNvSpPr>
            <a:spLocks noGrp="1"/>
          </p:cNvSpPr>
          <p:nvPr>
            <p:ph type="title"/>
          </p:nvPr>
        </p:nvSpPr>
        <p:spPr/>
        <p:txBody>
          <a:bodyPr>
            <a:normAutofit/>
          </a:bodyPr>
          <a:lstStyle/>
          <a:p>
            <a:r>
              <a:rPr lang="en-US" sz="3400" dirty="0" smtClean="0"/>
              <a:t>Manufacturing Tail Risk</a:t>
            </a:r>
            <a:br>
              <a:rPr lang="en-US" sz="3400" dirty="0" smtClean="0"/>
            </a:br>
            <a:r>
              <a:rPr lang="en-US" sz="3400" dirty="0" smtClean="0">
                <a:solidFill>
                  <a:srgbClr val="7F7F7F"/>
                </a:solidFill>
              </a:rPr>
              <a:t>When Banking was Still Boring: Securitization</a:t>
            </a:r>
            <a:endParaRPr lang="en-US" sz="3400" dirty="0">
              <a:solidFill>
                <a:srgbClr val="7F7F7F"/>
              </a:solidFill>
            </a:endParaRPr>
          </a:p>
        </p:txBody>
      </p:sp>
    </p:spTree>
    <p:extLst>
      <p:ext uri="{BB962C8B-B14F-4D97-AF65-F5344CB8AC3E}">
        <p14:creationId xmlns:p14="http://schemas.microsoft.com/office/powerpoint/2010/main" val="198708698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057400" y="2362200"/>
            <a:ext cx="53340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849688" y="2705100"/>
            <a:ext cx="1751012"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581400" y="1828800"/>
            <a:ext cx="990600" cy="457200"/>
          </a:xfrm>
          <a:prstGeom prst="rect">
            <a:avLst/>
          </a:prstGeom>
          <a:noFill/>
        </p:spPr>
        <p:txBody>
          <a:bodyPr>
            <a:spAutoFit/>
          </a:bodyPr>
          <a:lstStyle/>
          <a:p>
            <a:pPr>
              <a:defRPr/>
            </a:pPr>
            <a:r>
              <a:rPr lang="en-US" sz="2400" dirty="0">
                <a:latin typeface="+mn-lt"/>
                <a:cs typeface="Arial" charset="0"/>
              </a:rPr>
              <a:t>Assets</a:t>
            </a:r>
          </a:p>
        </p:txBody>
      </p:sp>
      <p:sp>
        <p:nvSpPr>
          <p:cNvPr id="9" name="TextBox 8"/>
          <p:cNvSpPr txBox="1"/>
          <p:nvPr/>
        </p:nvSpPr>
        <p:spPr>
          <a:xfrm>
            <a:off x="4876800" y="1828800"/>
            <a:ext cx="1371600" cy="457200"/>
          </a:xfrm>
          <a:prstGeom prst="rect">
            <a:avLst/>
          </a:prstGeom>
          <a:noFill/>
        </p:spPr>
        <p:txBody>
          <a:bodyPr>
            <a:spAutoFit/>
          </a:bodyPr>
          <a:lstStyle/>
          <a:p>
            <a:pPr>
              <a:defRPr/>
            </a:pPr>
            <a:r>
              <a:rPr lang="en-US" sz="2400" dirty="0">
                <a:latin typeface="+mn-lt"/>
                <a:cs typeface="Arial" charset="0"/>
              </a:rPr>
              <a:t>Liabilities</a:t>
            </a:r>
          </a:p>
        </p:txBody>
      </p:sp>
      <p:sp>
        <p:nvSpPr>
          <p:cNvPr id="10" name="Rectangle 9"/>
          <p:cNvSpPr/>
          <p:nvPr/>
        </p:nvSpPr>
        <p:spPr>
          <a:xfrm>
            <a:off x="4915693" y="2518349"/>
            <a:ext cx="1293813" cy="457200"/>
          </a:xfrm>
          <a:prstGeom prst="rect">
            <a:avLst/>
          </a:prstGeom>
        </p:spPr>
        <p:txBody>
          <a:bodyPr>
            <a:spAutoFit/>
          </a:bodyPr>
          <a:lstStyle/>
          <a:p>
            <a:pPr>
              <a:defRPr/>
            </a:pPr>
            <a:r>
              <a:rPr lang="en-US" sz="2400" dirty="0">
                <a:latin typeface="+mn-lt"/>
                <a:cs typeface="Arial" charset="0"/>
              </a:rPr>
              <a:t>Deposits</a:t>
            </a:r>
          </a:p>
        </p:txBody>
      </p:sp>
      <p:sp>
        <p:nvSpPr>
          <p:cNvPr id="11" name="Rectangle 10"/>
          <p:cNvSpPr/>
          <p:nvPr/>
        </p:nvSpPr>
        <p:spPr>
          <a:xfrm>
            <a:off x="4953000" y="3200400"/>
            <a:ext cx="1054100" cy="457200"/>
          </a:xfrm>
          <a:prstGeom prst="rect">
            <a:avLst/>
          </a:prstGeom>
        </p:spPr>
        <p:txBody>
          <a:bodyPr>
            <a:spAutoFit/>
          </a:bodyPr>
          <a:lstStyle/>
          <a:p>
            <a:pPr>
              <a:defRPr/>
            </a:pPr>
            <a:r>
              <a:rPr lang="en-US" sz="2400" dirty="0">
                <a:latin typeface="+mn-lt"/>
                <a:cs typeface="Arial" charset="0"/>
              </a:rPr>
              <a:t>Capital</a:t>
            </a:r>
          </a:p>
        </p:txBody>
      </p:sp>
      <p:sp>
        <p:nvSpPr>
          <p:cNvPr id="12" name="TextBox 11"/>
          <p:cNvSpPr txBox="1"/>
          <p:nvPr/>
        </p:nvSpPr>
        <p:spPr>
          <a:xfrm>
            <a:off x="3352800" y="1295400"/>
            <a:ext cx="3048000" cy="461963"/>
          </a:xfrm>
          <a:prstGeom prst="rect">
            <a:avLst/>
          </a:prstGeom>
          <a:noFill/>
        </p:spPr>
        <p:txBody>
          <a:bodyPr>
            <a:spAutoFit/>
          </a:bodyPr>
          <a:lstStyle/>
          <a:p>
            <a:pPr>
              <a:defRPr/>
            </a:pPr>
            <a:r>
              <a:rPr lang="en-US" sz="2400" b="1" dirty="0">
                <a:latin typeface="+mn-lt"/>
                <a:cs typeface="Arial" charset="0"/>
              </a:rPr>
              <a:t>Bank Balance Sheet</a:t>
            </a:r>
          </a:p>
        </p:txBody>
      </p:sp>
      <p:cxnSp>
        <p:nvCxnSpPr>
          <p:cNvPr id="13" name="Straight Connector 12"/>
          <p:cNvCxnSpPr/>
          <p:nvPr/>
        </p:nvCxnSpPr>
        <p:spPr>
          <a:xfrm>
            <a:off x="2057400" y="4953000"/>
            <a:ext cx="53340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3925888" y="5295900"/>
            <a:ext cx="1598612"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581400" y="4419600"/>
            <a:ext cx="990600" cy="457200"/>
          </a:xfrm>
          <a:prstGeom prst="rect">
            <a:avLst/>
          </a:prstGeom>
          <a:noFill/>
        </p:spPr>
        <p:txBody>
          <a:bodyPr>
            <a:spAutoFit/>
          </a:bodyPr>
          <a:lstStyle/>
          <a:p>
            <a:pPr>
              <a:defRPr/>
            </a:pPr>
            <a:r>
              <a:rPr lang="en-US" sz="2400" dirty="0">
                <a:latin typeface="+mn-lt"/>
                <a:cs typeface="Arial" charset="0"/>
              </a:rPr>
              <a:t>Assets</a:t>
            </a:r>
          </a:p>
        </p:txBody>
      </p:sp>
      <p:sp>
        <p:nvSpPr>
          <p:cNvPr id="16" name="TextBox 15"/>
          <p:cNvSpPr txBox="1"/>
          <p:nvPr/>
        </p:nvSpPr>
        <p:spPr>
          <a:xfrm>
            <a:off x="4876800" y="4419600"/>
            <a:ext cx="1371600" cy="457200"/>
          </a:xfrm>
          <a:prstGeom prst="rect">
            <a:avLst/>
          </a:prstGeom>
          <a:noFill/>
        </p:spPr>
        <p:txBody>
          <a:bodyPr>
            <a:spAutoFit/>
          </a:bodyPr>
          <a:lstStyle/>
          <a:p>
            <a:pPr>
              <a:defRPr/>
            </a:pPr>
            <a:r>
              <a:rPr lang="en-US" sz="2400" dirty="0">
                <a:latin typeface="+mn-lt"/>
                <a:cs typeface="Arial" charset="0"/>
              </a:rPr>
              <a:t>Liabilities</a:t>
            </a:r>
          </a:p>
        </p:txBody>
      </p:sp>
      <p:sp>
        <p:nvSpPr>
          <p:cNvPr id="17" name="Rectangle 16"/>
          <p:cNvSpPr/>
          <p:nvPr/>
        </p:nvSpPr>
        <p:spPr>
          <a:xfrm>
            <a:off x="4915693" y="5192848"/>
            <a:ext cx="4191000" cy="461665"/>
          </a:xfrm>
          <a:prstGeom prst="rect">
            <a:avLst/>
          </a:prstGeom>
        </p:spPr>
        <p:txBody>
          <a:bodyPr wrap="square">
            <a:spAutoFit/>
          </a:bodyPr>
          <a:lstStyle/>
          <a:p>
            <a:pPr>
              <a:defRPr/>
            </a:pPr>
            <a:r>
              <a:rPr lang="en-US" sz="2400" dirty="0" smtClean="0">
                <a:latin typeface="+mn-lt"/>
                <a:cs typeface="Arial" charset="0"/>
              </a:rPr>
              <a:t>Debt </a:t>
            </a:r>
            <a:r>
              <a:rPr lang="en-US" sz="1600" dirty="0" smtClean="0">
                <a:latin typeface="+mn-lt"/>
                <a:cs typeface="Arial" charset="0"/>
              </a:rPr>
              <a:t>(Asset</a:t>
            </a:r>
            <a:r>
              <a:rPr lang="en-US" sz="1600" dirty="0">
                <a:latin typeface="+mn-lt"/>
                <a:cs typeface="Arial" charset="0"/>
              </a:rPr>
              <a:t>-</a:t>
            </a:r>
            <a:r>
              <a:rPr lang="en-US" sz="1600" dirty="0" smtClean="0">
                <a:latin typeface="+mn-lt"/>
                <a:cs typeface="Arial" charset="0"/>
              </a:rPr>
              <a:t>Backed Commercial Paper)</a:t>
            </a:r>
            <a:endParaRPr lang="en-US" sz="1600" dirty="0">
              <a:latin typeface="+mn-lt"/>
              <a:cs typeface="Arial" charset="0"/>
            </a:endParaRPr>
          </a:p>
        </p:txBody>
      </p:sp>
      <p:sp>
        <p:nvSpPr>
          <p:cNvPr id="10256" name="TextBox 22"/>
          <p:cNvSpPr txBox="1">
            <a:spLocks noChangeArrowheads="1"/>
          </p:cNvSpPr>
          <p:nvPr/>
        </p:nvSpPr>
        <p:spPr bwMode="auto">
          <a:xfrm>
            <a:off x="4038600" y="3886200"/>
            <a:ext cx="1524000" cy="457200"/>
          </a:xfrm>
          <a:prstGeom prst="rect">
            <a:avLst/>
          </a:prstGeom>
          <a:noFill/>
          <a:ln w="9525">
            <a:noFill/>
            <a:miter lim="800000"/>
            <a:headEnd/>
            <a:tailEnd/>
          </a:ln>
        </p:spPr>
        <p:txBody>
          <a:bodyPr>
            <a:spAutoFit/>
          </a:bodyPr>
          <a:lstStyle/>
          <a:p>
            <a:pPr>
              <a:defRPr/>
            </a:pPr>
            <a:r>
              <a:rPr lang="en-US" sz="2400" b="1" dirty="0">
                <a:latin typeface="+mn-lt"/>
              </a:rPr>
              <a:t>Conduit </a:t>
            </a:r>
          </a:p>
        </p:txBody>
      </p:sp>
      <p:cxnSp>
        <p:nvCxnSpPr>
          <p:cNvPr id="9233" name="Straight Arrow Connector 33"/>
          <p:cNvCxnSpPr>
            <a:cxnSpLocks noChangeShapeType="1"/>
          </p:cNvCxnSpPr>
          <p:nvPr/>
        </p:nvCxnSpPr>
        <p:spPr bwMode="auto">
          <a:xfrm>
            <a:off x="1379196" y="5433442"/>
            <a:ext cx="678204" cy="0"/>
          </a:xfrm>
          <a:prstGeom prst="straightConnector1">
            <a:avLst/>
          </a:prstGeom>
          <a:noFill/>
          <a:ln w="19050" algn="ctr">
            <a:solidFill>
              <a:schemeClr val="tx1"/>
            </a:solidFill>
            <a:round/>
            <a:headEnd/>
            <a:tailEnd type="arrow" w="med" len="med"/>
          </a:ln>
        </p:spPr>
      </p:cxnSp>
      <p:sp>
        <p:nvSpPr>
          <p:cNvPr id="21" name="Rectangle 20"/>
          <p:cNvSpPr/>
          <p:nvPr/>
        </p:nvSpPr>
        <p:spPr>
          <a:xfrm>
            <a:off x="432085" y="3342680"/>
            <a:ext cx="1905000" cy="762000"/>
          </a:xfrm>
          <a:prstGeom prst="rect">
            <a:avLst/>
          </a:prstGeom>
        </p:spPr>
        <p:style>
          <a:lnRef idx="2">
            <a:schemeClr val="dk1"/>
          </a:lnRef>
          <a:fillRef idx="1">
            <a:schemeClr val="lt1"/>
          </a:fillRef>
          <a:effectRef idx="0">
            <a:schemeClr val="dk1"/>
          </a:effectRef>
          <a:fontRef idx="minor">
            <a:schemeClr val="dk1"/>
          </a:fontRef>
        </p:style>
        <p:txBody>
          <a:bodyPr anchor="ctr"/>
          <a:lstStyle/>
          <a:p>
            <a:pPr>
              <a:defRPr/>
            </a:pPr>
            <a:r>
              <a:rPr lang="en-US" sz="2400" dirty="0"/>
              <a:t>Guarantees</a:t>
            </a:r>
          </a:p>
        </p:txBody>
      </p:sp>
      <p:sp>
        <p:nvSpPr>
          <p:cNvPr id="24" name="Rectangle 23"/>
          <p:cNvSpPr/>
          <p:nvPr/>
        </p:nvSpPr>
        <p:spPr>
          <a:xfrm>
            <a:off x="2917802" y="2590800"/>
            <a:ext cx="909638" cy="457200"/>
          </a:xfrm>
          <a:prstGeom prst="rect">
            <a:avLst/>
          </a:prstGeom>
        </p:spPr>
        <p:txBody>
          <a:bodyPr>
            <a:spAutoFit/>
          </a:bodyPr>
          <a:lstStyle/>
          <a:p>
            <a:pPr>
              <a:defRPr/>
            </a:pPr>
            <a:r>
              <a:rPr lang="en-US" sz="2400" dirty="0">
                <a:latin typeface="+mn-lt"/>
                <a:cs typeface="Arial" charset="0"/>
              </a:rPr>
              <a:t>Loans</a:t>
            </a:r>
          </a:p>
        </p:txBody>
      </p:sp>
      <p:sp>
        <p:nvSpPr>
          <p:cNvPr id="25" name="Rectangle 24"/>
          <p:cNvSpPr/>
          <p:nvPr/>
        </p:nvSpPr>
        <p:spPr>
          <a:xfrm>
            <a:off x="2941426" y="5181600"/>
            <a:ext cx="909638" cy="457200"/>
          </a:xfrm>
          <a:prstGeom prst="rect">
            <a:avLst/>
          </a:prstGeom>
        </p:spPr>
        <p:txBody>
          <a:bodyPr>
            <a:spAutoFit/>
          </a:bodyPr>
          <a:lstStyle/>
          <a:p>
            <a:pPr>
              <a:defRPr/>
            </a:pPr>
            <a:r>
              <a:rPr lang="en-US" sz="2400" dirty="0">
                <a:latin typeface="+mn-lt"/>
                <a:cs typeface="Arial" charset="0"/>
              </a:rPr>
              <a:t>Loans</a:t>
            </a:r>
          </a:p>
        </p:txBody>
      </p:sp>
      <p:cxnSp>
        <p:nvCxnSpPr>
          <p:cNvPr id="9240" name="Straight Arrow Connector 32"/>
          <p:cNvCxnSpPr>
            <a:cxnSpLocks noChangeShapeType="1"/>
          </p:cNvCxnSpPr>
          <p:nvPr/>
        </p:nvCxnSpPr>
        <p:spPr bwMode="auto">
          <a:xfrm>
            <a:off x="3396245" y="3214687"/>
            <a:ext cx="0" cy="1890713"/>
          </a:xfrm>
          <a:prstGeom prst="straightConnector1">
            <a:avLst/>
          </a:prstGeom>
          <a:noFill/>
          <a:ln w="19050" algn="ctr">
            <a:solidFill>
              <a:schemeClr val="tx1"/>
            </a:solidFill>
            <a:round/>
            <a:headEnd/>
            <a:tailEnd type="arrow" w="med" len="med"/>
          </a:ln>
        </p:spPr>
      </p:cxnSp>
      <p:sp>
        <p:nvSpPr>
          <p:cNvPr id="27" name="Oval 26"/>
          <p:cNvSpPr/>
          <p:nvPr/>
        </p:nvSpPr>
        <p:spPr>
          <a:xfrm>
            <a:off x="2590800" y="2590800"/>
            <a:ext cx="1524000" cy="609600"/>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2" name="Title 1"/>
          <p:cNvSpPr>
            <a:spLocks noGrp="1"/>
          </p:cNvSpPr>
          <p:nvPr>
            <p:ph type="title"/>
          </p:nvPr>
        </p:nvSpPr>
        <p:spPr/>
        <p:txBody>
          <a:bodyPr>
            <a:normAutofit/>
          </a:bodyPr>
          <a:lstStyle/>
          <a:p>
            <a:r>
              <a:rPr lang="en-US" sz="3400" dirty="0" smtClean="0"/>
              <a:t>Manufacturing Tail Risk</a:t>
            </a:r>
            <a:br>
              <a:rPr lang="en-US" sz="3400" dirty="0" smtClean="0"/>
            </a:br>
            <a:r>
              <a:rPr lang="en-US" sz="3400" dirty="0" smtClean="0">
                <a:solidFill>
                  <a:srgbClr val="7F7F7F"/>
                </a:solidFill>
              </a:rPr>
              <a:t>Banking gets Exciting – First Kind</a:t>
            </a:r>
            <a:endParaRPr lang="en-US" sz="3400" dirty="0">
              <a:solidFill>
                <a:srgbClr val="7F7F7F"/>
              </a:solidFill>
            </a:endParaRPr>
          </a:p>
        </p:txBody>
      </p:sp>
      <p:cxnSp>
        <p:nvCxnSpPr>
          <p:cNvPr id="9223" name="Straight Connector 9222"/>
          <p:cNvCxnSpPr>
            <a:stCxn id="21" idx="0"/>
          </p:cNvCxnSpPr>
          <p:nvPr/>
        </p:nvCxnSpPr>
        <p:spPr>
          <a:xfrm flipH="1" flipV="1">
            <a:off x="1379196" y="2852654"/>
            <a:ext cx="5389" cy="490026"/>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225" name="Straight Connector 9224"/>
          <p:cNvCxnSpPr/>
          <p:nvPr/>
        </p:nvCxnSpPr>
        <p:spPr>
          <a:xfrm>
            <a:off x="1384585" y="2852654"/>
            <a:ext cx="672815"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228" name="Straight Connector 9227"/>
          <p:cNvCxnSpPr>
            <a:stCxn id="21" idx="2"/>
          </p:cNvCxnSpPr>
          <p:nvPr/>
        </p:nvCxnSpPr>
        <p:spPr>
          <a:xfrm flipH="1">
            <a:off x="1379196" y="4104680"/>
            <a:ext cx="5389" cy="1328762"/>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028315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600200" y="2362200"/>
            <a:ext cx="53340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392488" y="2705100"/>
            <a:ext cx="1751012"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124200" y="1828800"/>
            <a:ext cx="990600" cy="461963"/>
          </a:xfrm>
          <a:prstGeom prst="rect">
            <a:avLst/>
          </a:prstGeom>
          <a:noFill/>
        </p:spPr>
        <p:txBody>
          <a:bodyPr>
            <a:spAutoFit/>
          </a:bodyPr>
          <a:lstStyle/>
          <a:p>
            <a:pPr>
              <a:defRPr/>
            </a:pPr>
            <a:r>
              <a:rPr lang="en-US" sz="2400" dirty="0">
                <a:latin typeface="+mn-lt"/>
                <a:cs typeface="Arial" charset="0"/>
              </a:rPr>
              <a:t>Assets</a:t>
            </a:r>
          </a:p>
        </p:txBody>
      </p:sp>
      <p:sp>
        <p:nvSpPr>
          <p:cNvPr id="9" name="TextBox 8"/>
          <p:cNvSpPr txBox="1"/>
          <p:nvPr/>
        </p:nvSpPr>
        <p:spPr>
          <a:xfrm>
            <a:off x="4419600" y="1828800"/>
            <a:ext cx="1371600" cy="461963"/>
          </a:xfrm>
          <a:prstGeom prst="rect">
            <a:avLst/>
          </a:prstGeom>
          <a:noFill/>
        </p:spPr>
        <p:txBody>
          <a:bodyPr>
            <a:spAutoFit/>
          </a:bodyPr>
          <a:lstStyle/>
          <a:p>
            <a:pPr>
              <a:defRPr/>
            </a:pPr>
            <a:r>
              <a:rPr lang="en-US" sz="2400" dirty="0">
                <a:latin typeface="+mn-lt"/>
                <a:cs typeface="Arial" charset="0"/>
              </a:rPr>
              <a:t>Liabilities</a:t>
            </a:r>
          </a:p>
        </p:txBody>
      </p:sp>
      <p:sp>
        <p:nvSpPr>
          <p:cNvPr id="10" name="Rectangle 9"/>
          <p:cNvSpPr/>
          <p:nvPr/>
        </p:nvSpPr>
        <p:spPr>
          <a:xfrm>
            <a:off x="1981200" y="2537379"/>
            <a:ext cx="909638" cy="457200"/>
          </a:xfrm>
          <a:prstGeom prst="rect">
            <a:avLst/>
          </a:prstGeom>
        </p:spPr>
        <p:txBody>
          <a:bodyPr>
            <a:spAutoFit/>
          </a:bodyPr>
          <a:lstStyle/>
          <a:p>
            <a:pPr>
              <a:defRPr/>
            </a:pPr>
            <a:r>
              <a:rPr lang="en-US" sz="2400" dirty="0">
                <a:latin typeface="+mn-lt"/>
                <a:cs typeface="Arial" charset="0"/>
              </a:rPr>
              <a:t>Loans</a:t>
            </a:r>
          </a:p>
        </p:txBody>
      </p:sp>
      <p:sp>
        <p:nvSpPr>
          <p:cNvPr id="11" name="Rectangle 10"/>
          <p:cNvSpPr/>
          <p:nvPr/>
        </p:nvSpPr>
        <p:spPr>
          <a:xfrm>
            <a:off x="4495800" y="2514600"/>
            <a:ext cx="1293813" cy="461963"/>
          </a:xfrm>
          <a:prstGeom prst="rect">
            <a:avLst/>
          </a:prstGeom>
        </p:spPr>
        <p:txBody>
          <a:bodyPr>
            <a:spAutoFit/>
          </a:bodyPr>
          <a:lstStyle/>
          <a:p>
            <a:pPr>
              <a:defRPr/>
            </a:pPr>
            <a:r>
              <a:rPr lang="en-US" sz="2400" dirty="0">
                <a:latin typeface="+mn-lt"/>
                <a:cs typeface="Arial" charset="0"/>
              </a:rPr>
              <a:t>Deposits</a:t>
            </a:r>
          </a:p>
        </p:txBody>
      </p:sp>
      <p:sp>
        <p:nvSpPr>
          <p:cNvPr id="12" name="Rectangle 11"/>
          <p:cNvSpPr/>
          <p:nvPr/>
        </p:nvSpPr>
        <p:spPr>
          <a:xfrm>
            <a:off x="4495800" y="3200400"/>
            <a:ext cx="2057400" cy="461665"/>
          </a:xfrm>
          <a:prstGeom prst="rect">
            <a:avLst/>
          </a:prstGeom>
        </p:spPr>
        <p:txBody>
          <a:bodyPr wrap="square">
            <a:spAutoFit/>
          </a:bodyPr>
          <a:lstStyle/>
          <a:p>
            <a:pPr>
              <a:defRPr/>
            </a:pPr>
            <a:r>
              <a:rPr lang="en-US" sz="2400" dirty="0" smtClean="0">
                <a:latin typeface="+mn-lt"/>
                <a:cs typeface="Arial" charset="0"/>
              </a:rPr>
              <a:t>Capital</a:t>
            </a:r>
            <a:endParaRPr lang="en-US" sz="2400" dirty="0">
              <a:latin typeface="+mn-lt"/>
              <a:cs typeface="Arial" charset="0"/>
            </a:endParaRPr>
          </a:p>
        </p:txBody>
      </p:sp>
      <p:sp>
        <p:nvSpPr>
          <p:cNvPr id="13" name="TextBox 12"/>
          <p:cNvSpPr txBox="1"/>
          <p:nvPr/>
        </p:nvSpPr>
        <p:spPr>
          <a:xfrm>
            <a:off x="2867683" y="1417638"/>
            <a:ext cx="3048000" cy="461963"/>
          </a:xfrm>
          <a:prstGeom prst="rect">
            <a:avLst/>
          </a:prstGeom>
          <a:noFill/>
        </p:spPr>
        <p:txBody>
          <a:bodyPr>
            <a:spAutoFit/>
          </a:bodyPr>
          <a:lstStyle/>
          <a:p>
            <a:pPr>
              <a:defRPr/>
            </a:pPr>
            <a:r>
              <a:rPr lang="en-US" sz="2400" b="1" dirty="0">
                <a:latin typeface="+mn-lt"/>
                <a:cs typeface="Arial" charset="0"/>
              </a:rPr>
              <a:t>Bank Balance Sheet</a:t>
            </a:r>
          </a:p>
        </p:txBody>
      </p:sp>
      <p:cxnSp>
        <p:nvCxnSpPr>
          <p:cNvPr id="14" name="Straight Connector 13"/>
          <p:cNvCxnSpPr/>
          <p:nvPr/>
        </p:nvCxnSpPr>
        <p:spPr>
          <a:xfrm>
            <a:off x="1600200" y="5257800"/>
            <a:ext cx="53340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3468688" y="5600700"/>
            <a:ext cx="1598612"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124200" y="4724400"/>
            <a:ext cx="990600" cy="461963"/>
          </a:xfrm>
          <a:prstGeom prst="rect">
            <a:avLst/>
          </a:prstGeom>
          <a:noFill/>
        </p:spPr>
        <p:txBody>
          <a:bodyPr>
            <a:spAutoFit/>
          </a:bodyPr>
          <a:lstStyle/>
          <a:p>
            <a:pPr>
              <a:defRPr/>
            </a:pPr>
            <a:r>
              <a:rPr lang="en-US" sz="2400" dirty="0">
                <a:latin typeface="+mn-lt"/>
                <a:cs typeface="Arial" charset="0"/>
              </a:rPr>
              <a:t>Assets</a:t>
            </a:r>
          </a:p>
        </p:txBody>
      </p:sp>
      <p:sp>
        <p:nvSpPr>
          <p:cNvPr id="17" name="TextBox 16"/>
          <p:cNvSpPr txBox="1"/>
          <p:nvPr/>
        </p:nvSpPr>
        <p:spPr>
          <a:xfrm>
            <a:off x="4419600" y="4724400"/>
            <a:ext cx="1371600" cy="461963"/>
          </a:xfrm>
          <a:prstGeom prst="rect">
            <a:avLst/>
          </a:prstGeom>
          <a:noFill/>
        </p:spPr>
        <p:txBody>
          <a:bodyPr>
            <a:spAutoFit/>
          </a:bodyPr>
          <a:lstStyle/>
          <a:p>
            <a:pPr>
              <a:defRPr/>
            </a:pPr>
            <a:r>
              <a:rPr lang="en-US" sz="2400" dirty="0">
                <a:latin typeface="+mn-lt"/>
                <a:cs typeface="Arial" charset="0"/>
              </a:rPr>
              <a:t>Liabilities</a:t>
            </a:r>
          </a:p>
        </p:txBody>
      </p:sp>
      <p:sp>
        <p:nvSpPr>
          <p:cNvPr id="18" name="Rectangle 17"/>
          <p:cNvSpPr/>
          <p:nvPr/>
        </p:nvSpPr>
        <p:spPr>
          <a:xfrm>
            <a:off x="1994904" y="5486400"/>
            <a:ext cx="909638" cy="461963"/>
          </a:xfrm>
          <a:prstGeom prst="rect">
            <a:avLst/>
          </a:prstGeom>
        </p:spPr>
        <p:txBody>
          <a:bodyPr>
            <a:spAutoFit/>
          </a:bodyPr>
          <a:lstStyle/>
          <a:p>
            <a:pPr>
              <a:defRPr/>
            </a:pPr>
            <a:r>
              <a:rPr lang="en-US" sz="2400" dirty="0">
                <a:latin typeface="+mn-lt"/>
                <a:cs typeface="Arial" charset="0"/>
              </a:rPr>
              <a:t>Loans</a:t>
            </a:r>
          </a:p>
        </p:txBody>
      </p:sp>
      <p:sp>
        <p:nvSpPr>
          <p:cNvPr id="19" name="Rectangle 18"/>
          <p:cNvSpPr/>
          <p:nvPr/>
        </p:nvSpPr>
        <p:spPr>
          <a:xfrm>
            <a:off x="4572000" y="5486400"/>
            <a:ext cx="3211580" cy="461665"/>
          </a:xfrm>
          <a:prstGeom prst="rect">
            <a:avLst/>
          </a:prstGeom>
        </p:spPr>
        <p:txBody>
          <a:bodyPr wrap="square">
            <a:spAutoFit/>
          </a:bodyPr>
          <a:lstStyle/>
          <a:p>
            <a:pPr>
              <a:defRPr/>
            </a:pPr>
            <a:r>
              <a:rPr lang="en-US" sz="2400" dirty="0">
                <a:latin typeface="+mn-lt"/>
                <a:cs typeface="Arial" charset="0"/>
              </a:rPr>
              <a:t>Asset-</a:t>
            </a:r>
            <a:r>
              <a:rPr lang="en-US" sz="2400" dirty="0" smtClean="0">
                <a:latin typeface="+mn-lt"/>
                <a:cs typeface="Arial" charset="0"/>
              </a:rPr>
              <a:t>Backed Securities</a:t>
            </a:r>
            <a:endParaRPr lang="en-US" sz="2400" dirty="0">
              <a:latin typeface="+mn-lt"/>
              <a:cs typeface="Arial" charset="0"/>
            </a:endParaRPr>
          </a:p>
        </p:txBody>
      </p:sp>
      <p:sp>
        <p:nvSpPr>
          <p:cNvPr id="20" name="TextBox 19"/>
          <p:cNvSpPr txBox="1"/>
          <p:nvPr/>
        </p:nvSpPr>
        <p:spPr>
          <a:xfrm>
            <a:off x="2590800" y="4125106"/>
            <a:ext cx="3886200" cy="461963"/>
          </a:xfrm>
          <a:prstGeom prst="rect">
            <a:avLst/>
          </a:prstGeom>
          <a:noFill/>
        </p:spPr>
        <p:txBody>
          <a:bodyPr>
            <a:spAutoFit/>
          </a:bodyPr>
          <a:lstStyle/>
          <a:p>
            <a:pPr>
              <a:defRPr/>
            </a:pPr>
            <a:r>
              <a:rPr lang="en-US" sz="2400" b="1" dirty="0" smtClean="0">
                <a:latin typeface="+mn-lt"/>
                <a:cs typeface="Arial" charset="0"/>
              </a:rPr>
              <a:t>Special Purpose Vehicle</a:t>
            </a:r>
            <a:endParaRPr lang="en-US" sz="2400" b="1" dirty="0">
              <a:latin typeface="+mn-lt"/>
              <a:cs typeface="Arial" charset="0"/>
            </a:endParaRPr>
          </a:p>
        </p:txBody>
      </p:sp>
      <p:cxnSp>
        <p:nvCxnSpPr>
          <p:cNvPr id="20499" name="Straight Arrow Connector 32"/>
          <p:cNvCxnSpPr>
            <a:cxnSpLocks noChangeShapeType="1"/>
            <a:stCxn id="22" idx="4"/>
          </p:cNvCxnSpPr>
          <p:nvPr/>
        </p:nvCxnSpPr>
        <p:spPr bwMode="auto">
          <a:xfrm>
            <a:off x="2438400" y="3124200"/>
            <a:ext cx="0" cy="2286000"/>
          </a:xfrm>
          <a:prstGeom prst="straightConnector1">
            <a:avLst/>
          </a:prstGeom>
          <a:noFill/>
          <a:ln w="19050" algn="ctr">
            <a:solidFill>
              <a:schemeClr val="tx1"/>
            </a:solidFill>
            <a:round/>
            <a:headEnd/>
            <a:tailEnd type="arrow" w="med" len="med"/>
          </a:ln>
        </p:spPr>
      </p:cxnSp>
      <p:sp>
        <p:nvSpPr>
          <p:cNvPr id="22" name="Oval 21"/>
          <p:cNvSpPr/>
          <p:nvPr/>
        </p:nvSpPr>
        <p:spPr>
          <a:xfrm>
            <a:off x="1676400" y="2514600"/>
            <a:ext cx="1524000" cy="609600"/>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cxnSp>
        <p:nvCxnSpPr>
          <p:cNvPr id="20501" name="Straight Arrow Connector 43"/>
          <p:cNvCxnSpPr>
            <a:cxnSpLocks noChangeShapeType="1"/>
          </p:cNvCxnSpPr>
          <p:nvPr/>
        </p:nvCxnSpPr>
        <p:spPr bwMode="auto">
          <a:xfrm flipH="1" flipV="1">
            <a:off x="3886200" y="3276600"/>
            <a:ext cx="1828800" cy="2057400"/>
          </a:xfrm>
          <a:prstGeom prst="straightConnector1">
            <a:avLst/>
          </a:prstGeom>
          <a:noFill/>
          <a:ln w="19050" cmpd="sng" algn="ctr">
            <a:solidFill>
              <a:schemeClr val="tx1"/>
            </a:solidFill>
            <a:round/>
            <a:headEnd/>
            <a:tailEnd type="arrow" w="med" len="med"/>
          </a:ln>
        </p:spPr>
      </p:cxnSp>
      <p:sp>
        <p:nvSpPr>
          <p:cNvPr id="24" name="Oval 40"/>
          <p:cNvSpPr/>
          <p:nvPr/>
        </p:nvSpPr>
        <p:spPr>
          <a:xfrm>
            <a:off x="4343400" y="5334000"/>
            <a:ext cx="3672322" cy="928688"/>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2" name="Title 1"/>
          <p:cNvSpPr>
            <a:spLocks noGrp="1"/>
          </p:cNvSpPr>
          <p:nvPr>
            <p:ph type="title"/>
          </p:nvPr>
        </p:nvSpPr>
        <p:spPr/>
        <p:txBody>
          <a:bodyPr>
            <a:normAutofit/>
          </a:bodyPr>
          <a:lstStyle/>
          <a:p>
            <a:r>
              <a:rPr lang="en-US" sz="3400" dirty="0" smtClean="0"/>
              <a:t>Manufacturing Tail Risk</a:t>
            </a:r>
            <a:br>
              <a:rPr lang="en-US" sz="3400" dirty="0" smtClean="0"/>
            </a:br>
            <a:r>
              <a:rPr lang="en-US" sz="3400" dirty="0" smtClean="0">
                <a:solidFill>
                  <a:srgbClr val="7F7F7F"/>
                </a:solidFill>
              </a:rPr>
              <a:t>Banking gets Exciting – Second Kind</a:t>
            </a:r>
            <a:endParaRPr lang="en-US" sz="3400" dirty="0"/>
          </a:p>
        </p:txBody>
      </p:sp>
      <p:sp>
        <p:nvSpPr>
          <p:cNvPr id="3" name="TextBox 2"/>
          <p:cNvSpPr txBox="1"/>
          <p:nvPr/>
        </p:nvSpPr>
        <p:spPr>
          <a:xfrm>
            <a:off x="5724513" y="3662065"/>
            <a:ext cx="3110539" cy="461665"/>
          </a:xfrm>
          <a:prstGeom prst="rect">
            <a:avLst/>
          </a:prstGeom>
          <a:noFill/>
          <a:ln w="19050" cmpd="sng">
            <a:solidFill>
              <a:schemeClr val="tx1"/>
            </a:solidFill>
          </a:ln>
        </p:spPr>
        <p:txBody>
          <a:bodyPr wrap="square" rtlCol="0">
            <a:spAutoFit/>
          </a:bodyPr>
          <a:lstStyle/>
          <a:p>
            <a:r>
              <a:rPr lang="en-US" sz="2400" dirty="0" smtClean="0"/>
              <a:t>Credit Rating Agencies</a:t>
            </a:r>
            <a:endParaRPr lang="en-US" sz="2400" dirty="0"/>
          </a:p>
        </p:txBody>
      </p:sp>
      <p:cxnSp>
        <p:nvCxnSpPr>
          <p:cNvPr id="21" name="Straight Arrow Connector 20"/>
          <p:cNvCxnSpPr>
            <a:stCxn id="3" idx="2"/>
          </p:cNvCxnSpPr>
          <p:nvPr/>
        </p:nvCxnSpPr>
        <p:spPr>
          <a:xfrm>
            <a:off x="7279783" y="4123730"/>
            <a:ext cx="12203" cy="1362670"/>
          </a:xfrm>
          <a:prstGeom prst="straightConnector1">
            <a:avLst/>
          </a:prstGeom>
          <a:ln w="12700" cmpd="sng">
            <a:tailEnd type="arrow"/>
          </a:ln>
        </p:spPr>
        <p:style>
          <a:lnRef idx="2">
            <a:schemeClr val="dk1"/>
          </a:lnRef>
          <a:fillRef idx="0">
            <a:schemeClr val="dk1"/>
          </a:fillRef>
          <a:effectRef idx="1">
            <a:schemeClr val="dk1"/>
          </a:effectRef>
          <a:fontRef idx="minor">
            <a:schemeClr val="tx1"/>
          </a:fontRef>
        </p:style>
      </p:cxnSp>
      <p:sp>
        <p:nvSpPr>
          <p:cNvPr id="25" name="TextBox 24"/>
          <p:cNvSpPr txBox="1"/>
          <p:nvPr/>
        </p:nvSpPr>
        <p:spPr>
          <a:xfrm>
            <a:off x="7279783" y="4262735"/>
            <a:ext cx="792013" cy="923330"/>
          </a:xfrm>
          <a:prstGeom prst="rect">
            <a:avLst/>
          </a:prstGeom>
          <a:noFill/>
        </p:spPr>
        <p:txBody>
          <a:bodyPr wrap="square" rtlCol="0">
            <a:spAutoFit/>
          </a:bodyPr>
          <a:lstStyle/>
          <a:p>
            <a:r>
              <a:rPr lang="en-US" dirty="0" smtClean="0"/>
              <a:t>AAA</a:t>
            </a:r>
          </a:p>
          <a:p>
            <a:r>
              <a:rPr lang="en-US" dirty="0" smtClean="0"/>
              <a:t>BB</a:t>
            </a:r>
          </a:p>
          <a:p>
            <a:r>
              <a:rPr lang="en-US" dirty="0" smtClean="0"/>
              <a:t>NR</a:t>
            </a:r>
            <a:endParaRPr lang="en-US" dirty="0"/>
          </a:p>
        </p:txBody>
      </p:sp>
    </p:spTree>
    <p:extLst>
      <p:ext uri="{BB962C8B-B14F-4D97-AF65-F5344CB8AC3E}">
        <p14:creationId xmlns:p14="http://schemas.microsoft.com/office/powerpoint/2010/main" val="29176017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449995" y="2362200"/>
            <a:ext cx="53340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146698" y="2705100"/>
            <a:ext cx="1751012"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837445" y="1828800"/>
            <a:ext cx="990600" cy="461963"/>
          </a:xfrm>
          <a:prstGeom prst="rect">
            <a:avLst/>
          </a:prstGeom>
          <a:noFill/>
        </p:spPr>
        <p:txBody>
          <a:bodyPr>
            <a:spAutoFit/>
          </a:bodyPr>
          <a:lstStyle/>
          <a:p>
            <a:pPr>
              <a:defRPr/>
            </a:pPr>
            <a:r>
              <a:rPr lang="en-US" sz="2400" dirty="0">
                <a:latin typeface="+mn-lt"/>
                <a:cs typeface="Arial" charset="0"/>
              </a:rPr>
              <a:t>Assets</a:t>
            </a:r>
          </a:p>
        </p:txBody>
      </p:sp>
      <p:sp>
        <p:nvSpPr>
          <p:cNvPr id="9" name="TextBox 8"/>
          <p:cNvSpPr txBox="1"/>
          <p:nvPr/>
        </p:nvSpPr>
        <p:spPr>
          <a:xfrm>
            <a:off x="4187465" y="1828800"/>
            <a:ext cx="1371600" cy="461963"/>
          </a:xfrm>
          <a:prstGeom prst="rect">
            <a:avLst/>
          </a:prstGeom>
          <a:noFill/>
        </p:spPr>
        <p:txBody>
          <a:bodyPr>
            <a:spAutoFit/>
          </a:bodyPr>
          <a:lstStyle/>
          <a:p>
            <a:pPr>
              <a:defRPr/>
            </a:pPr>
            <a:r>
              <a:rPr lang="en-US" sz="2400" dirty="0">
                <a:latin typeface="+mn-lt"/>
                <a:cs typeface="Arial" charset="0"/>
              </a:rPr>
              <a:t>Liabilities</a:t>
            </a:r>
          </a:p>
        </p:txBody>
      </p:sp>
      <p:sp>
        <p:nvSpPr>
          <p:cNvPr id="10" name="Rectangle 9"/>
          <p:cNvSpPr/>
          <p:nvPr/>
        </p:nvSpPr>
        <p:spPr>
          <a:xfrm>
            <a:off x="1981200" y="2667000"/>
            <a:ext cx="909638" cy="457200"/>
          </a:xfrm>
          <a:prstGeom prst="rect">
            <a:avLst/>
          </a:prstGeom>
        </p:spPr>
        <p:txBody>
          <a:bodyPr>
            <a:spAutoFit/>
          </a:bodyPr>
          <a:lstStyle/>
          <a:p>
            <a:pPr>
              <a:defRPr/>
            </a:pPr>
            <a:r>
              <a:rPr lang="en-US" sz="2400" dirty="0">
                <a:latin typeface="+mn-lt"/>
                <a:cs typeface="Arial" charset="0"/>
              </a:rPr>
              <a:t>Loans</a:t>
            </a:r>
          </a:p>
        </p:txBody>
      </p:sp>
      <p:sp>
        <p:nvSpPr>
          <p:cNvPr id="11" name="Rectangle 10"/>
          <p:cNvSpPr/>
          <p:nvPr/>
        </p:nvSpPr>
        <p:spPr>
          <a:xfrm>
            <a:off x="4250010" y="2514600"/>
            <a:ext cx="1293813" cy="461963"/>
          </a:xfrm>
          <a:prstGeom prst="rect">
            <a:avLst/>
          </a:prstGeom>
        </p:spPr>
        <p:txBody>
          <a:bodyPr>
            <a:spAutoFit/>
          </a:bodyPr>
          <a:lstStyle/>
          <a:p>
            <a:pPr>
              <a:defRPr/>
            </a:pPr>
            <a:r>
              <a:rPr lang="en-US" sz="2400" dirty="0">
                <a:latin typeface="+mn-lt"/>
                <a:cs typeface="Arial" charset="0"/>
              </a:rPr>
              <a:t>Deposits</a:t>
            </a:r>
          </a:p>
        </p:txBody>
      </p:sp>
      <p:sp>
        <p:nvSpPr>
          <p:cNvPr id="12" name="Rectangle 11"/>
          <p:cNvSpPr/>
          <p:nvPr/>
        </p:nvSpPr>
        <p:spPr>
          <a:xfrm>
            <a:off x="4271590" y="3200400"/>
            <a:ext cx="2057400" cy="461665"/>
          </a:xfrm>
          <a:prstGeom prst="rect">
            <a:avLst/>
          </a:prstGeom>
        </p:spPr>
        <p:txBody>
          <a:bodyPr wrap="square">
            <a:spAutoFit/>
          </a:bodyPr>
          <a:lstStyle/>
          <a:p>
            <a:pPr>
              <a:defRPr/>
            </a:pPr>
            <a:r>
              <a:rPr lang="en-US" sz="2400" dirty="0" smtClean="0">
                <a:latin typeface="+mn-lt"/>
                <a:cs typeface="Arial" charset="0"/>
              </a:rPr>
              <a:t>Capital</a:t>
            </a:r>
            <a:endParaRPr lang="en-US" sz="2400" dirty="0">
              <a:latin typeface="+mn-lt"/>
              <a:cs typeface="Arial" charset="0"/>
            </a:endParaRPr>
          </a:p>
        </p:txBody>
      </p:sp>
      <p:sp>
        <p:nvSpPr>
          <p:cNvPr id="13" name="TextBox 12"/>
          <p:cNvSpPr txBox="1"/>
          <p:nvPr/>
        </p:nvSpPr>
        <p:spPr>
          <a:xfrm>
            <a:off x="2580928" y="1417638"/>
            <a:ext cx="3048000" cy="461963"/>
          </a:xfrm>
          <a:prstGeom prst="rect">
            <a:avLst/>
          </a:prstGeom>
          <a:noFill/>
        </p:spPr>
        <p:txBody>
          <a:bodyPr>
            <a:spAutoFit/>
          </a:bodyPr>
          <a:lstStyle/>
          <a:p>
            <a:pPr>
              <a:defRPr/>
            </a:pPr>
            <a:r>
              <a:rPr lang="en-US" sz="2400" b="1" dirty="0">
                <a:latin typeface="+mn-lt"/>
                <a:cs typeface="Arial" charset="0"/>
              </a:rPr>
              <a:t>Bank Balance Sheet</a:t>
            </a:r>
          </a:p>
        </p:txBody>
      </p:sp>
      <p:cxnSp>
        <p:nvCxnSpPr>
          <p:cNvPr id="14" name="Straight Connector 13"/>
          <p:cNvCxnSpPr/>
          <p:nvPr/>
        </p:nvCxnSpPr>
        <p:spPr>
          <a:xfrm>
            <a:off x="1463650" y="5257800"/>
            <a:ext cx="53340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3291173" y="5600700"/>
            <a:ext cx="1598612"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933030" y="4724400"/>
            <a:ext cx="990600" cy="461963"/>
          </a:xfrm>
          <a:prstGeom prst="rect">
            <a:avLst/>
          </a:prstGeom>
          <a:noFill/>
        </p:spPr>
        <p:txBody>
          <a:bodyPr>
            <a:spAutoFit/>
          </a:bodyPr>
          <a:lstStyle/>
          <a:p>
            <a:pPr>
              <a:defRPr/>
            </a:pPr>
            <a:r>
              <a:rPr lang="en-US" sz="2400" dirty="0">
                <a:latin typeface="+mn-lt"/>
                <a:cs typeface="Arial" charset="0"/>
              </a:rPr>
              <a:t>Assets</a:t>
            </a:r>
          </a:p>
        </p:txBody>
      </p:sp>
      <p:sp>
        <p:nvSpPr>
          <p:cNvPr id="17" name="TextBox 16"/>
          <p:cNvSpPr txBox="1"/>
          <p:nvPr/>
        </p:nvSpPr>
        <p:spPr>
          <a:xfrm>
            <a:off x="4283050" y="4724400"/>
            <a:ext cx="1371600" cy="461963"/>
          </a:xfrm>
          <a:prstGeom prst="rect">
            <a:avLst/>
          </a:prstGeom>
          <a:noFill/>
        </p:spPr>
        <p:txBody>
          <a:bodyPr>
            <a:spAutoFit/>
          </a:bodyPr>
          <a:lstStyle/>
          <a:p>
            <a:pPr>
              <a:defRPr/>
            </a:pPr>
            <a:r>
              <a:rPr lang="en-US" sz="2400" dirty="0">
                <a:latin typeface="+mn-lt"/>
                <a:cs typeface="Arial" charset="0"/>
              </a:rPr>
              <a:t>Liabilities</a:t>
            </a:r>
          </a:p>
        </p:txBody>
      </p:sp>
      <p:sp>
        <p:nvSpPr>
          <p:cNvPr id="18" name="Rectangle 17"/>
          <p:cNvSpPr/>
          <p:nvPr/>
        </p:nvSpPr>
        <p:spPr>
          <a:xfrm>
            <a:off x="1985776" y="5486400"/>
            <a:ext cx="909638" cy="461963"/>
          </a:xfrm>
          <a:prstGeom prst="rect">
            <a:avLst/>
          </a:prstGeom>
        </p:spPr>
        <p:txBody>
          <a:bodyPr>
            <a:spAutoFit/>
          </a:bodyPr>
          <a:lstStyle/>
          <a:p>
            <a:pPr>
              <a:defRPr/>
            </a:pPr>
            <a:r>
              <a:rPr lang="en-US" sz="2400" dirty="0">
                <a:latin typeface="+mn-lt"/>
                <a:cs typeface="Arial" charset="0"/>
              </a:rPr>
              <a:t>Loans</a:t>
            </a:r>
          </a:p>
        </p:txBody>
      </p:sp>
      <p:sp>
        <p:nvSpPr>
          <p:cNvPr id="19" name="Rectangle 18"/>
          <p:cNvSpPr/>
          <p:nvPr/>
        </p:nvSpPr>
        <p:spPr>
          <a:xfrm>
            <a:off x="4298900" y="5486400"/>
            <a:ext cx="3211580" cy="461665"/>
          </a:xfrm>
          <a:prstGeom prst="rect">
            <a:avLst/>
          </a:prstGeom>
        </p:spPr>
        <p:txBody>
          <a:bodyPr wrap="square">
            <a:spAutoFit/>
          </a:bodyPr>
          <a:lstStyle/>
          <a:p>
            <a:pPr>
              <a:defRPr/>
            </a:pPr>
            <a:r>
              <a:rPr lang="en-US" sz="2400" dirty="0">
                <a:latin typeface="+mn-lt"/>
                <a:cs typeface="Arial" charset="0"/>
              </a:rPr>
              <a:t>Asset-</a:t>
            </a:r>
            <a:r>
              <a:rPr lang="en-US" sz="2400" dirty="0" smtClean="0">
                <a:latin typeface="+mn-lt"/>
                <a:cs typeface="Arial" charset="0"/>
              </a:rPr>
              <a:t>Backed Securities</a:t>
            </a:r>
            <a:endParaRPr lang="en-US" sz="2400" dirty="0">
              <a:latin typeface="+mn-lt"/>
              <a:cs typeface="Arial" charset="0"/>
            </a:endParaRPr>
          </a:p>
        </p:txBody>
      </p:sp>
      <p:sp>
        <p:nvSpPr>
          <p:cNvPr id="20" name="TextBox 19"/>
          <p:cNvSpPr txBox="1"/>
          <p:nvPr/>
        </p:nvSpPr>
        <p:spPr>
          <a:xfrm>
            <a:off x="2440595" y="4125106"/>
            <a:ext cx="3886200" cy="461963"/>
          </a:xfrm>
          <a:prstGeom prst="rect">
            <a:avLst/>
          </a:prstGeom>
          <a:noFill/>
        </p:spPr>
        <p:txBody>
          <a:bodyPr>
            <a:spAutoFit/>
          </a:bodyPr>
          <a:lstStyle/>
          <a:p>
            <a:pPr>
              <a:defRPr/>
            </a:pPr>
            <a:r>
              <a:rPr lang="en-US" sz="2400" b="1" dirty="0" smtClean="0">
                <a:latin typeface="+mn-lt"/>
                <a:cs typeface="Arial" charset="0"/>
              </a:rPr>
              <a:t>Special Purpose Vehicle</a:t>
            </a:r>
            <a:endParaRPr lang="en-US" sz="2400" b="1" dirty="0">
              <a:latin typeface="+mn-lt"/>
              <a:cs typeface="Arial" charset="0"/>
            </a:endParaRPr>
          </a:p>
        </p:txBody>
      </p:sp>
      <p:cxnSp>
        <p:nvCxnSpPr>
          <p:cNvPr id="20499" name="Straight Arrow Connector 32"/>
          <p:cNvCxnSpPr>
            <a:cxnSpLocks noChangeShapeType="1"/>
            <a:stCxn id="22" idx="4"/>
          </p:cNvCxnSpPr>
          <p:nvPr/>
        </p:nvCxnSpPr>
        <p:spPr bwMode="auto">
          <a:xfrm>
            <a:off x="2438400" y="3200400"/>
            <a:ext cx="0" cy="2286000"/>
          </a:xfrm>
          <a:prstGeom prst="straightConnector1">
            <a:avLst/>
          </a:prstGeom>
          <a:noFill/>
          <a:ln w="19050" algn="ctr">
            <a:solidFill>
              <a:schemeClr val="tx1"/>
            </a:solidFill>
            <a:round/>
            <a:headEnd/>
            <a:tailEnd type="arrow" w="med" len="med"/>
          </a:ln>
        </p:spPr>
      </p:cxnSp>
      <p:sp>
        <p:nvSpPr>
          <p:cNvPr id="22" name="Oval 21"/>
          <p:cNvSpPr/>
          <p:nvPr/>
        </p:nvSpPr>
        <p:spPr>
          <a:xfrm>
            <a:off x="1676400" y="2590800"/>
            <a:ext cx="1524000" cy="609600"/>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cxnSp>
        <p:nvCxnSpPr>
          <p:cNvPr id="20501" name="Straight Arrow Connector 43"/>
          <p:cNvCxnSpPr>
            <a:cxnSpLocks noChangeShapeType="1"/>
          </p:cNvCxnSpPr>
          <p:nvPr/>
        </p:nvCxnSpPr>
        <p:spPr bwMode="auto">
          <a:xfrm flipH="1" flipV="1">
            <a:off x="3454817" y="3200400"/>
            <a:ext cx="2260186" cy="2133602"/>
          </a:xfrm>
          <a:prstGeom prst="straightConnector1">
            <a:avLst/>
          </a:prstGeom>
          <a:noFill/>
          <a:ln w="19050" cmpd="sng" algn="ctr">
            <a:solidFill>
              <a:schemeClr val="tx1"/>
            </a:solidFill>
            <a:round/>
            <a:headEnd/>
            <a:tailEnd type="arrow" w="med" len="med"/>
          </a:ln>
        </p:spPr>
      </p:cxnSp>
      <p:sp>
        <p:nvSpPr>
          <p:cNvPr id="24" name="Oval 40"/>
          <p:cNvSpPr/>
          <p:nvPr/>
        </p:nvSpPr>
        <p:spPr>
          <a:xfrm>
            <a:off x="4193195" y="5334000"/>
            <a:ext cx="3672322" cy="928688"/>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2" name="Title 1"/>
          <p:cNvSpPr>
            <a:spLocks noGrp="1"/>
          </p:cNvSpPr>
          <p:nvPr>
            <p:ph type="title"/>
          </p:nvPr>
        </p:nvSpPr>
        <p:spPr/>
        <p:txBody>
          <a:bodyPr>
            <a:normAutofit/>
          </a:bodyPr>
          <a:lstStyle/>
          <a:p>
            <a:r>
              <a:rPr lang="en-US" sz="3400" dirty="0" smtClean="0"/>
              <a:t>Manufacturing Tail Risk</a:t>
            </a:r>
            <a:br>
              <a:rPr lang="en-US" sz="3400" dirty="0" smtClean="0"/>
            </a:br>
            <a:r>
              <a:rPr lang="en-US" sz="3400" dirty="0" smtClean="0">
                <a:solidFill>
                  <a:srgbClr val="7F7F7F"/>
                </a:solidFill>
              </a:rPr>
              <a:t>Banking gets Exciting – Third Kind</a:t>
            </a:r>
            <a:endParaRPr lang="en-US" sz="3400" dirty="0"/>
          </a:p>
        </p:txBody>
      </p:sp>
      <p:sp>
        <p:nvSpPr>
          <p:cNvPr id="27" name="TextBox 26"/>
          <p:cNvSpPr txBox="1"/>
          <p:nvPr/>
        </p:nvSpPr>
        <p:spPr>
          <a:xfrm>
            <a:off x="5817213" y="2555021"/>
            <a:ext cx="2944447" cy="1200328"/>
          </a:xfrm>
          <a:prstGeom prst="rect">
            <a:avLst/>
          </a:prstGeom>
          <a:noFill/>
          <a:ln w="19050" cmpd="sng">
            <a:solidFill>
              <a:schemeClr val="tx1"/>
            </a:solidFill>
          </a:ln>
        </p:spPr>
        <p:txBody>
          <a:bodyPr wrap="square" rtlCol="0">
            <a:spAutoFit/>
          </a:bodyPr>
          <a:lstStyle/>
          <a:p>
            <a:pPr algn="ctr"/>
            <a:r>
              <a:rPr lang="en-US" sz="2400" dirty="0" smtClean="0"/>
              <a:t>Credit Default Swaps</a:t>
            </a:r>
          </a:p>
          <a:p>
            <a:pPr algn="ctr"/>
            <a:r>
              <a:rPr lang="en-US" sz="2400" dirty="0" smtClean="0"/>
              <a:t>+</a:t>
            </a:r>
          </a:p>
          <a:p>
            <a:pPr algn="ctr"/>
            <a:r>
              <a:rPr lang="en-US" sz="2400" dirty="0" smtClean="0"/>
              <a:t>Guarantees</a:t>
            </a:r>
            <a:endParaRPr lang="en-US" sz="2400" dirty="0"/>
          </a:p>
        </p:txBody>
      </p:sp>
      <p:sp>
        <p:nvSpPr>
          <p:cNvPr id="20481" name="TextBox 20480"/>
          <p:cNvSpPr txBox="1"/>
          <p:nvPr/>
        </p:nvSpPr>
        <p:spPr>
          <a:xfrm>
            <a:off x="5578452" y="3985115"/>
            <a:ext cx="3428997" cy="1200328"/>
          </a:xfrm>
          <a:prstGeom prst="rect">
            <a:avLst/>
          </a:prstGeom>
          <a:noFill/>
          <a:ln w="19050" cmpd="sng">
            <a:solidFill>
              <a:srgbClr val="000000"/>
            </a:solidFill>
          </a:ln>
        </p:spPr>
        <p:txBody>
          <a:bodyPr wrap="square" rtlCol="0">
            <a:spAutoFit/>
          </a:bodyPr>
          <a:lstStyle/>
          <a:p>
            <a:pPr algn="ctr"/>
            <a:r>
              <a:rPr lang="en-US" sz="2400" dirty="0" smtClean="0"/>
              <a:t>Fannie Mae - Freddy Mac</a:t>
            </a:r>
          </a:p>
          <a:p>
            <a:pPr algn="ctr"/>
            <a:r>
              <a:rPr lang="en-US" sz="2400" dirty="0" smtClean="0"/>
              <a:t>AIG</a:t>
            </a:r>
          </a:p>
          <a:p>
            <a:pPr algn="ctr"/>
            <a:r>
              <a:rPr lang="en-US" sz="2400" dirty="0" smtClean="0"/>
              <a:t>Bond Insurers</a:t>
            </a:r>
            <a:endParaRPr lang="en-US" sz="2400" dirty="0"/>
          </a:p>
        </p:txBody>
      </p:sp>
      <p:cxnSp>
        <p:nvCxnSpPr>
          <p:cNvPr id="20493" name="Straight Arrow Connector 20492"/>
          <p:cNvCxnSpPr/>
          <p:nvPr/>
        </p:nvCxnSpPr>
        <p:spPr>
          <a:xfrm flipH="1">
            <a:off x="3454818" y="3200400"/>
            <a:ext cx="2348740" cy="0"/>
          </a:xfrm>
          <a:prstGeom prst="straightConnector1">
            <a:avLst/>
          </a:prstGeom>
          <a:ln w="190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0503" name="Straight Arrow Connector 20502"/>
          <p:cNvCxnSpPr>
            <a:stCxn id="20481" idx="0"/>
            <a:endCxn id="27" idx="2"/>
          </p:cNvCxnSpPr>
          <p:nvPr/>
        </p:nvCxnSpPr>
        <p:spPr>
          <a:xfrm flipH="1" flipV="1">
            <a:off x="7289437" y="3755349"/>
            <a:ext cx="3514" cy="229766"/>
          </a:xfrm>
          <a:prstGeom prst="straightConnector1">
            <a:avLst/>
          </a:prstGeom>
          <a:ln w="127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0049908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dirty="0" smtClean="0"/>
              <a:t>A ROUGH MAP OF THE INDIAN CREDIT SYSTEM</a:t>
            </a:r>
            <a:endParaRPr lang="en-US" dirty="0"/>
          </a:p>
        </p:txBody>
      </p:sp>
      <p:sp>
        <p:nvSpPr>
          <p:cNvPr id="2" name="Slide Number Placeholder 1"/>
          <p:cNvSpPr>
            <a:spLocks noGrp="1"/>
          </p:cNvSpPr>
          <p:nvPr>
            <p:ph type="sldNum" sz="quarter" idx="12"/>
          </p:nvPr>
        </p:nvSpPr>
        <p:spPr/>
        <p:txBody>
          <a:bodyPr/>
          <a:lstStyle/>
          <a:p>
            <a:fld id="{01D299A4-A2C3-4D4C-B02C-559159442080}" type="slidenum">
              <a:rPr lang="en-US" smtClean="0"/>
              <a:pPr/>
              <a:t>19</a:t>
            </a:fld>
            <a:endParaRPr lang="en-US" dirty="0"/>
          </a:p>
        </p:txBody>
      </p:sp>
    </p:spTree>
    <p:extLst>
      <p:ext uri="{BB962C8B-B14F-4D97-AF65-F5344CB8AC3E}">
        <p14:creationId xmlns:p14="http://schemas.microsoft.com/office/powerpoint/2010/main" val="17027893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301625" y="381000"/>
            <a:ext cx="8534400" cy="606425"/>
          </a:xfrm>
        </p:spPr>
        <p:txBody>
          <a:bodyPr/>
          <a:lstStyle/>
          <a:p>
            <a:pPr eaLnBrk="1" hangingPunct="1"/>
            <a:r>
              <a:rPr lang="en-US" sz="3200" b="1" dirty="0">
                <a:latin typeface="Calibri"/>
                <a:cs typeface="Calibri"/>
              </a:rPr>
              <a:t>Important Ongoing Debates</a:t>
            </a:r>
          </a:p>
        </p:txBody>
      </p:sp>
      <p:sp>
        <p:nvSpPr>
          <p:cNvPr id="18434" name="Content Placeholder 2"/>
          <p:cNvSpPr>
            <a:spLocks noGrp="1"/>
          </p:cNvSpPr>
          <p:nvPr>
            <p:ph sz="quarter" idx="1"/>
          </p:nvPr>
        </p:nvSpPr>
        <p:spPr>
          <a:xfrm>
            <a:off x="228600" y="1295400"/>
            <a:ext cx="8504238" cy="4572000"/>
          </a:xfrm>
        </p:spPr>
        <p:txBody>
          <a:bodyPr/>
          <a:lstStyle/>
          <a:p>
            <a:pPr lvl="1" eaLnBrk="1" hangingPunct="1"/>
            <a:endParaRPr lang="en-US" sz="2400" dirty="0">
              <a:latin typeface="Georgia" charset="0"/>
            </a:endParaRPr>
          </a:p>
          <a:p>
            <a:pPr lvl="1" eaLnBrk="1" hangingPunct="1">
              <a:buFont typeface="Wingdings" charset="0"/>
              <a:buNone/>
            </a:pPr>
            <a:r>
              <a:rPr lang="en-US" sz="2400" dirty="0">
                <a:latin typeface="Calibri"/>
                <a:cs typeface="Calibri"/>
              </a:rPr>
              <a:t>I. What is </a:t>
            </a:r>
            <a:r>
              <a:rPr lang="ja-JP" altLang="en-US" sz="2400" dirty="0">
                <a:latin typeface="Calibri"/>
                <a:cs typeface="Calibri"/>
              </a:rPr>
              <a:t>“</a:t>
            </a:r>
            <a:r>
              <a:rPr lang="en-US" altLang="ja-JP" sz="2400" dirty="0">
                <a:latin typeface="Calibri"/>
                <a:cs typeface="Calibri"/>
              </a:rPr>
              <a:t>systemic risk</a:t>
            </a:r>
            <a:r>
              <a:rPr lang="ja-JP" altLang="en-US" sz="2400" dirty="0">
                <a:latin typeface="Calibri"/>
                <a:cs typeface="Calibri"/>
              </a:rPr>
              <a:t>”</a:t>
            </a:r>
            <a:r>
              <a:rPr lang="en-US" altLang="ja-JP" sz="2400" dirty="0">
                <a:latin typeface="Calibri"/>
                <a:cs typeface="Calibri"/>
              </a:rPr>
              <a:t>?</a:t>
            </a:r>
          </a:p>
          <a:p>
            <a:pPr lvl="1" eaLnBrk="1" hangingPunct="1"/>
            <a:endParaRPr lang="en-US" sz="2400" dirty="0">
              <a:latin typeface="Calibri"/>
              <a:cs typeface="Calibri"/>
            </a:endParaRPr>
          </a:p>
          <a:p>
            <a:pPr lvl="1" eaLnBrk="1" hangingPunct="1"/>
            <a:r>
              <a:rPr lang="en-US" sz="2400" dirty="0">
                <a:latin typeface="Calibri"/>
                <a:cs typeface="Calibri"/>
              </a:rPr>
              <a:t>How should we contain systemic risk when it arises?</a:t>
            </a:r>
          </a:p>
          <a:p>
            <a:pPr lvl="1" eaLnBrk="1" hangingPunct="1"/>
            <a:endParaRPr lang="en-US" sz="2400" dirty="0">
              <a:latin typeface="Calibri"/>
              <a:cs typeface="Calibri"/>
            </a:endParaRPr>
          </a:p>
          <a:p>
            <a:pPr lvl="1" eaLnBrk="1" hangingPunct="1"/>
            <a:endParaRPr lang="en-US" sz="2400" dirty="0">
              <a:latin typeface="Calibri"/>
              <a:cs typeface="Calibri"/>
            </a:endParaRPr>
          </a:p>
          <a:p>
            <a:pPr lvl="1" eaLnBrk="1" hangingPunct="1">
              <a:buFont typeface="Wingdings" charset="0"/>
              <a:buNone/>
            </a:pPr>
            <a:r>
              <a:rPr lang="en-US" sz="2400" dirty="0">
                <a:latin typeface="Calibri"/>
                <a:cs typeface="Calibri"/>
              </a:rPr>
              <a:t>II. Will systemic risk simply move to </a:t>
            </a:r>
            <a:r>
              <a:rPr lang="ja-JP" altLang="en-US" sz="2400" dirty="0">
                <a:latin typeface="Calibri"/>
                <a:cs typeface="Calibri"/>
              </a:rPr>
              <a:t>“</a:t>
            </a:r>
            <a:r>
              <a:rPr lang="en-US" altLang="ja-JP" sz="2400" dirty="0">
                <a:latin typeface="Calibri"/>
                <a:cs typeface="Calibri"/>
              </a:rPr>
              <a:t>shadow banks</a:t>
            </a:r>
            <a:r>
              <a:rPr lang="ja-JP" altLang="en-US" sz="2400" dirty="0">
                <a:latin typeface="Calibri"/>
                <a:cs typeface="Calibri"/>
              </a:rPr>
              <a:t>”</a:t>
            </a:r>
            <a:r>
              <a:rPr lang="en-US" altLang="ja-JP" sz="2400" dirty="0">
                <a:latin typeface="Calibri"/>
                <a:cs typeface="Calibri"/>
              </a:rPr>
              <a:t>?</a:t>
            </a:r>
          </a:p>
          <a:p>
            <a:pPr lvl="1" eaLnBrk="1" hangingPunct="1"/>
            <a:endParaRPr lang="en-US" sz="2400" dirty="0">
              <a:latin typeface="Calibri"/>
              <a:cs typeface="Calibri"/>
            </a:endParaRPr>
          </a:p>
          <a:p>
            <a:pPr lvl="1" eaLnBrk="1" hangingPunct="1"/>
            <a:r>
              <a:rPr lang="en-US" sz="2400" dirty="0">
                <a:latin typeface="Calibri"/>
                <a:cs typeface="Calibri"/>
              </a:rPr>
              <a:t>How should we regulate </a:t>
            </a:r>
            <a:r>
              <a:rPr lang="ja-JP" altLang="en-US" sz="2400" dirty="0">
                <a:latin typeface="Calibri"/>
                <a:cs typeface="Calibri"/>
              </a:rPr>
              <a:t>“</a:t>
            </a:r>
            <a:r>
              <a:rPr lang="en-US" altLang="ja-JP" sz="2400" dirty="0">
                <a:latin typeface="Calibri"/>
                <a:cs typeface="Calibri"/>
              </a:rPr>
              <a:t>shadow banking</a:t>
            </a:r>
            <a:r>
              <a:rPr lang="ja-JP" altLang="en-US" sz="2400" dirty="0">
                <a:latin typeface="Calibri"/>
                <a:cs typeface="Calibri"/>
              </a:rPr>
              <a:t>”</a:t>
            </a:r>
            <a:r>
              <a:rPr lang="en-US" altLang="ja-JP" sz="2400" dirty="0">
                <a:latin typeface="Calibri"/>
                <a:cs typeface="Calibri"/>
              </a:rPr>
              <a:t>?</a:t>
            </a:r>
          </a:p>
          <a:p>
            <a:pPr lvl="1" eaLnBrk="1" hangingPunct="1"/>
            <a:endParaRPr lang="en-US" sz="2400" dirty="0">
              <a:latin typeface="Georgia" charset="0"/>
            </a:endParaRPr>
          </a:p>
          <a:p>
            <a:pPr lvl="1" eaLnBrk="1" hangingPunct="1"/>
            <a:endParaRPr lang="en-US" dirty="0">
              <a:latin typeface="Georgia" charset="0"/>
            </a:endParaRPr>
          </a:p>
          <a:p>
            <a:pPr lvl="2" eaLnBrk="1" hangingPunct="1"/>
            <a:endParaRPr lang="en-US" dirty="0">
              <a:latin typeface="Georgia" charset="0"/>
            </a:endParaRPr>
          </a:p>
          <a:p>
            <a:pPr eaLnBrk="1" hangingPunct="1"/>
            <a:endParaRPr lang="en-US" dirty="0">
              <a:latin typeface="Georgia" charset="0"/>
            </a:endParaRPr>
          </a:p>
          <a:p>
            <a:pPr eaLnBrk="1" hangingPunct="1"/>
            <a:endParaRPr lang="en-US" dirty="0">
              <a:latin typeface="Georgia" charset="0"/>
            </a:endParaRPr>
          </a:p>
        </p:txBody>
      </p:sp>
    </p:spTree>
    <p:extLst>
      <p:ext uri="{BB962C8B-B14F-4D97-AF65-F5344CB8AC3E}">
        <p14:creationId xmlns:p14="http://schemas.microsoft.com/office/powerpoint/2010/main" val="189633282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6600" y="381000"/>
            <a:ext cx="2743200" cy="609600"/>
          </a:xfrm>
          <a:prstGeom prst="rect">
            <a:avLst/>
          </a:prstGeom>
          <a:solidFill>
            <a:schemeClr val="tx2">
              <a:lumMod val="75000"/>
            </a:schemeClr>
          </a:solidFill>
          <a:ln w="3175" cmpd="sng">
            <a:solidFill>
              <a:schemeClr val="tx2">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Banks of India</a:t>
            </a:r>
          </a:p>
          <a:p>
            <a:pPr algn="ctr"/>
            <a:r>
              <a:rPr lang="en-US" sz="1200" dirty="0" smtClean="0"/>
              <a:t>Regulator: Reserve Bank of India</a:t>
            </a:r>
            <a:endParaRPr lang="en-US" sz="1200" dirty="0"/>
          </a:p>
        </p:txBody>
      </p:sp>
      <p:cxnSp>
        <p:nvCxnSpPr>
          <p:cNvPr id="25" name="Straight Connector 24"/>
          <p:cNvCxnSpPr>
            <a:endCxn id="4" idx="2"/>
          </p:cNvCxnSpPr>
          <p:nvPr/>
        </p:nvCxnSpPr>
        <p:spPr>
          <a:xfrm flipV="1">
            <a:off x="4648200" y="990600"/>
            <a:ext cx="0" cy="780900"/>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a:off x="4648200" y="1771500"/>
            <a:ext cx="2971800" cy="0"/>
          </a:xfrm>
          <a:prstGeom prst="line">
            <a:avLst/>
          </a:prstGeom>
        </p:spPr>
        <p:style>
          <a:lnRef idx="2">
            <a:schemeClr val="dk1"/>
          </a:lnRef>
          <a:fillRef idx="0">
            <a:schemeClr val="dk1"/>
          </a:fillRef>
          <a:effectRef idx="1">
            <a:schemeClr val="dk1"/>
          </a:effectRef>
          <a:fontRef idx="minor">
            <a:schemeClr val="tx1"/>
          </a:fontRef>
        </p:style>
      </p:cxnSp>
      <p:sp>
        <p:nvSpPr>
          <p:cNvPr id="30" name="Rectangle 29"/>
          <p:cNvSpPr/>
          <p:nvPr/>
        </p:nvSpPr>
        <p:spPr>
          <a:xfrm>
            <a:off x="6324600" y="2076300"/>
            <a:ext cx="2590800" cy="609600"/>
          </a:xfrm>
          <a:prstGeom prst="rect">
            <a:avLst/>
          </a:prstGeom>
          <a:solidFill>
            <a:srgbClr val="17375E"/>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Cooperative Banks</a:t>
            </a:r>
            <a:endParaRPr lang="en-US" sz="1200" dirty="0"/>
          </a:p>
        </p:txBody>
      </p:sp>
      <p:cxnSp>
        <p:nvCxnSpPr>
          <p:cNvPr id="33" name="Straight Connector 32"/>
          <p:cNvCxnSpPr>
            <a:endCxn id="30" idx="0"/>
          </p:cNvCxnSpPr>
          <p:nvPr/>
        </p:nvCxnSpPr>
        <p:spPr>
          <a:xfrm>
            <a:off x="7620000" y="1771500"/>
            <a:ext cx="0" cy="304800"/>
          </a:xfrm>
          <a:prstGeom prst="line">
            <a:avLst/>
          </a:prstGeom>
        </p:spPr>
        <p:style>
          <a:lnRef idx="2">
            <a:schemeClr val="dk1"/>
          </a:lnRef>
          <a:fillRef idx="0">
            <a:schemeClr val="dk1"/>
          </a:fillRef>
          <a:effectRef idx="1">
            <a:schemeClr val="dk1"/>
          </a:effectRef>
          <a:fontRef idx="minor">
            <a:schemeClr val="tx1"/>
          </a:fontRef>
        </p:style>
      </p:cxnSp>
      <p:sp>
        <p:nvSpPr>
          <p:cNvPr id="37" name="Rectangle 36"/>
          <p:cNvSpPr/>
          <p:nvPr/>
        </p:nvSpPr>
        <p:spPr>
          <a:xfrm>
            <a:off x="6781800" y="3066900"/>
            <a:ext cx="2133600" cy="533400"/>
          </a:xfrm>
          <a:prstGeom prst="rect">
            <a:avLst/>
          </a:prstGeom>
          <a:solidFill>
            <a:srgbClr val="17375E"/>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Urban Cooperative Banks</a:t>
            </a:r>
            <a:endParaRPr lang="en-US" sz="1200" dirty="0"/>
          </a:p>
        </p:txBody>
      </p:sp>
      <p:sp>
        <p:nvSpPr>
          <p:cNvPr id="46" name="Rectangle 45"/>
          <p:cNvSpPr/>
          <p:nvPr/>
        </p:nvSpPr>
        <p:spPr>
          <a:xfrm>
            <a:off x="6781800" y="3905100"/>
            <a:ext cx="2133600" cy="457200"/>
          </a:xfrm>
          <a:prstGeom prst="rect">
            <a:avLst/>
          </a:prstGeom>
          <a:solidFill>
            <a:srgbClr val="17375E"/>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State Cooperative Banks</a:t>
            </a:r>
            <a:endParaRPr lang="en-US" sz="1200" dirty="0"/>
          </a:p>
        </p:txBody>
      </p:sp>
      <p:cxnSp>
        <p:nvCxnSpPr>
          <p:cNvPr id="51" name="Straight Connector 50"/>
          <p:cNvCxnSpPr/>
          <p:nvPr/>
        </p:nvCxnSpPr>
        <p:spPr>
          <a:xfrm>
            <a:off x="6477000" y="2685900"/>
            <a:ext cx="0" cy="1524000"/>
          </a:xfrm>
          <a:prstGeom prst="line">
            <a:avLst/>
          </a:prstGeom>
        </p:spPr>
        <p:style>
          <a:lnRef idx="2">
            <a:schemeClr val="dk1"/>
          </a:lnRef>
          <a:fillRef idx="0">
            <a:schemeClr val="dk1"/>
          </a:fillRef>
          <a:effectRef idx="1">
            <a:schemeClr val="dk1"/>
          </a:effectRef>
          <a:fontRef idx="minor">
            <a:schemeClr val="tx1"/>
          </a:fontRef>
        </p:style>
      </p:cxnSp>
      <p:cxnSp>
        <p:nvCxnSpPr>
          <p:cNvPr id="60" name="Straight Connector 59"/>
          <p:cNvCxnSpPr>
            <a:stCxn id="37" idx="1"/>
          </p:cNvCxnSpPr>
          <p:nvPr/>
        </p:nvCxnSpPr>
        <p:spPr>
          <a:xfrm flipH="1">
            <a:off x="6477000" y="33336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a:xfrm flipH="1">
            <a:off x="6477000" y="4209900"/>
            <a:ext cx="304800" cy="0"/>
          </a:xfrm>
          <a:prstGeom prst="line">
            <a:avLst/>
          </a:prstGeom>
        </p:spPr>
        <p:style>
          <a:lnRef idx="2">
            <a:schemeClr val="dk1"/>
          </a:lnRef>
          <a:fillRef idx="0">
            <a:schemeClr val="dk1"/>
          </a:fillRef>
          <a:effectRef idx="1">
            <a:schemeClr val="dk1"/>
          </a:effectRef>
          <a:fontRef idx="minor">
            <a:schemeClr val="tx1"/>
          </a:fontRef>
        </p:style>
      </p:cxnSp>
      <p:sp>
        <p:nvSpPr>
          <p:cNvPr id="63" name="Rectangle 62"/>
          <p:cNvSpPr/>
          <p:nvPr/>
        </p:nvSpPr>
        <p:spPr>
          <a:xfrm>
            <a:off x="2057400" y="2076300"/>
            <a:ext cx="2590800" cy="609600"/>
          </a:xfrm>
          <a:prstGeom prst="rect">
            <a:avLst/>
          </a:prstGeom>
          <a:solidFill>
            <a:srgbClr val="17375E"/>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Commercial Banks</a:t>
            </a:r>
            <a:endParaRPr lang="en-US" sz="1200" dirty="0"/>
          </a:p>
        </p:txBody>
      </p:sp>
      <p:cxnSp>
        <p:nvCxnSpPr>
          <p:cNvPr id="65" name="Straight Connector 64"/>
          <p:cNvCxnSpPr/>
          <p:nvPr/>
        </p:nvCxnSpPr>
        <p:spPr>
          <a:xfrm flipH="1">
            <a:off x="3352800" y="1771500"/>
            <a:ext cx="1295400" cy="0"/>
          </a:xfrm>
          <a:prstGeom prst="line">
            <a:avLst/>
          </a:prstGeom>
        </p:spPr>
        <p:style>
          <a:lnRef idx="2">
            <a:schemeClr val="dk1"/>
          </a:lnRef>
          <a:fillRef idx="0">
            <a:schemeClr val="dk1"/>
          </a:fillRef>
          <a:effectRef idx="1">
            <a:schemeClr val="dk1"/>
          </a:effectRef>
          <a:fontRef idx="minor">
            <a:schemeClr val="tx1"/>
          </a:fontRef>
        </p:style>
      </p:cxnSp>
      <p:cxnSp>
        <p:nvCxnSpPr>
          <p:cNvPr id="71" name="Straight Connector 70"/>
          <p:cNvCxnSpPr>
            <a:stCxn id="63" idx="0"/>
          </p:cNvCxnSpPr>
          <p:nvPr/>
        </p:nvCxnSpPr>
        <p:spPr>
          <a:xfrm flipV="1">
            <a:off x="3352800" y="1771500"/>
            <a:ext cx="0" cy="304800"/>
          </a:xfrm>
          <a:prstGeom prst="line">
            <a:avLst/>
          </a:prstGeom>
        </p:spPr>
        <p:style>
          <a:lnRef idx="2">
            <a:schemeClr val="dk1"/>
          </a:lnRef>
          <a:fillRef idx="0">
            <a:schemeClr val="dk1"/>
          </a:fillRef>
          <a:effectRef idx="1">
            <a:schemeClr val="dk1"/>
          </a:effectRef>
          <a:fontRef idx="minor">
            <a:schemeClr val="tx1"/>
          </a:fontRef>
        </p:style>
      </p:cxnSp>
      <p:sp>
        <p:nvSpPr>
          <p:cNvPr id="74" name="Rectangle 73"/>
          <p:cNvSpPr/>
          <p:nvPr/>
        </p:nvSpPr>
        <p:spPr>
          <a:xfrm>
            <a:off x="76200" y="3066900"/>
            <a:ext cx="2057400" cy="533400"/>
          </a:xfrm>
          <a:prstGeom prst="rect">
            <a:avLst/>
          </a:prstGeom>
          <a:solidFill>
            <a:srgbClr val="17375E"/>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Public Banks</a:t>
            </a:r>
            <a:endParaRPr lang="en-US" sz="1200" dirty="0"/>
          </a:p>
        </p:txBody>
      </p:sp>
      <p:sp>
        <p:nvSpPr>
          <p:cNvPr id="75" name="Rectangle 74"/>
          <p:cNvSpPr/>
          <p:nvPr/>
        </p:nvSpPr>
        <p:spPr>
          <a:xfrm>
            <a:off x="2362200" y="3066900"/>
            <a:ext cx="1981200" cy="533400"/>
          </a:xfrm>
          <a:prstGeom prst="rect">
            <a:avLst/>
          </a:prstGeom>
          <a:solidFill>
            <a:srgbClr val="17375E"/>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Private Banks</a:t>
            </a:r>
            <a:endParaRPr lang="en-US" sz="1200" dirty="0"/>
          </a:p>
        </p:txBody>
      </p:sp>
      <p:sp>
        <p:nvSpPr>
          <p:cNvPr id="76" name="Rectangle 75"/>
          <p:cNvSpPr/>
          <p:nvPr/>
        </p:nvSpPr>
        <p:spPr>
          <a:xfrm>
            <a:off x="4495800" y="3066900"/>
            <a:ext cx="1905000" cy="533400"/>
          </a:xfrm>
          <a:prstGeom prst="rect">
            <a:avLst/>
          </a:prstGeom>
          <a:solidFill>
            <a:srgbClr val="17375E"/>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Foreign Banks (36)</a:t>
            </a:r>
            <a:endParaRPr lang="en-US" sz="1200" dirty="0"/>
          </a:p>
        </p:txBody>
      </p:sp>
      <p:sp>
        <p:nvSpPr>
          <p:cNvPr id="77" name="Rectangle 76"/>
          <p:cNvSpPr/>
          <p:nvPr/>
        </p:nvSpPr>
        <p:spPr>
          <a:xfrm>
            <a:off x="76200" y="3828900"/>
            <a:ext cx="1752600" cy="457200"/>
          </a:xfrm>
          <a:prstGeom prst="rect">
            <a:avLst/>
          </a:prstGeom>
          <a:solidFill>
            <a:srgbClr val="17375E"/>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State Bank of India and Associate Banks (6)</a:t>
            </a:r>
          </a:p>
        </p:txBody>
      </p:sp>
      <p:sp>
        <p:nvSpPr>
          <p:cNvPr id="78" name="Rectangle 77"/>
          <p:cNvSpPr/>
          <p:nvPr/>
        </p:nvSpPr>
        <p:spPr>
          <a:xfrm>
            <a:off x="76200" y="4438500"/>
            <a:ext cx="1752600" cy="457200"/>
          </a:xfrm>
          <a:prstGeom prst="rect">
            <a:avLst/>
          </a:prstGeom>
          <a:solidFill>
            <a:srgbClr val="17375E"/>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Nationalized Banks (20)</a:t>
            </a:r>
          </a:p>
        </p:txBody>
      </p:sp>
      <p:sp>
        <p:nvSpPr>
          <p:cNvPr id="79" name="Rectangle 78"/>
          <p:cNvSpPr/>
          <p:nvPr/>
        </p:nvSpPr>
        <p:spPr>
          <a:xfrm>
            <a:off x="76200" y="5048100"/>
            <a:ext cx="1752600" cy="457200"/>
          </a:xfrm>
          <a:prstGeom prst="rect">
            <a:avLst/>
          </a:prstGeom>
          <a:solidFill>
            <a:srgbClr val="17375E"/>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Regional Rural Banks (82)</a:t>
            </a:r>
          </a:p>
        </p:txBody>
      </p:sp>
      <p:sp>
        <p:nvSpPr>
          <p:cNvPr id="80" name="Rectangle 79"/>
          <p:cNvSpPr/>
          <p:nvPr/>
        </p:nvSpPr>
        <p:spPr>
          <a:xfrm>
            <a:off x="2590800" y="3828900"/>
            <a:ext cx="1752600" cy="457200"/>
          </a:xfrm>
          <a:prstGeom prst="rect">
            <a:avLst/>
          </a:prstGeom>
          <a:solidFill>
            <a:srgbClr val="17375E"/>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Old Private Banks (14)</a:t>
            </a:r>
          </a:p>
        </p:txBody>
      </p:sp>
      <p:sp>
        <p:nvSpPr>
          <p:cNvPr id="81" name="Rectangle 80"/>
          <p:cNvSpPr/>
          <p:nvPr/>
        </p:nvSpPr>
        <p:spPr>
          <a:xfrm>
            <a:off x="2590800" y="4438500"/>
            <a:ext cx="1752600" cy="457200"/>
          </a:xfrm>
          <a:prstGeom prst="rect">
            <a:avLst/>
          </a:prstGeom>
          <a:solidFill>
            <a:srgbClr val="17375E"/>
          </a:solidFill>
          <a:ln>
            <a:solidFill>
              <a:srgbClr val="55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New Private Banks (7)</a:t>
            </a:r>
          </a:p>
        </p:txBody>
      </p:sp>
      <p:cxnSp>
        <p:nvCxnSpPr>
          <p:cNvPr id="83" name="Straight Connector 82"/>
          <p:cNvCxnSpPr/>
          <p:nvPr/>
        </p:nvCxnSpPr>
        <p:spPr>
          <a:xfrm>
            <a:off x="1981200" y="3600300"/>
            <a:ext cx="0" cy="1676400"/>
          </a:xfrm>
          <a:prstGeom prst="line">
            <a:avLst/>
          </a:prstGeom>
        </p:spPr>
        <p:style>
          <a:lnRef idx="2">
            <a:schemeClr val="dk1"/>
          </a:lnRef>
          <a:fillRef idx="0">
            <a:schemeClr val="dk1"/>
          </a:fillRef>
          <a:effectRef idx="1">
            <a:schemeClr val="dk1"/>
          </a:effectRef>
          <a:fontRef idx="minor">
            <a:schemeClr val="tx1"/>
          </a:fontRef>
        </p:style>
      </p:cxnSp>
      <p:cxnSp>
        <p:nvCxnSpPr>
          <p:cNvPr id="85" name="Straight Connector 84"/>
          <p:cNvCxnSpPr/>
          <p:nvPr/>
        </p:nvCxnSpPr>
        <p:spPr>
          <a:xfrm>
            <a:off x="2438400" y="3600300"/>
            <a:ext cx="0" cy="1143000"/>
          </a:xfrm>
          <a:prstGeom prst="line">
            <a:avLst/>
          </a:prstGeom>
        </p:spPr>
        <p:style>
          <a:lnRef idx="2">
            <a:schemeClr val="dk1"/>
          </a:lnRef>
          <a:fillRef idx="0">
            <a:schemeClr val="dk1"/>
          </a:fillRef>
          <a:effectRef idx="1">
            <a:schemeClr val="dk1"/>
          </a:effectRef>
          <a:fontRef idx="minor">
            <a:schemeClr val="tx1"/>
          </a:fontRef>
        </p:style>
      </p:cxnSp>
      <p:cxnSp>
        <p:nvCxnSpPr>
          <p:cNvPr id="87" name="Straight Connector 86"/>
          <p:cNvCxnSpPr>
            <a:stCxn id="77" idx="3"/>
          </p:cNvCxnSpPr>
          <p:nvPr/>
        </p:nvCxnSpPr>
        <p:spPr>
          <a:xfrm>
            <a:off x="1828800" y="4057500"/>
            <a:ext cx="152400" cy="0"/>
          </a:xfrm>
          <a:prstGeom prst="line">
            <a:avLst/>
          </a:prstGeom>
        </p:spPr>
        <p:style>
          <a:lnRef idx="2">
            <a:schemeClr val="dk1"/>
          </a:lnRef>
          <a:fillRef idx="0">
            <a:schemeClr val="dk1"/>
          </a:fillRef>
          <a:effectRef idx="1">
            <a:schemeClr val="dk1"/>
          </a:effectRef>
          <a:fontRef idx="minor">
            <a:schemeClr val="tx1"/>
          </a:fontRef>
        </p:style>
      </p:cxnSp>
      <p:cxnSp>
        <p:nvCxnSpPr>
          <p:cNvPr id="88" name="Straight Connector 87"/>
          <p:cNvCxnSpPr/>
          <p:nvPr/>
        </p:nvCxnSpPr>
        <p:spPr>
          <a:xfrm>
            <a:off x="2438400" y="4057500"/>
            <a:ext cx="152400" cy="0"/>
          </a:xfrm>
          <a:prstGeom prst="line">
            <a:avLst/>
          </a:prstGeom>
        </p:spPr>
        <p:style>
          <a:lnRef idx="2">
            <a:schemeClr val="dk1"/>
          </a:lnRef>
          <a:fillRef idx="0">
            <a:schemeClr val="dk1"/>
          </a:fillRef>
          <a:effectRef idx="1">
            <a:schemeClr val="dk1"/>
          </a:effectRef>
          <a:fontRef idx="minor">
            <a:schemeClr val="tx1"/>
          </a:fontRef>
        </p:style>
      </p:cxnSp>
      <p:cxnSp>
        <p:nvCxnSpPr>
          <p:cNvPr id="89" name="Straight Connector 88"/>
          <p:cNvCxnSpPr/>
          <p:nvPr/>
        </p:nvCxnSpPr>
        <p:spPr>
          <a:xfrm>
            <a:off x="2438400" y="4743300"/>
            <a:ext cx="152400" cy="0"/>
          </a:xfrm>
          <a:prstGeom prst="line">
            <a:avLst/>
          </a:prstGeom>
        </p:spPr>
        <p:style>
          <a:lnRef idx="2">
            <a:schemeClr val="dk1"/>
          </a:lnRef>
          <a:fillRef idx="0">
            <a:schemeClr val="dk1"/>
          </a:fillRef>
          <a:effectRef idx="1">
            <a:schemeClr val="dk1"/>
          </a:effectRef>
          <a:fontRef idx="minor">
            <a:schemeClr val="tx1"/>
          </a:fontRef>
        </p:style>
      </p:cxnSp>
      <p:cxnSp>
        <p:nvCxnSpPr>
          <p:cNvPr id="91" name="Straight Connector 90"/>
          <p:cNvCxnSpPr/>
          <p:nvPr/>
        </p:nvCxnSpPr>
        <p:spPr>
          <a:xfrm>
            <a:off x="1828800" y="4743300"/>
            <a:ext cx="152400" cy="0"/>
          </a:xfrm>
          <a:prstGeom prst="line">
            <a:avLst/>
          </a:prstGeom>
        </p:spPr>
        <p:style>
          <a:lnRef idx="2">
            <a:schemeClr val="dk1"/>
          </a:lnRef>
          <a:fillRef idx="0">
            <a:schemeClr val="dk1"/>
          </a:fillRef>
          <a:effectRef idx="1">
            <a:schemeClr val="dk1"/>
          </a:effectRef>
          <a:fontRef idx="minor">
            <a:schemeClr val="tx1"/>
          </a:fontRef>
        </p:style>
      </p:cxnSp>
      <p:cxnSp>
        <p:nvCxnSpPr>
          <p:cNvPr id="92" name="Straight Connector 91"/>
          <p:cNvCxnSpPr/>
          <p:nvPr/>
        </p:nvCxnSpPr>
        <p:spPr>
          <a:xfrm>
            <a:off x="1828800" y="5276700"/>
            <a:ext cx="152400" cy="0"/>
          </a:xfrm>
          <a:prstGeom prst="line">
            <a:avLst/>
          </a:prstGeom>
        </p:spPr>
        <p:style>
          <a:lnRef idx="2">
            <a:schemeClr val="dk1"/>
          </a:lnRef>
          <a:fillRef idx="0">
            <a:schemeClr val="dk1"/>
          </a:fillRef>
          <a:effectRef idx="1">
            <a:schemeClr val="dk1"/>
          </a:effectRef>
          <a:fontRef idx="minor">
            <a:schemeClr val="tx1"/>
          </a:fontRef>
        </p:style>
      </p:cxnSp>
      <p:cxnSp>
        <p:nvCxnSpPr>
          <p:cNvPr id="95" name="Straight Connector 94"/>
          <p:cNvCxnSpPr>
            <a:stCxn id="63" idx="2"/>
          </p:cNvCxnSpPr>
          <p:nvPr/>
        </p:nvCxnSpPr>
        <p:spPr>
          <a:xfrm>
            <a:off x="3352800" y="2685900"/>
            <a:ext cx="0" cy="228600"/>
          </a:xfrm>
          <a:prstGeom prst="line">
            <a:avLst/>
          </a:prstGeom>
        </p:spPr>
        <p:style>
          <a:lnRef idx="2">
            <a:schemeClr val="dk1"/>
          </a:lnRef>
          <a:fillRef idx="0">
            <a:schemeClr val="dk1"/>
          </a:fillRef>
          <a:effectRef idx="1">
            <a:schemeClr val="dk1"/>
          </a:effectRef>
          <a:fontRef idx="minor">
            <a:schemeClr val="tx1"/>
          </a:fontRef>
        </p:style>
      </p:cxnSp>
      <p:cxnSp>
        <p:nvCxnSpPr>
          <p:cNvPr id="101" name="Straight Connector 100"/>
          <p:cNvCxnSpPr>
            <a:stCxn id="75" idx="0"/>
          </p:cNvCxnSpPr>
          <p:nvPr/>
        </p:nvCxnSpPr>
        <p:spPr>
          <a:xfrm flipV="1">
            <a:off x="3352800" y="2838300"/>
            <a:ext cx="0" cy="228600"/>
          </a:xfrm>
          <a:prstGeom prst="line">
            <a:avLst/>
          </a:prstGeom>
        </p:spPr>
        <p:style>
          <a:lnRef idx="2">
            <a:schemeClr val="dk1"/>
          </a:lnRef>
          <a:fillRef idx="0">
            <a:schemeClr val="dk1"/>
          </a:fillRef>
          <a:effectRef idx="1">
            <a:schemeClr val="dk1"/>
          </a:effectRef>
          <a:fontRef idx="minor">
            <a:schemeClr val="tx1"/>
          </a:fontRef>
        </p:style>
      </p:cxnSp>
      <p:cxnSp>
        <p:nvCxnSpPr>
          <p:cNvPr id="144" name="Straight Connector 143"/>
          <p:cNvCxnSpPr/>
          <p:nvPr/>
        </p:nvCxnSpPr>
        <p:spPr>
          <a:xfrm>
            <a:off x="1143000" y="2838300"/>
            <a:ext cx="0" cy="228600"/>
          </a:xfrm>
          <a:prstGeom prst="line">
            <a:avLst/>
          </a:prstGeom>
        </p:spPr>
        <p:style>
          <a:lnRef idx="2">
            <a:schemeClr val="dk1"/>
          </a:lnRef>
          <a:fillRef idx="0">
            <a:schemeClr val="dk1"/>
          </a:fillRef>
          <a:effectRef idx="1">
            <a:schemeClr val="dk1"/>
          </a:effectRef>
          <a:fontRef idx="minor">
            <a:schemeClr val="tx1"/>
          </a:fontRef>
        </p:style>
      </p:cxnSp>
      <p:cxnSp>
        <p:nvCxnSpPr>
          <p:cNvPr id="145" name="Straight Connector 144"/>
          <p:cNvCxnSpPr/>
          <p:nvPr/>
        </p:nvCxnSpPr>
        <p:spPr>
          <a:xfrm>
            <a:off x="5486400" y="2838300"/>
            <a:ext cx="0" cy="228600"/>
          </a:xfrm>
          <a:prstGeom prst="line">
            <a:avLst/>
          </a:prstGeom>
        </p:spPr>
        <p:style>
          <a:lnRef idx="2">
            <a:schemeClr val="dk1"/>
          </a:lnRef>
          <a:fillRef idx="0">
            <a:schemeClr val="dk1"/>
          </a:fillRef>
          <a:effectRef idx="1">
            <a:schemeClr val="dk1"/>
          </a:effectRef>
          <a:fontRef idx="minor">
            <a:schemeClr val="tx1"/>
          </a:fontRef>
        </p:style>
      </p:cxnSp>
      <p:cxnSp>
        <p:nvCxnSpPr>
          <p:cNvPr id="147" name="Straight Connector 146"/>
          <p:cNvCxnSpPr/>
          <p:nvPr/>
        </p:nvCxnSpPr>
        <p:spPr>
          <a:xfrm>
            <a:off x="1143000" y="2838300"/>
            <a:ext cx="4343400" cy="0"/>
          </a:xfrm>
          <a:prstGeom prst="line">
            <a:avLst/>
          </a:prstGeom>
        </p:spPr>
        <p:style>
          <a:lnRef idx="2">
            <a:schemeClr val="dk1"/>
          </a:lnRef>
          <a:fillRef idx="0">
            <a:schemeClr val="dk1"/>
          </a:fillRef>
          <a:effectRef idx="1">
            <a:schemeClr val="dk1"/>
          </a:effectRef>
          <a:fontRef idx="minor">
            <a:schemeClr val="tx1"/>
          </a:fontRef>
        </p:style>
      </p:cxnSp>
      <p:sp>
        <p:nvSpPr>
          <p:cNvPr id="2" name="Slide Number Placeholder 1"/>
          <p:cNvSpPr>
            <a:spLocks noGrp="1"/>
          </p:cNvSpPr>
          <p:nvPr>
            <p:ph type="sldNum" sz="quarter" idx="12"/>
          </p:nvPr>
        </p:nvSpPr>
        <p:spPr/>
        <p:txBody>
          <a:bodyPr/>
          <a:lstStyle/>
          <a:p>
            <a:fld id="{01D299A4-A2C3-4D4C-B02C-559159442080}" type="slidenum">
              <a:rPr lang="en-US" smtClean="0"/>
              <a:pPr/>
              <a:t>20</a:t>
            </a:fld>
            <a:endParaRPr lang="en-US" dirty="0"/>
          </a:p>
        </p:txBody>
      </p:sp>
    </p:spTree>
    <p:extLst>
      <p:ext uri="{BB962C8B-B14F-4D97-AF65-F5344CB8AC3E}">
        <p14:creationId xmlns:p14="http://schemas.microsoft.com/office/powerpoint/2010/main" val="154687221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896334382"/>
              </p:ext>
            </p:extLst>
          </p:nvPr>
        </p:nvGraphicFramePr>
        <p:xfrm>
          <a:off x="0" y="57150"/>
          <a:ext cx="8903324" cy="6743700"/>
        </p:xfrm>
        <a:graphic>
          <a:graphicData uri="http://schemas.openxmlformats.org/presentationml/2006/ole">
            <mc:AlternateContent xmlns:mc="http://schemas.openxmlformats.org/markup-compatibility/2006">
              <mc:Choice xmlns:v="urn:schemas-microsoft-com:vml" Requires="v">
                <p:oleObj spid="_x0000_s13314" name="Document" r:id="rId3" imgW="5727700" imgH="6743700" progId="Word.Document.12">
                  <p:embed/>
                </p:oleObj>
              </mc:Choice>
              <mc:Fallback>
                <p:oleObj name="Document" r:id="rId3" imgW="5727700" imgH="6743700" progId="Word.Document.12">
                  <p:embed/>
                  <p:pic>
                    <p:nvPicPr>
                      <p:cNvPr id="0" name=""/>
                      <p:cNvPicPr/>
                      <p:nvPr/>
                    </p:nvPicPr>
                    <p:blipFill>
                      <a:blip r:embed="rId4"/>
                      <a:stretch>
                        <a:fillRect/>
                      </a:stretch>
                    </p:blipFill>
                    <p:spPr>
                      <a:xfrm>
                        <a:off x="0" y="57150"/>
                        <a:ext cx="8903324" cy="6743700"/>
                      </a:xfrm>
                      <a:prstGeom prst="rect">
                        <a:avLst/>
                      </a:prstGeom>
                    </p:spPr>
                  </p:pic>
                </p:oleObj>
              </mc:Fallback>
            </mc:AlternateContent>
          </a:graphicData>
        </a:graphic>
      </p:graphicFrame>
    </p:spTree>
    <p:extLst>
      <p:ext uri="{BB962C8B-B14F-4D97-AF65-F5344CB8AC3E}">
        <p14:creationId xmlns:p14="http://schemas.microsoft.com/office/powerpoint/2010/main" val="407564381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29000" y="2133600"/>
            <a:ext cx="2057400" cy="381000"/>
          </a:xfrm>
          <a:prstGeom prst="rect">
            <a:avLst/>
          </a:prstGeom>
          <a:solidFill>
            <a:srgbClr val="558ED5"/>
          </a:solidFill>
          <a:ln w="3175" cmpd="sng">
            <a:solidFill>
              <a:srgbClr val="8EB4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rgbClr val="FFFFFF"/>
                </a:solidFill>
              </a:rPr>
              <a:t>Nonbank Financial Companies</a:t>
            </a:r>
          </a:p>
          <a:p>
            <a:pPr algn="ctr"/>
            <a:r>
              <a:rPr lang="en-US" sz="1000" b="1" dirty="0" smtClean="0">
                <a:solidFill>
                  <a:srgbClr val="FFFFFF"/>
                </a:solidFill>
              </a:rPr>
              <a:t>(NBFCs)</a:t>
            </a:r>
            <a:endParaRPr lang="en-US" sz="1000" b="1" dirty="0">
              <a:solidFill>
                <a:srgbClr val="FFFFFF"/>
              </a:solidFill>
            </a:endParaRPr>
          </a:p>
        </p:txBody>
      </p:sp>
      <p:sp>
        <p:nvSpPr>
          <p:cNvPr id="8" name="Rectangle 7"/>
          <p:cNvSpPr/>
          <p:nvPr/>
        </p:nvSpPr>
        <p:spPr>
          <a:xfrm>
            <a:off x="3848100" y="2895600"/>
            <a:ext cx="1219200" cy="457200"/>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Reserve Bank of India Regulated</a:t>
            </a:r>
            <a:endParaRPr lang="en-US" sz="800" b="1" dirty="0">
              <a:solidFill>
                <a:schemeClr val="tx1"/>
              </a:solidFill>
            </a:endParaRPr>
          </a:p>
        </p:txBody>
      </p:sp>
      <p:sp>
        <p:nvSpPr>
          <p:cNvPr id="9" name="Rectangle 8"/>
          <p:cNvSpPr/>
          <p:nvPr/>
        </p:nvSpPr>
        <p:spPr>
          <a:xfrm>
            <a:off x="5486400" y="2933700"/>
            <a:ext cx="1219200" cy="419100"/>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Securities and Exchange Board of India Regulated</a:t>
            </a:r>
            <a:endParaRPr lang="en-US" sz="800" b="1" dirty="0"/>
          </a:p>
        </p:txBody>
      </p:sp>
      <p:sp>
        <p:nvSpPr>
          <p:cNvPr id="10" name="Rectangle 9"/>
          <p:cNvSpPr/>
          <p:nvPr/>
        </p:nvSpPr>
        <p:spPr>
          <a:xfrm>
            <a:off x="457200" y="2895600"/>
            <a:ext cx="1574800" cy="457200"/>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Insurance Regulatory and Development Authority Regulated</a:t>
            </a:r>
            <a:endParaRPr lang="en-US" sz="800" b="1" dirty="0"/>
          </a:p>
        </p:txBody>
      </p:sp>
      <p:sp>
        <p:nvSpPr>
          <p:cNvPr id="11" name="Rectangle 10"/>
          <p:cNvSpPr/>
          <p:nvPr/>
        </p:nvSpPr>
        <p:spPr>
          <a:xfrm>
            <a:off x="2370803" y="2906766"/>
            <a:ext cx="1219200" cy="446033"/>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Government  Regulated</a:t>
            </a:r>
            <a:endParaRPr lang="en-US" sz="800" b="1" dirty="0"/>
          </a:p>
        </p:txBody>
      </p:sp>
      <p:cxnSp>
        <p:nvCxnSpPr>
          <p:cNvPr id="13" name="Straight Connector 12"/>
          <p:cNvCxnSpPr>
            <a:stCxn id="7" idx="2"/>
          </p:cNvCxnSpPr>
          <p:nvPr/>
        </p:nvCxnSpPr>
        <p:spPr>
          <a:xfrm>
            <a:off x="4457700" y="2514600"/>
            <a:ext cx="0" cy="219075"/>
          </a:xfrm>
          <a:prstGeom prst="line">
            <a:avLst/>
          </a:prstGeo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1244600" y="2667000"/>
            <a:ext cx="6375400" cy="0"/>
          </a:xfrm>
          <a:prstGeom prst="line">
            <a:avLst/>
          </a:prstGeom>
          <a:ln/>
        </p:spPr>
        <p:style>
          <a:lnRef idx="2">
            <a:schemeClr val="dk1"/>
          </a:lnRef>
          <a:fillRef idx="0">
            <a:schemeClr val="dk1"/>
          </a:fillRef>
          <a:effectRef idx="1">
            <a:schemeClr val="dk1"/>
          </a:effectRef>
          <a:fontRef idx="minor">
            <a:schemeClr val="tx1"/>
          </a:fontRef>
        </p:style>
      </p:cxnSp>
      <p:cxnSp>
        <p:nvCxnSpPr>
          <p:cNvPr id="18" name="Straight Connector 17"/>
          <p:cNvCxnSpPr>
            <a:endCxn id="10" idx="0"/>
          </p:cNvCxnSpPr>
          <p:nvPr/>
        </p:nvCxnSpPr>
        <p:spPr>
          <a:xfrm>
            <a:off x="1244600" y="2667000"/>
            <a:ext cx="0" cy="228600"/>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p:cNvCxnSpPr>
            <a:stCxn id="9" idx="0"/>
          </p:cNvCxnSpPr>
          <p:nvPr/>
        </p:nvCxnSpPr>
        <p:spPr>
          <a:xfrm flipV="1">
            <a:off x="6096000" y="2667000"/>
            <a:ext cx="2345" cy="266700"/>
          </a:xfrm>
          <a:prstGeom prst="line">
            <a:avLst/>
          </a:prstGeom>
          <a:ln/>
        </p:spPr>
        <p:style>
          <a:lnRef idx="2">
            <a:schemeClr val="dk1"/>
          </a:lnRef>
          <a:fillRef idx="0">
            <a:schemeClr val="dk1"/>
          </a:fillRef>
          <a:effectRef idx="1">
            <a:schemeClr val="dk1"/>
          </a:effectRef>
          <a:fontRef idx="minor">
            <a:schemeClr val="tx1"/>
          </a:fontRef>
        </p:style>
      </p:cxnSp>
      <p:sp>
        <p:nvSpPr>
          <p:cNvPr id="26" name="Rectangle 25"/>
          <p:cNvSpPr/>
          <p:nvPr/>
        </p:nvSpPr>
        <p:spPr>
          <a:xfrm>
            <a:off x="3581400" y="3695700"/>
            <a:ext cx="1793044" cy="342900"/>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Government Regulated NBFCs</a:t>
            </a:r>
            <a:endParaRPr lang="en-US" sz="800" b="1" dirty="0"/>
          </a:p>
        </p:txBody>
      </p:sp>
      <p:sp>
        <p:nvSpPr>
          <p:cNvPr id="27" name="Rectangle 26"/>
          <p:cNvSpPr/>
          <p:nvPr/>
        </p:nvSpPr>
        <p:spPr>
          <a:xfrm>
            <a:off x="1524000" y="4572000"/>
            <a:ext cx="1828800" cy="382954"/>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t>Mutual Benefit Companies</a:t>
            </a:r>
          </a:p>
          <a:p>
            <a:pPr algn="ctr"/>
            <a:r>
              <a:rPr lang="en-US" sz="700" b="1" dirty="0" smtClean="0"/>
              <a:t>(Potential Nidhis)</a:t>
            </a:r>
            <a:endParaRPr lang="en-US" sz="700" b="1" dirty="0"/>
          </a:p>
        </p:txBody>
      </p:sp>
      <p:sp>
        <p:nvSpPr>
          <p:cNvPr id="28" name="Rectangle 27"/>
          <p:cNvSpPr/>
          <p:nvPr/>
        </p:nvSpPr>
        <p:spPr>
          <a:xfrm>
            <a:off x="3695700" y="4572000"/>
            <a:ext cx="1562100" cy="400539"/>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t>Mutual Benefit Financial Companies</a:t>
            </a:r>
          </a:p>
          <a:p>
            <a:pPr algn="ctr"/>
            <a:r>
              <a:rPr lang="en-US" sz="700" b="1" dirty="0" smtClean="0"/>
              <a:t>(Notified Nidhis)</a:t>
            </a:r>
          </a:p>
        </p:txBody>
      </p:sp>
      <p:sp>
        <p:nvSpPr>
          <p:cNvPr id="29" name="Rectangle 28"/>
          <p:cNvSpPr/>
          <p:nvPr/>
        </p:nvSpPr>
        <p:spPr>
          <a:xfrm>
            <a:off x="5638800" y="4572000"/>
            <a:ext cx="1841500" cy="373185"/>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t>Miscellaneous NBFCs</a:t>
            </a:r>
          </a:p>
          <a:p>
            <a:pPr algn="ctr"/>
            <a:r>
              <a:rPr lang="en-US" sz="700" b="1" dirty="0" smtClean="0"/>
              <a:t>(Chit Funds)</a:t>
            </a:r>
            <a:endParaRPr lang="en-US" sz="700" b="1" dirty="0"/>
          </a:p>
        </p:txBody>
      </p:sp>
      <p:sp>
        <p:nvSpPr>
          <p:cNvPr id="30" name="Rectangle 29"/>
          <p:cNvSpPr/>
          <p:nvPr/>
        </p:nvSpPr>
        <p:spPr>
          <a:xfrm>
            <a:off x="596900" y="3479800"/>
            <a:ext cx="1295400" cy="330200"/>
          </a:xfrm>
          <a:prstGeom prst="rect">
            <a:avLst/>
          </a:prstGeom>
          <a:solidFill>
            <a:schemeClr val="tx2">
              <a:lumMod val="60000"/>
              <a:lumOff val="4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Insurance  Companies</a:t>
            </a:r>
            <a:endParaRPr lang="en-US" sz="800" b="1" dirty="0"/>
          </a:p>
        </p:txBody>
      </p:sp>
      <p:cxnSp>
        <p:nvCxnSpPr>
          <p:cNvPr id="34" name="Straight Connector 33"/>
          <p:cNvCxnSpPr>
            <a:stCxn id="10" idx="2"/>
            <a:endCxn id="30" idx="0"/>
          </p:cNvCxnSpPr>
          <p:nvPr/>
        </p:nvCxnSpPr>
        <p:spPr>
          <a:xfrm>
            <a:off x="1244600" y="3352800"/>
            <a:ext cx="0" cy="127000"/>
          </a:xfrm>
          <a:prstGeom prst="line">
            <a:avLst/>
          </a:prstGeom>
          <a:ln/>
        </p:spPr>
        <p:style>
          <a:lnRef idx="2">
            <a:schemeClr val="dk1"/>
          </a:lnRef>
          <a:fillRef idx="0">
            <a:schemeClr val="dk1"/>
          </a:fillRef>
          <a:effectRef idx="1">
            <a:schemeClr val="dk1"/>
          </a:effectRef>
          <a:fontRef idx="minor">
            <a:schemeClr val="tx1"/>
          </a:fontRef>
        </p:style>
      </p:cxnSp>
      <p:sp>
        <p:nvSpPr>
          <p:cNvPr id="40" name="Rectangle 39"/>
          <p:cNvSpPr/>
          <p:nvPr/>
        </p:nvSpPr>
        <p:spPr>
          <a:xfrm>
            <a:off x="7048500" y="2940050"/>
            <a:ext cx="1143000" cy="412750"/>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National Housing Bank</a:t>
            </a:r>
          </a:p>
          <a:p>
            <a:pPr algn="ctr"/>
            <a:r>
              <a:rPr lang="en-US" sz="800" b="1" dirty="0" smtClean="0"/>
              <a:t>Regulated</a:t>
            </a:r>
            <a:endParaRPr lang="en-US" sz="800" b="1" dirty="0"/>
          </a:p>
        </p:txBody>
      </p:sp>
      <p:sp>
        <p:nvSpPr>
          <p:cNvPr id="41" name="Rectangle 40"/>
          <p:cNvSpPr/>
          <p:nvPr/>
        </p:nvSpPr>
        <p:spPr>
          <a:xfrm>
            <a:off x="7162800" y="3479800"/>
            <a:ext cx="978310" cy="330200"/>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Housing Finance Companies</a:t>
            </a:r>
            <a:endParaRPr lang="en-US" sz="800" b="1" dirty="0"/>
          </a:p>
        </p:txBody>
      </p:sp>
      <p:cxnSp>
        <p:nvCxnSpPr>
          <p:cNvPr id="43" name="Straight Connector 42"/>
          <p:cNvCxnSpPr>
            <a:stCxn id="40" idx="0"/>
          </p:cNvCxnSpPr>
          <p:nvPr/>
        </p:nvCxnSpPr>
        <p:spPr>
          <a:xfrm flipV="1">
            <a:off x="7620000" y="2660650"/>
            <a:ext cx="0" cy="279400"/>
          </a:xfrm>
          <a:prstGeom prst="line">
            <a:avLst/>
          </a:prstGeom>
          <a:ln/>
        </p:spPr>
        <p:style>
          <a:lnRef idx="2">
            <a:schemeClr val="dk1"/>
          </a:lnRef>
          <a:fillRef idx="0">
            <a:schemeClr val="dk1"/>
          </a:fillRef>
          <a:effectRef idx="1">
            <a:schemeClr val="dk1"/>
          </a:effectRef>
          <a:fontRef idx="minor">
            <a:schemeClr val="tx1"/>
          </a:fontRef>
        </p:style>
      </p:cxnSp>
      <p:cxnSp>
        <p:nvCxnSpPr>
          <p:cNvPr id="49" name="Straight Connector 48"/>
          <p:cNvCxnSpPr>
            <a:stCxn id="8" idx="0"/>
          </p:cNvCxnSpPr>
          <p:nvPr/>
        </p:nvCxnSpPr>
        <p:spPr>
          <a:xfrm flipV="1">
            <a:off x="4457700" y="2590800"/>
            <a:ext cx="0" cy="304800"/>
          </a:xfrm>
          <a:prstGeom prst="line">
            <a:avLst/>
          </a:prstGeom>
          <a:ln/>
        </p:spPr>
        <p:style>
          <a:lnRef idx="2">
            <a:schemeClr val="dk1"/>
          </a:lnRef>
          <a:fillRef idx="0">
            <a:schemeClr val="dk1"/>
          </a:fillRef>
          <a:effectRef idx="1">
            <a:schemeClr val="dk1"/>
          </a:effectRef>
          <a:fontRef idx="minor">
            <a:schemeClr val="tx1"/>
          </a:fontRef>
        </p:style>
      </p:cxnSp>
      <p:cxnSp>
        <p:nvCxnSpPr>
          <p:cNvPr id="51" name="Straight Connector 50"/>
          <p:cNvCxnSpPr>
            <a:stCxn id="11" idx="0"/>
          </p:cNvCxnSpPr>
          <p:nvPr/>
        </p:nvCxnSpPr>
        <p:spPr>
          <a:xfrm flipV="1">
            <a:off x="2980403" y="2667002"/>
            <a:ext cx="0" cy="239764"/>
          </a:xfrm>
          <a:prstGeom prst="line">
            <a:avLst/>
          </a:prstGeom>
          <a:ln/>
        </p:spPr>
        <p:style>
          <a:lnRef idx="2">
            <a:schemeClr val="dk1"/>
          </a:lnRef>
          <a:fillRef idx="0">
            <a:schemeClr val="dk1"/>
          </a:fillRef>
          <a:effectRef idx="1">
            <a:schemeClr val="dk1"/>
          </a:effectRef>
          <a:fontRef idx="minor">
            <a:schemeClr val="tx1"/>
          </a:fontRef>
        </p:style>
      </p:cxnSp>
      <p:sp>
        <p:nvSpPr>
          <p:cNvPr id="63" name="Rectangle 62"/>
          <p:cNvSpPr/>
          <p:nvPr/>
        </p:nvSpPr>
        <p:spPr>
          <a:xfrm>
            <a:off x="3352799" y="76200"/>
            <a:ext cx="2288345" cy="533400"/>
          </a:xfrm>
          <a:prstGeom prst="rect">
            <a:avLst/>
          </a:prstGeom>
          <a:solidFill>
            <a:schemeClr val="tx2">
              <a:lumMod val="60000"/>
              <a:lumOff val="40000"/>
            </a:schemeClr>
          </a:solidFill>
          <a:ln w="3175" cmpd="sng">
            <a:solidFill>
              <a:srgbClr val="8EB4E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bg1"/>
                </a:solidFill>
              </a:rPr>
              <a:t>Nonbank Financial Institutions of India</a:t>
            </a:r>
          </a:p>
          <a:p>
            <a:pPr algn="ctr"/>
            <a:r>
              <a:rPr lang="en-US" sz="1000" b="1" dirty="0" smtClean="0">
                <a:solidFill>
                  <a:schemeClr val="bg1"/>
                </a:solidFill>
              </a:rPr>
              <a:t>(NBFIs)</a:t>
            </a:r>
            <a:endParaRPr lang="en-US" sz="1000" b="1" dirty="0">
              <a:solidFill>
                <a:schemeClr val="bg1"/>
              </a:solidFill>
            </a:endParaRPr>
          </a:p>
        </p:txBody>
      </p:sp>
      <p:sp>
        <p:nvSpPr>
          <p:cNvPr id="64" name="Rectangle 63"/>
          <p:cNvSpPr/>
          <p:nvPr/>
        </p:nvSpPr>
        <p:spPr>
          <a:xfrm>
            <a:off x="596900" y="990600"/>
            <a:ext cx="3365500" cy="990600"/>
          </a:xfrm>
          <a:prstGeom prst="rect">
            <a:avLst/>
          </a:prstGeom>
          <a:solidFill>
            <a:srgbClr val="558ED5"/>
          </a:solidFill>
          <a:ln w="3175" cmpd="sng">
            <a:solidFill>
              <a:srgbClr val="8EB4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rgbClr val="FFFFFF"/>
                </a:solidFill>
              </a:rPr>
              <a:t>Nonbank Financial Companies</a:t>
            </a:r>
          </a:p>
          <a:p>
            <a:pPr algn="ctr"/>
            <a:r>
              <a:rPr lang="en-US" sz="1000" b="1" dirty="0" smtClean="0">
                <a:solidFill>
                  <a:srgbClr val="FFFFFF"/>
                </a:solidFill>
              </a:rPr>
              <a:t>(NBFCs)</a:t>
            </a:r>
            <a:endParaRPr lang="en-US" sz="1000" b="1" dirty="0">
              <a:solidFill>
                <a:srgbClr val="FFFFFF"/>
              </a:solidFill>
            </a:endParaRPr>
          </a:p>
        </p:txBody>
      </p:sp>
      <p:sp>
        <p:nvSpPr>
          <p:cNvPr id="65" name="Rectangle 64"/>
          <p:cNvSpPr/>
          <p:nvPr/>
        </p:nvSpPr>
        <p:spPr>
          <a:xfrm>
            <a:off x="5067300" y="990600"/>
            <a:ext cx="3771900" cy="1066800"/>
          </a:xfrm>
          <a:prstGeom prst="rect">
            <a:avLst/>
          </a:prstGeom>
          <a:solidFill>
            <a:srgbClr val="558ED5"/>
          </a:solidFill>
          <a:ln w="3175" cmpd="sng">
            <a:solidFill>
              <a:srgbClr val="8EB4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rgbClr val="FFFFFF"/>
                </a:solidFill>
              </a:rPr>
              <a:t>All India (Public) Financial Institutions:</a:t>
            </a:r>
          </a:p>
          <a:p>
            <a:pPr algn="ctr"/>
            <a:r>
              <a:rPr lang="en-US" sz="1000" b="1" dirty="0" smtClean="0">
                <a:solidFill>
                  <a:srgbClr val="FFFFFF"/>
                </a:solidFill>
              </a:rPr>
              <a:t>Export Import Bank (</a:t>
            </a:r>
            <a:r>
              <a:rPr lang="en-US" sz="1000" b="1" dirty="0" err="1" smtClean="0">
                <a:solidFill>
                  <a:srgbClr val="FFFFFF"/>
                </a:solidFill>
              </a:rPr>
              <a:t>Exim</a:t>
            </a:r>
            <a:r>
              <a:rPr lang="en-US" sz="1000" b="1" dirty="0" smtClean="0">
                <a:solidFill>
                  <a:srgbClr val="FFFFFF"/>
                </a:solidFill>
              </a:rPr>
              <a:t> Bank)</a:t>
            </a:r>
          </a:p>
          <a:p>
            <a:pPr algn="ctr"/>
            <a:r>
              <a:rPr lang="en-US" sz="1000" b="1" dirty="0" smtClean="0">
                <a:solidFill>
                  <a:srgbClr val="FFFFFF"/>
                </a:solidFill>
              </a:rPr>
              <a:t>National Bank for Agricultural and Rural Development (NABARD)</a:t>
            </a:r>
          </a:p>
          <a:p>
            <a:pPr algn="ctr"/>
            <a:r>
              <a:rPr lang="en-US" sz="1000" b="1" dirty="0" smtClean="0">
                <a:solidFill>
                  <a:srgbClr val="FFFFFF"/>
                </a:solidFill>
              </a:rPr>
              <a:t>National Housing Bank (NHB)</a:t>
            </a:r>
          </a:p>
          <a:p>
            <a:pPr algn="ctr"/>
            <a:r>
              <a:rPr lang="en-US" sz="1000" b="1" dirty="0">
                <a:solidFill>
                  <a:schemeClr val="tx2">
                    <a:lumMod val="50000"/>
                  </a:schemeClr>
                </a:solidFill>
              </a:rPr>
              <a:t>Small Industries Development Bank of </a:t>
            </a:r>
            <a:r>
              <a:rPr lang="en-US" sz="1000" b="1" dirty="0" smtClean="0">
                <a:solidFill>
                  <a:schemeClr val="tx2">
                    <a:lumMod val="50000"/>
                  </a:schemeClr>
                </a:solidFill>
              </a:rPr>
              <a:t>India (SIDBI)</a:t>
            </a:r>
          </a:p>
          <a:p>
            <a:pPr algn="ctr"/>
            <a:r>
              <a:rPr lang="en-US" sz="1000" b="1" dirty="0" smtClean="0">
                <a:solidFill>
                  <a:srgbClr val="FFFFFF"/>
                </a:solidFill>
              </a:rPr>
              <a:t>Life Insurance Corporation (LIC)</a:t>
            </a:r>
            <a:endParaRPr lang="en-US" sz="1000" b="1" dirty="0" smtClean="0">
              <a:solidFill>
                <a:schemeClr val="tx2">
                  <a:lumMod val="50000"/>
                </a:schemeClr>
              </a:solidFill>
            </a:endParaRPr>
          </a:p>
          <a:p>
            <a:pPr algn="ctr"/>
            <a:r>
              <a:rPr lang="en-US" sz="1000" b="1" dirty="0" smtClean="0"/>
              <a:t>Etc.</a:t>
            </a:r>
          </a:p>
        </p:txBody>
      </p:sp>
      <p:cxnSp>
        <p:nvCxnSpPr>
          <p:cNvPr id="74" name="Straight Connector 73"/>
          <p:cNvCxnSpPr>
            <a:stCxn id="63" idx="2"/>
          </p:cNvCxnSpPr>
          <p:nvPr/>
        </p:nvCxnSpPr>
        <p:spPr>
          <a:xfrm flipH="1">
            <a:off x="4496971" y="609600"/>
            <a:ext cx="1" cy="152400"/>
          </a:xfrm>
          <a:prstGeom prst="line">
            <a:avLst/>
          </a:prstGeom>
          <a:ln/>
        </p:spPr>
        <p:style>
          <a:lnRef idx="2">
            <a:schemeClr val="dk1"/>
          </a:lnRef>
          <a:fillRef idx="0">
            <a:schemeClr val="dk1"/>
          </a:fillRef>
          <a:effectRef idx="1">
            <a:schemeClr val="dk1"/>
          </a:effectRef>
          <a:fontRef idx="minor">
            <a:schemeClr val="tx1"/>
          </a:fontRef>
        </p:style>
      </p:cxnSp>
      <p:cxnSp>
        <p:nvCxnSpPr>
          <p:cNvPr id="84" name="Straight Connector 83"/>
          <p:cNvCxnSpPr>
            <a:stCxn id="28" idx="0"/>
            <a:endCxn id="26" idx="2"/>
          </p:cNvCxnSpPr>
          <p:nvPr/>
        </p:nvCxnSpPr>
        <p:spPr>
          <a:xfrm flipV="1">
            <a:off x="4476750" y="4038600"/>
            <a:ext cx="1172" cy="533400"/>
          </a:xfrm>
          <a:prstGeom prst="line">
            <a:avLst/>
          </a:prstGeom>
          <a:ln/>
        </p:spPr>
        <p:style>
          <a:lnRef idx="2">
            <a:schemeClr val="dk1"/>
          </a:lnRef>
          <a:fillRef idx="0">
            <a:schemeClr val="dk1"/>
          </a:fillRef>
          <a:effectRef idx="1">
            <a:schemeClr val="dk1"/>
          </a:effectRef>
          <a:fontRef idx="minor">
            <a:schemeClr val="tx1"/>
          </a:fontRef>
        </p:style>
      </p:cxnSp>
      <p:cxnSp>
        <p:nvCxnSpPr>
          <p:cNvPr id="87" name="Straight Connector 86"/>
          <p:cNvCxnSpPr>
            <a:stCxn id="27" idx="0"/>
          </p:cNvCxnSpPr>
          <p:nvPr/>
        </p:nvCxnSpPr>
        <p:spPr>
          <a:xfrm flipV="1">
            <a:off x="2438400" y="4354634"/>
            <a:ext cx="0" cy="217366"/>
          </a:xfrm>
          <a:prstGeom prst="line">
            <a:avLst/>
          </a:prstGeom>
          <a:ln/>
        </p:spPr>
        <p:style>
          <a:lnRef idx="2">
            <a:schemeClr val="dk1"/>
          </a:lnRef>
          <a:fillRef idx="0">
            <a:schemeClr val="dk1"/>
          </a:fillRef>
          <a:effectRef idx="1">
            <a:schemeClr val="dk1"/>
          </a:effectRef>
          <a:fontRef idx="minor">
            <a:schemeClr val="tx1"/>
          </a:fontRef>
        </p:style>
      </p:cxnSp>
      <p:cxnSp>
        <p:nvCxnSpPr>
          <p:cNvPr id="89" name="Straight Connector 88"/>
          <p:cNvCxnSpPr>
            <a:stCxn id="29" idx="0"/>
          </p:cNvCxnSpPr>
          <p:nvPr/>
        </p:nvCxnSpPr>
        <p:spPr>
          <a:xfrm flipV="1">
            <a:off x="6559550" y="4354634"/>
            <a:ext cx="0" cy="217366"/>
          </a:xfrm>
          <a:prstGeom prst="line">
            <a:avLst/>
          </a:prstGeom>
          <a:ln/>
        </p:spPr>
        <p:style>
          <a:lnRef idx="2">
            <a:schemeClr val="dk1"/>
          </a:lnRef>
          <a:fillRef idx="0">
            <a:schemeClr val="dk1"/>
          </a:fillRef>
          <a:effectRef idx="1">
            <a:schemeClr val="dk1"/>
          </a:effectRef>
          <a:fontRef idx="minor">
            <a:schemeClr val="tx1"/>
          </a:fontRef>
        </p:style>
      </p:cxnSp>
      <p:cxnSp>
        <p:nvCxnSpPr>
          <p:cNvPr id="91" name="Straight Connector 90"/>
          <p:cNvCxnSpPr/>
          <p:nvPr/>
        </p:nvCxnSpPr>
        <p:spPr>
          <a:xfrm>
            <a:off x="2438400" y="4343400"/>
            <a:ext cx="4121150" cy="0"/>
          </a:xfrm>
          <a:prstGeom prst="line">
            <a:avLst/>
          </a:prstGeom>
          <a:ln/>
        </p:spPr>
        <p:style>
          <a:lnRef idx="2">
            <a:schemeClr val="dk1"/>
          </a:lnRef>
          <a:fillRef idx="0">
            <a:schemeClr val="dk1"/>
          </a:fillRef>
          <a:effectRef idx="1">
            <a:schemeClr val="dk1"/>
          </a:effectRef>
          <a:fontRef idx="minor">
            <a:schemeClr val="tx1"/>
          </a:fontRef>
        </p:style>
      </p:cxnSp>
      <p:cxnSp>
        <p:nvCxnSpPr>
          <p:cNvPr id="108" name="Straight Connector 107"/>
          <p:cNvCxnSpPr/>
          <p:nvPr/>
        </p:nvCxnSpPr>
        <p:spPr>
          <a:xfrm>
            <a:off x="2286000" y="762000"/>
            <a:ext cx="4648200" cy="0"/>
          </a:xfrm>
          <a:prstGeom prst="line">
            <a:avLst/>
          </a:prstGeom>
          <a:ln/>
        </p:spPr>
        <p:style>
          <a:lnRef idx="2">
            <a:schemeClr val="dk1"/>
          </a:lnRef>
          <a:fillRef idx="0">
            <a:schemeClr val="dk1"/>
          </a:fillRef>
          <a:effectRef idx="1">
            <a:schemeClr val="dk1"/>
          </a:effectRef>
          <a:fontRef idx="minor">
            <a:schemeClr val="tx1"/>
          </a:fontRef>
        </p:style>
      </p:cxnSp>
      <p:sp>
        <p:nvSpPr>
          <p:cNvPr id="119" name="Rectangle 118"/>
          <p:cNvSpPr/>
          <p:nvPr/>
        </p:nvSpPr>
        <p:spPr>
          <a:xfrm>
            <a:off x="3581400" y="5372100"/>
            <a:ext cx="1793044" cy="342900"/>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Securities and Exchange Board of India Regulated NBFCs</a:t>
            </a:r>
            <a:endParaRPr lang="en-US" sz="800" b="1" dirty="0"/>
          </a:p>
        </p:txBody>
      </p:sp>
      <p:sp>
        <p:nvSpPr>
          <p:cNvPr id="122" name="Rectangle 121"/>
          <p:cNvSpPr/>
          <p:nvPr/>
        </p:nvSpPr>
        <p:spPr>
          <a:xfrm>
            <a:off x="1523999" y="6094045"/>
            <a:ext cx="1295401" cy="382955"/>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t>Stock Exchanges</a:t>
            </a:r>
            <a:endParaRPr lang="en-US" sz="700" b="1" dirty="0"/>
          </a:p>
        </p:txBody>
      </p:sp>
      <p:sp>
        <p:nvSpPr>
          <p:cNvPr id="124" name="Rectangle 123"/>
          <p:cNvSpPr/>
          <p:nvPr/>
        </p:nvSpPr>
        <p:spPr>
          <a:xfrm>
            <a:off x="3200400" y="6096001"/>
            <a:ext cx="1142999" cy="380999"/>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t>Stock Brokers</a:t>
            </a:r>
          </a:p>
        </p:txBody>
      </p:sp>
      <p:cxnSp>
        <p:nvCxnSpPr>
          <p:cNvPr id="143" name="Straight Connector 142"/>
          <p:cNvCxnSpPr>
            <a:stCxn id="40" idx="2"/>
          </p:cNvCxnSpPr>
          <p:nvPr/>
        </p:nvCxnSpPr>
        <p:spPr>
          <a:xfrm>
            <a:off x="7620000" y="3352800"/>
            <a:ext cx="0" cy="120650"/>
          </a:xfrm>
          <a:prstGeom prst="line">
            <a:avLst/>
          </a:prstGeom>
          <a:ln/>
        </p:spPr>
        <p:style>
          <a:lnRef idx="2">
            <a:schemeClr val="dk1"/>
          </a:lnRef>
          <a:fillRef idx="0">
            <a:schemeClr val="dk1"/>
          </a:fillRef>
          <a:effectRef idx="1">
            <a:schemeClr val="dk1"/>
          </a:effectRef>
          <a:fontRef idx="minor">
            <a:schemeClr val="tx1"/>
          </a:fontRef>
        </p:style>
      </p:cxnSp>
      <p:sp>
        <p:nvSpPr>
          <p:cNvPr id="160" name="Rectangle 159"/>
          <p:cNvSpPr/>
          <p:nvPr/>
        </p:nvSpPr>
        <p:spPr>
          <a:xfrm>
            <a:off x="4724400" y="6088768"/>
            <a:ext cx="1219200" cy="388232"/>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t>Merchant Banks</a:t>
            </a:r>
            <a:endParaRPr lang="en-US" sz="700" b="1" dirty="0"/>
          </a:p>
        </p:txBody>
      </p:sp>
      <p:sp>
        <p:nvSpPr>
          <p:cNvPr id="165" name="Rectangle 164"/>
          <p:cNvSpPr/>
          <p:nvPr/>
        </p:nvSpPr>
        <p:spPr>
          <a:xfrm>
            <a:off x="6324600" y="6073982"/>
            <a:ext cx="1219200" cy="403018"/>
          </a:xfrm>
          <a:prstGeom prst="rect">
            <a:avLst/>
          </a:prstGeom>
          <a:solidFill>
            <a:schemeClr val="tx2">
              <a:lumMod val="60000"/>
              <a:lumOff val="40000"/>
            </a:schemeClr>
          </a:solidFill>
          <a:ln w="3175"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t>Mutual Funds</a:t>
            </a:r>
            <a:endParaRPr lang="en-US" sz="700" b="1" dirty="0"/>
          </a:p>
        </p:txBody>
      </p:sp>
      <p:cxnSp>
        <p:nvCxnSpPr>
          <p:cNvPr id="173" name="Straight Connector 172"/>
          <p:cNvCxnSpPr>
            <a:stCxn id="122" idx="0"/>
          </p:cNvCxnSpPr>
          <p:nvPr/>
        </p:nvCxnSpPr>
        <p:spPr>
          <a:xfrm flipV="1">
            <a:off x="2171700" y="5943601"/>
            <a:ext cx="0" cy="150444"/>
          </a:xfrm>
          <a:prstGeom prst="line">
            <a:avLst/>
          </a:prstGeom>
          <a:ln/>
        </p:spPr>
        <p:style>
          <a:lnRef idx="2">
            <a:schemeClr val="dk1"/>
          </a:lnRef>
          <a:fillRef idx="0">
            <a:schemeClr val="dk1"/>
          </a:fillRef>
          <a:effectRef idx="1">
            <a:schemeClr val="dk1"/>
          </a:effectRef>
          <a:fontRef idx="minor">
            <a:schemeClr val="tx1"/>
          </a:fontRef>
        </p:style>
      </p:cxnSp>
      <p:cxnSp>
        <p:nvCxnSpPr>
          <p:cNvPr id="175" name="Straight Connector 174"/>
          <p:cNvCxnSpPr>
            <a:stCxn id="124" idx="0"/>
          </p:cNvCxnSpPr>
          <p:nvPr/>
        </p:nvCxnSpPr>
        <p:spPr>
          <a:xfrm flipV="1">
            <a:off x="3771900" y="5943601"/>
            <a:ext cx="0" cy="152400"/>
          </a:xfrm>
          <a:prstGeom prst="line">
            <a:avLst/>
          </a:prstGeom>
          <a:ln/>
        </p:spPr>
        <p:style>
          <a:lnRef idx="2">
            <a:schemeClr val="dk1"/>
          </a:lnRef>
          <a:fillRef idx="0">
            <a:schemeClr val="dk1"/>
          </a:fillRef>
          <a:effectRef idx="1">
            <a:schemeClr val="dk1"/>
          </a:effectRef>
          <a:fontRef idx="minor">
            <a:schemeClr val="tx1"/>
          </a:fontRef>
        </p:style>
      </p:cxnSp>
      <p:cxnSp>
        <p:nvCxnSpPr>
          <p:cNvPr id="177" name="Straight Connector 176"/>
          <p:cNvCxnSpPr>
            <a:stCxn id="160" idx="0"/>
          </p:cNvCxnSpPr>
          <p:nvPr/>
        </p:nvCxnSpPr>
        <p:spPr>
          <a:xfrm flipV="1">
            <a:off x="5334000" y="5943602"/>
            <a:ext cx="0" cy="145166"/>
          </a:xfrm>
          <a:prstGeom prst="line">
            <a:avLst/>
          </a:prstGeom>
          <a:ln/>
        </p:spPr>
        <p:style>
          <a:lnRef idx="2">
            <a:schemeClr val="dk1"/>
          </a:lnRef>
          <a:fillRef idx="0">
            <a:schemeClr val="dk1"/>
          </a:fillRef>
          <a:effectRef idx="1">
            <a:schemeClr val="dk1"/>
          </a:effectRef>
          <a:fontRef idx="minor">
            <a:schemeClr val="tx1"/>
          </a:fontRef>
        </p:style>
      </p:cxnSp>
      <p:cxnSp>
        <p:nvCxnSpPr>
          <p:cNvPr id="179" name="Straight Connector 178"/>
          <p:cNvCxnSpPr>
            <a:stCxn id="165" idx="0"/>
          </p:cNvCxnSpPr>
          <p:nvPr/>
        </p:nvCxnSpPr>
        <p:spPr>
          <a:xfrm flipV="1">
            <a:off x="6934200" y="5943600"/>
            <a:ext cx="0" cy="130382"/>
          </a:xfrm>
          <a:prstGeom prst="line">
            <a:avLst/>
          </a:prstGeom>
          <a:ln/>
        </p:spPr>
        <p:style>
          <a:lnRef idx="2">
            <a:schemeClr val="dk1"/>
          </a:lnRef>
          <a:fillRef idx="0">
            <a:schemeClr val="dk1"/>
          </a:fillRef>
          <a:effectRef idx="1">
            <a:schemeClr val="dk1"/>
          </a:effectRef>
          <a:fontRef idx="minor">
            <a:schemeClr val="tx1"/>
          </a:fontRef>
        </p:style>
      </p:cxnSp>
      <p:cxnSp>
        <p:nvCxnSpPr>
          <p:cNvPr id="183" name="Straight Connector 182"/>
          <p:cNvCxnSpPr/>
          <p:nvPr/>
        </p:nvCxnSpPr>
        <p:spPr>
          <a:xfrm>
            <a:off x="2171699" y="5943600"/>
            <a:ext cx="4762501" cy="0"/>
          </a:xfrm>
          <a:prstGeom prst="line">
            <a:avLst/>
          </a:prstGeom>
          <a:ln/>
        </p:spPr>
        <p:style>
          <a:lnRef idx="2">
            <a:schemeClr val="dk1"/>
          </a:lnRef>
          <a:fillRef idx="0">
            <a:schemeClr val="dk1"/>
          </a:fillRef>
          <a:effectRef idx="1">
            <a:schemeClr val="dk1"/>
          </a:effectRef>
          <a:fontRef idx="minor">
            <a:schemeClr val="tx1"/>
          </a:fontRef>
        </p:style>
      </p:cxnSp>
      <p:cxnSp>
        <p:nvCxnSpPr>
          <p:cNvPr id="185" name="Straight Connector 184"/>
          <p:cNvCxnSpPr>
            <a:stCxn id="119" idx="2"/>
          </p:cNvCxnSpPr>
          <p:nvPr/>
        </p:nvCxnSpPr>
        <p:spPr>
          <a:xfrm>
            <a:off x="4477922" y="5715000"/>
            <a:ext cx="0" cy="228600"/>
          </a:xfrm>
          <a:prstGeom prst="line">
            <a:avLst/>
          </a:prstGeom>
          <a:ln/>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a:off x="6934200" y="762000"/>
            <a:ext cx="0" cy="228600"/>
          </a:xfrm>
          <a:prstGeom prst="line">
            <a:avLst/>
          </a:prstGeom>
          <a:ln/>
        </p:spPr>
        <p:style>
          <a:lnRef idx="2">
            <a:schemeClr val="dk1"/>
          </a:lnRef>
          <a:fillRef idx="0">
            <a:schemeClr val="dk1"/>
          </a:fillRef>
          <a:effectRef idx="1">
            <a:schemeClr val="dk1"/>
          </a:effectRef>
          <a:fontRef idx="minor">
            <a:schemeClr val="tx1"/>
          </a:fontRef>
        </p:style>
      </p:cxnSp>
      <p:cxnSp>
        <p:nvCxnSpPr>
          <p:cNvPr id="25" name="Straight Connector 24"/>
          <p:cNvCxnSpPr>
            <a:stCxn id="64" idx="0"/>
          </p:cNvCxnSpPr>
          <p:nvPr/>
        </p:nvCxnSpPr>
        <p:spPr>
          <a:xfrm flipV="1">
            <a:off x="2279650" y="762000"/>
            <a:ext cx="6350" cy="228600"/>
          </a:xfrm>
          <a:prstGeom prst="line">
            <a:avLst/>
          </a:prstGeom>
        </p:spPr>
        <p:style>
          <a:lnRef idx="2">
            <a:schemeClr val="dk1"/>
          </a:lnRef>
          <a:fillRef idx="0">
            <a:schemeClr val="dk1"/>
          </a:fillRef>
          <a:effectRef idx="1">
            <a:schemeClr val="dk1"/>
          </a:effectRef>
          <a:fontRef idx="minor">
            <a:schemeClr val="tx1"/>
          </a:fontRef>
        </p:style>
      </p:cxnSp>
      <p:sp>
        <p:nvSpPr>
          <p:cNvPr id="21" name="Slide Number Placeholder 20"/>
          <p:cNvSpPr>
            <a:spLocks noGrp="1"/>
          </p:cNvSpPr>
          <p:nvPr>
            <p:ph type="sldNum" sz="quarter" idx="12"/>
          </p:nvPr>
        </p:nvSpPr>
        <p:spPr/>
        <p:txBody>
          <a:bodyPr/>
          <a:lstStyle/>
          <a:p>
            <a:fld id="{01D299A4-A2C3-4D4C-B02C-559159442080}" type="slidenum">
              <a:rPr lang="en-US" smtClean="0"/>
              <a:pPr/>
              <a:t>22</a:t>
            </a:fld>
            <a:endParaRPr lang="en-US" dirty="0"/>
          </a:p>
        </p:txBody>
      </p:sp>
    </p:spTree>
    <p:extLst>
      <p:ext uri="{BB962C8B-B14F-4D97-AF65-F5344CB8AC3E}">
        <p14:creationId xmlns:p14="http://schemas.microsoft.com/office/powerpoint/2010/main" val="333322620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4600" y="533400"/>
            <a:ext cx="3886200" cy="838200"/>
          </a:xfrm>
          <a:prstGeom prst="rect">
            <a:avLst/>
          </a:prstGeom>
          <a:solidFill>
            <a:schemeClr val="accent2">
              <a:lumMod val="75000"/>
            </a:schemeClr>
          </a:solidFill>
          <a:ln w="3175" cmpd="sng">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Reserve Bank of India Regulated NBFCs</a:t>
            </a:r>
            <a:endParaRPr lang="en-US" b="1" dirty="0">
              <a:solidFill>
                <a:schemeClr val="tx1"/>
              </a:solidFill>
            </a:endParaRPr>
          </a:p>
        </p:txBody>
      </p:sp>
      <p:cxnSp>
        <p:nvCxnSpPr>
          <p:cNvPr id="10" name="Straight Connector 9"/>
          <p:cNvCxnSpPr/>
          <p:nvPr/>
        </p:nvCxnSpPr>
        <p:spPr>
          <a:xfrm>
            <a:off x="4457700" y="1676400"/>
            <a:ext cx="3009900" cy="0"/>
          </a:xfrm>
          <a:prstGeom prst="line">
            <a:avLst/>
          </a:prstGeo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7467600" y="1676400"/>
            <a:ext cx="0" cy="381000"/>
          </a:xfrm>
          <a:prstGeom prst="line">
            <a:avLst/>
          </a:prstGeom>
          <a:ln/>
        </p:spPr>
        <p:style>
          <a:lnRef idx="2">
            <a:schemeClr val="dk1"/>
          </a:lnRef>
          <a:fillRef idx="0">
            <a:schemeClr val="dk1"/>
          </a:fillRef>
          <a:effectRef idx="1">
            <a:schemeClr val="dk1"/>
          </a:effectRef>
          <a:fontRef idx="minor">
            <a:schemeClr val="tx1"/>
          </a:fontRef>
        </p:style>
      </p:cxnSp>
      <p:sp>
        <p:nvSpPr>
          <p:cNvPr id="14" name="Rectangle 13"/>
          <p:cNvSpPr/>
          <p:nvPr/>
        </p:nvSpPr>
        <p:spPr>
          <a:xfrm>
            <a:off x="6324600" y="2057400"/>
            <a:ext cx="2286000" cy="381000"/>
          </a:xfrm>
          <a:prstGeom prst="rect">
            <a:avLst/>
          </a:prstGeom>
          <a:solidFill>
            <a:schemeClr val="accent2">
              <a:lumMod val="75000"/>
            </a:schemeClr>
          </a:solidFill>
          <a:ln w="3175" cmpd="sng">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Loosely Regulated/Monitored</a:t>
            </a:r>
            <a:endParaRPr lang="en-US" sz="1200" b="1" dirty="0">
              <a:solidFill>
                <a:schemeClr val="tx1"/>
              </a:solidFill>
            </a:endParaRPr>
          </a:p>
        </p:txBody>
      </p:sp>
      <p:cxnSp>
        <p:nvCxnSpPr>
          <p:cNvPr id="18" name="Straight Connector 17"/>
          <p:cNvCxnSpPr>
            <a:stCxn id="4" idx="2"/>
          </p:cNvCxnSpPr>
          <p:nvPr/>
        </p:nvCxnSpPr>
        <p:spPr>
          <a:xfrm>
            <a:off x="4457700" y="1371600"/>
            <a:ext cx="0" cy="304800"/>
          </a:xfrm>
          <a:prstGeom prst="line">
            <a:avLst/>
          </a:prstGeom>
          <a:ln/>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a:off x="7467600" y="2438400"/>
            <a:ext cx="0" cy="304800"/>
          </a:xfrm>
          <a:prstGeom prst="line">
            <a:avLst/>
          </a:prstGeom>
          <a:ln/>
        </p:spPr>
        <p:style>
          <a:lnRef idx="2">
            <a:schemeClr val="dk1"/>
          </a:lnRef>
          <a:fillRef idx="0">
            <a:schemeClr val="dk1"/>
          </a:fillRef>
          <a:effectRef idx="1">
            <a:schemeClr val="dk1"/>
          </a:effectRef>
          <a:fontRef idx="minor">
            <a:schemeClr val="tx1"/>
          </a:fontRef>
        </p:style>
      </p:cxnSp>
      <p:sp>
        <p:nvSpPr>
          <p:cNvPr id="22" name="Rectangle 21"/>
          <p:cNvSpPr/>
          <p:nvPr/>
        </p:nvSpPr>
        <p:spPr>
          <a:xfrm>
            <a:off x="6324600" y="2743200"/>
            <a:ext cx="2286000" cy="457200"/>
          </a:xfrm>
          <a:prstGeom prst="rect">
            <a:avLst/>
          </a:prstGeom>
          <a:solidFill>
            <a:srgbClr val="953735"/>
          </a:solidFill>
          <a:ln w="3175" cmpd="sng">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All other NBFCs including Microfinance Institutions</a:t>
            </a:r>
            <a:endParaRPr lang="en-US" sz="1000" b="1" dirty="0">
              <a:solidFill>
                <a:schemeClr val="tx1"/>
              </a:solidFill>
            </a:endParaRPr>
          </a:p>
        </p:txBody>
      </p:sp>
      <p:cxnSp>
        <p:nvCxnSpPr>
          <p:cNvPr id="24" name="Straight Connector 23"/>
          <p:cNvCxnSpPr/>
          <p:nvPr/>
        </p:nvCxnSpPr>
        <p:spPr>
          <a:xfrm flipH="1">
            <a:off x="3200400" y="1676400"/>
            <a:ext cx="1257300" cy="0"/>
          </a:xfrm>
          <a:prstGeom prst="line">
            <a:avLst/>
          </a:prstGeom>
          <a:ln/>
        </p:spPr>
        <p:style>
          <a:lnRef idx="2">
            <a:schemeClr val="dk1"/>
          </a:lnRef>
          <a:fillRef idx="0">
            <a:schemeClr val="dk1"/>
          </a:fillRef>
          <a:effectRef idx="1">
            <a:schemeClr val="dk1"/>
          </a:effectRef>
          <a:fontRef idx="minor">
            <a:schemeClr val="tx1"/>
          </a:fontRef>
        </p:style>
      </p:cxnSp>
      <p:sp>
        <p:nvSpPr>
          <p:cNvPr id="25" name="Rectangle 24"/>
          <p:cNvSpPr/>
          <p:nvPr/>
        </p:nvSpPr>
        <p:spPr>
          <a:xfrm>
            <a:off x="1905000" y="2086708"/>
            <a:ext cx="2590800" cy="381000"/>
          </a:xfrm>
          <a:prstGeom prst="rect">
            <a:avLst/>
          </a:prstGeom>
          <a:solidFill>
            <a:schemeClr val="accent2">
              <a:lumMod val="75000"/>
            </a:schemeClr>
          </a:solidFill>
          <a:ln w="3175" cmpd="sng">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Tightly  Regulated/Monitored</a:t>
            </a:r>
            <a:endParaRPr lang="en-US" sz="1200" b="1" dirty="0">
              <a:solidFill>
                <a:schemeClr val="tx1"/>
              </a:solidFill>
            </a:endParaRPr>
          </a:p>
        </p:txBody>
      </p:sp>
      <p:cxnSp>
        <p:nvCxnSpPr>
          <p:cNvPr id="27" name="Straight Connector 26"/>
          <p:cNvCxnSpPr>
            <a:stCxn id="25" idx="0"/>
          </p:cNvCxnSpPr>
          <p:nvPr/>
        </p:nvCxnSpPr>
        <p:spPr>
          <a:xfrm flipV="1">
            <a:off x="3200400" y="1676400"/>
            <a:ext cx="0" cy="410308"/>
          </a:xfrm>
          <a:prstGeom prst="line">
            <a:avLst/>
          </a:prstGeom>
          <a:ln/>
        </p:spPr>
        <p:style>
          <a:lnRef idx="2">
            <a:schemeClr val="dk1"/>
          </a:lnRef>
          <a:fillRef idx="0">
            <a:schemeClr val="dk1"/>
          </a:fillRef>
          <a:effectRef idx="1">
            <a:schemeClr val="dk1"/>
          </a:effectRef>
          <a:fontRef idx="minor">
            <a:schemeClr val="tx1"/>
          </a:fontRef>
        </p:style>
      </p:cxnSp>
      <p:sp>
        <p:nvSpPr>
          <p:cNvPr id="30" name="Rectangle 29"/>
          <p:cNvSpPr/>
          <p:nvPr/>
        </p:nvSpPr>
        <p:spPr>
          <a:xfrm>
            <a:off x="304800" y="2743200"/>
            <a:ext cx="2841820" cy="457200"/>
          </a:xfrm>
          <a:prstGeom prst="rect">
            <a:avLst/>
          </a:prstGeom>
          <a:solidFill>
            <a:schemeClr val="accent2">
              <a:lumMod val="75000"/>
            </a:schemeClr>
          </a:solidFill>
          <a:ln w="3175" cmpd="sng">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Deposit taking </a:t>
            </a:r>
          </a:p>
          <a:p>
            <a:pPr algn="ctr"/>
            <a:endParaRPr lang="en-US" sz="1000" b="1" dirty="0">
              <a:solidFill>
                <a:schemeClr val="tx1"/>
              </a:solidFill>
            </a:endParaRPr>
          </a:p>
        </p:txBody>
      </p:sp>
      <p:sp>
        <p:nvSpPr>
          <p:cNvPr id="31" name="Rectangle 30"/>
          <p:cNvSpPr/>
          <p:nvPr/>
        </p:nvSpPr>
        <p:spPr>
          <a:xfrm>
            <a:off x="3397640" y="2743200"/>
            <a:ext cx="2774559" cy="457200"/>
          </a:xfrm>
          <a:prstGeom prst="rect">
            <a:avLst/>
          </a:prstGeom>
          <a:solidFill>
            <a:srgbClr val="953735"/>
          </a:solidFill>
          <a:ln w="3175" cmpd="sng">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Non-deposit Taking – Systemically Important </a:t>
            </a:r>
          </a:p>
          <a:p>
            <a:pPr algn="ctr"/>
            <a:endParaRPr lang="en-US" sz="1000" b="1" dirty="0">
              <a:solidFill>
                <a:schemeClr val="tx1"/>
              </a:solidFill>
            </a:endParaRPr>
          </a:p>
        </p:txBody>
      </p:sp>
      <p:cxnSp>
        <p:nvCxnSpPr>
          <p:cNvPr id="37" name="Straight Connector 36"/>
          <p:cNvCxnSpPr>
            <a:stCxn id="25" idx="2"/>
          </p:cNvCxnSpPr>
          <p:nvPr/>
        </p:nvCxnSpPr>
        <p:spPr>
          <a:xfrm>
            <a:off x="3200400" y="2467708"/>
            <a:ext cx="0" cy="123092"/>
          </a:xfrm>
          <a:prstGeom prst="line">
            <a:avLst/>
          </a:prstGeo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a:off x="1725710" y="2590800"/>
            <a:ext cx="3059210" cy="0"/>
          </a:xfrm>
          <a:prstGeom prst="line">
            <a:avLst/>
          </a:prstGeom>
          <a:ln/>
        </p:spPr>
        <p:style>
          <a:lnRef idx="2">
            <a:schemeClr val="dk1"/>
          </a:lnRef>
          <a:fillRef idx="0">
            <a:schemeClr val="dk1"/>
          </a:fillRef>
          <a:effectRef idx="1">
            <a:schemeClr val="dk1"/>
          </a:effectRef>
          <a:fontRef idx="minor">
            <a:schemeClr val="tx1"/>
          </a:fontRef>
        </p:style>
      </p:cxnSp>
      <p:sp>
        <p:nvSpPr>
          <p:cNvPr id="45" name="Rectangle 44"/>
          <p:cNvSpPr/>
          <p:nvPr/>
        </p:nvSpPr>
        <p:spPr>
          <a:xfrm>
            <a:off x="1066800" y="4114800"/>
            <a:ext cx="1265140" cy="457200"/>
          </a:xfrm>
          <a:prstGeom prst="rect">
            <a:avLst/>
          </a:prstGeom>
          <a:solidFill>
            <a:srgbClr val="953735"/>
          </a:solidFill>
          <a:ln w="3175" cmpd="sng">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Loan Company</a:t>
            </a:r>
            <a:endParaRPr lang="en-US" sz="900" b="1" dirty="0">
              <a:solidFill>
                <a:schemeClr val="tx1"/>
              </a:solidFill>
            </a:endParaRPr>
          </a:p>
        </p:txBody>
      </p:sp>
      <p:sp>
        <p:nvSpPr>
          <p:cNvPr id="46" name="Rectangle 45"/>
          <p:cNvSpPr/>
          <p:nvPr/>
        </p:nvSpPr>
        <p:spPr>
          <a:xfrm>
            <a:off x="1066800" y="4724400"/>
            <a:ext cx="1257300" cy="457200"/>
          </a:xfrm>
          <a:prstGeom prst="rect">
            <a:avLst/>
          </a:prstGeom>
          <a:solidFill>
            <a:srgbClr val="953735"/>
          </a:solidFill>
          <a:ln w="3175" cmpd="sng">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Investment Company</a:t>
            </a:r>
            <a:endParaRPr lang="en-US" sz="900" b="1" dirty="0">
              <a:solidFill>
                <a:schemeClr val="tx1"/>
              </a:solidFill>
            </a:endParaRPr>
          </a:p>
        </p:txBody>
      </p:sp>
      <p:sp>
        <p:nvSpPr>
          <p:cNvPr id="48" name="Rectangle 47"/>
          <p:cNvSpPr/>
          <p:nvPr/>
        </p:nvSpPr>
        <p:spPr>
          <a:xfrm>
            <a:off x="1066800" y="3505200"/>
            <a:ext cx="1270782" cy="457200"/>
          </a:xfrm>
          <a:prstGeom prst="rect">
            <a:avLst/>
          </a:prstGeom>
          <a:solidFill>
            <a:srgbClr val="953735"/>
          </a:solidFill>
          <a:ln w="3175" cmpd="sng">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Asset Finance Company</a:t>
            </a:r>
            <a:endParaRPr lang="en-US" sz="900" b="1" dirty="0">
              <a:solidFill>
                <a:schemeClr val="tx1"/>
              </a:solidFill>
            </a:endParaRPr>
          </a:p>
        </p:txBody>
      </p:sp>
      <p:sp>
        <p:nvSpPr>
          <p:cNvPr id="49" name="Rectangle 48"/>
          <p:cNvSpPr/>
          <p:nvPr/>
        </p:nvSpPr>
        <p:spPr>
          <a:xfrm>
            <a:off x="1066800" y="5257800"/>
            <a:ext cx="1257300" cy="457200"/>
          </a:xfrm>
          <a:prstGeom prst="rect">
            <a:avLst/>
          </a:prstGeom>
          <a:solidFill>
            <a:srgbClr val="953735"/>
          </a:solidFill>
          <a:ln w="3175" cmpd="sng">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Residual NBFCs </a:t>
            </a:r>
            <a:endParaRPr lang="en-US" sz="900" b="1" dirty="0">
              <a:solidFill>
                <a:schemeClr val="tx1"/>
              </a:solidFill>
            </a:endParaRPr>
          </a:p>
        </p:txBody>
      </p:sp>
      <p:sp>
        <p:nvSpPr>
          <p:cNvPr id="50" name="Rectangle 49"/>
          <p:cNvSpPr/>
          <p:nvPr/>
        </p:nvSpPr>
        <p:spPr>
          <a:xfrm>
            <a:off x="4191000" y="4114800"/>
            <a:ext cx="1257300" cy="457200"/>
          </a:xfrm>
          <a:prstGeom prst="rect">
            <a:avLst/>
          </a:prstGeom>
          <a:solidFill>
            <a:srgbClr val="953735"/>
          </a:solidFill>
          <a:ln w="3175" cmpd="sng">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Loan Company</a:t>
            </a:r>
            <a:endParaRPr lang="en-US" sz="900" b="1" dirty="0">
              <a:solidFill>
                <a:schemeClr val="tx1"/>
              </a:solidFill>
            </a:endParaRPr>
          </a:p>
        </p:txBody>
      </p:sp>
      <p:sp>
        <p:nvSpPr>
          <p:cNvPr id="53" name="Rectangle 52"/>
          <p:cNvSpPr/>
          <p:nvPr/>
        </p:nvSpPr>
        <p:spPr>
          <a:xfrm>
            <a:off x="4191000" y="4648200"/>
            <a:ext cx="1257300" cy="457200"/>
          </a:xfrm>
          <a:prstGeom prst="rect">
            <a:avLst/>
          </a:prstGeom>
          <a:solidFill>
            <a:srgbClr val="953735"/>
          </a:solidFill>
          <a:ln w="3175" cmpd="sng">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Investment Company</a:t>
            </a:r>
            <a:endParaRPr lang="en-US" sz="900" b="1" dirty="0">
              <a:solidFill>
                <a:schemeClr val="tx1"/>
              </a:solidFill>
            </a:endParaRPr>
          </a:p>
        </p:txBody>
      </p:sp>
      <p:sp>
        <p:nvSpPr>
          <p:cNvPr id="54" name="Rectangle 53"/>
          <p:cNvSpPr/>
          <p:nvPr/>
        </p:nvSpPr>
        <p:spPr>
          <a:xfrm>
            <a:off x="4191000" y="5257800"/>
            <a:ext cx="1257300" cy="457200"/>
          </a:xfrm>
          <a:prstGeom prst="rect">
            <a:avLst/>
          </a:prstGeom>
          <a:solidFill>
            <a:srgbClr val="953735"/>
          </a:solidFill>
          <a:ln w="3175" cmpd="sng">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Core Investment Company</a:t>
            </a:r>
            <a:endParaRPr lang="en-US" sz="900" b="1" dirty="0">
              <a:solidFill>
                <a:schemeClr val="tx1"/>
              </a:solidFill>
            </a:endParaRPr>
          </a:p>
        </p:txBody>
      </p:sp>
      <p:sp>
        <p:nvSpPr>
          <p:cNvPr id="55" name="Rectangle 54"/>
          <p:cNvSpPr/>
          <p:nvPr/>
        </p:nvSpPr>
        <p:spPr>
          <a:xfrm>
            <a:off x="4191000" y="3581400"/>
            <a:ext cx="1257300" cy="457200"/>
          </a:xfrm>
          <a:prstGeom prst="rect">
            <a:avLst/>
          </a:prstGeom>
          <a:solidFill>
            <a:srgbClr val="953735"/>
          </a:solidFill>
          <a:ln w="3175" cmpd="sng">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Asset Finance Company</a:t>
            </a:r>
            <a:endParaRPr lang="en-US" sz="900" b="1" dirty="0">
              <a:solidFill>
                <a:schemeClr val="tx1"/>
              </a:solidFill>
            </a:endParaRPr>
          </a:p>
        </p:txBody>
      </p:sp>
      <p:sp>
        <p:nvSpPr>
          <p:cNvPr id="56" name="Rectangle 55"/>
          <p:cNvSpPr/>
          <p:nvPr/>
        </p:nvSpPr>
        <p:spPr>
          <a:xfrm>
            <a:off x="4191000" y="5867400"/>
            <a:ext cx="1257300" cy="457200"/>
          </a:xfrm>
          <a:prstGeom prst="rect">
            <a:avLst/>
          </a:prstGeom>
          <a:solidFill>
            <a:srgbClr val="953735"/>
          </a:solidFill>
          <a:ln w="3175" cmpd="sng">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Infrastructure Finance Company</a:t>
            </a:r>
            <a:endParaRPr lang="en-US" sz="900" b="1" dirty="0">
              <a:solidFill>
                <a:schemeClr val="tx1"/>
              </a:solidFill>
            </a:endParaRPr>
          </a:p>
        </p:txBody>
      </p:sp>
      <p:cxnSp>
        <p:nvCxnSpPr>
          <p:cNvPr id="58" name="Straight Connector 57"/>
          <p:cNvCxnSpPr/>
          <p:nvPr/>
        </p:nvCxnSpPr>
        <p:spPr>
          <a:xfrm flipH="1">
            <a:off x="4038600" y="3200400"/>
            <a:ext cx="2" cy="2895600"/>
          </a:xfrm>
          <a:prstGeom prst="line">
            <a:avLst/>
          </a:prstGeo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a:xfrm>
            <a:off x="2542222" y="3200400"/>
            <a:ext cx="0" cy="2286000"/>
          </a:xfrm>
          <a:prstGeom prst="line">
            <a:avLst/>
          </a:prstGeom>
          <a:ln/>
        </p:spPr>
        <p:style>
          <a:lnRef idx="2">
            <a:schemeClr val="dk1"/>
          </a:lnRef>
          <a:fillRef idx="0">
            <a:schemeClr val="dk1"/>
          </a:fillRef>
          <a:effectRef idx="1">
            <a:schemeClr val="dk1"/>
          </a:effectRef>
          <a:fontRef idx="minor">
            <a:schemeClr val="tx1"/>
          </a:fontRef>
        </p:style>
      </p:cxnSp>
      <p:cxnSp>
        <p:nvCxnSpPr>
          <p:cNvPr id="62" name="Straight Connector 61"/>
          <p:cNvCxnSpPr>
            <a:stCxn id="31" idx="0"/>
          </p:cNvCxnSpPr>
          <p:nvPr/>
        </p:nvCxnSpPr>
        <p:spPr>
          <a:xfrm flipH="1" flipV="1">
            <a:off x="4784919" y="2590800"/>
            <a:ext cx="1" cy="152400"/>
          </a:xfrm>
          <a:prstGeom prst="line">
            <a:avLst/>
          </a:prstGeom>
          <a:ln/>
        </p:spPr>
        <p:style>
          <a:lnRef idx="2">
            <a:schemeClr val="dk1"/>
          </a:lnRef>
          <a:fillRef idx="0">
            <a:schemeClr val="dk1"/>
          </a:fillRef>
          <a:effectRef idx="1">
            <a:schemeClr val="dk1"/>
          </a:effectRef>
          <a:fontRef idx="minor">
            <a:schemeClr val="tx1"/>
          </a:fontRef>
        </p:style>
      </p:cxnSp>
      <p:cxnSp>
        <p:nvCxnSpPr>
          <p:cNvPr id="64" name="Straight Connector 63"/>
          <p:cNvCxnSpPr>
            <a:stCxn id="30" idx="0"/>
          </p:cNvCxnSpPr>
          <p:nvPr/>
        </p:nvCxnSpPr>
        <p:spPr>
          <a:xfrm flipV="1">
            <a:off x="1725710" y="2590800"/>
            <a:ext cx="0" cy="152400"/>
          </a:xfrm>
          <a:prstGeom prst="line">
            <a:avLst/>
          </a:prstGeom>
          <a:ln/>
        </p:spPr>
        <p:style>
          <a:lnRef idx="2">
            <a:schemeClr val="dk1"/>
          </a:lnRef>
          <a:fillRef idx="0">
            <a:schemeClr val="dk1"/>
          </a:fillRef>
          <a:effectRef idx="1">
            <a:schemeClr val="dk1"/>
          </a:effectRef>
          <a:fontRef idx="minor">
            <a:schemeClr val="tx1"/>
          </a:fontRef>
        </p:style>
      </p:cxnSp>
      <p:cxnSp>
        <p:nvCxnSpPr>
          <p:cNvPr id="70" name="Straight Connector 69"/>
          <p:cNvCxnSpPr>
            <a:stCxn id="45" idx="3"/>
          </p:cNvCxnSpPr>
          <p:nvPr/>
        </p:nvCxnSpPr>
        <p:spPr>
          <a:xfrm>
            <a:off x="2331940" y="4343400"/>
            <a:ext cx="182660" cy="0"/>
          </a:xfrm>
          <a:prstGeom prst="line">
            <a:avLst/>
          </a:prstGeom>
          <a:ln/>
        </p:spPr>
        <p:style>
          <a:lnRef idx="2">
            <a:schemeClr val="dk1"/>
          </a:lnRef>
          <a:fillRef idx="0">
            <a:schemeClr val="dk1"/>
          </a:fillRef>
          <a:effectRef idx="1">
            <a:schemeClr val="dk1"/>
          </a:effectRef>
          <a:fontRef idx="minor">
            <a:schemeClr val="tx1"/>
          </a:fontRef>
        </p:style>
      </p:cxnSp>
      <p:cxnSp>
        <p:nvCxnSpPr>
          <p:cNvPr id="72" name="Straight Connector 71"/>
          <p:cNvCxnSpPr>
            <a:stCxn id="46" idx="3"/>
          </p:cNvCxnSpPr>
          <p:nvPr/>
        </p:nvCxnSpPr>
        <p:spPr>
          <a:xfrm>
            <a:off x="2324100" y="4953000"/>
            <a:ext cx="187862" cy="0"/>
          </a:xfrm>
          <a:prstGeom prst="line">
            <a:avLst/>
          </a:prstGeom>
          <a:ln/>
        </p:spPr>
        <p:style>
          <a:lnRef idx="2">
            <a:schemeClr val="dk1"/>
          </a:lnRef>
          <a:fillRef idx="0">
            <a:schemeClr val="dk1"/>
          </a:fillRef>
          <a:effectRef idx="1">
            <a:schemeClr val="dk1"/>
          </a:effectRef>
          <a:fontRef idx="minor">
            <a:schemeClr val="tx1"/>
          </a:fontRef>
        </p:style>
      </p:cxnSp>
      <p:cxnSp>
        <p:nvCxnSpPr>
          <p:cNvPr id="74" name="Straight Connector 73"/>
          <p:cNvCxnSpPr>
            <a:stCxn id="48" idx="3"/>
          </p:cNvCxnSpPr>
          <p:nvPr/>
        </p:nvCxnSpPr>
        <p:spPr>
          <a:xfrm>
            <a:off x="2337582" y="3733800"/>
            <a:ext cx="204640" cy="0"/>
          </a:xfrm>
          <a:prstGeom prst="line">
            <a:avLst/>
          </a:prstGeom>
          <a:ln/>
        </p:spPr>
        <p:style>
          <a:lnRef idx="2">
            <a:schemeClr val="dk1"/>
          </a:lnRef>
          <a:fillRef idx="0">
            <a:schemeClr val="dk1"/>
          </a:fillRef>
          <a:effectRef idx="1">
            <a:schemeClr val="dk1"/>
          </a:effectRef>
          <a:fontRef idx="minor">
            <a:schemeClr val="tx1"/>
          </a:fontRef>
        </p:style>
      </p:cxnSp>
      <p:cxnSp>
        <p:nvCxnSpPr>
          <p:cNvPr id="76" name="Straight Connector 75"/>
          <p:cNvCxnSpPr>
            <a:stCxn id="49" idx="3"/>
          </p:cNvCxnSpPr>
          <p:nvPr/>
        </p:nvCxnSpPr>
        <p:spPr>
          <a:xfrm>
            <a:off x="2324100" y="5486400"/>
            <a:ext cx="190500" cy="0"/>
          </a:xfrm>
          <a:prstGeom prst="line">
            <a:avLst/>
          </a:prstGeom>
          <a:ln/>
        </p:spPr>
        <p:style>
          <a:lnRef idx="2">
            <a:schemeClr val="dk1"/>
          </a:lnRef>
          <a:fillRef idx="0">
            <a:schemeClr val="dk1"/>
          </a:fillRef>
          <a:effectRef idx="1">
            <a:schemeClr val="dk1"/>
          </a:effectRef>
          <a:fontRef idx="minor">
            <a:schemeClr val="tx1"/>
          </a:fontRef>
        </p:style>
      </p:cxnSp>
      <p:cxnSp>
        <p:nvCxnSpPr>
          <p:cNvPr id="83" name="Straight Connector 82"/>
          <p:cNvCxnSpPr>
            <a:stCxn id="56" idx="1"/>
          </p:cNvCxnSpPr>
          <p:nvPr/>
        </p:nvCxnSpPr>
        <p:spPr>
          <a:xfrm flipH="1">
            <a:off x="4038600" y="6096000"/>
            <a:ext cx="152400" cy="0"/>
          </a:xfrm>
          <a:prstGeom prst="line">
            <a:avLst/>
          </a:prstGeom>
          <a:ln/>
        </p:spPr>
        <p:style>
          <a:lnRef idx="2">
            <a:schemeClr val="dk1"/>
          </a:lnRef>
          <a:fillRef idx="0">
            <a:schemeClr val="dk1"/>
          </a:fillRef>
          <a:effectRef idx="1">
            <a:schemeClr val="dk1"/>
          </a:effectRef>
          <a:fontRef idx="minor">
            <a:schemeClr val="tx1"/>
          </a:fontRef>
        </p:style>
      </p:cxnSp>
      <p:cxnSp>
        <p:nvCxnSpPr>
          <p:cNvPr id="85" name="Straight Connector 84"/>
          <p:cNvCxnSpPr>
            <a:stCxn id="55" idx="1"/>
          </p:cNvCxnSpPr>
          <p:nvPr/>
        </p:nvCxnSpPr>
        <p:spPr>
          <a:xfrm flipH="1">
            <a:off x="4038602" y="3810000"/>
            <a:ext cx="152398" cy="0"/>
          </a:xfrm>
          <a:prstGeom prst="line">
            <a:avLst/>
          </a:prstGeom>
          <a:ln/>
        </p:spPr>
        <p:style>
          <a:lnRef idx="2">
            <a:schemeClr val="dk1"/>
          </a:lnRef>
          <a:fillRef idx="0">
            <a:schemeClr val="dk1"/>
          </a:fillRef>
          <a:effectRef idx="1">
            <a:schemeClr val="dk1"/>
          </a:effectRef>
          <a:fontRef idx="minor">
            <a:schemeClr val="tx1"/>
          </a:fontRef>
        </p:style>
      </p:cxnSp>
      <p:cxnSp>
        <p:nvCxnSpPr>
          <p:cNvPr id="87" name="Straight Connector 86"/>
          <p:cNvCxnSpPr>
            <a:stCxn id="54" idx="1"/>
          </p:cNvCxnSpPr>
          <p:nvPr/>
        </p:nvCxnSpPr>
        <p:spPr>
          <a:xfrm flipH="1">
            <a:off x="4038600" y="5486400"/>
            <a:ext cx="152400" cy="0"/>
          </a:xfrm>
          <a:prstGeom prst="line">
            <a:avLst/>
          </a:prstGeom>
          <a:ln/>
        </p:spPr>
        <p:style>
          <a:lnRef idx="2">
            <a:schemeClr val="dk1"/>
          </a:lnRef>
          <a:fillRef idx="0">
            <a:schemeClr val="dk1"/>
          </a:fillRef>
          <a:effectRef idx="1">
            <a:schemeClr val="dk1"/>
          </a:effectRef>
          <a:fontRef idx="minor">
            <a:schemeClr val="tx1"/>
          </a:fontRef>
        </p:style>
      </p:cxnSp>
      <p:cxnSp>
        <p:nvCxnSpPr>
          <p:cNvPr id="89" name="Straight Connector 88"/>
          <p:cNvCxnSpPr>
            <a:stCxn id="53" idx="1"/>
          </p:cNvCxnSpPr>
          <p:nvPr/>
        </p:nvCxnSpPr>
        <p:spPr>
          <a:xfrm flipH="1">
            <a:off x="4038602" y="4876800"/>
            <a:ext cx="152398" cy="0"/>
          </a:xfrm>
          <a:prstGeom prst="line">
            <a:avLst/>
          </a:prstGeom>
          <a:ln/>
        </p:spPr>
        <p:style>
          <a:lnRef idx="2">
            <a:schemeClr val="dk1"/>
          </a:lnRef>
          <a:fillRef idx="0">
            <a:schemeClr val="dk1"/>
          </a:fillRef>
          <a:effectRef idx="1">
            <a:schemeClr val="dk1"/>
          </a:effectRef>
          <a:fontRef idx="minor">
            <a:schemeClr val="tx1"/>
          </a:fontRef>
        </p:style>
      </p:cxnSp>
      <p:cxnSp>
        <p:nvCxnSpPr>
          <p:cNvPr id="91" name="Straight Connector 90"/>
          <p:cNvCxnSpPr>
            <a:stCxn id="50" idx="1"/>
          </p:cNvCxnSpPr>
          <p:nvPr/>
        </p:nvCxnSpPr>
        <p:spPr>
          <a:xfrm flipH="1">
            <a:off x="4038602" y="4343400"/>
            <a:ext cx="152398" cy="0"/>
          </a:xfrm>
          <a:prstGeom prst="line">
            <a:avLst/>
          </a:prstGeom>
          <a:ln/>
        </p:spPr>
        <p:style>
          <a:lnRef idx="2">
            <a:schemeClr val="dk1"/>
          </a:lnRef>
          <a:fillRef idx="0">
            <a:schemeClr val="dk1"/>
          </a:fillRef>
          <a:effectRef idx="1">
            <a:schemeClr val="dk1"/>
          </a:effectRef>
          <a:fontRef idx="minor">
            <a:schemeClr val="tx1"/>
          </a:fontRef>
        </p:style>
      </p:cxnSp>
      <p:sp>
        <p:nvSpPr>
          <p:cNvPr id="2" name="Slide Number Placeholder 1"/>
          <p:cNvSpPr>
            <a:spLocks noGrp="1"/>
          </p:cNvSpPr>
          <p:nvPr>
            <p:ph type="sldNum" sz="quarter" idx="12"/>
          </p:nvPr>
        </p:nvSpPr>
        <p:spPr/>
        <p:txBody>
          <a:bodyPr/>
          <a:lstStyle/>
          <a:p>
            <a:fld id="{01D299A4-A2C3-4D4C-B02C-559159442080}" type="slidenum">
              <a:rPr lang="en-US" smtClean="0"/>
              <a:pPr/>
              <a:t>23</a:t>
            </a:fld>
            <a:endParaRPr lang="en-US" dirty="0"/>
          </a:p>
        </p:txBody>
      </p:sp>
    </p:spTree>
    <p:extLst>
      <p:ext uri="{BB962C8B-B14F-4D97-AF65-F5344CB8AC3E}">
        <p14:creationId xmlns:p14="http://schemas.microsoft.com/office/powerpoint/2010/main" val="311959202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7000" y="381000"/>
            <a:ext cx="3962400" cy="533400"/>
          </a:xfrm>
          <a:prstGeom prst="rect">
            <a:avLst/>
          </a:prstGeom>
          <a:solidFill>
            <a:schemeClr val="accent3">
              <a:lumMod val="75000"/>
            </a:schemeClr>
          </a:solidFill>
          <a:ln w="3175" cmpd="sng">
            <a:solidFill>
              <a:schemeClr val="accent3">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Informal Financial Institutions of India</a:t>
            </a:r>
            <a:endParaRPr lang="en-US" b="1" dirty="0">
              <a:solidFill>
                <a:srgbClr val="000000"/>
              </a:solidFill>
            </a:endParaRPr>
          </a:p>
        </p:txBody>
      </p:sp>
      <p:cxnSp>
        <p:nvCxnSpPr>
          <p:cNvPr id="6" name="Straight Connector 5"/>
          <p:cNvCxnSpPr/>
          <p:nvPr/>
        </p:nvCxnSpPr>
        <p:spPr>
          <a:xfrm>
            <a:off x="4495800" y="914400"/>
            <a:ext cx="0" cy="457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286000" y="1371600"/>
            <a:ext cx="47244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286000" y="1371600"/>
            <a:ext cx="0" cy="30480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7010400" y="1371600"/>
            <a:ext cx="0" cy="30480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762000" y="1219200"/>
            <a:ext cx="2895600" cy="457200"/>
          </a:xfrm>
          <a:prstGeom prst="rect">
            <a:avLst/>
          </a:prstGeom>
          <a:solidFill>
            <a:srgbClr val="77933C"/>
          </a:solidFill>
          <a:ln w="3175" cmpd="sng">
            <a:solidFill>
              <a:schemeClr val="accent3">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rPr>
              <a:t>Registered</a:t>
            </a:r>
            <a:endParaRPr lang="en-US" sz="1400" b="1" dirty="0">
              <a:solidFill>
                <a:srgbClr val="000000"/>
              </a:solidFill>
            </a:endParaRPr>
          </a:p>
        </p:txBody>
      </p:sp>
      <p:sp>
        <p:nvSpPr>
          <p:cNvPr id="16" name="Rectangle 15"/>
          <p:cNvSpPr/>
          <p:nvPr/>
        </p:nvSpPr>
        <p:spPr>
          <a:xfrm>
            <a:off x="5257800" y="1219200"/>
            <a:ext cx="3048000" cy="457200"/>
          </a:xfrm>
          <a:prstGeom prst="rect">
            <a:avLst/>
          </a:prstGeom>
          <a:solidFill>
            <a:schemeClr val="accent3">
              <a:lumMod val="75000"/>
            </a:schemeClr>
          </a:solidFill>
          <a:ln>
            <a:solidFill>
              <a:srgbClr val="C3D69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rPr>
              <a:t>Unregistered/Illegal</a:t>
            </a:r>
            <a:endParaRPr lang="en-US" sz="1400" b="1" dirty="0">
              <a:solidFill>
                <a:srgbClr val="000000"/>
              </a:solidFill>
            </a:endParaRPr>
          </a:p>
        </p:txBody>
      </p:sp>
      <p:sp>
        <p:nvSpPr>
          <p:cNvPr id="17" name="Rectangle 16"/>
          <p:cNvSpPr/>
          <p:nvPr/>
        </p:nvSpPr>
        <p:spPr>
          <a:xfrm>
            <a:off x="762000" y="4114800"/>
            <a:ext cx="2057400" cy="415636"/>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rgbClr val="000000"/>
                </a:solidFill>
              </a:rPr>
              <a:t>Pawn Brokers </a:t>
            </a:r>
            <a:endParaRPr lang="en-US" sz="1000" b="1" dirty="0">
              <a:solidFill>
                <a:srgbClr val="000000"/>
              </a:solidFill>
            </a:endParaRPr>
          </a:p>
        </p:txBody>
      </p:sp>
      <p:sp>
        <p:nvSpPr>
          <p:cNvPr id="18" name="Rectangle 17"/>
          <p:cNvSpPr/>
          <p:nvPr/>
        </p:nvSpPr>
        <p:spPr>
          <a:xfrm>
            <a:off x="762000" y="3089564"/>
            <a:ext cx="2057400" cy="415636"/>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Commodity Trade Financiers</a:t>
            </a:r>
            <a:endParaRPr lang="en-US" sz="1000" b="1" dirty="0">
              <a:solidFill>
                <a:schemeClr val="tx1"/>
              </a:solidFill>
            </a:endParaRPr>
          </a:p>
        </p:txBody>
      </p:sp>
      <p:sp>
        <p:nvSpPr>
          <p:cNvPr id="19" name="Rectangle 18"/>
          <p:cNvSpPr/>
          <p:nvPr/>
        </p:nvSpPr>
        <p:spPr>
          <a:xfrm>
            <a:off x="762000" y="3622964"/>
            <a:ext cx="2057400" cy="415636"/>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Vendor Financers </a:t>
            </a:r>
            <a:endParaRPr lang="en-US" sz="1000" b="1" dirty="0">
              <a:solidFill>
                <a:schemeClr val="tx1"/>
              </a:solidFill>
            </a:endParaRPr>
          </a:p>
        </p:txBody>
      </p:sp>
      <p:sp>
        <p:nvSpPr>
          <p:cNvPr id="20" name="Rectangle 19"/>
          <p:cNvSpPr/>
          <p:nvPr/>
        </p:nvSpPr>
        <p:spPr>
          <a:xfrm>
            <a:off x="762000" y="4648200"/>
            <a:ext cx="2057400" cy="381000"/>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Plantation Companies</a:t>
            </a:r>
            <a:endParaRPr lang="en-US" sz="1000" b="1" dirty="0">
              <a:solidFill>
                <a:schemeClr val="tx1"/>
              </a:solidFill>
            </a:endParaRPr>
          </a:p>
        </p:txBody>
      </p:sp>
      <p:sp>
        <p:nvSpPr>
          <p:cNvPr id="22" name="Rectangle 21"/>
          <p:cNvSpPr/>
          <p:nvPr/>
        </p:nvSpPr>
        <p:spPr>
          <a:xfrm>
            <a:off x="762000" y="5105400"/>
            <a:ext cx="2057400" cy="457200"/>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Gold Loan Companies</a:t>
            </a:r>
            <a:endParaRPr lang="en-US" sz="1000" b="1" dirty="0">
              <a:solidFill>
                <a:schemeClr val="tx1"/>
              </a:solidFill>
            </a:endParaRPr>
          </a:p>
        </p:txBody>
      </p:sp>
      <p:sp>
        <p:nvSpPr>
          <p:cNvPr id="23" name="Rectangle 22"/>
          <p:cNvSpPr/>
          <p:nvPr/>
        </p:nvSpPr>
        <p:spPr>
          <a:xfrm>
            <a:off x="762000" y="1981200"/>
            <a:ext cx="2057400" cy="457200"/>
          </a:xfrm>
          <a:prstGeom prst="rect">
            <a:avLst/>
          </a:prstGeom>
          <a:solidFill>
            <a:schemeClr val="accent3">
              <a:lumMod val="75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General Financiers</a:t>
            </a:r>
            <a:endParaRPr lang="en-US" sz="1000" b="1" dirty="0">
              <a:solidFill>
                <a:schemeClr val="tx1"/>
              </a:solidFill>
            </a:endParaRPr>
          </a:p>
        </p:txBody>
      </p:sp>
      <p:sp>
        <p:nvSpPr>
          <p:cNvPr id="24" name="Rectangle 23"/>
          <p:cNvSpPr/>
          <p:nvPr/>
        </p:nvSpPr>
        <p:spPr>
          <a:xfrm>
            <a:off x="762000" y="5715000"/>
            <a:ext cx="2057400" cy="457200"/>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Pyramid Schemes</a:t>
            </a:r>
            <a:endParaRPr lang="en-US" sz="1000" b="1" dirty="0">
              <a:solidFill>
                <a:schemeClr val="tx1"/>
              </a:solidFill>
            </a:endParaRPr>
          </a:p>
        </p:txBody>
      </p:sp>
      <p:cxnSp>
        <p:nvCxnSpPr>
          <p:cNvPr id="41" name="Straight Connector 40"/>
          <p:cNvCxnSpPr/>
          <p:nvPr/>
        </p:nvCxnSpPr>
        <p:spPr>
          <a:xfrm>
            <a:off x="3124200" y="1676400"/>
            <a:ext cx="0" cy="4267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a:stCxn id="23" idx="3"/>
          </p:cNvCxnSpPr>
          <p:nvPr/>
        </p:nvCxnSpPr>
        <p:spPr>
          <a:xfrm>
            <a:off x="2819400" y="22098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5867400" y="5105400"/>
            <a:ext cx="2438400" cy="533400"/>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Gold Savings Schemes</a:t>
            </a:r>
            <a:endParaRPr lang="en-US" sz="1000" b="1" dirty="0">
              <a:solidFill>
                <a:schemeClr val="tx1"/>
              </a:solidFill>
            </a:endParaRPr>
          </a:p>
        </p:txBody>
      </p:sp>
      <p:sp>
        <p:nvSpPr>
          <p:cNvPr id="62" name="Rectangle 61"/>
          <p:cNvSpPr/>
          <p:nvPr/>
        </p:nvSpPr>
        <p:spPr>
          <a:xfrm>
            <a:off x="5867400" y="2514600"/>
            <a:ext cx="2438400" cy="457200"/>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Daily/Weekly/Monthly Financiers</a:t>
            </a:r>
            <a:endParaRPr lang="en-US" sz="1000" b="1" dirty="0">
              <a:solidFill>
                <a:schemeClr val="tx1"/>
              </a:solidFill>
            </a:endParaRPr>
          </a:p>
        </p:txBody>
      </p:sp>
      <p:sp>
        <p:nvSpPr>
          <p:cNvPr id="66" name="Rectangle 65"/>
          <p:cNvSpPr/>
          <p:nvPr/>
        </p:nvSpPr>
        <p:spPr>
          <a:xfrm>
            <a:off x="762000" y="2514600"/>
            <a:ext cx="2057400" cy="457200"/>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smtClean="0">
                <a:solidFill>
                  <a:schemeClr val="tx1"/>
                </a:solidFill>
              </a:rPr>
              <a:t>Badla</a:t>
            </a:r>
            <a:r>
              <a:rPr lang="en-US" sz="1000" b="1" dirty="0" smtClean="0">
                <a:solidFill>
                  <a:schemeClr val="tx1"/>
                </a:solidFill>
              </a:rPr>
              <a:t> (stock trading) Financers</a:t>
            </a:r>
            <a:endParaRPr lang="en-US" sz="1000" b="1" dirty="0">
              <a:solidFill>
                <a:schemeClr val="tx1"/>
              </a:solidFill>
            </a:endParaRPr>
          </a:p>
        </p:txBody>
      </p:sp>
      <p:sp>
        <p:nvSpPr>
          <p:cNvPr id="68" name="Rectangle 67"/>
          <p:cNvSpPr/>
          <p:nvPr/>
        </p:nvSpPr>
        <p:spPr>
          <a:xfrm>
            <a:off x="5867400" y="3581400"/>
            <a:ext cx="2438400" cy="457200"/>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Fast  Moving Consumer Good Financiers</a:t>
            </a:r>
            <a:endParaRPr lang="en-US" sz="1000" b="1" dirty="0">
              <a:solidFill>
                <a:schemeClr val="tx1"/>
              </a:solidFill>
            </a:endParaRPr>
          </a:p>
        </p:txBody>
      </p:sp>
      <p:sp>
        <p:nvSpPr>
          <p:cNvPr id="69" name="Rectangle 68"/>
          <p:cNvSpPr/>
          <p:nvPr/>
        </p:nvSpPr>
        <p:spPr>
          <a:xfrm>
            <a:off x="5867400" y="1981200"/>
            <a:ext cx="2438400" cy="457200"/>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General Financiers</a:t>
            </a:r>
            <a:endParaRPr lang="en-US" sz="1000" b="1" dirty="0">
              <a:solidFill>
                <a:schemeClr val="tx1"/>
              </a:solidFill>
            </a:endParaRPr>
          </a:p>
        </p:txBody>
      </p:sp>
      <p:sp>
        <p:nvSpPr>
          <p:cNvPr id="70" name="Rectangle 69"/>
          <p:cNvSpPr/>
          <p:nvPr/>
        </p:nvSpPr>
        <p:spPr>
          <a:xfrm>
            <a:off x="5867400" y="3048000"/>
            <a:ext cx="2438400" cy="457200"/>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Commodity Trade Financiers</a:t>
            </a:r>
            <a:endParaRPr lang="en-US" sz="1000" b="1" dirty="0">
              <a:solidFill>
                <a:schemeClr val="tx1"/>
              </a:solidFill>
            </a:endParaRPr>
          </a:p>
        </p:txBody>
      </p:sp>
      <p:sp>
        <p:nvSpPr>
          <p:cNvPr id="77" name="Rectangle 76"/>
          <p:cNvSpPr/>
          <p:nvPr/>
        </p:nvSpPr>
        <p:spPr>
          <a:xfrm>
            <a:off x="5867400" y="4114800"/>
            <a:ext cx="2438400" cy="415636"/>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rgbClr val="000000"/>
                </a:solidFill>
              </a:rPr>
              <a:t>Pawn Brokers </a:t>
            </a:r>
            <a:endParaRPr lang="en-US" sz="1000" b="1" dirty="0">
              <a:solidFill>
                <a:srgbClr val="000000"/>
              </a:solidFill>
            </a:endParaRPr>
          </a:p>
        </p:txBody>
      </p:sp>
      <p:sp>
        <p:nvSpPr>
          <p:cNvPr id="78" name="Rectangle 77"/>
          <p:cNvSpPr/>
          <p:nvPr/>
        </p:nvSpPr>
        <p:spPr>
          <a:xfrm>
            <a:off x="5867400" y="4613564"/>
            <a:ext cx="2438400" cy="415636"/>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Plantation Companies</a:t>
            </a:r>
            <a:endParaRPr lang="en-US" sz="1000" b="1" dirty="0">
              <a:solidFill>
                <a:schemeClr val="tx1"/>
              </a:solidFill>
            </a:endParaRPr>
          </a:p>
        </p:txBody>
      </p:sp>
      <p:sp>
        <p:nvSpPr>
          <p:cNvPr id="80" name="Rectangle 79"/>
          <p:cNvSpPr/>
          <p:nvPr/>
        </p:nvSpPr>
        <p:spPr>
          <a:xfrm>
            <a:off x="5867400" y="5715000"/>
            <a:ext cx="2438400" cy="457200"/>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Pyramid Schemes</a:t>
            </a:r>
            <a:endParaRPr lang="en-US" sz="1000" b="1" dirty="0">
              <a:solidFill>
                <a:schemeClr val="tx1"/>
              </a:solidFill>
            </a:endParaRPr>
          </a:p>
        </p:txBody>
      </p:sp>
      <p:cxnSp>
        <p:nvCxnSpPr>
          <p:cNvPr id="99" name="Straight Connector 98"/>
          <p:cNvCxnSpPr/>
          <p:nvPr/>
        </p:nvCxnSpPr>
        <p:spPr>
          <a:xfrm>
            <a:off x="5562600" y="1676400"/>
            <a:ext cx="0" cy="4800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66" idx="3"/>
          </p:cNvCxnSpPr>
          <p:nvPr/>
        </p:nvCxnSpPr>
        <p:spPr>
          <a:xfrm>
            <a:off x="2819400" y="27432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2819400" y="37338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2819400" y="43434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2819400" y="48006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2819400" y="54102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a:off x="2819400" y="59436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2819400" y="32766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8" name="Straight Connector 117"/>
          <p:cNvCxnSpPr/>
          <p:nvPr/>
        </p:nvCxnSpPr>
        <p:spPr>
          <a:xfrm>
            <a:off x="5562600" y="26670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a:off x="5562600" y="32766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a:off x="5562600" y="37338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5562600" y="43434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5562600" y="59436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a:off x="5562600" y="48006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5562600" y="22098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5562600" y="54102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28" name="Rectangle 127"/>
          <p:cNvSpPr/>
          <p:nvPr/>
        </p:nvSpPr>
        <p:spPr>
          <a:xfrm>
            <a:off x="5867400" y="6248400"/>
            <a:ext cx="2438400" cy="457200"/>
          </a:xfrm>
          <a:prstGeom prst="rect">
            <a:avLst/>
          </a:prstGeom>
          <a:solidFill>
            <a:srgbClr val="77933C"/>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Chit Funds</a:t>
            </a:r>
            <a:endParaRPr lang="en-US" sz="1000" b="1" dirty="0">
              <a:solidFill>
                <a:schemeClr val="tx1"/>
              </a:solidFill>
            </a:endParaRPr>
          </a:p>
        </p:txBody>
      </p:sp>
      <p:cxnSp>
        <p:nvCxnSpPr>
          <p:cNvPr id="130" name="Straight Connector 129"/>
          <p:cNvCxnSpPr/>
          <p:nvPr/>
        </p:nvCxnSpPr>
        <p:spPr>
          <a:xfrm>
            <a:off x="5562600" y="6477000"/>
            <a:ext cx="30480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01D299A4-A2C3-4D4C-B02C-559159442080}" type="slidenum">
              <a:rPr lang="en-US" smtClean="0"/>
              <a:pPr/>
              <a:t>24</a:t>
            </a:fld>
            <a:endParaRPr lang="en-US" dirty="0"/>
          </a:p>
        </p:txBody>
      </p:sp>
    </p:spTree>
    <p:extLst>
      <p:ext uri="{BB962C8B-B14F-4D97-AF65-F5344CB8AC3E}">
        <p14:creationId xmlns:p14="http://schemas.microsoft.com/office/powerpoint/2010/main" val="39586364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Is Reregulating Finance the Solution?</a:t>
            </a:r>
            <a:endParaRPr lang="en-US" sz="3400" dirty="0"/>
          </a:p>
        </p:txBody>
      </p:sp>
      <p:sp>
        <p:nvSpPr>
          <p:cNvPr id="3" name="Content Placeholder 2"/>
          <p:cNvSpPr>
            <a:spLocks noGrp="1"/>
          </p:cNvSpPr>
          <p:nvPr>
            <p:ph idx="1"/>
          </p:nvPr>
        </p:nvSpPr>
        <p:spPr>
          <a:xfrm>
            <a:off x="1747892" y="1600200"/>
            <a:ext cx="5339263" cy="4525963"/>
          </a:xfrm>
        </p:spPr>
        <p:txBody>
          <a:bodyPr/>
          <a:lstStyle/>
          <a:p>
            <a:pPr marL="0" indent="0" algn="just">
              <a:buNone/>
            </a:pPr>
            <a:endParaRPr lang="en-US" dirty="0" smtClean="0"/>
          </a:p>
          <a:p>
            <a:pPr marL="0" indent="0" algn="just">
              <a:buNone/>
            </a:pPr>
            <a:endParaRPr lang="en-US" dirty="0"/>
          </a:p>
          <a:p>
            <a:pPr marL="0" indent="0" algn="just">
              <a:lnSpc>
                <a:spcPct val="80000"/>
              </a:lnSpc>
              <a:buNone/>
            </a:pPr>
            <a:r>
              <a:rPr lang="en-US" dirty="0" smtClean="0"/>
              <a:t>“</a:t>
            </a:r>
            <a:r>
              <a:rPr lang="en-US" dirty="0"/>
              <a:t>So long as the system remains unchanged”, sabotage is a “necessary and legitimate part of it.”</a:t>
            </a:r>
          </a:p>
          <a:p>
            <a:pPr marL="0" indent="0" algn="r">
              <a:lnSpc>
                <a:spcPct val="80000"/>
              </a:lnSpc>
              <a:buNone/>
            </a:pPr>
            <a:r>
              <a:rPr lang="en-US" dirty="0"/>
              <a:t>Veblen (1921)</a:t>
            </a:r>
          </a:p>
          <a:p>
            <a:pPr marL="0" indent="0">
              <a:buNone/>
            </a:pPr>
            <a:endParaRPr lang="en-US" dirty="0"/>
          </a:p>
        </p:txBody>
      </p:sp>
    </p:spTree>
    <p:extLst>
      <p:ext uri="{BB962C8B-B14F-4D97-AF65-F5344CB8AC3E}">
        <p14:creationId xmlns:p14="http://schemas.microsoft.com/office/powerpoint/2010/main" val="14898851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301625" y="381000"/>
            <a:ext cx="8534400" cy="606425"/>
          </a:xfrm>
        </p:spPr>
        <p:txBody>
          <a:bodyPr/>
          <a:lstStyle/>
          <a:p>
            <a:pPr eaLnBrk="1" hangingPunct="1"/>
            <a:r>
              <a:rPr lang="en-US" sz="3200" b="1" dirty="0">
                <a:solidFill>
                  <a:srgbClr val="000000"/>
                </a:solidFill>
              </a:rPr>
              <a:t>What is </a:t>
            </a:r>
            <a:r>
              <a:rPr lang="ja-JP" altLang="en-US" sz="3200" b="1" dirty="0">
                <a:solidFill>
                  <a:srgbClr val="000000"/>
                </a:solidFill>
              </a:rPr>
              <a:t>“</a:t>
            </a:r>
            <a:r>
              <a:rPr lang="en-US" altLang="ja-JP" sz="3200" b="1" dirty="0">
                <a:solidFill>
                  <a:srgbClr val="000000"/>
                </a:solidFill>
              </a:rPr>
              <a:t>systemic risk</a:t>
            </a:r>
            <a:r>
              <a:rPr lang="ja-JP" altLang="en-US" sz="3200" b="1" dirty="0">
                <a:solidFill>
                  <a:srgbClr val="000000"/>
                </a:solidFill>
              </a:rPr>
              <a:t>”</a:t>
            </a:r>
            <a:r>
              <a:rPr lang="en-US" altLang="ja-JP" sz="3200" b="1" dirty="0">
                <a:solidFill>
                  <a:srgbClr val="000000"/>
                </a:solidFill>
              </a:rPr>
              <a:t>?</a:t>
            </a:r>
            <a:endParaRPr lang="en-US" sz="3200" b="1" dirty="0">
              <a:solidFill>
                <a:srgbClr val="000000"/>
              </a:solidFill>
            </a:endParaRPr>
          </a:p>
        </p:txBody>
      </p:sp>
      <p:sp>
        <p:nvSpPr>
          <p:cNvPr id="20482" name="Content Placeholder 2"/>
          <p:cNvSpPr>
            <a:spLocks noGrp="1"/>
          </p:cNvSpPr>
          <p:nvPr>
            <p:ph sz="quarter" idx="1"/>
          </p:nvPr>
        </p:nvSpPr>
        <p:spPr>
          <a:xfrm>
            <a:off x="228600" y="1295400"/>
            <a:ext cx="8504238" cy="4572000"/>
          </a:xfrm>
        </p:spPr>
        <p:txBody>
          <a:bodyPr>
            <a:normAutofit/>
          </a:bodyPr>
          <a:lstStyle/>
          <a:p>
            <a:pPr lvl="1" eaLnBrk="1" hangingPunct="1">
              <a:defRPr/>
            </a:pPr>
            <a:endParaRPr lang="en-US" sz="2400" dirty="0">
              <a:latin typeface="Georgia" charset="0"/>
            </a:endParaRPr>
          </a:p>
          <a:p>
            <a:pPr lvl="1" eaLnBrk="1" hangingPunct="1">
              <a:defRPr/>
            </a:pPr>
            <a:r>
              <a:rPr lang="en-US" dirty="0">
                <a:latin typeface="Calibri"/>
                <a:cs typeface="Calibri"/>
              </a:rPr>
              <a:t>Micro-prudential view: Contagion</a:t>
            </a:r>
          </a:p>
          <a:p>
            <a:pPr lvl="2" eaLnBrk="1" hangingPunct="1">
              <a:defRPr/>
            </a:pPr>
            <a:r>
              <a:rPr lang="en-US" dirty="0">
                <a:latin typeface="Calibri"/>
                <a:cs typeface="Calibri"/>
              </a:rPr>
              <a:t>Failure of an entity leads to distress or failures of others</a:t>
            </a:r>
          </a:p>
          <a:p>
            <a:pPr lvl="2" eaLnBrk="1" hangingPunct="1">
              <a:defRPr/>
            </a:pPr>
            <a:endParaRPr lang="en-US" dirty="0">
              <a:latin typeface="Calibri"/>
              <a:cs typeface="Calibri"/>
            </a:endParaRPr>
          </a:p>
          <a:p>
            <a:pPr lvl="1" eaLnBrk="1" hangingPunct="1">
              <a:defRPr/>
            </a:pPr>
            <a:r>
              <a:rPr lang="en-US" dirty="0">
                <a:latin typeface="Calibri"/>
                <a:cs typeface="Calibri"/>
              </a:rPr>
              <a:t>Too-big-to-fail institutions</a:t>
            </a:r>
          </a:p>
          <a:p>
            <a:pPr lvl="2" eaLnBrk="1" hangingPunct="1">
              <a:defRPr/>
            </a:pPr>
            <a:r>
              <a:rPr lang="en-US" dirty="0">
                <a:latin typeface="Calibri"/>
                <a:cs typeface="Calibri"/>
              </a:rPr>
              <a:t>Regulate TBTF better</a:t>
            </a:r>
          </a:p>
          <a:p>
            <a:pPr marL="274638" lvl="1" indent="0" eaLnBrk="1" hangingPunct="1">
              <a:buFont typeface="Wingdings" charset="0"/>
              <a:buNone/>
              <a:defRPr/>
            </a:pPr>
            <a:endParaRPr lang="en-US" dirty="0">
              <a:latin typeface="Calibri"/>
              <a:cs typeface="Calibri"/>
            </a:endParaRPr>
          </a:p>
          <a:p>
            <a:pPr lvl="1" eaLnBrk="1" hangingPunct="1">
              <a:defRPr/>
            </a:pPr>
            <a:r>
              <a:rPr lang="en-US" dirty="0">
                <a:latin typeface="Calibri"/>
                <a:cs typeface="Calibri"/>
              </a:rPr>
              <a:t>Systemically Important Financial Institutions (SIFIs)</a:t>
            </a:r>
          </a:p>
          <a:p>
            <a:pPr lvl="2" eaLnBrk="1" hangingPunct="1">
              <a:defRPr/>
            </a:pPr>
            <a:r>
              <a:rPr lang="en-US" dirty="0">
                <a:latin typeface="Calibri"/>
                <a:cs typeface="Calibri"/>
              </a:rPr>
              <a:t>Regulate SIFIs better</a:t>
            </a:r>
          </a:p>
          <a:p>
            <a:pPr lvl="2" eaLnBrk="1" hangingPunct="1">
              <a:defRPr/>
            </a:pPr>
            <a:endParaRPr lang="en-US" dirty="0">
              <a:latin typeface="Georgia" charset="0"/>
            </a:endParaRPr>
          </a:p>
          <a:p>
            <a:pPr eaLnBrk="1" hangingPunct="1">
              <a:defRPr/>
            </a:pPr>
            <a:endParaRPr lang="en-US" dirty="0">
              <a:latin typeface="Georgia" charset="0"/>
            </a:endParaRPr>
          </a:p>
          <a:p>
            <a:pPr eaLnBrk="1" hangingPunct="1">
              <a:defRPr/>
            </a:pPr>
            <a:endParaRPr lang="en-US" dirty="0">
              <a:latin typeface="Georgia" charset="0"/>
            </a:endParaRPr>
          </a:p>
        </p:txBody>
      </p:sp>
    </p:spTree>
    <p:extLst>
      <p:ext uri="{BB962C8B-B14F-4D97-AF65-F5344CB8AC3E}">
        <p14:creationId xmlns:p14="http://schemas.microsoft.com/office/powerpoint/2010/main" val="23528725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301625" y="381000"/>
            <a:ext cx="8534400" cy="606425"/>
          </a:xfrm>
        </p:spPr>
        <p:txBody>
          <a:bodyPr/>
          <a:lstStyle/>
          <a:p>
            <a:pPr eaLnBrk="1" hangingPunct="1"/>
            <a:r>
              <a:rPr lang="en-US" sz="3200" b="1" dirty="0">
                <a:solidFill>
                  <a:srgbClr val="000000"/>
                </a:solidFill>
              </a:rPr>
              <a:t>What is </a:t>
            </a:r>
            <a:r>
              <a:rPr lang="ja-JP" altLang="en-US" sz="3200" b="1" dirty="0">
                <a:solidFill>
                  <a:srgbClr val="000000"/>
                </a:solidFill>
              </a:rPr>
              <a:t>“</a:t>
            </a:r>
            <a:r>
              <a:rPr lang="en-US" altLang="ja-JP" sz="3200" b="1" dirty="0">
                <a:solidFill>
                  <a:srgbClr val="000000"/>
                </a:solidFill>
              </a:rPr>
              <a:t>systemic risk</a:t>
            </a:r>
            <a:r>
              <a:rPr lang="ja-JP" altLang="en-US" sz="3200" b="1" dirty="0">
                <a:solidFill>
                  <a:srgbClr val="000000"/>
                </a:solidFill>
              </a:rPr>
              <a:t>”</a:t>
            </a:r>
            <a:r>
              <a:rPr lang="en-US" altLang="ja-JP" sz="3200" b="1" dirty="0">
                <a:solidFill>
                  <a:srgbClr val="000000"/>
                </a:solidFill>
              </a:rPr>
              <a:t>?</a:t>
            </a:r>
            <a:endParaRPr lang="en-US" sz="3200" b="1" dirty="0">
              <a:solidFill>
                <a:srgbClr val="000000"/>
              </a:solidFill>
            </a:endParaRPr>
          </a:p>
        </p:txBody>
      </p:sp>
      <p:sp>
        <p:nvSpPr>
          <p:cNvPr id="22530" name="Content Placeholder 2"/>
          <p:cNvSpPr>
            <a:spLocks noGrp="1"/>
          </p:cNvSpPr>
          <p:nvPr>
            <p:ph sz="quarter" idx="1"/>
          </p:nvPr>
        </p:nvSpPr>
        <p:spPr>
          <a:xfrm>
            <a:off x="228600" y="1295400"/>
            <a:ext cx="8610600" cy="4572000"/>
          </a:xfrm>
        </p:spPr>
        <p:txBody>
          <a:bodyPr>
            <a:normAutofit fontScale="85000" lnSpcReduction="20000"/>
          </a:bodyPr>
          <a:lstStyle/>
          <a:p>
            <a:pPr lvl="1" eaLnBrk="1" hangingPunct="1"/>
            <a:endParaRPr lang="en-US" sz="2400" dirty="0">
              <a:latin typeface="Calibri"/>
              <a:cs typeface="Calibri"/>
            </a:endParaRPr>
          </a:p>
          <a:p>
            <a:pPr lvl="1" eaLnBrk="1" hangingPunct="1"/>
            <a:r>
              <a:rPr lang="en-US" dirty="0">
                <a:latin typeface="Calibri"/>
                <a:cs typeface="Calibri"/>
              </a:rPr>
              <a:t>Macro-prudential view: </a:t>
            </a:r>
          </a:p>
          <a:p>
            <a:pPr lvl="1" eaLnBrk="1" hangingPunct="1">
              <a:buFont typeface="Wingdings" charset="0"/>
              <a:buNone/>
            </a:pPr>
            <a:r>
              <a:rPr lang="en-US" sz="2400" dirty="0">
                <a:latin typeface="Calibri"/>
                <a:cs typeface="Calibri"/>
              </a:rPr>
              <a:t>	(Diamond-</a:t>
            </a:r>
            <a:r>
              <a:rPr lang="en-US" sz="2400" dirty="0" err="1">
                <a:latin typeface="Calibri"/>
                <a:cs typeface="Calibri"/>
              </a:rPr>
              <a:t>Dybvig</a:t>
            </a:r>
            <a:r>
              <a:rPr lang="en-US" sz="2400" dirty="0">
                <a:latin typeface="Calibri"/>
                <a:cs typeface="Calibri"/>
              </a:rPr>
              <a:t> 1983 + </a:t>
            </a:r>
            <a:r>
              <a:rPr lang="en-US" sz="2400" dirty="0" err="1">
                <a:latin typeface="Calibri"/>
                <a:cs typeface="Calibri"/>
              </a:rPr>
              <a:t>Shleifer-Vishny</a:t>
            </a:r>
            <a:r>
              <a:rPr lang="en-US" sz="2400" dirty="0">
                <a:latin typeface="Calibri"/>
                <a:cs typeface="Calibri"/>
              </a:rPr>
              <a:t> 1992)</a:t>
            </a:r>
          </a:p>
          <a:p>
            <a:pPr lvl="2" eaLnBrk="1" hangingPunct="1"/>
            <a:r>
              <a:rPr lang="en-US" dirty="0">
                <a:latin typeface="Calibri"/>
                <a:cs typeface="Calibri"/>
              </a:rPr>
              <a:t>Common factor exposures</a:t>
            </a:r>
          </a:p>
          <a:p>
            <a:pPr lvl="2" eaLnBrk="1" hangingPunct="1"/>
            <a:r>
              <a:rPr lang="en-US" dirty="0">
                <a:latin typeface="Calibri"/>
                <a:cs typeface="Calibri"/>
              </a:rPr>
              <a:t>Runs</a:t>
            </a:r>
          </a:p>
          <a:p>
            <a:pPr lvl="2" eaLnBrk="1" hangingPunct="1"/>
            <a:endParaRPr lang="en-US" dirty="0">
              <a:latin typeface="Calibri"/>
              <a:cs typeface="Calibri"/>
            </a:endParaRPr>
          </a:p>
          <a:p>
            <a:pPr lvl="1" eaLnBrk="1" hangingPunct="1"/>
            <a:r>
              <a:rPr lang="en-US" dirty="0">
                <a:latin typeface="Calibri"/>
                <a:cs typeface="Calibri"/>
              </a:rPr>
              <a:t>Several entities fail together as </a:t>
            </a:r>
          </a:p>
          <a:p>
            <a:pPr lvl="2" eaLnBrk="1" hangingPunct="1"/>
            <a:r>
              <a:rPr lang="en-US" dirty="0">
                <a:latin typeface="Calibri"/>
                <a:cs typeface="Calibri"/>
              </a:rPr>
              <a:t>Short-term creditors demand immediacy </a:t>
            </a:r>
          </a:p>
          <a:p>
            <a:pPr lvl="2" eaLnBrk="1" hangingPunct="1"/>
            <a:r>
              <a:rPr lang="en-US" dirty="0">
                <a:latin typeface="Calibri"/>
                <a:cs typeface="Calibri"/>
              </a:rPr>
              <a:t>Against long-term assets</a:t>
            </a:r>
          </a:p>
          <a:p>
            <a:pPr lvl="2" eaLnBrk="1" hangingPunct="1"/>
            <a:r>
              <a:rPr lang="en-US" dirty="0">
                <a:latin typeface="Calibri"/>
                <a:cs typeface="Calibri"/>
              </a:rPr>
              <a:t>But the system has limited capacity (capital?) to provide immediacy</a:t>
            </a:r>
          </a:p>
          <a:p>
            <a:pPr lvl="2" eaLnBrk="1" hangingPunct="1"/>
            <a:endParaRPr lang="en-US" dirty="0">
              <a:latin typeface="Calibri"/>
              <a:cs typeface="Calibri"/>
            </a:endParaRPr>
          </a:p>
          <a:p>
            <a:pPr lvl="1" eaLnBrk="1" hangingPunct="1"/>
            <a:r>
              <a:rPr lang="en-US" dirty="0">
                <a:latin typeface="Calibri"/>
                <a:cs typeface="Calibri"/>
              </a:rPr>
              <a:t>The micro-prudential and macro-prudential views are not necessarily mutually exclusive</a:t>
            </a:r>
          </a:p>
          <a:p>
            <a:pPr lvl="2" eaLnBrk="1" hangingPunct="1"/>
            <a:endParaRPr lang="en-US" dirty="0">
              <a:latin typeface="Georgia" charset="0"/>
            </a:endParaRPr>
          </a:p>
          <a:p>
            <a:pPr eaLnBrk="1" hangingPunct="1"/>
            <a:endParaRPr lang="en-US" dirty="0">
              <a:latin typeface="Georgia" charset="0"/>
            </a:endParaRPr>
          </a:p>
          <a:p>
            <a:pPr eaLnBrk="1" hangingPunct="1"/>
            <a:endParaRPr lang="en-US" dirty="0">
              <a:latin typeface="Georgia" charset="0"/>
            </a:endParaRPr>
          </a:p>
        </p:txBody>
      </p:sp>
    </p:spTree>
    <p:extLst>
      <p:ext uri="{BB962C8B-B14F-4D97-AF65-F5344CB8AC3E}">
        <p14:creationId xmlns:p14="http://schemas.microsoft.com/office/powerpoint/2010/main" val="42423300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is Shadow Banking?</a:t>
            </a:r>
            <a:endParaRPr lang="en-US" sz="3200"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sz="2000" b="1" dirty="0" smtClean="0"/>
              <a:t>2007</a:t>
            </a:r>
            <a:r>
              <a:rPr lang="en-US" sz="2000" b="1" dirty="0" smtClean="0"/>
              <a:t>/</a:t>
            </a:r>
            <a:r>
              <a:rPr lang="en-US" sz="2000" b="1" dirty="0" err="1" smtClean="0"/>
              <a:t>McCulley</a:t>
            </a:r>
            <a:r>
              <a:rPr lang="en-US" sz="2000" b="1" dirty="0" smtClean="0"/>
              <a:t>:</a:t>
            </a:r>
            <a:r>
              <a:rPr lang="en-US" sz="2000" b="1" i="1" dirty="0" smtClean="0"/>
              <a:t> </a:t>
            </a:r>
            <a:r>
              <a:rPr lang="en-US" sz="2000" i="1" dirty="0" smtClean="0"/>
              <a:t>Shadow banking is the </a:t>
            </a:r>
            <a:r>
              <a:rPr lang="en-US" sz="2000" i="1" dirty="0"/>
              <a:t>whole alphabet soup </a:t>
            </a:r>
            <a:r>
              <a:rPr lang="en-US" sz="2000" i="1" dirty="0" smtClean="0"/>
              <a:t>of levered </a:t>
            </a:r>
            <a:r>
              <a:rPr lang="en-US" sz="2000" i="1" dirty="0"/>
              <a:t>up </a:t>
            </a:r>
            <a:r>
              <a:rPr lang="en-US" sz="2000" i="1" dirty="0" smtClean="0">
                <a:solidFill>
                  <a:srgbClr val="FF0000"/>
                </a:solidFill>
              </a:rPr>
              <a:t>nonbank</a:t>
            </a:r>
            <a:r>
              <a:rPr lang="en-US" sz="2000" i="1" dirty="0" smtClean="0"/>
              <a:t> </a:t>
            </a:r>
            <a:r>
              <a:rPr lang="en-US" sz="2000" i="1" dirty="0"/>
              <a:t>investment conduits, vehicles, and </a:t>
            </a:r>
            <a:r>
              <a:rPr lang="en-US" sz="2000" i="1" dirty="0" smtClean="0"/>
              <a:t>structures.</a:t>
            </a:r>
          </a:p>
          <a:p>
            <a:pPr marL="0" indent="0" algn="just">
              <a:buNone/>
            </a:pPr>
            <a:endParaRPr lang="en-US" sz="1000" dirty="0"/>
          </a:p>
          <a:p>
            <a:pPr marL="0" indent="0" algn="just">
              <a:buNone/>
            </a:pPr>
            <a:r>
              <a:rPr lang="en-US" sz="2000" b="1" dirty="0"/>
              <a:t>2010/</a:t>
            </a:r>
            <a:r>
              <a:rPr lang="en-US" sz="2000" b="1" dirty="0" err="1"/>
              <a:t>Acharya</a:t>
            </a:r>
            <a:r>
              <a:rPr lang="en-US" sz="2000" b="1" dirty="0"/>
              <a:t> and Öncü: </a:t>
            </a:r>
            <a:r>
              <a:rPr lang="en-US" sz="2000" i="1" dirty="0"/>
              <a:t>A shadow bank is a </a:t>
            </a:r>
            <a:r>
              <a:rPr lang="en-US" sz="2000" i="1" dirty="0">
                <a:solidFill>
                  <a:srgbClr val="FF0000"/>
                </a:solidFill>
              </a:rPr>
              <a:t>nonbank</a:t>
            </a:r>
            <a:r>
              <a:rPr lang="en-US" sz="2000" i="1" dirty="0"/>
              <a:t> financial institution that </a:t>
            </a:r>
            <a:r>
              <a:rPr lang="en-US" sz="2000" i="1" dirty="0">
                <a:solidFill>
                  <a:srgbClr val="FF0000"/>
                </a:solidFill>
              </a:rPr>
              <a:t>behaves like a bank,</a:t>
            </a:r>
            <a:r>
              <a:rPr lang="en-US" sz="2000" i="1" dirty="0"/>
              <a:t> borrows short-term in </a:t>
            </a:r>
            <a:r>
              <a:rPr lang="en-US" sz="2000" i="1" dirty="0">
                <a:solidFill>
                  <a:srgbClr val="FF0000"/>
                </a:solidFill>
              </a:rPr>
              <a:t>rollover</a:t>
            </a:r>
            <a:r>
              <a:rPr lang="en-US" sz="2000" i="1" dirty="0"/>
              <a:t> debt markets, </a:t>
            </a:r>
            <a:r>
              <a:rPr lang="en-US" sz="2000" i="1" dirty="0">
                <a:solidFill>
                  <a:srgbClr val="FF0000"/>
                </a:solidFill>
              </a:rPr>
              <a:t>leverages</a:t>
            </a:r>
            <a:r>
              <a:rPr lang="en-US" sz="2000" i="1" dirty="0"/>
              <a:t> itself significantly, and lends and invests in longer-term in </a:t>
            </a:r>
            <a:r>
              <a:rPr lang="en-US" sz="2000" i="1" dirty="0">
                <a:solidFill>
                  <a:srgbClr val="FF0000"/>
                </a:solidFill>
              </a:rPr>
              <a:t>illiquid assets.</a:t>
            </a:r>
            <a:r>
              <a:rPr lang="en-US" sz="2000" i="1" dirty="0"/>
              <a:t> Unlike banks, however, the shadow banks are much </a:t>
            </a:r>
            <a:r>
              <a:rPr lang="en-US" sz="2000" i="1" dirty="0">
                <a:solidFill>
                  <a:srgbClr val="FF0000"/>
                </a:solidFill>
              </a:rPr>
              <a:t>less regulated.</a:t>
            </a:r>
            <a:r>
              <a:rPr lang="en-US" sz="2000" dirty="0"/>
              <a:t> </a:t>
            </a:r>
          </a:p>
          <a:p>
            <a:pPr marL="0" indent="0" algn="just">
              <a:buNone/>
            </a:pPr>
            <a:endParaRPr lang="en-US" sz="1000" b="1" dirty="0" smtClean="0"/>
          </a:p>
          <a:p>
            <a:pPr marL="0" indent="0" algn="just">
              <a:buNone/>
            </a:pPr>
            <a:r>
              <a:rPr lang="en-US" sz="2000" b="1" dirty="0" smtClean="0"/>
              <a:t>2010/Adrian et al: </a:t>
            </a:r>
            <a:r>
              <a:rPr lang="en-US" sz="2000" i="1" dirty="0"/>
              <a:t>Shadow banks are financial intermediaries </a:t>
            </a:r>
            <a:r>
              <a:rPr lang="en-US" sz="2000" i="1" dirty="0" smtClean="0"/>
              <a:t>that</a:t>
            </a:r>
            <a:r>
              <a:rPr lang="en-US" sz="2000" i="1" dirty="0" smtClean="0">
                <a:solidFill>
                  <a:srgbClr val="FF0000"/>
                </a:solidFill>
              </a:rPr>
              <a:t> conduct </a:t>
            </a:r>
            <a:r>
              <a:rPr lang="en-US" sz="2000" i="1" dirty="0">
                <a:solidFill>
                  <a:srgbClr val="FF0000"/>
                </a:solidFill>
              </a:rPr>
              <a:t>maturity, credit, and liquidity transformation</a:t>
            </a:r>
            <a:r>
              <a:rPr lang="en-US" sz="2000" i="1" dirty="0"/>
              <a:t> </a:t>
            </a:r>
            <a:r>
              <a:rPr lang="en-US" sz="2000" i="1" dirty="0" smtClean="0">
                <a:solidFill>
                  <a:srgbClr val="FF0000"/>
                </a:solidFill>
              </a:rPr>
              <a:t>without </a:t>
            </a:r>
            <a:r>
              <a:rPr lang="en-US" sz="2000" i="1" dirty="0">
                <a:solidFill>
                  <a:srgbClr val="FF0000"/>
                </a:solidFill>
              </a:rPr>
              <a:t>explicit </a:t>
            </a:r>
            <a:r>
              <a:rPr lang="en-US" sz="2000" i="1" dirty="0" smtClean="0">
                <a:solidFill>
                  <a:srgbClr val="FF0000"/>
                </a:solidFill>
              </a:rPr>
              <a:t>access </a:t>
            </a:r>
            <a:r>
              <a:rPr lang="en-US" sz="2000" i="1" dirty="0">
                <a:solidFill>
                  <a:srgbClr val="FF0000"/>
                </a:solidFill>
              </a:rPr>
              <a:t>to central bank liquidity</a:t>
            </a:r>
            <a:r>
              <a:rPr lang="en-US" sz="2000" i="1" dirty="0"/>
              <a:t> </a:t>
            </a:r>
            <a:r>
              <a:rPr lang="en-US" sz="2000" i="1" dirty="0">
                <a:solidFill>
                  <a:srgbClr val="FF0000"/>
                </a:solidFill>
              </a:rPr>
              <a:t>or public </a:t>
            </a:r>
            <a:r>
              <a:rPr lang="en-US" sz="2000" i="1" dirty="0" smtClean="0">
                <a:solidFill>
                  <a:srgbClr val="FF0000"/>
                </a:solidFill>
              </a:rPr>
              <a:t>sector </a:t>
            </a:r>
            <a:r>
              <a:rPr lang="en-US" sz="2000" i="1" dirty="0">
                <a:solidFill>
                  <a:srgbClr val="FF0000"/>
                </a:solidFill>
              </a:rPr>
              <a:t>credit guarantees. </a:t>
            </a:r>
            <a:endParaRPr lang="en-US" sz="2000" i="1" dirty="0" smtClean="0">
              <a:solidFill>
                <a:srgbClr val="FF0000"/>
              </a:solidFill>
            </a:endParaRPr>
          </a:p>
          <a:p>
            <a:pPr marL="0" indent="0" algn="just">
              <a:buNone/>
            </a:pPr>
            <a:endParaRPr lang="en-US" sz="2000" i="1" dirty="0" smtClean="0">
              <a:solidFill>
                <a:srgbClr val="FF0000"/>
              </a:solidFill>
            </a:endParaRPr>
          </a:p>
          <a:p>
            <a:pPr marL="0" indent="0" algn="just">
              <a:buNone/>
            </a:pPr>
            <a:r>
              <a:rPr lang="en-US" sz="2000" b="1" dirty="0"/>
              <a:t>2012/</a:t>
            </a:r>
            <a:r>
              <a:rPr lang="en-US" sz="2000" b="1" dirty="0" err="1"/>
              <a:t>Ghosh</a:t>
            </a:r>
            <a:r>
              <a:rPr lang="en-US" sz="2000" b="1" dirty="0"/>
              <a:t> et al: </a:t>
            </a:r>
            <a:r>
              <a:rPr lang="en-US" sz="2000" i="1" dirty="0"/>
              <a:t>Shadow banking comprises a set of activities, markets, contracts, and institutions that operate partially (or fully) outside the traditional commercial banking sector, and, as such, are either </a:t>
            </a:r>
            <a:r>
              <a:rPr lang="en-US" sz="2000" i="1" dirty="0">
                <a:solidFill>
                  <a:srgbClr val="FF0000"/>
                </a:solidFill>
              </a:rPr>
              <a:t>lightly regulated or not regulated at all. </a:t>
            </a:r>
            <a:r>
              <a:rPr lang="en-US" sz="2000" i="1" dirty="0">
                <a:solidFill>
                  <a:srgbClr val="0000FF"/>
                </a:solidFill>
              </a:rPr>
              <a:t>The distinguishing feature of shadow banking is that it decomposes the process of credit intermediation into a sequence of discrete operations. . </a:t>
            </a:r>
            <a:r>
              <a:rPr lang="en-US" sz="2000" i="1" dirty="0">
                <a:solidFill>
                  <a:srgbClr val="FF0000"/>
                </a:solidFill>
              </a:rPr>
              <a:t>A shadow banking system can be composed of a single entity that intermediates between end-suppliers and end-borrowers of funds, or it could involve multiple entities forming a chain. </a:t>
            </a:r>
            <a:endParaRPr lang="en-US" sz="1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01D299A4-A2C3-4D4C-B02C-559159442080}" type="slidenum">
              <a:rPr lang="en-US" smtClean="0"/>
              <a:pPr/>
              <a:t>5</a:t>
            </a:fld>
            <a:endParaRPr lang="en-US" dirty="0"/>
          </a:p>
        </p:txBody>
      </p:sp>
    </p:spTree>
    <p:extLst>
      <p:ext uri="{BB962C8B-B14F-4D97-AF65-F5344CB8AC3E}">
        <p14:creationId xmlns:p14="http://schemas.microsoft.com/office/powerpoint/2010/main" val="27387548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is Shadow Banking?</a:t>
            </a:r>
            <a:endParaRPr lang="en-US" sz="3200" dirty="0"/>
          </a:p>
        </p:txBody>
      </p:sp>
      <p:sp>
        <p:nvSpPr>
          <p:cNvPr id="3" name="Content Placeholder 2"/>
          <p:cNvSpPr>
            <a:spLocks noGrp="1"/>
          </p:cNvSpPr>
          <p:nvPr>
            <p:ph idx="1"/>
          </p:nvPr>
        </p:nvSpPr>
        <p:spPr>
          <a:xfrm>
            <a:off x="457200" y="1295400"/>
            <a:ext cx="8229600" cy="5410200"/>
          </a:xfrm>
        </p:spPr>
        <p:txBody>
          <a:bodyPr>
            <a:normAutofit/>
          </a:bodyPr>
          <a:lstStyle/>
          <a:p>
            <a:pPr marL="0" indent="0" algn="just">
              <a:buNone/>
            </a:pPr>
            <a:r>
              <a:rPr lang="en-US" sz="2000" dirty="0" smtClean="0"/>
              <a:t>Key points</a:t>
            </a:r>
            <a:r>
              <a:rPr lang="en-US" sz="2400" dirty="0" smtClean="0"/>
              <a:t>:</a:t>
            </a:r>
          </a:p>
          <a:p>
            <a:pPr marL="0" indent="0" algn="just">
              <a:buNone/>
            </a:pPr>
            <a:endParaRPr lang="en-US" sz="1000" dirty="0" smtClean="0"/>
          </a:p>
          <a:p>
            <a:pPr algn="just">
              <a:buFont typeface="Wingdings" charset="2"/>
              <a:buChar char="v"/>
            </a:pPr>
            <a:r>
              <a:rPr lang="en-US" sz="2000" dirty="0" smtClean="0"/>
              <a:t>Any shadow banking system conducts maturity, credit and liquidity transformation outside the traditional banking system. Thus, not only it is less regulated than the </a:t>
            </a:r>
            <a:r>
              <a:rPr lang="en-US" sz="2000" dirty="0"/>
              <a:t>traditional banking </a:t>
            </a:r>
            <a:r>
              <a:rPr lang="en-US" sz="2000" dirty="0" smtClean="0"/>
              <a:t>system or not regulated at all, but also there is no </a:t>
            </a:r>
            <a:r>
              <a:rPr lang="en-US" sz="2000" dirty="0">
                <a:solidFill>
                  <a:srgbClr val="000000"/>
                </a:solidFill>
              </a:rPr>
              <a:t>explicit access to central bank liquidity or public sector credit guarantees. </a:t>
            </a:r>
            <a:endParaRPr lang="en-US" sz="2000" dirty="0" smtClean="0">
              <a:solidFill>
                <a:srgbClr val="000000"/>
              </a:solidFill>
            </a:endParaRPr>
          </a:p>
          <a:p>
            <a:pPr marL="0" indent="0" algn="just">
              <a:buNone/>
            </a:pPr>
            <a:endParaRPr lang="en-US" sz="1000" dirty="0" smtClean="0"/>
          </a:p>
          <a:p>
            <a:pPr algn="just">
              <a:buFont typeface="Wingdings" charset="2"/>
              <a:buChar char="v"/>
            </a:pPr>
            <a:r>
              <a:rPr lang="en-US" sz="2000" dirty="0" smtClean="0"/>
              <a:t>Since any </a:t>
            </a:r>
            <a:r>
              <a:rPr lang="en-US" sz="2000" dirty="0"/>
              <a:t>shadow banking system decomposes the process of credit intermediation into a sequence of discrete </a:t>
            </a:r>
            <a:r>
              <a:rPr lang="en-US" sz="2000" dirty="0" smtClean="0"/>
              <a:t>operations, it can be a  collection not only of single </a:t>
            </a:r>
            <a:r>
              <a:rPr lang="en-US" sz="2000" dirty="0"/>
              <a:t>financial entities</a:t>
            </a:r>
            <a:r>
              <a:rPr lang="en-US" sz="2000" dirty="0" smtClean="0"/>
              <a:t> acting independently, but also of (and usually is) networks of multiple financial entities acting together or both: banks, formal and informal nonbank financial institutions, and even </a:t>
            </a:r>
            <a:r>
              <a:rPr lang="en-US" sz="2000" dirty="0"/>
              <a:t>credit rating </a:t>
            </a:r>
            <a:r>
              <a:rPr lang="en-US" sz="2000" dirty="0" smtClean="0"/>
              <a:t>agencies</a:t>
            </a:r>
            <a:r>
              <a:rPr lang="en-US" sz="2000" dirty="0"/>
              <a:t>, regulators and governments.</a:t>
            </a:r>
            <a:endParaRPr lang="en-US" sz="2000" dirty="0" smtClean="0"/>
          </a:p>
          <a:p>
            <a:pPr algn="just">
              <a:buFont typeface="Wingdings" charset="2"/>
              <a:buChar char="v"/>
            </a:pPr>
            <a:endParaRPr lang="en-US" sz="1000" dirty="0"/>
          </a:p>
          <a:p>
            <a:pPr algn="just">
              <a:buFont typeface="Wingdings" charset="2"/>
              <a:buChar char="v"/>
            </a:pPr>
            <a:r>
              <a:rPr lang="en-US" sz="2000" dirty="0"/>
              <a:t>Any shadow banking system is highly </a:t>
            </a:r>
            <a:r>
              <a:rPr lang="en-US" sz="2000" dirty="0" smtClean="0"/>
              <a:t>levered</a:t>
            </a:r>
            <a:r>
              <a:rPr lang="en-US" sz="2000" dirty="0"/>
              <a:t>.</a:t>
            </a:r>
            <a:r>
              <a:rPr lang="en-US" sz="2000" dirty="0" smtClean="0"/>
              <a:t> Further, while its assets are risky and illiquid, its liabilities are prone to “bank runs”.</a:t>
            </a:r>
          </a:p>
          <a:p>
            <a:pPr algn="just">
              <a:buFont typeface="Wingdings" charset="2"/>
              <a:buChar char="v"/>
            </a:pPr>
            <a:endParaRPr lang="en-US" sz="1000" dirty="0"/>
          </a:p>
          <a:p>
            <a:pPr marL="0" indent="0" algn="just">
              <a:buNone/>
            </a:pPr>
            <a:endParaRPr lang="en-US" sz="1800" dirty="0"/>
          </a:p>
          <a:p>
            <a:pPr algn="just">
              <a:buFont typeface="Wingdings" charset="2"/>
              <a:buChar char="v"/>
            </a:pPr>
            <a:endParaRPr lang="en-US" sz="1800" dirty="0" smtClean="0"/>
          </a:p>
          <a:p>
            <a:pPr algn="just">
              <a:buFont typeface="Wingdings" charset="2"/>
              <a:buChar char="v"/>
            </a:pPr>
            <a:endParaRPr lang="en-US" sz="1800" dirty="0" smtClean="0"/>
          </a:p>
          <a:p>
            <a:pPr marL="0" indent="0" algn="just">
              <a:buNone/>
            </a:pPr>
            <a:endParaRPr lang="en-US" sz="1000" dirty="0"/>
          </a:p>
          <a:p>
            <a:pPr algn="just">
              <a:buFont typeface="Wingdings" charset="2"/>
              <a:buChar char="v"/>
            </a:pPr>
            <a:endParaRPr lang="en-US" sz="1800" dirty="0" smtClean="0">
              <a:solidFill>
                <a:srgbClr val="000000"/>
              </a:solidFill>
            </a:endParaRPr>
          </a:p>
          <a:p>
            <a:pPr algn="just">
              <a:buFont typeface="Wingdings" charset="2"/>
              <a:buChar char="v"/>
            </a:pPr>
            <a:endParaRPr lang="en-US" sz="2000" dirty="0" smtClean="0"/>
          </a:p>
          <a:p>
            <a:pPr algn="just">
              <a:buFont typeface="Wingdings" charset="2"/>
              <a:buChar char="v"/>
            </a:pPr>
            <a:endParaRPr lang="en-US" sz="1600" dirty="0"/>
          </a:p>
          <a:p>
            <a:pPr marL="0" indent="0" algn="just">
              <a:buNone/>
            </a:pPr>
            <a:endParaRPr lang="en-US" sz="2000" dirty="0"/>
          </a:p>
          <a:p>
            <a:pPr marL="0" indent="0" algn="just">
              <a:buNone/>
            </a:pPr>
            <a:endParaRPr lang="en-US" sz="1050" dirty="0" smtClean="0"/>
          </a:p>
          <a:p>
            <a:pPr marL="0" indent="0" algn="just">
              <a:buNone/>
            </a:pPr>
            <a:endParaRPr lang="en-US" sz="1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01D299A4-A2C3-4D4C-B02C-559159442080}" type="slidenum">
              <a:rPr lang="en-US" smtClean="0"/>
              <a:pPr/>
              <a:t>6</a:t>
            </a:fld>
            <a:endParaRPr lang="en-US" dirty="0"/>
          </a:p>
        </p:txBody>
      </p:sp>
    </p:spTree>
    <p:extLst>
      <p:ext uri="{BB962C8B-B14F-4D97-AF65-F5344CB8AC3E}">
        <p14:creationId xmlns:p14="http://schemas.microsoft.com/office/powerpoint/2010/main" val="8223370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Sabotage</a:t>
            </a:r>
            <a:endParaRPr lang="en-US" sz="3400"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sz="3400" dirty="0"/>
              <a:t>Sabotage, </a:t>
            </a:r>
            <a:r>
              <a:rPr lang="en-US" sz="3400" dirty="0" smtClean="0"/>
              <a:t>“the </a:t>
            </a:r>
            <a:r>
              <a:rPr lang="en-US" sz="3400" dirty="0"/>
              <a:t>strategy of delay, restriction, hindrance and </a:t>
            </a:r>
            <a:r>
              <a:rPr lang="en-US" sz="3400" dirty="0" smtClean="0"/>
              <a:t>defeat”, “has </a:t>
            </a:r>
            <a:r>
              <a:rPr lang="en-US" sz="3400" dirty="0"/>
              <a:t>to do with something in the nature of vested </a:t>
            </a:r>
            <a:r>
              <a:rPr lang="en-US" sz="3400" dirty="0" smtClean="0"/>
              <a:t>right” </a:t>
            </a:r>
            <a:r>
              <a:rPr lang="en-US" sz="3400" dirty="0"/>
              <a:t>and </a:t>
            </a:r>
            <a:r>
              <a:rPr lang="en-US" sz="3400" dirty="0" smtClean="0"/>
              <a:t>“of </a:t>
            </a:r>
            <a:r>
              <a:rPr lang="en-US" sz="3400" dirty="0"/>
              <a:t>vested interest</a:t>
            </a:r>
            <a:r>
              <a:rPr lang="en-US" sz="3400" dirty="0" smtClean="0"/>
              <a:t>.”</a:t>
            </a:r>
            <a:endParaRPr lang="en-US" sz="3400" dirty="0"/>
          </a:p>
          <a:p>
            <a:pPr marL="0" indent="0" algn="just">
              <a:buNone/>
            </a:pPr>
            <a:r>
              <a:rPr lang="en-US" sz="3400" dirty="0"/>
              <a:t>  </a:t>
            </a:r>
          </a:p>
          <a:p>
            <a:pPr marL="0" indent="0" algn="just">
              <a:buNone/>
            </a:pPr>
            <a:r>
              <a:rPr lang="en-US" sz="3400" dirty="0" smtClean="0"/>
              <a:t>“So </a:t>
            </a:r>
            <a:r>
              <a:rPr lang="en-US" sz="3400" dirty="0"/>
              <a:t>long as the system remains </a:t>
            </a:r>
            <a:r>
              <a:rPr lang="en-US" sz="3400" dirty="0" smtClean="0"/>
              <a:t>unchanged”, </a:t>
            </a:r>
            <a:r>
              <a:rPr lang="en-US" sz="3400" dirty="0"/>
              <a:t>sabotage is a </a:t>
            </a:r>
            <a:r>
              <a:rPr lang="en-US" sz="3400" dirty="0" smtClean="0"/>
              <a:t>“necessary </a:t>
            </a:r>
            <a:r>
              <a:rPr lang="en-US" sz="3400" dirty="0"/>
              <a:t>and legitimate part of </a:t>
            </a:r>
            <a:r>
              <a:rPr lang="en-US" sz="3400" dirty="0" smtClean="0"/>
              <a:t>it.”</a:t>
            </a:r>
          </a:p>
          <a:p>
            <a:pPr marL="0" indent="0" algn="r">
              <a:buNone/>
            </a:pPr>
            <a:r>
              <a:rPr lang="en-US" sz="3400" dirty="0" smtClean="0"/>
              <a:t>Veblen (1921)</a:t>
            </a:r>
          </a:p>
          <a:p>
            <a:pPr marL="0" indent="0" algn="r">
              <a:buNone/>
            </a:pPr>
            <a:endParaRPr lang="en-US" sz="3400" dirty="0" smtClean="0"/>
          </a:p>
          <a:p>
            <a:pPr marL="0" indent="0" algn="just">
              <a:buNone/>
            </a:pPr>
            <a:endParaRPr lang="en-US" sz="3400" dirty="0" smtClean="0"/>
          </a:p>
          <a:p>
            <a:pPr marL="0" indent="0" algn="just">
              <a:buNone/>
            </a:pPr>
            <a:r>
              <a:rPr lang="en-US" sz="3400" dirty="0" smtClean="0"/>
              <a:t>“We make profits, not steel.”</a:t>
            </a:r>
          </a:p>
          <a:p>
            <a:pPr marL="0" indent="0" algn="r">
              <a:buNone/>
            </a:pPr>
            <a:r>
              <a:rPr lang="en-US" sz="3400" dirty="0" smtClean="0"/>
              <a:t>Edgar B. Speer (1973) </a:t>
            </a:r>
          </a:p>
          <a:p>
            <a:pPr marL="0" indent="0" algn="r">
              <a:buNone/>
            </a:pPr>
            <a:r>
              <a:rPr lang="en-US" sz="3400" dirty="0" smtClean="0"/>
              <a:t>CEO, US Steel, 1973-1976</a:t>
            </a:r>
            <a:endParaRPr lang="en-US" dirty="0"/>
          </a:p>
        </p:txBody>
      </p:sp>
    </p:spTree>
    <p:extLst>
      <p:ext uri="{BB962C8B-B14F-4D97-AF65-F5344CB8AC3E}">
        <p14:creationId xmlns:p14="http://schemas.microsoft.com/office/powerpoint/2010/main" val="11880121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Sabotage to Loot</a:t>
            </a:r>
            <a:endParaRPr lang="en-US" sz="3400" dirty="0"/>
          </a:p>
        </p:txBody>
      </p:sp>
      <p:sp>
        <p:nvSpPr>
          <p:cNvPr id="3" name="Content Placeholder 2"/>
          <p:cNvSpPr>
            <a:spLocks noGrp="1"/>
          </p:cNvSpPr>
          <p:nvPr>
            <p:ph idx="1"/>
          </p:nvPr>
        </p:nvSpPr>
        <p:spPr>
          <a:xfrm>
            <a:off x="457200" y="1600200"/>
            <a:ext cx="8229600" cy="4765075"/>
          </a:xfrm>
        </p:spPr>
        <p:txBody>
          <a:bodyPr>
            <a:noAutofit/>
          </a:bodyPr>
          <a:lstStyle/>
          <a:p>
            <a:pPr marL="0" indent="0" algn="just">
              <a:lnSpc>
                <a:spcPct val="80000"/>
              </a:lnSpc>
              <a:buNone/>
            </a:pPr>
            <a:r>
              <a:rPr lang="en-US" sz="2500" dirty="0" smtClean="0"/>
              <a:t>“Our theoretical analysis </a:t>
            </a:r>
            <a:r>
              <a:rPr lang="en-US" sz="2500" dirty="0"/>
              <a:t>shows that an economic </a:t>
            </a:r>
            <a:r>
              <a:rPr lang="en-US" sz="2500" dirty="0" smtClean="0"/>
              <a:t>underground can </a:t>
            </a:r>
            <a:r>
              <a:rPr lang="en-US" sz="2500" dirty="0"/>
              <a:t>come to life if </a:t>
            </a:r>
            <a:r>
              <a:rPr lang="en-US" sz="2500" dirty="0" smtClean="0"/>
              <a:t>firms have </a:t>
            </a:r>
            <a:r>
              <a:rPr lang="en-US" sz="2500" dirty="0"/>
              <a:t>an </a:t>
            </a:r>
            <a:r>
              <a:rPr lang="en-US" sz="2500" dirty="0" smtClean="0"/>
              <a:t>incentive to </a:t>
            </a:r>
            <a:r>
              <a:rPr lang="en-US" sz="2500" dirty="0"/>
              <a:t>go </a:t>
            </a:r>
            <a:r>
              <a:rPr lang="en-US" sz="2500" dirty="0" smtClean="0"/>
              <a:t>broke for profit at society’s expense (to loot) instead of to go for broke (to gamble on success). Bankruptcy for profit will occur if poor accounting, lax regulation, or low penalties </a:t>
            </a:r>
            <a:r>
              <a:rPr lang="en-US" sz="2500" dirty="0"/>
              <a:t>for abuse give owners an incentive to pay themselves more than </a:t>
            </a:r>
            <a:r>
              <a:rPr lang="en-US" sz="2500" dirty="0" smtClean="0"/>
              <a:t>their firms are worth and then default on their debt obligations.”</a:t>
            </a:r>
          </a:p>
          <a:p>
            <a:pPr marL="0" indent="0" algn="r">
              <a:buNone/>
            </a:pPr>
            <a:r>
              <a:rPr lang="en-US" sz="2500" dirty="0" smtClean="0"/>
              <a:t> </a:t>
            </a:r>
            <a:r>
              <a:rPr lang="en-US" sz="2500" dirty="0"/>
              <a:t>	</a:t>
            </a:r>
            <a:r>
              <a:rPr lang="en-US" sz="2500" dirty="0" smtClean="0"/>
              <a:t>								 Akerlof and Romer (1993)</a:t>
            </a:r>
          </a:p>
          <a:p>
            <a:pPr marL="0" indent="0" algn="r">
              <a:buNone/>
            </a:pPr>
            <a:endParaRPr lang="en-US" sz="2500" dirty="0"/>
          </a:p>
          <a:p>
            <a:pPr marL="0" indent="0" algn="just">
              <a:buNone/>
            </a:pPr>
            <a:r>
              <a:rPr lang="en-US" sz="2500" dirty="0" smtClean="0"/>
              <a:t>“I would do anything to make money.”</a:t>
            </a:r>
          </a:p>
          <a:p>
            <a:pPr marL="0" indent="0" algn="r">
              <a:buNone/>
            </a:pPr>
            <a:r>
              <a:rPr lang="en-US" sz="2500" dirty="0" smtClean="0"/>
              <a:t>Bernard (1997)</a:t>
            </a:r>
          </a:p>
          <a:p>
            <a:pPr marL="0" indent="0" algn="r">
              <a:buNone/>
            </a:pPr>
            <a:endParaRPr lang="en-US" sz="2300" dirty="0" smtClean="0"/>
          </a:p>
        </p:txBody>
      </p:sp>
    </p:spTree>
    <p:extLst>
      <p:ext uri="{BB962C8B-B14F-4D97-AF65-F5344CB8AC3E}">
        <p14:creationId xmlns:p14="http://schemas.microsoft.com/office/powerpoint/2010/main" val="6501164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06471"/>
          </a:xfrm>
        </p:spPr>
        <p:txBody>
          <a:bodyPr>
            <a:normAutofit/>
          </a:bodyPr>
          <a:lstStyle/>
          <a:p>
            <a:r>
              <a:rPr lang="en-US" sz="3400" dirty="0" smtClean="0"/>
              <a:t>Normal versus Fat-tailed Distributions</a:t>
            </a:r>
            <a:br>
              <a:rPr lang="en-US" sz="3400" dirty="0" smtClean="0"/>
            </a:br>
            <a:r>
              <a:rPr lang="en-US" sz="3400" dirty="0" smtClean="0">
                <a:solidFill>
                  <a:srgbClr val="7F7F7F"/>
                </a:solidFill>
              </a:rPr>
              <a:t>Tail Risk</a:t>
            </a:r>
            <a:endParaRPr lang="en-US" sz="3400" dirty="0">
              <a:solidFill>
                <a:srgbClr val="7F7F7F"/>
              </a:solidFill>
            </a:endParaRPr>
          </a:p>
        </p:txBody>
      </p:sp>
      <p:graphicFrame>
        <p:nvGraphicFramePr>
          <p:cNvPr id="5" name="Chart 4"/>
          <p:cNvGraphicFramePr>
            <a:graphicFrameLocks noGrp="1"/>
          </p:cNvGraphicFramePr>
          <p:nvPr>
            <p:extLst>
              <p:ext uri="{D42A27DB-BD31-4B8C-83A1-F6EECF244321}">
                <p14:modId xmlns:p14="http://schemas.microsoft.com/office/powerpoint/2010/main" val="3588638252"/>
              </p:ext>
            </p:extLst>
          </p:nvPr>
        </p:nvGraphicFramePr>
        <p:xfrm>
          <a:off x="0" y="1547521"/>
          <a:ext cx="9036338" cy="51301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00226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4309</TotalTime>
  <Words>1304</Words>
  <Application>Microsoft Macintosh PowerPoint</Application>
  <PresentationFormat>On-screen Show (4:3)</PresentationFormat>
  <Paragraphs>275</Paragraphs>
  <Slides>25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Microsoft Word Document</vt:lpstr>
      <vt:lpstr>Financial Regulatory Debates around the Globe and in India</vt:lpstr>
      <vt:lpstr>Important Ongoing Debates</vt:lpstr>
      <vt:lpstr>What is “systemic risk”?</vt:lpstr>
      <vt:lpstr>What is “systemic risk”?</vt:lpstr>
      <vt:lpstr>What is Shadow Banking?</vt:lpstr>
      <vt:lpstr>What is Shadow Banking?</vt:lpstr>
      <vt:lpstr>Sabotage</vt:lpstr>
      <vt:lpstr>Sabotage to Loot</vt:lpstr>
      <vt:lpstr>Normal versus Fat-tailed Distributions Tail Risk</vt:lpstr>
      <vt:lpstr>Manufacturing Tail Risk  Sabotage to Loot</vt:lpstr>
      <vt:lpstr>Manufacturing Tail Risk IMF Global Financial Stability Report 2008</vt:lpstr>
      <vt:lpstr>Manufacturing Tail Risk Growth of the Over-the-Counter Derivatives</vt:lpstr>
      <vt:lpstr>Manufacturing Tail Risk Consumer Debt Growth</vt:lpstr>
      <vt:lpstr>Manufacturing Tail Risk When Banking was Boring</vt:lpstr>
      <vt:lpstr>Manufacturing Tail Risk When Banking was Still Boring: Securitization</vt:lpstr>
      <vt:lpstr>Manufacturing Tail Risk Banking gets Exciting – First Kind</vt:lpstr>
      <vt:lpstr>Manufacturing Tail Risk Banking gets Exciting – Second Kind</vt:lpstr>
      <vt:lpstr>Manufacturing Tail Risk Banking gets Exciting – Third Kind</vt:lpstr>
      <vt:lpstr>PowerPoint Presentation</vt:lpstr>
      <vt:lpstr>PowerPoint Presentation</vt:lpstr>
      <vt:lpstr>PowerPoint Presentation</vt:lpstr>
      <vt:lpstr>PowerPoint Presentation</vt:lpstr>
      <vt:lpstr>PowerPoint Presentation</vt:lpstr>
      <vt:lpstr>PowerPoint Presentation</vt:lpstr>
      <vt:lpstr>Is Reregulating Finance the Solution?</vt:lpstr>
    </vt:vector>
  </TitlesOfParts>
  <Company>CAFRAL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Regulations in India</dc:title>
  <dc:creator>T. Sabri Oncu</dc:creator>
  <cp:lastModifiedBy>T. Sabri Oncu</cp:lastModifiedBy>
  <cp:revision>15</cp:revision>
  <dcterms:created xsi:type="dcterms:W3CDTF">2013-05-12T15:59:58Z</dcterms:created>
  <dcterms:modified xsi:type="dcterms:W3CDTF">2013-05-17T21:48:43Z</dcterms:modified>
</cp:coreProperties>
</file>