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59" r:id="rId6"/>
    <p:sldId id="260" r:id="rId7"/>
    <p:sldId id="261" r:id="rId8"/>
    <p:sldId id="262" r:id="rId9"/>
    <p:sldId id="269" r:id="rId10"/>
    <p:sldId id="263" r:id="rId11"/>
    <p:sldId id="266" r:id="rId12"/>
    <p:sldId id="264"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338889-1871-4E52-B7F3-166858B14D61}" type="datetimeFigureOut">
              <a:rPr lang="en-US" smtClean="0"/>
              <a:pPr/>
              <a:t>5/15/2013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6A23B40-F201-4C28-95A5-1BC0FC2D298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338889-1871-4E52-B7F3-166858B14D61}"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3B40-F201-4C28-95A5-1BC0FC2D29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338889-1871-4E52-B7F3-166858B14D61}"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3B40-F201-4C28-95A5-1BC0FC2D29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338889-1871-4E52-B7F3-166858B14D61}"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3B40-F201-4C28-95A5-1BC0FC2D298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338889-1871-4E52-B7F3-166858B14D61}" type="datetimeFigureOut">
              <a:rPr lang="en-US" smtClean="0"/>
              <a:pPr/>
              <a:t>5/15/2013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6A23B40-F201-4C28-95A5-1BC0FC2D29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338889-1871-4E52-B7F3-166858B14D61}"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3B40-F201-4C28-95A5-1BC0FC2D298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338889-1871-4E52-B7F3-166858B14D61}"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23B40-F201-4C28-95A5-1BC0FC2D298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338889-1871-4E52-B7F3-166858B14D61}"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23B40-F201-4C28-95A5-1BC0FC2D29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38889-1871-4E52-B7F3-166858B14D61}"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23B40-F201-4C28-95A5-1BC0FC2D29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338889-1871-4E52-B7F3-166858B14D61}"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3B40-F201-4C28-95A5-1BC0FC2D298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338889-1871-4E52-B7F3-166858B14D61}" type="datetimeFigureOut">
              <a:rPr lang="en-US" smtClean="0"/>
              <a:pPr/>
              <a:t>5/15/2013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6A23B40-F201-4C28-95A5-1BC0FC2D298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338889-1871-4E52-B7F3-166858B14D61}" type="datetimeFigureOut">
              <a:rPr lang="en-US" smtClean="0"/>
              <a:pPr/>
              <a:t>5/15/2013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6A23B40-F201-4C28-95A5-1BC0FC2D29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Joseph Anthony Lim</a:t>
            </a:r>
            <a:endParaRPr lang="en-US" dirty="0"/>
          </a:p>
        </p:txBody>
      </p:sp>
      <p:sp>
        <p:nvSpPr>
          <p:cNvPr id="2" name="Title 1"/>
          <p:cNvSpPr>
            <a:spLocks noGrp="1"/>
          </p:cNvSpPr>
          <p:nvPr>
            <p:ph type="ctrTitle"/>
          </p:nvPr>
        </p:nvSpPr>
        <p:spPr/>
        <p:txBody>
          <a:bodyPr/>
          <a:lstStyle/>
          <a:p>
            <a:r>
              <a:rPr smtClean="0"/>
              <a:t>Financial Situation in the Philippines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38200"/>
            <a:ext cx="8229600" cy="5715000"/>
          </a:xfrm>
        </p:spPr>
        <p:txBody>
          <a:bodyPr>
            <a:normAutofit/>
          </a:bodyPr>
          <a:lstStyle/>
          <a:p>
            <a:r>
              <a:rPr lang="en-US" dirty="0" smtClean="0"/>
              <a:t>The attempt to stem foreign inflows is laudable but massive capital inflows is due to quantitative easing in the developed countries, especially the US, and the Philippines’ own low interest rates contributing to the stock market bubble and continuing appreciation of the peso. The attraction of portfolio investors is the stock market prices that just keeps on going up.  </a:t>
            </a:r>
          </a:p>
          <a:p>
            <a:r>
              <a:rPr lang="en-US" dirty="0" smtClean="0"/>
              <a:t>Despite Philippines’ low interest rate, the interest rate due to QE of developed countries had led to much lower interest rates in developed countries than the Philippines</a:t>
            </a:r>
          </a:p>
          <a:p>
            <a:r>
              <a:rPr lang="en-US" dirty="0" smtClean="0"/>
              <a:t>The Philippine CB and national </a:t>
            </a:r>
            <a:r>
              <a:rPr lang="en-US" dirty="0" err="1" smtClean="0"/>
              <a:t>gov’t</a:t>
            </a:r>
            <a:r>
              <a:rPr lang="en-US" dirty="0" smtClean="0"/>
              <a:t> cannot avoid the capital controls if </a:t>
            </a:r>
            <a:r>
              <a:rPr lang="en-US" dirty="0" smtClean="0"/>
              <a:t>they want </a:t>
            </a:r>
            <a:r>
              <a:rPr lang="en-US" dirty="0" smtClean="0"/>
              <a:t>to stem the massive ‘hot money’ inflows contributing strongly to the appreciation of the peso.</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Other matters</a:t>
            </a:r>
            <a:endParaRPr lang="en-US" sz="3200" dirty="0"/>
          </a:p>
        </p:txBody>
      </p:sp>
      <p:sp>
        <p:nvSpPr>
          <p:cNvPr id="3" name="Content Placeholder 2"/>
          <p:cNvSpPr>
            <a:spLocks noGrp="1"/>
          </p:cNvSpPr>
          <p:nvPr>
            <p:ph sz="quarter" idx="1"/>
          </p:nvPr>
        </p:nvSpPr>
        <p:spPr/>
        <p:txBody>
          <a:bodyPr/>
          <a:lstStyle/>
          <a:p>
            <a:r>
              <a:rPr lang="en-US" dirty="0" smtClean="0"/>
              <a:t>In the banking sector, the attempt of the Central Bank to avoid bank failures had resulted in the CB being too strict on rural and thrift banks. These banks cater more to small borrowers  and SMEs compared to the bigger commercial banks.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Sovereign Wealth Fund</a:t>
            </a:r>
            <a:endParaRPr lang="en-US" sz="3200" dirty="0"/>
          </a:p>
        </p:txBody>
      </p:sp>
      <p:sp>
        <p:nvSpPr>
          <p:cNvPr id="3" name="Content Placeholder 2"/>
          <p:cNvSpPr>
            <a:spLocks noGrp="1"/>
          </p:cNvSpPr>
          <p:nvPr>
            <p:ph sz="quarter" idx="1"/>
          </p:nvPr>
        </p:nvSpPr>
        <p:spPr>
          <a:xfrm>
            <a:off x="304800" y="1143000"/>
            <a:ext cx="8610600" cy="5257800"/>
          </a:xfrm>
        </p:spPr>
        <p:txBody>
          <a:bodyPr/>
          <a:lstStyle/>
          <a:p>
            <a:r>
              <a:rPr lang="en-US" dirty="0" smtClean="0"/>
              <a:t>There are now much talk in the Philippines of creating  a Sovereign Wealth Fund</a:t>
            </a:r>
          </a:p>
          <a:p>
            <a:r>
              <a:rPr lang="en-US" dirty="0" smtClean="0"/>
              <a:t>In its charter, the Philippine Central Bank can only invest the international reserves in safe and non-risky assets like the US Treasury bills.</a:t>
            </a:r>
          </a:p>
          <a:p>
            <a:r>
              <a:rPr lang="en-US" dirty="0" smtClean="0"/>
              <a:t>Because of the huge reserves lying dormant, the CB Governor recently suggested that the National </a:t>
            </a:r>
            <a:r>
              <a:rPr lang="en-US" dirty="0" err="1" smtClean="0"/>
              <a:t>Gov’t</a:t>
            </a:r>
            <a:r>
              <a:rPr lang="en-US" dirty="0" smtClean="0"/>
              <a:t> purchase dollars from the Central Bank to create a Sovereign Wealth Fund that can invest offshore.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sz="quarter" idx="1"/>
          </p:nvPr>
        </p:nvSpPr>
        <p:spPr>
          <a:xfrm>
            <a:off x="457200" y="1219200"/>
            <a:ext cx="8229600" cy="5059363"/>
          </a:xfrm>
        </p:spPr>
        <p:txBody>
          <a:bodyPr>
            <a:normAutofit/>
          </a:bodyPr>
          <a:lstStyle/>
          <a:p>
            <a:r>
              <a:rPr lang="en-US" dirty="0" smtClean="0"/>
              <a:t>Some suggests that the dollar fund can be used to guarantee loans for vital infrastructure projects (e.g. telecommunications, toll roads) as Abu Dhabi Investment Co. had done.</a:t>
            </a:r>
          </a:p>
          <a:p>
            <a:r>
              <a:rPr lang="en-US" dirty="0" smtClean="0"/>
              <a:t>Some suggest using the money for local development projects and using the dollars for Philippine projects’ import needs.</a:t>
            </a:r>
          </a:p>
          <a:p>
            <a:r>
              <a:rPr lang="en-US" dirty="0" smtClean="0"/>
              <a:t>Some suggest that countries in the region can use the dollar reserves and in a new regional development bank that is more progressive (</a:t>
            </a:r>
            <a:r>
              <a:rPr lang="en-US" dirty="0" err="1" smtClean="0"/>
              <a:t>Ocampo</a:t>
            </a:r>
            <a:r>
              <a:rPr lang="en-US" dirty="0" smtClean="0"/>
              <a:t> and Griffith Jones (2006), </a:t>
            </a:r>
            <a:r>
              <a:rPr lang="en-US" dirty="0" err="1" smtClean="0"/>
              <a:t>Limmahhui</a:t>
            </a:r>
            <a:r>
              <a:rPr lang="en-US" dirty="0" smtClean="0"/>
              <a:t> (2010)).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3200" dirty="0" smtClean="0"/>
              <a:t>Regional Cooperation</a:t>
            </a:r>
            <a:endParaRPr lang="en-US" sz="3200" dirty="0"/>
          </a:p>
        </p:txBody>
      </p:sp>
      <p:sp>
        <p:nvSpPr>
          <p:cNvPr id="3" name="Content Placeholder 2"/>
          <p:cNvSpPr>
            <a:spLocks noGrp="1"/>
          </p:cNvSpPr>
          <p:nvPr>
            <p:ph sz="quarter" idx="1"/>
          </p:nvPr>
        </p:nvSpPr>
        <p:spPr>
          <a:xfrm>
            <a:off x="304800" y="838200"/>
            <a:ext cx="8534400" cy="6019800"/>
          </a:xfrm>
        </p:spPr>
        <p:txBody>
          <a:bodyPr>
            <a:normAutofit lnSpcReduction="10000"/>
          </a:bodyPr>
          <a:lstStyle/>
          <a:p>
            <a:r>
              <a:rPr lang="en-US" sz="2600" dirty="0" smtClean="0"/>
              <a:t>Regional cooperation is needed to protect emerging markets from global contagion, and to facilitate economic development.</a:t>
            </a:r>
          </a:p>
          <a:p>
            <a:r>
              <a:rPr lang="en-US" sz="2600" dirty="0" smtClean="0"/>
              <a:t>Regional development funds for fiscal purposes can be accumulated from the high international reserves of the East Asian countries with </a:t>
            </a:r>
            <a:r>
              <a:rPr lang="en-US" sz="2600" dirty="0" err="1" smtClean="0"/>
              <a:t>conditionalities</a:t>
            </a:r>
            <a:r>
              <a:rPr lang="en-US" sz="2600" dirty="0" smtClean="0"/>
              <a:t> less stringent than the current ones of the multilateral agencies.</a:t>
            </a:r>
          </a:p>
          <a:p>
            <a:r>
              <a:rPr lang="en-US" sz="2600" dirty="0" smtClean="0"/>
              <a:t>Current regional arrangements such as the Chiang Mai Initiative </a:t>
            </a:r>
            <a:r>
              <a:rPr lang="en-US" sz="2600" dirty="0" err="1" smtClean="0"/>
              <a:t>Multilitaralisation</a:t>
            </a:r>
            <a:r>
              <a:rPr lang="en-US" sz="2600" dirty="0" smtClean="0"/>
              <a:t>  (CMIM) and bilateral/ multilateral currency swaps deal only with liquidity currency problems and not fiscal needs, and 80% of the loans is tied to IMF </a:t>
            </a:r>
            <a:r>
              <a:rPr lang="en-US" sz="2600" dirty="0" err="1" smtClean="0"/>
              <a:t>conditionalities</a:t>
            </a:r>
            <a:endParaRPr lang="en-US" sz="2600" dirty="0" smtClean="0"/>
          </a:p>
          <a:p>
            <a:r>
              <a:rPr lang="en-US" sz="2600" dirty="0" smtClean="0"/>
              <a:t>A regional stand on capital flow management and controls will also help in stemming the overflow of portfolio investments causing risks of asset bubbles, overvaluation of currencies,  and harmful massive reverse flows due to negative shocks – whether external or internal.</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3" name="Content Placeholder 2"/>
          <p:cNvSpPr>
            <a:spLocks noGrp="1"/>
          </p:cNvSpPr>
          <p:nvPr>
            <p:ph sz="quarter" idx="1"/>
          </p:nvPr>
        </p:nvSpPr>
        <p:spPr>
          <a:xfrm>
            <a:off x="457200" y="1066800"/>
            <a:ext cx="8229600" cy="5334000"/>
          </a:xfrm>
        </p:spPr>
        <p:txBody>
          <a:bodyPr/>
          <a:lstStyle/>
          <a:p>
            <a:r>
              <a:rPr lang="en-US" dirty="0" smtClean="0"/>
              <a:t>The Philippines continued its capital account </a:t>
            </a:r>
            <a:r>
              <a:rPr lang="en-US" dirty="0" smtClean="0"/>
              <a:t>openness</a:t>
            </a:r>
            <a:r>
              <a:rPr lang="en-US" dirty="0" smtClean="0"/>
              <a:t> </a:t>
            </a:r>
            <a:r>
              <a:rPr lang="en-US" dirty="0" smtClean="0"/>
              <a:t>and free floating exchange rate despite the bad experiences in the Asian crisis and the global financial crash.</a:t>
            </a:r>
          </a:p>
          <a:p>
            <a:r>
              <a:rPr lang="en-US" dirty="0" smtClean="0"/>
              <a:t>Massive capital outflows and stock market crash cut the stock market index by half from late 2007 to mid 2009. The peso depreciated from P40 to a $1 to more than P48 to a $1.  </a:t>
            </a:r>
          </a:p>
          <a:p>
            <a:r>
              <a:rPr lang="en-US" dirty="0" smtClean="0"/>
              <a:t>Specter of Asian crisis plus export collapse!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914400"/>
            <a:ext cx="8458200" cy="5562600"/>
          </a:xfrm>
        </p:spPr>
        <p:txBody>
          <a:bodyPr>
            <a:normAutofit/>
          </a:bodyPr>
          <a:lstStyle/>
          <a:p>
            <a:r>
              <a:rPr lang="en-US" dirty="0" smtClean="0"/>
              <a:t>The real economy recovered strongly in 2010 (from 1% GDP growth in 2009 to around more than 7% growth in 2010).</a:t>
            </a:r>
          </a:p>
          <a:p>
            <a:r>
              <a:rPr lang="en-US" dirty="0" smtClean="0"/>
              <a:t>The </a:t>
            </a:r>
            <a:r>
              <a:rPr lang="en-US" dirty="0" err="1" smtClean="0"/>
              <a:t>Eurodebt</a:t>
            </a:r>
            <a:r>
              <a:rPr lang="en-US" dirty="0" smtClean="0"/>
              <a:t> crisis and an inability to pump prime the economy in 2011 brought the growth rate below 4%.</a:t>
            </a:r>
          </a:p>
          <a:p>
            <a:r>
              <a:rPr lang="en-US" dirty="0" smtClean="0"/>
              <a:t>Then in 2012, the Philippines got a series of investment upgrade (investments of course improved), the government pump primed the economy substantially and miraculously Phil exports increased. This brought Philippine growth to a surprising 6.6% growth rate, the 2</a:t>
            </a:r>
            <a:r>
              <a:rPr lang="en-US" baseline="30000" dirty="0" smtClean="0"/>
              <a:t>nd</a:t>
            </a:r>
            <a:r>
              <a:rPr lang="en-US" dirty="0" smtClean="0"/>
              <a:t> largest in Asia, just next to China.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914400"/>
            <a:ext cx="8229600" cy="5715000"/>
          </a:xfrm>
        </p:spPr>
        <p:txBody>
          <a:bodyPr>
            <a:normAutofit/>
          </a:bodyPr>
          <a:lstStyle/>
          <a:p>
            <a:r>
              <a:rPr lang="en-US" dirty="0" smtClean="0"/>
              <a:t>The investment upgrade was due to the improvement of the fiscal position, especially with the imposition of taxes on cigarettes and alcohol (‘sin’ taxes) and declining deficits</a:t>
            </a:r>
          </a:p>
          <a:p>
            <a:r>
              <a:rPr lang="en-US" dirty="0" smtClean="0"/>
              <a:t>The upgrade was also due to better governance with the current administration not experiencing exposures of corruption on big scandals on projects and election-rigging as the previous administration’</a:t>
            </a:r>
          </a:p>
          <a:p>
            <a:r>
              <a:rPr lang="en-US" dirty="0" smtClean="0"/>
              <a:t>Business confidence on the new Administration is also high.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838200"/>
            <a:ext cx="8534400" cy="5486400"/>
          </a:xfrm>
        </p:spPr>
        <p:txBody>
          <a:bodyPr>
            <a:normAutofit/>
          </a:bodyPr>
          <a:lstStyle/>
          <a:p>
            <a:r>
              <a:rPr lang="en-US" dirty="0" smtClean="0"/>
              <a:t>Since then till now, the Philippines is now the darling of the foreign investors and rating agencies.</a:t>
            </a:r>
          </a:p>
          <a:p>
            <a:r>
              <a:rPr lang="en-US" dirty="0" smtClean="0"/>
              <a:t>The Philippines got another credit upgrade bringing it to investment grade this year.</a:t>
            </a:r>
          </a:p>
          <a:p>
            <a:r>
              <a:rPr lang="en-US" dirty="0" smtClean="0"/>
              <a:t>From 2010 to present, the stock market index doubled. Capital inflows surged. </a:t>
            </a:r>
            <a:endParaRPr lang="en-US" dirty="0"/>
          </a:p>
          <a:p>
            <a:r>
              <a:rPr lang="en-US" dirty="0" smtClean="0"/>
              <a:t>Together with high overseas workers remittances, international reserves reached $84 billion in May 2013, equivalent to almost 1 year of imports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990600"/>
            <a:ext cx="8610600" cy="5486400"/>
          </a:xfrm>
        </p:spPr>
        <p:txBody>
          <a:bodyPr>
            <a:normAutofit/>
          </a:bodyPr>
          <a:lstStyle/>
          <a:p>
            <a:r>
              <a:rPr lang="en-US" dirty="0" smtClean="0"/>
              <a:t>The high inflows of ‘hot money’ is such that even the rating agencies and multilateral agencies have warned of a growing bubble and its possible bursting. But except for UN ESCAP, none are calling for capital controls.</a:t>
            </a:r>
          </a:p>
          <a:p>
            <a:r>
              <a:rPr lang="en-US" dirty="0" smtClean="0"/>
              <a:t>Just recently in early May (2013), the Central Bank Governor announced that the Philippines will not undertake capital controls.</a:t>
            </a:r>
          </a:p>
          <a:p>
            <a:r>
              <a:rPr lang="en-US" dirty="0" smtClean="0"/>
              <a:t>Apparently they do not want to risk the current ‘star’ stature of the Philippines.</a:t>
            </a:r>
          </a:p>
          <a:p>
            <a:r>
              <a:rPr lang="en-US" dirty="0" smtClean="0"/>
              <a:t>The specter of Thailand attempting to do drastic capital controls on the equities market must also figure prominently in this decision.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38200"/>
            <a:ext cx="8229600" cy="5287963"/>
          </a:xfrm>
        </p:spPr>
        <p:txBody>
          <a:bodyPr/>
          <a:lstStyle/>
          <a:p>
            <a:r>
              <a:rPr lang="en-US" dirty="0" smtClean="0"/>
              <a:t>Stock market </a:t>
            </a:r>
            <a:r>
              <a:rPr lang="en-US" dirty="0" smtClean="0"/>
              <a:t>is </a:t>
            </a:r>
            <a:r>
              <a:rPr lang="en-US" dirty="0" smtClean="0"/>
              <a:t>now overvalued and a bubble is growing. It is not clear if a property bubble is occurring but construction of condominiums is growing tremendously, its prices are soaring and loans to real estate is outpacing loans to manufacturing. Loans are also growing at a fast pace and a financial bubble may also be forming.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304800"/>
            <a:ext cx="8610600" cy="6248400"/>
          </a:xfrm>
        </p:spPr>
        <p:txBody>
          <a:bodyPr>
            <a:normAutofit/>
          </a:bodyPr>
          <a:lstStyle/>
          <a:p>
            <a:r>
              <a:rPr lang="en-US" dirty="0" smtClean="0"/>
              <a:t>But what worries the Central Bank and </a:t>
            </a:r>
            <a:r>
              <a:rPr lang="en-US" dirty="0" smtClean="0"/>
              <a:t>mainstream academics </a:t>
            </a:r>
            <a:r>
              <a:rPr lang="en-US" dirty="0" smtClean="0"/>
              <a:t>more  is the sharp appreciation of the peso.</a:t>
            </a:r>
          </a:p>
          <a:p>
            <a:r>
              <a:rPr lang="en-US" dirty="0" smtClean="0"/>
              <a:t>The CB has kept its overnight borrowing rate low at 3.5% and decreased the rate for the special deposit account (SDA) several times and is now at 2%. The low interest rates are to discourage investment on the peso, but the attraction of the foreign investors is really the stock market that just keeps zooming up. </a:t>
            </a:r>
          </a:p>
          <a:p>
            <a:r>
              <a:rPr lang="en-US" dirty="0" smtClean="0"/>
              <a:t>Paradoxically the very low interest </a:t>
            </a:r>
            <a:r>
              <a:rPr lang="en-US" dirty="0" smtClean="0"/>
              <a:t>rate and monetary easing </a:t>
            </a:r>
            <a:r>
              <a:rPr lang="en-US" dirty="0" smtClean="0"/>
              <a:t>in the Philippines encourage stock market investments from the locals. The resulting increase in the stock market index attracts foreign investors more.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38200"/>
            <a:ext cx="8229600" cy="5135563"/>
          </a:xfrm>
        </p:spPr>
        <p:txBody>
          <a:bodyPr>
            <a:normAutofit/>
          </a:bodyPr>
          <a:lstStyle/>
          <a:p>
            <a:r>
              <a:rPr lang="en-US" dirty="0" smtClean="0"/>
              <a:t>The CB also put foreign exchange borrowing limits on financial institutions to limit foreign exchange entry into the country.</a:t>
            </a:r>
          </a:p>
          <a:p>
            <a:r>
              <a:rPr lang="en-US" dirty="0" smtClean="0"/>
              <a:t>The Department of Finance had been borrowing dollars from the CB to finance some of its debt payments</a:t>
            </a:r>
          </a:p>
          <a:p>
            <a:r>
              <a:rPr lang="en-US" dirty="0" smtClean="0"/>
              <a:t>DOF also announced that the Philippines will limit sovereign borrowing and use more domestic debt. Although stemming the peso appreciation may be the main objective, it has a beneficial result of reduce foreign exchange risk on the country’s debt.</a:t>
            </a:r>
          </a:p>
          <a:p>
            <a:r>
              <a:rPr lang="en-US" dirty="0" smtClean="0"/>
              <a:t>All these partly to stem the peso’s rise.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3370</TotalTime>
  <Words>1161</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Financial Situation in the Philippines</vt:lpstr>
      <vt:lpstr>Slide 2</vt:lpstr>
      <vt:lpstr>Slide 3</vt:lpstr>
      <vt:lpstr>Slide 4</vt:lpstr>
      <vt:lpstr>Slide 5</vt:lpstr>
      <vt:lpstr>Slide 6</vt:lpstr>
      <vt:lpstr>Slide 7</vt:lpstr>
      <vt:lpstr>Slide 8</vt:lpstr>
      <vt:lpstr>Slide 9</vt:lpstr>
      <vt:lpstr>Slide 10</vt:lpstr>
      <vt:lpstr>Other matters</vt:lpstr>
      <vt:lpstr>Sovereign Wealth Fund</vt:lpstr>
      <vt:lpstr>Slide 13</vt:lpstr>
      <vt:lpstr>Regional Cooperation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Neo</dc:creator>
  <cp:lastModifiedBy>Neo</cp:lastModifiedBy>
  <cp:revision>74</cp:revision>
  <dcterms:created xsi:type="dcterms:W3CDTF">2013-05-09T10:19:50Z</dcterms:created>
  <dcterms:modified xsi:type="dcterms:W3CDTF">2013-05-15T05:00:19Z</dcterms:modified>
</cp:coreProperties>
</file>