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60" r:id="rId3"/>
    <p:sldId id="264" r:id="rId4"/>
    <p:sldId id="265" r:id="rId5"/>
    <p:sldId id="266" r:id="rId6"/>
    <p:sldId id="306" r:id="rId7"/>
    <p:sldId id="259" r:id="rId8"/>
    <p:sldId id="308" r:id="rId9"/>
    <p:sldId id="307" r:id="rId10"/>
    <p:sldId id="309" r:id="rId11"/>
    <p:sldId id="268" r:id="rId12"/>
    <p:sldId id="305" r:id="rId13"/>
    <p:sldId id="270" r:id="rId14"/>
    <p:sldId id="280" r:id="rId15"/>
    <p:sldId id="310" r:id="rId16"/>
    <p:sldId id="282" r:id="rId17"/>
    <p:sldId id="285" r:id="rId18"/>
    <p:sldId id="290" r:id="rId19"/>
    <p:sldId id="286" r:id="rId20"/>
    <p:sldId id="311" r:id="rId21"/>
    <p:sldId id="287" r:id="rId22"/>
    <p:sldId id="299" r:id="rId23"/>
    <p:sldId id="303" r:id="rId24"/>
    <p:sldId id="302" r:id="rId25"/>
    <p:sldId id="301" r:id="rId26"/>
    <p:sldId id="312" r:id="rId27"/>
    <p:sldId id="291" r:id="rId28"/>
    <p:sldId id="296" r:id="rId29"/>
    <p:sldId id="297" r:id="rId30"/>
    <p:sldId id="298" r:id="rId31"/>
    <p:sldId id="283" r:id="rId32"/>
    <p:sldId id="284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Financial%20Crisis2013\Sushrut\SavingsTable2re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Financial%20Crisis2013\Sushrut\SavingsTable2re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c6b10a954c5da861/IIMC/Term%206/Financialisation/Company%20level%20data%20trends%20analysis/RBI%20bulletins/RBI%20Data%20set/Balance%20sheet/DE%20rati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c6b10a954c5da861/IIMC/Term%206/Financialisation/Company%20level%20data%20trends%20analysis/work%20for%20conference/13.1%20new%20work/prowess%20data/Final%20work/22.1.15%20summary%20results%20for%20non%20financial%20companies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c6b10a954c5da861/IIMC/Term%206/Financialisation/Company%20level%20data%20trends%20analysis/work%20for%20conference/13.1%20new%20work/prowess%20data/Final%20work/23.1.15%20summary%20results%20for%20non%20financial%20companies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c6b10a954c5da861/IIMC/Term%206/Financialisation/Company%20level%20data%20trends%20analysis/work%20for%20conference/13.1%20new%20work/prowess%20data/Final%20work/20.1.15%20summary%20results%20for%20non%20financial%20companies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Sheet1!$B$14</c:f>
              <c:strCache>
                <c:ptCount val="1"/>
                <c:pt idx="0">
                  <c:v>1990-91</c:v>
                </c:pt>
              </c:strCache>
            </c:strRef>
          </c:tx>
          <c:dPt>
            <c:idx val="1"/>
            <c:explosion val="15"/>
          </c:dPt>
          <c:cat>
            <c:strRef>
              <c:f>Sheet1!$C$5:$E$5</c:f>
              <c:strCache>
                <c:ptCount val="3"/>
                <c:pt idx="0">
                  <c:v>Household Savings</c:v>
                </c:pt>
                <c:pt idx="1">
                  <c:v>Corporate Savings</c:v>
                </c:pt>
                <c:pt idx="2">
                  <c:v>Public Savings</c:v>
                </c:pt>
              </c:strCache>
            </c:strRef>
          </c:cat>
          <c:val>
            <c:numRef>
              <c:f>Sheet1!$C$14:$E$14</c:f>
              <c:numCache>
                <c:formatCode>General</c:formatCode>
                <c:ptCount val="3"/>
                <c:pt idx="0">
                  <c:v>80.599999999999994</c:v>
                </c:pt>
                <c:pt idx="1">
                  <c:v>11.66</c:v>
                </c:pt>
                <c:pt idx="2">
                  <c:v>7.74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767298916468613"/>
          <c:y val="0.23873346543063326"/>
          <c:w val="0.27786220852094584"/>
          <c:h val="0.6946598954160778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Sheet1!$B$20</c:f>
              <c:strCache>
                <c:ptCount val="1"/>
                <c:pt idx="0">
                  <c:v>2010-11</c:v>
                </c:pt>
              </c:strCache>
            </c:strRef>
          </c:tx>
          <c:dPt>
            <c:idx val="1"/>
            <c:explosion val="8"/>
          </c:dPt>
          <c:cat>
            <c:strRef>
              <c:f>Sheet1!$C$5:$E$5</c:f>
              <c:strCache>
                <c:ptCount val="3"/>
                <c:pt idx="0">
                  <c:v>Household Savings</c:v>
                </c:pt>
                <c:pt idx="1">
                  <c:v>Corporate Savings</c:v>
                </c:pt>
                <c:pt idx="2">
                  <c:v>Public Savings</c:v>
                </c:pt>
              </c:strCache>
            </c:strRef>
          </c:cat>
          <c:val>
            <c:numRef>
              <c:f>Sheet1!$C$20:$E$20</c:f>
              <c:numCache>
                <c:formatCode>General</c:formatCode>
                <c:ptCount val="3"/>
                <c:pt idx="0">
                  <c:v>70.481854652687773</c:v>
                </c:pt>
                <c:pt idx="1">
                  <c:v>24.274002782510877</c:v>
                </c:pt>
                <c:pt idx="2">
                  <c:v>5.2441022735926177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'https://d.docs.live.net/c6b10a954c5da861/IIMC/Term 6/Financialisation/Company level data trends analysis/RBI bulletins/RBI Data set/Balance sheet/[Compilation balance sheet.xlsx]Sheet4'!$A$17</c:f>
              <c:strCache>
                <c:ptCount val="1"/>
                <c:pt idx="0">
                  <c:v>D/E ratio</c:v>
                </c:pt>
              </c:strCache>
            </c:strRef>
          </c:tx>
          <c:marker>
            <c:symbol val="none"/>
          </c:marker>
          <c:cat>
            <c:strRef>
              <c:f>'https://d.docs.live.net/c6b10a954c5da861/IIMC/Term 6/Financialisation/Company level data trends analysis/RBI bulletins/RBI Data set/Balance sheet/[Compilation balance sheet.xlsx]Sheet4'!$B$2:$Y$2</c:f>
              <c:strCache>
                <c:ptCount val="24"/>
                <c:pt idx="0">
                  <c:v>1988-89</c:v>
                </c:pt>
                <c:pt idx="1">
                  <c:v>1989-90</c:v>
                </c:pt>
                <c:pt idx="2">
                  <c:v>1990-91</c:v>
                </c:pt>
                <c:pt idx="3">
                  <c:v>1991-92</c:v>
                </c:pt>
                <c:pt idx="4">
                  <c:v>1992-93</c:v>
                </c:pt>
                <c:pt idx="5">
                  <c:v>1993-94</c:v>
                </c:pt>
                <c:pt idx="6">
                  <c:v>1994-95</c:v>
                </c:pt>
                <c:pt idx="7">
                  <c:v>1995-96</c:v>
                </c:pt>
                <c:pt idx="8">
                  <c:v>1996-97</c:v>
                </c:pt>
                <c:pt idx="9">
                  <c:v>1997-98</c:v>
                </c:pt>
                <c:pt idx="10">
                  <c:v>1998-99</c:v>
                </c:pt>
                <c:pt idx="11">
                  <c:v>1999-00</c:v>
                </c:pt>
                <c:pt idx="12">
                  <c:v>2000-01</c:v>
                </c:pt>
                <c:pt idx="13">
                  <c:v>2001-02</c:v>
                </c:pt>
                <c:pt idx="14">
                  <c:v>  2002-03</c:v>
                </c:pt>
                <c:pt idx="15">
                  <c:v>       2003-04</c:v>
                </c:pt>
                <c:pt idx="16">
                  <c:v>       2004-05</c:v>
                </c:pt>
                <c:pt idx="17">
                  <c:v>  2005-06</c:v>
                </c:pt>
                <c:pt idx="18">
                  <c:v>       2006-07</c:v>
                </c:pt>
                <c:pt idx="19">
                  <c:v>2007-08</c:v>
                </c:pt>
                <c:pt idx="20">
                  <c:v>2008-09</c:v>
                </c:pt>
                <c:pt idx="21">
                  <c:v>2009-10</c:v>
                </c:pt>
                <c:pt idx="22">
                  <c:v>2010-11</c:v>
                </c:pt>
                <c:pt idx="23">
                  <c:v>2011-12</c:v>
                </c:pt>
              </c:strCache>
            </c:strRef>
          </c:cat>
          <c:val>
            <c:numRef>
              <c:f>'https://d.docs.live.net/c6b10a954c5da861/IIMC/Term 6/Financialisation/Company level data trends analysis/RBI bulletins/RBI Data set/Balance sheet/[Compilation balance sheet.xlsx]Sheet4'!$B$17:$Y$17</c:f>
              <c:numCache>
                <c:formatCode>General</c:formatCode>
                <c:ptCount val="24"/>
                <c:pt idx="0">
                  <c:v>1.4951150924798506</c:v>
                </c:pt>
                <c:pt idx="1">
                  <c:v>1.5966135876643839</c:v>
                </c:pt>
                <c:pt idx="2">
                  <c:v>1.5192794453462459</c:v>
                </c:pt>
                <c:pt idx="3">
                  <c:v>1.4762173229281041</c:v>
                </c:pt>
                <c:pt idx="4">
                  <c:v>1.3423019431988041</c:v>
                </c:pt>
                <c:pt idx="5">
                  <c:v>1.0965480043149947</c:v>
                </c:pt>
                <c:pt idx="6">
                  <c:v>0.96193593051796844</c:v>
                </c:pt>
                <c:pt idx="7">
                  <c:v>0.91985495221413061</c:v>
                </c:pt>
                <c:pt idx="8">
                  <c:v>0.95201377744725768</c:v>
                </c:pt>
                <c:pt idx="9">
                  <c:v>1.0275520541831089</c:v>
                </c:pt>
                <c:pt idx="10">
                  <c:v>1.0789282209776578</c:v>
                </c:pt>
                <c:pt idx="11">
                  <c:v>1.1251333461859778</c:v>
                </c:pt>
                <c:pt idx="12">
                  <c:v>1.0914453553755497</c:v>
                </c:pt>
                <c:pt idx="13">
                  <c:v>1.1138656567572358</c:v>
                </c:pt>
                <c:pt idx="14">
                  <c:v>1.049148513487133</c:v>
                </c:pt>
                <c:pt idx="15">
                  <c:v>1.0039166787392118</c:v>
                </c:pt>
                <c:pt idx="16">
                  <c:v>0.91560205210743384</c:v>
                </c:pt>
                <c:pt idx="17">
                  <c:v>0.79929269122305069</c:v>
                </c:pt>
                <c:pt idx="18">
                  <c:v>0.80881269333054062</c:v>
                </c:pt>
                <c:pt idx="19">
                  <c:v>0.77110764663109643</c:v>
                </c:pt>
                <c:pt idx="20">
                  <c:v>0.8307800913645994</c:v>
                </c:pt>
                <c:pt idx="21">
                  <c:v>0.73533625670513969</c:v>
                </c:pt>
                <c:pt idx="22">
                  <c:v>0.71752185881925468</c:v>
                </c:pt>
                <c:pt idx="23">
                  <c:v>0.74312554587155311</c:v>
                </c:pt>
              </c:numCache>
            </c:numRef>
          </c:val>
        </c:ser>
        <c:marker val="1"/>
        <c:axId val="78313728"/>
        <c:axId val="78716928"/>
      </c:lineChart>
      <c:catAx>
        <c:axId val="78313728"/>
        <c:scaling>
          <c:orientation val="minMax"/>
        </c:scaling>
        <c:axPos val="b"/>
        <c:numFmt formatCode="General" sourceLinked="0"/>
        <c:tickLblPos val="nextTo"/>
        <c:crossAx val="78716928"/>
        <c:crosses val="autoZero"/>
        <c:auto val="1"/>
        <c:lblAlgn val="ctr"/>
        <c:lblOffset val="100"/>
      </c:catAx>
      <c:valAx>
        <c:axId val="78716928"/>
        <c:scaling>
          <c:orientation val="minMax"/>
        </c:scaling>
        <c:axPos val="l"/>
        <c:majorGridlines/>
        <c:numFmt formatCode="General" sourceLinked="1"/>
        <c:tickLblPos val="nextTo"/>
        <c:crossAx val="783137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'[22.1.15 summary results for non financial companies 1.xlsx]Summary'!$E$52</c:f>
              <c:strCache>
                <c:ptCount val="1"/>
                <c:pt idx="0">
                  <c:v>Change in internal funds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'[22.1.15 summary results for non financial companies 1.xlsx]Summary'!$A$53:$A$72</c:f>
              <c:numCache>
                <c:formatCode>0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'[22.1.15 summary results for non financial companies 1.xlsx]Summary'!$E$53:$E$72</c:f>
              <c:numCache>
                <c:formatCode>0.00</c:formatCode>
                <c:ptCount val="20"/>
                <c:pt idx="0">
                  <c:v>0.92742071409535176</c:v>
                </c:pt>
                <c:pt idx="1">
                  <c:v>0.79991856721635357</c:v>
                </c:pt>
                <c:pt idx="2">
                  <c:v>0.82031076232242806</c:v>
                </c:pt>
                <c:pt idx="3">
                  <c:v>0.82268187396305392</c:v>
                </c:pt>
                <c:pt idx="4">
                  <c:v>0.841751639025211</c:v>
                </c:pt>
                <c:pt idx="5">
                  <c:v>0.95135016684863638</c:v>
                </c:pt>
                <c:pt idx="6">
                  <c:v>0.82454381743540905</c:v>
                </c:pt>
                <c:pt idx="7">
                  <c:v>1.0280885846638002</c:v>
                </c:pt>
                <c:pt idx="8">
                  <c:v>0.50538759809082956</c:v>
                </c:pt>
                <c:pt idx="9">
                  <c:v>1.5700485303320681</c:v>
                </c:pt>
                <c:pt idx="10">
                  <c:v>1.955859594840174</c:v>
                </c:pt>
                <c:pt idx="11">
                  <c:v>1.8483243042353379</c:v>
                </c:pt>
                <c:pt idx="12">
                  <c:v>1.0810011757738665</c:v>
                </c:pt>
                <c:pt idx="13">
                  <c:v>1.4046495620407067</c:v>
                </c:pt>
                <c:pt idx="14">
                  <c:v>1.9510845356094939</c:v>
                </c:pt>
                <c:pt idx="15">
                  <c:v>1.0460200751840438</c:v>
                </c:pt>
                <c:pt idx="16">
                  <c:v>1.0232371739130441</c:v>
                </c:pt>
                <c:pt idx="17">
                  <c:v>1.4065181249999987</c:v>
                </c:pt>
                <c:pt idx="18">
                  <c:v>1.4574250714285726</c:v>
                </c:pt>
                <c:pt idx="19">
                  <c:v>1.0410585000000001</c:v>
                </c:pt>
              </c:numCache>
            </c:numRef>
          </c:val>
        </c:ser>
        <c:ser>
          <c:idx val="2"/>
          <c:order val="1"/>
          <c:tx>
            <c:strRef>
              <c:f>'[22.1.15 summary results for non financial companies 1.xlsx]Summary'!$J$52</c:f>
              <c:strCache>
                <c:ptCount val="1"/>
                <c:pt idx="0">
                  <c:v>Change in external funds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'[22.1.15 summary results for non financial companies 1.xlsx]Summary'!$A$53:$A$72</c:f>
              <c:numCache>
                <c:formatCode>0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'[22.1.15 summary results for non financial companies 1.xlsx]Summary'!$J$53:$J$72</c:f>
              <c:numCache>
                <c:formatCode>0.00</c:formatCode>
                <c:ptCount val="20"/>
                <c:pt idx="0">
                  <c:v>6.2676380975704743E-2</c:v>
                </c:pt>
                <c:pt idx="1">
                  <c:v>6.9541069387592969E-2</c:v>
                </c:pt>
                <c:pt idx="2">
                  <c:v>9.2242482741255211E-2</c:v>
                </c:pt>
                <c:pt idx="3">
                  <c:v>0.33469052271058441</c:v>
                </c:pt>
                <c:pt idx="4">
                  <c:v>0.15812414614228079</c:v>
                </c:pt>
                <c:pt idx="5">
                  <c:v>-1.6047840194374777E-2</c:v>
                </c:pt>
                <c:pt idx="6">
                  <c:v>0.40723177177391034</c:v>
                </c:pt>
                <c:pt idx="7">
                  <c:v>0.11148387042852724</c:v>
                </c:pt>
                <c:pt idx="8">
                  <c:v>0.44972676755643332</c:v>
                </c:pt>
                <c:pt idx="9">
                  <c:v>7.1399003094935173E-2</c:v>
                </c:pt>
                <c:pt idx="10">
                  <c:v>6.2187149030488564E-3</c:v>
                </c:pt>
                <c:pt idx="11">
                  <c:v>8.6064266213067481E-2</c:v>
                </c:pt>
                <c:pt idx="12">
                  <c:v>0.26092672245926007</c:v>
                </c:pt>
                <c:pt idx="13">
                  <c:v>0.28317418226441254</c:v>
                </c:pt>
                <c:pt idx="14">
                  <c:v>0.75495674848815764</c:v>
                </c:pt>
                <c:pt idx="15">
                  <c:v>0.61680500443794761</c:v>
                </c:pt>
                <c:pt idx="16">
                  <c:v>0.17433434782608728</c:v>
                </c:pt>
                <c:pt idx="17">
                  <c:v>-2.8063937500000233E-2</c:v>
                </c:pt>
                <c:pt idx="18">
                  <c:v>0.5115298571428567</c:v>
                </c:pt>
                <c:pt idx="19">
                  <c:v>0.51872005000000065</c:v>
                </c:pt>
              </c:numCache>
            </c:numRef>
          </c:val>
        </c:ser>
        <c:marker val="1"/>
        <c:axId val="78757248"/>
        <c:axId val="78759040"/>
      </c:lineChart>
      <c:catAx>
        <c:axId val="78757248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59040"/>
        <c:crosses val="autoZero"/>
        <c:auto val="1"/>
        <c:lblAlgn val="ctr"/>
        <c:lblOffset val="100"/>
      </c:catAx>
      <c:valAx>
        <c:axId val="787590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5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'[23.1.15 summary results for non financial companies 1.xlsx]Summary'!$E$76</c:f>
              <c:strCache>
                <c:ptCount val="1"/>
                <c:pt idx="0">
                  <c:v>Change in internal funds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'[23.1.15 summary results for non financial companies 1.xlsx]Summary'!$A$77:$A$96</c:f>
              <c:numCache>
                <c:formatCode>0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'[23.1.15 summary results for non financial companies 1.xlsx]Summary'!$E$77:$E$96</c:f>
              <c:numCache>
                <c:formatCode>0.00</c:formatCode>
                <c:ptCount val="20"/>
                <c:pt idx="0">
                  <c:v>0.76392625508133194</c:v>
                </c:pt>
                <c:pt idx="1">
                  <c:v>0.63719545784700915</c:v>
                </c:pt>
                <c:pt idx="2">
                  <c:v>0.72497496476522427</c:v>
                </c:pt>
                <c:pt idx="3">
                  <c:v>0.83211332178596831</c:v>
                </c:pt>
                <c:pt idx="4">
                  <c:v>0.60709826479184781</c:v>
                </c:pt>
                <c:pt idx="5">
                  <c:v>0.9208068195729685</c:v>
                </c:pt>
                <c:pt idx="6">
                  <c:v>0.66366721963277631</c:v>
                </c:pt>
                <c:pt idx="7">
                  <c:v>0.7685712353269476</c:v>
                </c:pt>
                <c:pt idx="8">
                  <c:v>0.38902729679305442</c:v>
                </c:pt>
                <c:pt idx="9">
                  <c:v>1.0670604317404002</c:v>
                </c:pt>
                <c:pt idx="10">
                  <c:v>0.96610519032413134</c:v>
                </c:pt>
                <c:pt idx="11">
                  <c:v>1.2385753525009442</c:v>
                </c:pt>
                <c:pt idx="12">
                  <c:v>0.89443683461597934</c:v>
                </c:pt>
                <c:pt idx="13">
                  <c:v>0.79309147125748725</c:v>
                </c:pt>
                <c:pt idx="14">
                  <c:v>0.96809562676594763</c:v>
                </c:pt>
                <c:pt idx="15">
                  <c:v>0.57972664818490593</c:v>
                </c:pt>
                <c:pt idx="16">
                  <c:v>0.73274062423661401</c:v>
                </c:pt>
                <c:pt idx="17">
                  <c:v>1.287956128558158</c:v>
                </c:pt>
                <c:pt idx="18">
                  <c:v>1.3449214329076777</c:v>
                </c:pt>
                <c:pt idx="19">
                  <c:v>0.80232908980841133</c:v>
                </c:pt>
              </c:numCache>
            </c:numRef>
          </c:val>
        </c:ser>
        <c:ser>
          <c:idx val="2"/>
          <c:order val="1"/>
          <c:tx>
            <c:strRef>
              <c:f>'[23.1.15 summary results for non financial companies 1.xlsx]Summary'!$J$76</c:f>
              <c:strCache>
                <c:ptCount val="1"/>
                <c:pt idx="0">
                  <c:v>Change in external funds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'[23.1.15 summary results for non financial companies 1.xlsx]Summary'!$A$77:$A$96</c:f>
              <c:numCache>
                <c:formatCode>0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'[23.1.15 summary results for non financial companies 1.xlsx]Summary'!$J$77:$J$96</c:f>
              <c:numCache>
                <c:formatCode>0.00</c:formatCode>
                <c:ptCount val="20"/>
                <c:pt idx="0">
                  <c:v>5.1627198177825268E-2</c:v>
                </c:pt>
                <c:pt idx="1">
                  <c:v>5.5394705615844322E-2</c:v>
                </c:pt>
                <c:pt idx="2">
                  <c:v>8.152214227431212E-2</c:v>
                </c:pt>
                <c:pt idx="3">
                  <c:v>0.33852750551241045</c:v>
                </c:pt>
                <c:pt idx="4">
                  <c:v>0.11404420293833974</c:v>
                </c:pt>
                <c:pt idx="5">
                  <c:v>-1.5532620064961389E-2</c:v>
                </c:pt>
                <c:pt idx="6">
                  <c:v>0.32777685309670301</c:v>
                </c:pt>
                <c:pt idx="7">
                  <c:v>8.3342327978773043E-2</c:v>
                </c:pt>
                <c:pt idx="8">
                  <c:v>0.34618180054056946</c:v>
                </c:pt>
                <c:pt idx="9">
                  <c:v>4.8525284152969486E-2</c:v>
                </c:pt>
                <c:pt idx="10">
                  <c:v>3.0717607546223067E-3</c:v>
                </c:pt>
                <c:pt idx="11">
                  <c:v>5.7672281113397408E-2</c:v>
                </c:pt>
                <c:pt idx="12">
                  <c:v>0.21589474362607294</c:v>
                </c:pt>
                <c:pt idx="13">
                  <c:v>0.15988545107858684</c:v>
                </c:pt>
                <c:pt idx="14">
                  <c:v>0.37459695531875553</c:v>
                </c:pt>
                <c:pt idx="15">
                  <c:v>0.34184649634336384</c:v>
                </c:pt>
                <c:pt idx="16">
                  <c:v>0.1248409089394807</c:v>
                </c:pt>
                <c:pt idx="17">
                  <c:v>-2.5698296845338104E-2</c:v>
                </c:pt>
                <c:pt idx="18">
                  <c:v>0.47204311352300476</c:v>
                </c:pt>
                <c:pt idx="19">
                  <c:v>0.39977022000384643</c:v>
                </c:pt>
              </c:numCache>
            </c:numRef>
          </c:val>
        </c:ser>
        <c:marker val="1"/>
        <c:axId val="79242752"/>
        <c:axId val="7924428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'[23.1.15 summary results for non financial companies 1.xlsx]Summary'!$A$76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'[23.1.15 summary results for non financial companies 1.xlsx]Summary'!$A$77:$A$96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1994</c:v>
                      </c:pt>
                      <c:pt idx="1">
                        <c:v>1995</c:v>
                      </c:pt>
                      <c:pt idx="2">
                        <c:v>1996</c:v>
                      </c:pt>
                      <c:pt idx="3">
                        <c:v>1997</c:v>
                      </c:pt>
                      <c:pt idx="4">
                        <c:v>1998</c:v>
                      </c:pt>
                      <c:pt idx="5">
                        <c:v>1999</c:v>
                      </c:pt>
                      <c:pt idx="6">
                        <c:v>2000</c:v>
                      </c:pt>
                      <c:pt idx="7">
                        <c:v>2001</c:v>
                      </c:pt>
                      <c:pt idx="8">
                        <c:v>2002</c:v>
                      </c:pt>
                      <c:pt idx="9">
                        <c:v>2003</c:v>
                      </c:pt>
                      <c:pt idx="10">
                        <c:v>2004</c:v>
                      </c:pt>
                      <c:pt idx="11">
                        <c:v>2005</c:v>
                      </c:pt>
                      <c:pt idx="12">
                        <c:v>2006</c:v>
                      </c:pt>
                      <c:pt idx="13">
                        <c:v>2007</c:v>
                      </c:pt>
                      <c:pt idx="14">
                        <c:v>2008</c:v>
                      </c:pt>
                      <c:pt idx="15">
                        <c:v>2009</c:v>
                      </c:pt>
                      <c:pt idx="16">
                        <c:v>2010</c:v>
                      </c:pt>
                      <c:pt idx="17">
                        <c:v>2011</c:v>
                      </c:pt>
                      <c:pt idx="18">
                        <c:v>2012</c:v>
                      </c:pt>
                      <c:pt idx="19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'[23.1.15 summary results for non financial companies 1.xlsx]Summary'!$A$77:$A$96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1994</c:v>
                      </c:pt>
                      <c:pt idx="1">
                        <c:v>1995</c:v>
                      </c:pt>
                      <c:pt idx="2">
                        <c:v>1996</c:v>
                      </c:pt>
                      <c:pt idx="3">
                        <c:v>1997</c:v>
                      </c:pt>
                      <c:pt idx="4">
                        <c:v>1998</c:v>
                      </c:pt>
                      <c:pt idx="5">
                        <c:v>1999</c:v>
                      </c:pt>
                      <c:pt idx="6">
                        <c:v>2000</c:v>
                      </c:pt>
                      <c:pt idx="7">
                        <c:v>2001</c:v>
                      </c:pt>
                      <c:pt idx="8">
                        <c:v>2002</c:v>
                      </c:pt>
                      <c:pt idx="9">
                        <c:v>2003</c:v>
                      </c:pt>
                      <c:pt idx="10">
                        <c:v>2004</c:v>
                      </c:pt>
                      <c:pt idx="11">
                        <c:v>2005</c:v>
                      </c:pt>
                      <c:pt idx="12">
                        <c:v>2006</c:v>
                      </c:pt>
                      <c:pt idx="13">
                        <c:v>2007</c:v>
                      </c:pt>
                      <c:pt idx="14">
                        <c:v>2008</c:v>
                      </c:pt>
                      <c:pt idx="15">
                        <c:v>2009</c:v>
                      </c:pt>
                      <c:pt idx="16">
                        <c:v>2010</c:v>
                      </c:pt>
                      <c:pt idx="17">
                        <c:v>2011</c:v>
                      </c:pt>
                      <c:pt idx="18">
                        <c:v>2012</c:v>
                      </c:pt>
                      <c:pt idx="19">
                        <c:v>2013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79242752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44288"/>
        <c:crosses val="autoZero"/>
        <c:auto val="1"/>
        <c:lblAlgn val="ctr"/>
        <c:lblOffset val="100"/>
      </c:catAx>
      <c:valAx>
        <c:axId val="79244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4275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Financial </a:t>
            </a:r>
            <a:r>
              <a:rPr lang="en-US" dirty="0" smtClean="0"/>
              <a:t>investments Non Financial Corporate Sector (% NFA)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71970215679562E-2"/>
          <c:y val="7.1977164332826832E-2"/>
          <c:w val="0.94951795427745356"/>
          <c:h val="0.67119301120961994"/>
        </c:manualLayout>
      </c:layout>
      <c:lineChart>
        <c:grouping val="standard"/>
        <c:ser>
          <c:idx val="1"/>
          <c:order val="0"/>
          <c:tx>
            <c:strRef>
              <c:f>'[20.1.15 summary results for non financial companies 1.xlsx]tables'!$B$1</c:f>
              <c:strCache>
                <c:ptCount val="1"/>
                <c:pt idx="0">
                  <c:v>Ratio of financial investments with net fixed assets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'[20.1.15 summary results for non financial companies 1.xlsx]tables'!$A$2:$A$22</c:f>
              <c:numCache>
                <c:formatCode>0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'[20.1.15 summary results for non financial companies 1.xlsx]tables'!$B$2:$B$22</c:f>
              <c:numCache>
                <c:formatCode>0.00</c:formatCode>
                <c:ptCount val="21"/>
                <c:pt idx="0">
                  <c:v>0.2223171638649804</c:v>
                </c:pt>
                <c:pt idx="1">
                  <c:v>0.23668084141189324</c:v>
                </c:pt>
                <c:pt idx="2">
                  <c:v>0.27436504583798788</c:v>
                </c:pt>
                <c:pt idx="3">
                  <c:v>0.26043384342707027</c:v>
                </c:pt>
                <c:pt idx="4">
                  <c:v>0.22275439309854334</c:v>
                </c:pt>
                <c:pt idx="5">
                  <c:v>0.27767592552011516</c:v>
                </c:pt>
                <c:pt idx="6">
                  <c:v>0.26402968913331332</c:v>
                </c:pt>
                <c:pt idx="7">
                  <c:v>0.27433544075356475</c:v>
                </c:pt>
                <c:pt idx="8">
                  <c:v>0.30741703399689513</c:v>
                </c:pt>
                <c:pt idx="9">
                  <c:v>0.33129553572977238</c:v>
                </c:pt>
                <c:pt idx="10">
                  <c:v>0.37395563853269281</c:v>
                </c:pt>
                <c:pt idx="11">
                  <c:v>0.47629133190500439</c:v>
                </c:pt>
                <c:pt idx="12">
                  <c:v>0.55498834219797855</c:v>
                </c:pt>
                <c:pt idx="13">
                  <c:v>0.50322898965995921</c:v>
                </c:pt>
                <c:pt idx="14">
                  <c:v>0.6027365944960047</c:v>
                </c:pt>
                <c:pt idx="15">
                  <c:v>0.7134040929444988</c:v>
                </c:pt>
                <c:pt idx="16">
                  <c:v>0.78423692534566336</c:v>
                </c:pt>
                <c:pt idx="17">
                  <c:v>0.7743881583265646</c:v>
                </c:pt>
                <c:pt idx="18">
                  <c:v>0.7183610561249989</c:v>
                </c:pt>
                <c:pt idx="19">
                  <c:v>0.68553157343649662</c:v>
                </c:pt>
                <c:pt idx="20">
                  <c:v>0.66990427184466061</c:v>
                </c:pt>
              </c:numCache>
            </c:numRef>
          </c:val>
        </c:ser>
        <c:ser>
          <c:idx val="2"/>
          <c:order val="1"/>
          <c:tx>
            <c:strRef>
              <c:f>'[20.1.15 summary results for non financial companies 1.xlsx]tables'!$C$1</c:f>
              <c:strCache>
                <c:ptCount val="1"/>
                <c:pt idx="0">
                  <c:v>Ratio of Financial investments with total assets 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'[20.1.15 summary results for non financial companies 1.xlsx]tables'!$A$2:$A$22</c:f>
              <c:numCache>
                <c:formatCode>0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'[20.1.15 summary results for non financial companies 1.xlsx]tables'!$C$2:$C$22</c:f>
              <c:numCache>
                <c:formatCode>0.00</c:formatCode>
                <c:ptCount val="21"/>
                <c:pt idx="0">
                  <c:v>6.6472126768128428E-2</c:v>
                </c:pt>
                <c:pt idx="1">
                  <c:v>7.3785698640437894E-2</c:v>
                </c:pt>
                <c:pt idx="2">
                  <c:v>9.7597280902705003E-2</c:v>
                </c:pt>
                <c:pt idx="3">
                  <c:v>9.6648477885067544E-2</c:v>
                </c:pt>
                <c:pt idx="4">
                  <c:v>8.366791360775569E-2</c:v>
                </c:pt>
                <c:pt idx="5">
                  <c:v>0.10901013788167621</c:v>
                </c:pt>
                <c:pt idx="6">
                  <c:v>0.10454685945850108</c:v>
                </c:pt>
                <c:pt idx="7">
                  <c:v>0.11160588761031966</c:v>
                </c:pt>
                <c:pt idx="8">
                  <c:v>0.12522828318509527</c:v>
                </c:pt>
                <c:pt idx="9">
                  <c:v>0.13293365357530523</c:v>
                </c:pt>
                <c:pt idx="10">
                  <c:v>0.14351548903585143</c:v>
                </c:pt>
                <c:pt idx="11">
                  <c:v>0.17155675241962778</c:v>
                </c:pt>
                <c:pt idx="12">
                  <c:v>0.18052592035398227</c:v>
                </c:pt>
                <c:pt idx="13">
                  <c:v>0.16606397744360887</c:v>
                </c:pt>
                <c:pt idx="14">
                  <c:v>0.18929300625000034</c:v>
                </c:pt>
                <c:pt idx="15">
                  <c:v>0.2008378144329897</c:v>
                </c:pt>
                <c:pt idx="16">
                  <c:v>0.21731716949152588</c:v>
                </c:pt>
                <c:pt idx="17">
                  <c:v>0.22455483271375465</c:v>
                </c:pt>
                <c:pt idx="18">
                  <c:v>0.20287908196721324</c:v>
                </c:pt>
                <c:pt idx="19">
                  <c:v>0.18489510263929654</c:v>
                </c:pt>
                <c:pt idx="20">
                  <c:v>0.18449235294117697</c:v>
                </c:pt>
              </c:numCache>
            </c:numRef>
          </c:val>
        </c:ser>
        <c:marker val="1"/>
        <c:axId val="79294464"/>
        <c:axId val="79296000"/>
      </c:lineChart>
      <c:catAx>
        <c:axId val="79294464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96000"/>
        <c:crosses val="autoZero"/>
        <c:auto val="1"/>
        <c:lblAlgn val="ctr"/>
        <c:lblOffset val="100"/>
      </c:catAx>
      <c:valAx>
        <c:axId val="79296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9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EE0D2-9995-49C8-9225-B6301EB35F1B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010FF-6D69-4F0B-BE9B-6C3A7AE6F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0F00E3-BD4C-4928-9F3A-6AA8A5FEC7A9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EEE25E-4788-416D-A4ED-144023CFCC6F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D:\IIMC\Misc_ACAD\iimc logos\IIMC LOGO\iimc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418263"/>
            <a:ext cx="38258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1905000" y="6477000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CD5B5"/>
                </a:solidFill>
              </a:rPr>
              <a:t>Sushil Khanna - </a:t>
            </a:r>
            <a:r>
              <a:rPr lang="en-US" sz="1200">
                <a:solidFill>
                  <a:srgbClr val="FCD5B5"/>
                </a:solidFill>
              </a:rPr>
              <a:t> Professor , Indian Institute of Management, Calcutta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09785B3-6764-45C0-9AB6-136D3BE6F650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44C726B-3D82-4BE7-93DB-605993642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24000"/>
            <a:ext cx="8429684" cy="2547942"/>
          </a:xfrm>
        </p:spPr>
        <p:txBody>
          <a:bodyPr/>
          <a:lstStyle/>
          <a:p>
            <a:pPr algn="ctr"/>
            <a:r>
              <a:rPr lang="en-US" dirty="0" err="1" smtClean="0"/>
              <a:t>Financialisation</a:t>
            </a:r>
            <a:r>
              <a:rPr lang="en-US" dirty="0" smtClean="0"/>
              <a:t> and Industry</a:t>
            </a:r>
            <a:br>
              <a:rPr lang="en-US" dirty="0" smtClean="0"/>
            </a:br>
            <a:r>
              <a:rPr lang="en-IN" sz="3200" b="1" dirty="0" smtClean="0"/>
              <a:t>Diverse Regional Responses to the Global Crisis: Implications for Finance and the Real Economy </a:t>
            </a:r>
            <a:r>
              <a:rPr lang="en-IN" sz="3200" b="1" dirty="0" err="1" smtClean="0"/>
              <a:t>Muttukadu</a:t>
            </a:r>
            <a:r>
              <a:rPr lang="en-IN" sz="3200" b="1" dirty="0" smtClean="0"/>
              <a:t> Chennai Jan 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4357694"/>
            <a:ext cx="6553200" cy="1752600"/>
          </a:xfrm>
        </p:spPr>
        <p:txBody>
          <a:bodyPr/>
          <a:lstStyle/>
          <a:p>
            <a:r>
              <a:rPr lang="en-US" dirty="0" err="1" smtClean="0"/>
              <a:t>Sushil</a:t>
            </a:r>
            <a:r>
              <a:rPr lang="en-US" dirty="0" smtClean="0"/>
              <a:t> Khanna</a:t>
            </a:r>
          </a:p>
          <a:p>
            <a:r>
              <a:rPr lang="en-US" dirty="0" smtClean="0"/>
              <a:t>Indian Institute of Management Calcutta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Today -- Speculative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now know that Financial System no longer serves need of production /real economy</a:t>
            </a:r>
          </a:p>
          <a:p>
            <a:r>
              <a:rPr lang="en-US" dirty="0" smtClean="0"/>
              <a:t>Only 3 per cent of the UK’s £ 6 trillion (= £200 </a:t>
            </a:r>
            <a:r>
              <a:rPr lang="en-US" dirty="0" err="1" smtClean="0"/>
              <a:t>bn</a:t>
            </a:r>
            <a:r>
              <a:rPr lang="en-US" dirty="0" smtClean="0"/>
              <a:t>) financial sector’s assets constitute lending to business (manufacturing, retail, transport etc)</a:t>
            </a:r>
          </a:p>
          <a:p>
            <a:r>
              <a:rPr lang="en-US" dirty="0" smtClean="0"/>
              <a:t>Consumer loans &amp; mortgages = £ 1000 </a:t>
            </a:r>
            <a:r>
              <a:rPr lang="en-US" dirty="0" err="1" smtClean="0"/>
              <a:t>bn</a:t>
            </a:r>
            <a:endParaRPr lang="en-US" dirty="0" smtClean="0"/>
          </a:p>
          <a:p>
            <a:r>
              <a:rPr lang="en-US" dirty="0" smtClean="0"/>
              <a:t>Rest ( 82 per cent) are all financial assets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832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01080" cy="1139825"/>
          </a:xfrm>
        </p:spPr>
        <p:txBody>
          <a:bodyPr/>
          <a:lstStyle/>
          <a:p>
            <a:r>
              <a:rPr lang="en-US" dirty="0" smtClean="0"/>
              <a:t>Changing share of corporate profits-US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496944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213" y="604838"/>
            <a:ext cx="726757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power to Financial Oligarchy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 while .. these entities( boardrooms of giant multinationals) … (control) allocation of resources…. the occupants of these boardrooms are themselves to an increasing extent constrained and controlled by finance capital” (</a:t>
            </a:r>
            <a:r>
              <a:rPr lang="en-US" dirty="0" smtClean="0"/>
              <a:t>Paul </a:t>
            </a:r>
            <a:r>
              <a:rPr lang="en-US" dirty="0" err="1" smtClean="0"/>
              <a:t>Sweezy</a:t>
            </a:r>
            <a:r>
              <a:rPr lang="en-US" dirty="0" smtClean="0"/>
              <a:t>, 1994</a:t>
            </a:r>
            <a:r>
              <a:rPr lang="en-US" i="1" dirty="0" smtClean="0"/>
              <a:t>) </a:t>
            </a:r>
            <a:endParaRPr lang="en-GB" i="1" dirty="0"/>
          </a:p>
        </p:txBody>
      </p:sp>
    </p:spTree>
    <p:extLst>
      <p:ext uri="{BB962C8B-B14F-4D97-AF65-F5344CB8AC3E}">
        <p14:creationId xmlns="" xmlns:p14="http://schemas.microsoft.com/office/powerpoint/2010/main" val="648607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 err="1" smtClean="0"/>
              <a:t>Liberalisation</a:t>
            </a:r>
            <a:r>
              <a:rPr lang="en-US" dirty="0" smtClean="0"/>
              <a:t>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account convertibility to prop-up a growing financial sector held back by </a:t>
            </a:r>
          </a:p>
          <a:p>
            <a:pPr lvl="1"/>
            <a:r>
              <a:rPr lang="en-US" dirty="0" err="1" smtClean="0"/>
              <a:t>Narasimham</a:t>
            </a:r>
            <a:r>
              <a:rPr lang="en-US" dirty="0" smtClean="0"/>
              <a:t> – I 1997-98</a:t>
            </a:r>
          </a:p>
          <a:p>
            <a:pPr lvl="1"/>
            <a:r>
              <a:rPr lang="en-US" dirty="0" err="1" smtClean="0"/>
              <a:t>Narasimham</a:t>
            </a:r>
            <a:r>
              <a:rPr lang="en-US" dirty="0" smtClean="0"/>
              <a:t> – 2  2006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Restricted use of derivatives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Still India has incipient financial </a:t>
            </a:r>
            <a:r>
              <a:rPr lang="en-US" dirty="0" err="1" smtClean="0"/>
              <a:t>liberalisation</a:t>
            </a:r>
            <a:r>
              <a:rPr lang="en-US" dirty="0" smtClean="0"/>
              <a:t> and entry of private equity and hedge funds with rising conflict with promoters.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Financial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Capital Market and Banking Deregulation Core policy of all governments</a:t>
            </a:r>
          </a:p>
          <a:p>
            <a:r>
              <a:rPr lang="en-US" dirty="0" smtClean="0"/>
              <a:t>Expansion of capital markets and destruction of industrial development banks.</a:t>
            </a:r>
          </a:p>
          <a:p>
            <a:r>
              <a:rPr lang="en-US" dirty="0" err="1" smtClean="0"/>
              <a:t>Privatisation</a:t>
            </a:r>
            <a:r>
              <a:rPr lang="en-US" dirty="0" smtClean="0"/>
              <a:t> and shift in </a:t>
            </a:r>
            <a:r>
              <a:rPr lang="en-US" dirty="0" err="1" smtClean="0"/>
              <a:t>favour</a:t>
            </a:r>
            <a:r>
              <a:rPr lang="en-US" dirty="0" smtClean="0"/>
              <a:t> of corporate </a:t>
            </a:r>
            <a:r>
              <a:rPr lang="en-US" dirty="0" smtClean="0"/>
              <a:t>power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Accumulation Regime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144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Household Sector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Private Corp Sector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Sector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43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GCF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GCF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GCF</a:t>
                      </a:r>
                    </a:p>
                  </a:txBody>
                  <a:tcPr marL="9525" marR="9525" marT="9525" marB="0" anchor="b"/>
                </a:tc>
              </a:tr>
              <a:tr h="578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70-71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43,05</a:t>
                      </a:r>
                    </a:p>
                  </a:txBody>
                  <a:tcPr marL="9525" marR="9525" marT="9525" marB="0" anchor="b"/>
                </a:tc>
              </a:tr>
              <a:tr h="578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80-81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48,19</a:t>
                      </a:r>
                    </a:p>
                  </a:txBody>
                  <a:tcPr marL="9525" marR="9525" marT="9525" marB="0" anchor="b"/>
                </a:tc>
              </a:tr>
              <a:tr h="578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90-91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41,33</a:t>
                      </a:r>
                    </a:p>
                  </a:txBody>
                  <a:tcPr marL="9525" marR="9525" marT="9525" marB="0" anchor="b"/>
                </a:tc>
              </a:tr>
              <a:tr h="578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95-96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30,84</a:t>
                      </a:r>
                    </a:p>
                  </a:txBody>
                  <a:tcPr marL="9525" marR="9525" marT="9525" marB="0" anchor="b"/>
                </a:tc>
              </a:tr>
              <a:tr h="578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08-09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26,42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Nature of Corporate Finance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25 years have seen significant changes in financing of Indian private corporate sector</a:t>
            </a:r>
          </a:p>
          <a:p>
            <a:r>
              <a:rPr lang="en-US" dirty="0" smtClean="0"/>
              <a:t>Firstly, there has been destruction of three large Industrial development banks that supported private industrial projects</a:t>
            </a:r>
          </a:p>
          <a:p>
            <a:r>
              <a:rPr lang="en-US" dirty="0" smtClean="0"/>
              <a:t>Secondly, the Private Corporate Profits have become significant and about 25 % of total national savings (still rising)</a:t>
            </a:r>
          </a:p>
        </p:txBody>
      </p:sp>
    </p:spTree>
    <p:extLst>
      <p:ext uri="{BB962C8B-B14F-4D97-AF65-F5344CB8AC3E}">
        <p14:creationId xmlns:p14="http://schemas.microsoft.com/office/powerpoint/2010/main" xmlns="" val="8428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Nature of Corporate Finance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Thirdly, the State has deliberately pushed corporate sector towards capital markets for long term funds, -- both equity and later bond market, as well encouraged banks to enter securitized debt market – commercial paper, securitized corporate bond market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Profits and accumulation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9345043"/>
              </p:ext>
            </p:extLst>
          </p:nvPr>
        </p:nvGraphicFramePr>
        <p:xfrm>
          <a:off x="628650" y="1825625"/>
          <a:ext cx="418719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5063600"/>
              </p:ext>
            </p:extLst>
          </p:nvPr>
        </p:nvGraphicFramePr>
        <p:xfrm>
          <a:off x="4830127" y="1901348"/>
          <a:ext cx="3224213" cy="419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341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Finance &amp; Global Economy:</a:t>
            </a:r>
            <a:br>
              <a:rPr lang="en-US" dirty="0" smtClean="0"/>
            </a:br>
            <a:r>
              <a:rPr lang="en-US" dirty="0" smtClean="0"/>
              <a:t>Some Issues That Have Vexed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has fueled the expansion of financial sector in the Western World ?</a:t>
            </a:r>
          </a:p>
          <a:p>
            <a:r>
              <a:rPr lang="en-US" dirty="0" smtClean="0"/>
              <a:t>What are the key characteristics of the contemporary financial </a:t>
            </a:r>
            <a:r>
              <a:rPr lang="en-US" dirty="0"/>
              <a:t>s</a:t>
            </a:r>
            <a:r>
              <a:rPr lang="en-US" dirty="0" smtClean="0"/>
              <a:t>ector?</a:t>
            </a:r>
          </a:p>
          <a:p>
            <a:r>
              <a:rPr lang="en-US" dirty="0" smtClean="0"/>
              <a:t>What is the mode of surplus appropriation? </a:t>
            </a:r>
          </a:p>
          <a:p>
            <a:r>
              <a:rPr lang="en-US" dirty="0" smtClean="0"/>
              <a:t>How does this </a:t>
            </a:r>
            <a:r>
              <a:rPr lang="en-US" dirty="0" err="1" smtClean="0"/>
              <a:t>financialisation</a:t>
            </a:r>
            <a:r>
              <a:rPr lang="en-US" dirty="0" smtClean="0"/>
              <a:t> of economy change our understanding of contemporary capitalism?</a:t>
            </a:r>
          </a:p>
          <a:p>
            <a:r>
              <a:rPr lang="en-US" dirty="0" smtClean="0"/>
              <a:t>What does it mean for developing economies? 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1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 at Non – Financial Corporate Sector to understand changing nature of corporate finance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ratios are based on data set extracted from Prowess data base maintained by Centre for Monitoring Indian Economy Pvt. Ltd. (CMIE)</a:t>
            </a:r>
          </a:p>
          <a:p>
            <a:r>
              <a:rPr lang="en-US" dirty="0" smtClean="0"/>
              <a:t>Data is extracted between years </a:t>
            </a:r>
            <a:r>
              <a:rPr lang="en-US" b="1" dirty="0" smtClean="0"/>
              <a:t>1992-93 and 2012-13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includes </a:t>
            </a:r>
            <a:r>
              <a:rPr lang="en-US" b="1" dirty="0" smtClean="0"/>
              <a:t>1138 companies </a:t>
            </a:r>
            <a:r>
              <a:rPr lang="en-US" dirty="0" smtClean="0"/>
              <a:t>which are common across all years.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8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Equity ratio of Private Corporate sector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675023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Based on RBI data on public limited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219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7437" y="254728"/>
            <a:ext cx="4556708" cy="648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11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Ratio of change in internal and external funds to change in </a:t>
            </a:r>
            <a:r>
              <a:rPr lang="en-US" sz="4000" b="1" dirty="0" smtClean="0"/>
              <a:t>gross fixed assets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126979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649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 of change in internal and external funds to Total Investment (change in GFA + </a:t>
            </a:r>
            <a:r>
              <a:rPr lang="en-US" b="1" dirty="0" smtClean="0"/>
              <a:t>financial investments)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3373000"/>
              </p:ext>
            </p:extLst>
          </p:nvPr>
        </p:nvGraphicFramePr>
        <p:xfrm>
          <a:off x="323528" y="2132856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443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8352400"/>
              </p:ext>
            </p:extLst>
          </p:nvPr>
        </p:nvGraphicFramePr>
        <p:xfrm>
          <a:off x="628650" y="365126"/>
          <a:ext cx="8119814" cy="624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17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0841" y="95947"/>
            <a:ext cx="3654188" cy="666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99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alt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Tata Cross Investment: 1991-2007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534401" cy="5266205"/>
        </p:xfrm>
        <a:graphic>
          <a:graphicData uri="http://schemas.openxmlformats.org/drawingml/2006/table">
            <a:tbl>
              <a:tblPr/>
              <a:tblGrid>
                <a:gridCol w="2684206"/>
                <a:gridCol w="1170039"/>
                <a:gridCol w="1170039"/>
                <a:gridCol w="1170039"/>
                <a:gridCol w="1170039"/>
                <a:gridCol w="1170039"/>
              </a:tblGrid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 dirty="0">
                          <a:latin typeface="Times New Roman"/>
                        </a:rPr>
                        <a:t>(Rs. </a:t>
                      </a:r>
                      <a:r>
                        <a:rPr lang="en-US" sz="1500" b="0" i="1" u="none" strike="noStrike" dirty="0" err="1">
                          <a:latin typeface="Times New Roman"/>
                        </a:rPr>
                        <a:t>Crore</a:t>
                      </a:r>
                      <a:r>
                        <a:rPr lang="en-US" sz="1500" b="0" i="1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latin typeface="Times New Roman"/>
                        </a:rPr>
                        <a:t>2007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latin typeface="Times New Roman"/>
                        </a:rPr>
                        <a:t>No. of Cos.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57.00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68.00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103.00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108.00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82.00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latin typeface="Times New Roman"/>
                        </a:rPr>
                        <a:t>Inc_revenue_total</a:t>
                      </a:r>
                      <a:endParaRPr lang="en-US" sz="15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10367.77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24349.51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42770.60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83360.73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114538.17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latin typeface="Times New Roman"/>
                        </a:rPr>
                        <a:t>Total_assets</a:t>
                      </a:r>
                      <a:endParaRPr lang="en-US" sz="15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11694.44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30085.65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64291.05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103907.32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152477.41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Investments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1462.42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2985.47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11279.66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31113.62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44886.11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Invest_equity_shares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391.65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1922.40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7985.45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21819.55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33099.06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Invest_group_equity</a:t>
                      </a:r>
                      <a:endParaRPr lang="en-US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289.00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1633.42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5516.54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21133.46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32628.25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Invest_prefence_shares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4.70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252.93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898.37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1296.39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Invest_group_preference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99.76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858.96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1268.74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Invest_all_debt_instru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204.69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293.33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270.17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2228.52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2825.01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Invest_group_debt_instru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2.68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170.17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428.63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Invest_mutual_fund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860.57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743.07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1344.73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6399.45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7671.00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Invest_group_mutual</a:t>
                      </a:r>
                      <a:endParaRPr lang="en-US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120.46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1156.69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2320.22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Total_quoted_investment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242.90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1355.20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5068.28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10756.46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13477.28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Quoted_group_cos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161.86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2897.57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8500.24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12002.12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Mkt_value_quoted_invest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807.33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5048.25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3984.27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82643.31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133861.19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Investment_abroad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215.66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1835.46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7191.13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latin typeface="Times New Roman"/>
                        </a:rPr>
                        <a:t>Invest_abroad_group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90.61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1821.95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7187.57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Total Cross Investment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289.00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1633.42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5739.44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23319.28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36645.84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latin typeface="Times New Roman"/>
                        </a:rPr>
                        <a:t>Cross Investment/ Total Asset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0.025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0.054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0.089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0.224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0.240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7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1" u="none" strike="noStrike" dirty="0">
                          <a:latin typeface="Times New Roman"/>
                        </a:rPr>
                        <a:t>* This is by adding all the group companies </a:t>
                      </a:r>
                      <a:r>
                        <a:rPr lang="en-US" sz="1400" b="0" i="1" u="none" strike="noStrike" dirty="0" smtClean="0">
                          <a:latin typeface="Times New Roman"/>
                        </a:rPr>
                        <a:t>                                                 Source</a:t>
                      </a:r>
                      <a:r>
                        <a:rPr lang="en-US" sz="1400" b="0" i="1" u="none" strike="noStrike" dirty="0">
                          <a:latin typeface="Times New Roman"/>
                        </a:rPr>
                        <a:t>: Our dataset compiled  from CMIE</a:t>
                      </a:r>
                      <a:br>
                        <a:rPr lang="en-US" sz="1400" b="0" i="1" u="none" strike="noStrike" dirty="0">
                          <a:latin typeface="Times New Roman"/>
                        </a:rPr>
                      </a:br>
                      <a:endParaRPr lang="en-US" sz="1400" b="0" i="1" u="none" strike="noStrike" dirty="0">
                        <a:latin typeface="Times New Roman"/>
                      </a:endParaRPr>
                    </a:p>
                  </a:txBody>
                  <a:tcPr marL="9525" marR="9525" marT="952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447800"/>
          <a:ext cx="8686800" cy="5181594"/>
        </p:xfrm>
        <a:graphic>
          <a:graphicData uri="http://schemas.openxmlformats.org/drawingml/2006/table">
            <a:tbl>
              <a:tblPr/>
              <a:tblGrid>
                <a:gridCol w="3035950"/>
                <a:gridCol w="1130170"/>
                <a:gridCol w="1130170"/>
                <a:gridCol w="1130170"/>
                <a:gridCol w="1130170"/>
                <a:gridCol w="1130170"/>
              </a:tblGrid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latin typeface="Times New Roman"/>
                        </a:rPr>
                        <a:t>(Rs. </a:t>
                      </a:r>
                      <a:r>
                        <a:rPr lang="en-US" sz="1400" b="0" i="1" u="none" strike="noStrike" dirty="0" err="1">
                          <a:latin typeface="Times New Roman"/>
                        </a:rPr>
                        <a:t>Crore</a:t>
                      </a:r>
                      <a:r>
                        <a:rPr lang="en-US" sz="1400" b="0" i="1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No. of Cos.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18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23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32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46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40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Times New Roman"/>
                        </a:rPr>
                        <a:t>Inc_revenue_total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3883.67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7108.39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13623.78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28642.76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48377.41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Times New Roman"/>
                        </a:rPr>
                        <a:t>Total_assets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4452.82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11561.10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22303.89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38460.33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64081.66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747.86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2828.96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2642.51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9261.31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18976.79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Invest_equity_shares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91.58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531.54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1723.48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5266.38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8450.61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Invest_group_equity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438.07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1051.81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5046.27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8283.27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Invest_prefence_shares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272.75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368.17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Invest_group_preference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54.95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23.66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Times New Roman"/>
                        </a:rPr>
                        <a:t>Invest_all_debt_instru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208.32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370.91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333.96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82.67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200.86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Invest_group_debt_instru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44.53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65.70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Invest_mutual_fund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443.65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1868.79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499.08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3753.22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9490.74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Times New Roman"/>
                        </a:rPr>
                        <a:t>Invest_group_mutual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3753.22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112.02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Total_quoted_investment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2159.48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1298.29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2826.34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13696.02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Quoted_group_cos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469.84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2617.94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6044.57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Mkt_value_quoted_invest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3079.29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1059.94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4142.64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28438.46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Investment_abroad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480.09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705.78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Invest_abroad_group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462.02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686.03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Total Cross 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438.07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1202.98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8861.06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8484.65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Times New Roman"/>
                        </a:rPr>
                        <a:t>Cross Investment/ Total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Times New Roman"/>
                        </a:rPr>
                        <a:t>0.132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7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1" u="none" strike="noStrike" dirty="0">
                          <a:latin typeface="Times New Roman"/>
                        </a:rPr>
                        <a:t>* This is by adding all the group companies </a:t>
                      </a:r>
                      <a:r>
                        <a:rPr lang="en-US" sz="1400" b="0" i="1" u="none" strike="noStrike" dirty="0" smtClean="0">
                          <a:latin typeface="Times New Roman"/>
                        </a:rPr>
                        <a:t>                                       Source</a:t>
                      </a:r>
                      <a:r>
                        <a:rPr lang="en-US" sz="1400" b="0" i="1" u="none" strike="noStrike" dirty="0">
                          <a:latin typeface="Times New Roman"/>
                        </a:rPr>
                        <a:t>: Our dataset compiled  from CMIE</a:t>
                      </a:r>
                      <a:br>
                        <a:rPr lang="en-US" sz="1400" b="0" i="1" u="none" strike="noStrike" dirty="0">
                          <a:latin typeface="Times New Roman"/>
                        </a:rPr>
                      </a:br>
                      <a:endParaRPr lang="en-US" sz="14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381000" y="762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IN" sz="3600" b="1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Aditya</a:t>
            </a:r>
            <a:r>
              <a:rPr lang="en-IN" sz="36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IN" sz="3600" b="1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Birla</a:t>
            </a:r>
            <a:r>
              <a:rPr lang="en-IN" sz="36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Cross Investment: 1991-2007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of a New Regime of Financial  Accumulation 1973-1989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 of fixed exchange rates and expansion of trading / speculation in foreign exchange markets</a:t>
            </a:r>
          </a:p>
          <a:p>
            <a:r>
              <a:rPr lang="en-US" dirty="0" smtClean="0"/>
              <a:t>Globalization of finance (initially limited to TRIAD and later to  few developing countries)</a:t>
            </a:r>
          </a:p>
          <a:p>
            <a:r>
              <a:rPr lang="en-US" dirty="0" smtClean="0"/>
              <a:t>Erosion of Glass – </a:t>
            </a:r>
            <a:r>
              <a:rPr lang="en-US" dirty="0" err="1" smtClean="0"/>
              <a:t>Steagall</a:t>
            </a:r>
            <a:r>
              <a:rPr lang="en-US" dirty="0" smtClean="0"/>
              <a:t> restrictions and rise of “self-regulation” </a:t>
            </a:r>
          </a:p>
          <a:p>
            <a:r>
              <a:rPr lang="en-US" dirty="0" smtClean="0"/>
              <a:t>Mergers &amp; rise of financial conglomerates</a:t>
            </a:r>
            <a:endParaRPr lang="en-GB" dirty="0" smtClean="0"/>
          </a:p>
          <a:p>
            <a:r>
              <a:rPr lang="en-GB" dirty="0" smtClean="0"/>
              <a:t>Universal banking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013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 txBox="1"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Business Groups (Selected):  </a:t>
            </a:r>
          </a:p>
          <a:p>
            <a:pPr algn="ctr">
              <a:lnSpc>
                <a:spcPct val="90000"/>
              </a:lnSpc>
            </a:pPr>
            <a:r>
              <a:rPr lang="en-US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Mafatlal, Murugappa &amp; Thapar </a:t>
            </a:r>
            <a:endParaRPr lang="en-US" altLang="en-US" sz="320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458201" cy="4800607"/>
        </p:xfrm>
        <a:graphic>
          <a:graphicData uri="http://schemas.openxmlformats.org/drawingml/2006/table">
            <a:tbl>
              <a:tblPr/>
              <a:tblGrid>
                <a:gridCol w="3502921"/>
                <a:gridCol w="991056"/>
                <a:gridCol w="991056"/>
                <a:gridCol w="991056"/>
                <a:gridCol w="991056"/>
                <a:gridCol w="991056"/>
              </a:tblGrid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latin typeface="Times New Roman"/>
                        </a:rPr>
                        <a:t>(Rs. </a:t>
                      </a:r>
                      <a:r>
                        <a:rPr lang="en-US" sz="1600" b="0" i="1" u="none" strike="noStrike" dirty="0" err="1">
                          <a:latin typeface="Times New Roman"/>
                        </a:rPr>
                        <a:t>Crore</a:t>
                      </a:r>
                      <a:r>
                        <a:rPr lang="en-US" sz="1600" b="0" i="1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latin typeface="Times New Roman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latin typeface="Times New Roman"/>
                        </a:rPr>
                        <a:t>ARVIND MAFATLAL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1589.02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3351.73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3588.5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1867.74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1901.01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97.05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680.94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646.02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381.08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377.9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Cross 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8.69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380.33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485.47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373.44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354.72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Cross Investment/ 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Times New Roman"/>
                        </a:rPr>
                        <a:t>0.199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Times New Roman"/>
                        </a:rPr>
                        <a:t>0.186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latin typeface="Times New Roman"/>
                        </a:rPr>
                        <a:t>MURUGAPPA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1178.33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2494.75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4580.44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6641.65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10668.38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85.58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284.59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415.1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785.79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825.71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Cross 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8.16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104.61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110.83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686.97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683.09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Cross Investment/ 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Times New Roman"/>
                        </a:rPr>
                        <a:t>0.006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0.0419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0.0242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Times New Roman"/>
                        </a:rPr>
                        <a:t>0.103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Times New Roman"/>
                        </a:rPr>
                        <a:t>0.064</a:t>
                      </a:r>
                      <a:endParaRPr lang="en-US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latin typeface="Times New Roman"/>
                        </a:rPr>
                        <a:t>THAPAR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2576.2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5807.62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9557.95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9125.2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10046.29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Investments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88.69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523.6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869.38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1465.22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1588.83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Total Cross 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44.39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283.85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699.34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/>
                        </a:rPr>
                        <a:t>1117.88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Times New Roman"/>
                        </a:rPr>
                        <a:t>1263.55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/>
                        </a:rPr>
                        <a:t>Cross Investment/ 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Times New Roman"/>
                        </a:rPr>
                        <a:t>0.126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latin typeface="Times New Roman"/>
                        </a:rPr>
                        <a:t>* This is by adding all the group companies </a:t>
                      </a:r>
                      <a:r>
                        <a:rPr lang="en-US" sz="1200" b="0" i="1" u="none" strike="noStrike" dirty="0" smtClean="0">
                          <a:latin typeface="Times New Roman"/>
                        </a:rPr>
                        <a:t>                                   </a:t>
                      </a:r>
                      <a:r>
                        <a:rPr lang="en-US" sz="1200" b="0" i="1" u="none" strike="noStrike" dirty="0">
                          <a:latin typeface="Times New Roman"/>
                        </a:rPr>
                        <a:t>Source: Our dataset compiled  from CMIE</a:t>
                      </a:r>
                      <a:br>
                        <a:rPr lang="en-US" sz="1200" b="0" i="1" u="none" strike="noStrike" dirty="0">
                          <a:latin typeface="Times New Roman"/>
                        </a:rPr>
                      </a:br>
                      <a:endParaRPr lang="en-US" sz="12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developing countries play a role in redefining the role of finance?</a:t>
            </a:r>
          </a:p>
          <a:p>
            <a:r>
              <a:rPr lang="en-US" dirty="0" smtClean="0"/>
              <a:t>State owned banks and financial entities?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Financialisation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00108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Monetarist policies that used interest rates to control inflation destroyed funding ability of banks and “thrift” industry</a:t>
            </a:r>
          </a:p>
          <a:p>
            <a:r>
              <a:rPr lang="en-US" dirty="0" smtClean="0"/>
              <a:t>Key role of </a:t>
            </a:r>
            <a:r>
              <a:rPr lang="en-US" b="1" i="1" dirty="0" err="1" smtClean="0"/>
              <a:t>Securitisation</a:t>
            </a:r>
            <a:r>
              <a:rPr lang="en-US" b="1" i="1" dirty="0" smtClean="0"/>
              <a:t> (</a:t>
            </a:r>
            <a:r>
              <a:rPr lang="en-US" dirty="0" smtClean="0"/>
              <a:t> “</a:t>
            </a:r>
            <a:r>
              <a:rPr lang="en-US" i="1" dirty="0" smtClean="0"/>
              <a:t>financial paper suitable for global structure”</a:t>
            </a:r>
            <a:r>
              <a:rPr lang="en-US" dirty="0" smtClean="0"/>
              <a:t> - </a:t>
            </a:r>
            <a:r>
              <a:rPr lang="en-US" dirty="0" err="1" smtClean="0"/>
              <a:t>Minsky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Enhanced the funding capability of financial market -- as opposed to banks </a:t>
            </a:r>
          </a:p>
          <a:p>
            <a:r>
              <a:rPr lang="en-US" dirty="0" smtClean="0"/>
              <a:t>Conformity of Institutions across nations- “</a:t>
            </a:r>
            <a:r>
              <a:rPr lang="en-US" i="1" dirty="0" smtClean="0"/>
              <a:t>ability of creditors to capture assets that underlie securities</a:t>
            </a:r>
            <a:r>
              <a:rPr lang="en-US" dirty="0" smtClean="0"/>
              <a:t>”(L. American Debt Crisis)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617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Financialisation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accompanied by capital account liberalisation and </a:t>
            </a:r>
            <a:r>
              <a:rPr lang="en-US" dirty="0" err="1" smtClean="0"/>
              <a:t>globalisation</a:t>
            </a:r>
            <a:r>
              <a:rPr lang="en-US" dirty="0" smtClean="0"/>
              <a:t> of production and trade </a:t>
            </a:r>
          </a:p>
          <a:p>
            <a:r>
              <a:rPr lang="en-US" dirty="0" smtClean="0"/>
              <a:t>Western oligopolies increasingly under pressure from Third World producers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Financial sector begins to grow at rates twice as fast as real economy – sometimes unconnected to real economy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19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Financialisation</a:t>
            </a:r>
            <a:r>
              <a:rPr lang="en-US" dirty="0" smtClean="0"/>
              <a:t> of US / UK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share of Financial Sector in GDP, Employment, but most important in Profit share in economy</a:t>
            </a:r>
          </a:p>
          <a:p>
            <a:r>
              <a:rPr lang="en-US" dirty="0" err="1" smtClean="0"/>
              <a:t>Financialisation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Non-Financial Firms</a:t>
            </a:r>
          </a:p>
          <a:p>
            <a:r>
              <a:rPr lang="en-US" dirty="0" smtClean="0"/>
              <a:t>Increasingly Non Financial Firms (Manufacturing / services) invest in </a:t>
            </a:r>
            <a:r>
              <a:rPr lang="en-US" dirty="0" err="1" smtClean="0"/>
              <a:t>finanial</a:t>
            </a:r>
            <a:r>
              <a:rPr lang="en-US" dirty="0" smtClean="0"/>
              <a:t> markets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share of FIRE in USA GDP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136904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</a:t>
            </a:r>
            <a:r>
              <a:rPr lang="en-US" dirty="0" err="1" smtClean="0"/>
              <a:t>Employemt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3229" y="1600200"/>
            <a:ext cx="6437541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Increasing share of financial profits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smtClean="0"/>
              <a:t>Index 100=1970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9"/>
            <a:ext cx="76438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of Finance3</Template>
  <TotalTime>2151</TotalTime>
  <Words>1270</Words>
  <Application>Microsoft Office PowerPoint</Application>
  <PresentationFormat>On-screen Show (4:3)</PresentationFormat>
  <Paragraphs>453</Paragraphs>
  <Slides>33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Edge</vt:lpstr>
      <vt:lpstr>Financialisation and Industry Diverse Regional Responses to the Global Crisis: Implications for Finance and the Real Economy Muttukadu Chennai Jan 2015 </vt:lpstr>
      <vt:lpstr>Finance &amp; Global Economy: Some Issues That Have Vexed Us</vt:lpstr>
      <vt:lpstr>Making of a New Regime of Financial  Accumulation 1973-1989</vt:lpstr>
      <vt:lpstr>Financialisation</vt:lpstr>
      <vt:lpstr>Financialisation</vt:lpstr>
      <vt:lpstr>Financialisation of US / UK Economies</vt:lpstr>
      <vt:lpstr>Rising share of FIRE in USA GDP  </vt:lpstr>
      <vt:lpstr>Share of Employemt</vt:lpstr>
      <vt:lpstr>Increasing share of financial profits (Index 100=1970)</vt:lpstr>
      <vt:lpstr>Finance Today -- Speculative ?</vt:lpstr>
      <vt:lpstr>Changing share of corporate profits-US</vt:lpstr>
      <vt:lpstr>Slide 12</vt:lpstr>
      <vt:lpstr>Shift in power to Financial Oligarchy</vt:lpstr>
      <vt:lpstr>Financial Liberalisation in India</vt:lpstr>
      <vt:lpstr>Indian Financial Sector</vt:lpstr>
      <vt:lpstr>Indian Accumulation Regime </vt:lpstr>
      <vt:lpstr>Changing Nature of Corporate Finance in India</vt:lpstr>
      <vt:lpstr>Changing Nature of Corporate Finance in India</vt:lpstr>
      <vt:lpstr>Corporate Profits and accumulation</vt:lpstr>
      <vt:lpstr>Our Investigation</vt:lpstr>
      <vt:lpstr>Data set</vt:lpstr>
      <vt:lpstr>Debt Equity ratio of Private Corporate sector </vt:lpstr>
      <vt:lpstr>Slide 23</vt:lpstr>
      <vt:lpstr>Ratio of change in internal and external funds to change in gross fixed assets</vt:lpstr>
      <vt:lpstr>Ratio of change in internal and external funds to Total Investment (change in GFA + financial investments)</vt:lpstr>
      <vt:lpstr>Slide 26</vt:lpstr>
      <vt:lpstr>Slide 27</vt:lpstr>
      <vt:lpstr>Tata Cross Investment: 1991-2007</vt:lpstr>
      <vt:lpstr>Slide 29</vt:lpstr>
      <vt:lpstr>Slide 30</vt:lpstr>
      <vt:lpstr>Slide 31</vt:lpstr>
      <vt:lpstr>Slide 32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Sushil</dc:creator>
  <cp:lastModifiedBy>IDEAs</cp:lastModifiedBy>
  <cp:revision>100</cp:revision>
  <dcterms:created xsi:type="dcterms:W3CDTF">2012-01-21T08:12:11Z</dcterms:created>
  <dcterms:modified xsi:type="dcterms:W3CDTF">2015-01-25T11:39:33Z</dcterms:modified>
</cp:coreProperties>
</file>