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cONSUMPTION%202009-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NUTRITIONAL%20INTAKE%202009-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SHARE%20OF%20FOOD%20IN%20MPCE%20DIFFERENT%20LARGE%20SAMPLE%20YEAR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overty%20Charts%20over%20Time%20RUR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overty%20Charts%20over%20Time%20RUR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overty%20Charts%20over%20Time%20RUR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rendline>
            <c:trendlineType val="linear"/>
          </c:trendline>
          <c:xVal>
            <c:numRef>
              <c:f>Sheet1!$P$5:$P$14</c:f>
              <c:numCache>
                <c:formatCode>General</c:formatCode>
                <c:ptCount val="10"/>
                <c:pt idx="0">
                  <c:v>450</c:v>
                </c:pt>
                <c:pt idx="1">
                  <c:v>537</c:v>
                </c:pt>
                <c:pt idx="2">
                  <c:v>613</c:v>
                </c:pt>
                <c:pt idx="3">
                  <c:v>685</c:v>
                </c:pt>
                <c:pt idx="4">
                  <c:v>765</c:v>
                </c:pt>
                <c:pt idx="5">
                  <c:v>853</c:v>
                </c:pt>
                <c:pt idx="6">
                  <c:v>974</c:v>
                </c:pt>
                <c:pt idx="7">
                  <c:v>1144</c:v>
                </c:pt>
                <c:pt idx="8">
                  <c:v>1477</c:v>
                </c:pt>
                <c:pt idx="9">
                  <c:v>3311.32</c:v>
                </c:pt>
              </c:numCache>
            </c:numRef>
          </c:xVal>
          <c:yVal>
            <c:numRef>
              <c:f>Sheet1!$Q$5:$Q$14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yVal>
          <c:smooth val="1"/>
        </c:ser>
        <c:axId val="33161216"/>
        <c:axId val="33163136"/>
      </c:scatterChart>
      <c:valAx>
        <c:axId val="33161216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MPCE, Rs.</a:t>
                </a:r>
              </a:p>
            </c:rich>
          </c:tx>
          <c:layout/>
        </c:title>
        <c:numFmt formatCode="General" sourceLinked="1"/>
        <c:tickLblPos val="nextTo"/>
        <c:crossAx val="33163136"/>
        <c:crosses val="autoZero"/>
        <c:crossBetween val="midCat"/>
      </c:valAx>
      <c:valAx>
        <c:axId val="33163136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Persons</a:t>
                </a:r>
              </a:p>
            </c:rich>
          </c:tx>
          <c:layout/>
        </c:title>
        <c:numFmt formatCode="General" sourceLinked="1"/>
        <c:tickLblPos val="nextTo"/>
        <c:crossAx val="33161216"/>
        <c:crosses val="autoZero"/>
        <c:crossBetween val="midCat"/>
      </c:valAx>
      <c:spPr>
        <a:solidFill>
          <a:schemeClr val="tx2">
            <a:lumMod val="75000"/>
          </a:schemeClr>
        </a:soli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rendline>
            <c:trendlineType val="linear"/>
          </c:trendline>
          <c:xVal>
            <c:numRef>
              <c:f>Sheet1!$C$7:$C$16</c:f>
              <c:numCache>
                <c:formatCode>General</c:formatCode>
                <c:ptCount val="10"/>
                <c:pt idx="0">
                  <c:v>377.06</c:v>
                </c:pt>
                <c:pt idx="1">
                  <c:v>495.82</c:v>
                </c:pt>
                <c:pt idx="2">
                  <c:v>575.69000000000005</c:v>
                </c:pt>
                <c:pt idx="3">
                  <c:v>649.25</c:v>
                </c:pt>
                <c:pt idx="4">
                  <c:v>742.02</c:v>
                </c:pt>
                <c:pt idx="5">
                  <c:v>808.3399999999998</c:v>
                </c:pt>
                <c:pt idx="6">
                  <c:v>910.15</c:v>
                </c:pt>
                <c:pt idx="7">
                  <c:v>1053.3</c:v>
                </c:pt>
                <c:pt idx="8">
                  <c:v>1288.78</c:v>
                </c:pt>
                <c:pt idx="9">
                  <c:v>2394.66</c:v>
                </c:pt>
              </c:numCache>
            </c:numRef>
          </c:xVal>
          <c:yVal>
            <c:numRef>
              <c:f>Sheet1!$D$7:$D$16</c:f>
              <c:numCache>
                <c:formatCode>General</c:formatCode>
                <c:ptCount val="10"/>
                <c:pt idx="0">
                  <c:v>1545</c:v>
                </c:pt>
                <c:pt idx="1">
                  <c:v>1711</c:v>
                </c:pt>
                <c:pt idx="2">
                  <c:v>1821</c:v>
                </c:pt>
                <c:pt idx="3">
                  <c:v>1880</c:v>
                </c:pt>
                <c:pt idx="4">
                  <c:v>1981</c:v>
                </c:pt>
                <c:pt idx="5">
                  <c:v>2023</c:v>
                </c:pt>
                <c:pt idx="6">
                  <c:v>2111</c:v>
                </c:pt>
                <c:pt idx="7">
                  <c:v>2184</c:v>
                </c:pt>
                <c:pt idx="8">
                  <c:v>2326</c:v>
                </c:pt>
                <c:pt idx="9">
                  <c:v>2617</c:v>
                </c:pt>
              </c:numCache>
            </c:numRef>
          </c:yVal>
        </c:ser>
        <c:axId val="33188096"/>
        <c:axId val="33198464"/>
      </c:scatterChart>
      <c:valAx>
        <c:axId val="33188096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MPCE, Rs.</a:t>
                </a:r>
              </a:p>
            </c:rich>
          </c:tx>
          <c:layout/>
        </c:title>
        <c:numFmt formatCode="General" sourceLinked="1"/>
        <c:tickLblPos val="nextTo"/>
        <c:crossAx val="33198464"/>
        <c:crosses val="autoZero"/>
        <c:crossBetween val="midCat"/>
      </c:valAx>
      <c:valAx>
        <c:axId val="3319846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Daily Calorie Intake</a:t>
                </a:r>
              </a:p>
            </c:rich>
          </c:tx>
          <c:layout/>
        </c:title>
        <c:numFmt formatCode="General" sourceLinked="1"/>
        <c:tickLblPos val="nextTo"/>
        <c:crossAx val="33188096"/>
        <c:crosses val="autoZero"/>
        <c:crossBetween val="midCat"/>
      </c:valAx>
      <c:spPr>
        <a:solidFill>
          <a:schemeClr val="accent6">
            <a:lumMod val="75000"/>
          </a:schemeClr>
        </a:solidFill>
      </c:spPr>
    </c:plotArea>
    <c:plotVisOnly val="1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Sheet1!$AD$81</c:f>
              <c:strCache>
                <c:ptCount val="1"/>
                <c:pt idx="0">
                  <c:v>FR</c:v>
                </c:pt>
              </c:strCache>
            </c:strRef>
          </c:tx>
          <c:cat>
            <c:strRef>
              <c:f>Sheet1!$AC$82:$AC$86</c:f>
              <c:strCache>
                <c:ptCount val="5"/>
                <c:pt idx="0">
                  <c:v>1987-88</c:v>
                </c:pt>
                <c:pt idx="1">
                  <c:v>1993-94</c:v>
                </c:pt>
                <c:pt idx="2">
                  <c:v>1999-00</c:v>
                </c:pt>
                <c:pt idx="3">
                  <c:v>2004-05</c:v>
                </c:pt>
                <c:pt idx="4">
                  <c:v>2009-10</c:v>
                </c:pt>
              </c:strCache>
            </c:strRef>
          </c:cat>
          <c:val>
            <c:numRef>
              <c:f>Sheet1!$AD$82:$AD$86</c:f>
              <c:numCache>
                <c:formatCode>General</c:formatCode>
                <c:ptCount val="5"/>
                <c:pt idx="0">
                  <c:v>64</c:v>
                </c:pt>
                <c:pt idx="1">
                  <c:v>63.2</c:v>
                </c:pt>
                <c:pt idx="2">
                  <c:v>59.4</c:v>
                </c:pt>
                <c:pt idx="3">
                  <c:v>55</c:v>
                </c:pt>
                <c:pt idx="4">
                  <c:v>53.6</c:v>
                </c:pt>
              </c:numCache>
            </c:numRef>
          </c:val>
        </c:ser>
        <c:ser>
          <c:idx val="1"/>
          <c:order val="1"/>
          <c:tx>
            <c:strRef>
              <c:f>Sheet1!$AE$81</c:f>
              <c:strCache>
                <c:ptCount val="1"/>
                <c:pt idx="0">
                  <c:v>FU</c:v>
                </c:pt>
              </c:strCache>
            </c:strRef>
          </c:tx>
          <c:cat>
            <c:strRef>
              <c:f>Sheet1!$AC$82:$AC$86</c:f>
              <c:strCache>
                <c:ptCount val="5"/>
                <c:pt idx="0">
                  <c:v>1987-88</c:v>
                </c:pt>
                <c:pt idx="1">
                  <c:v>1993-94</c:v>
                </c:pt>
                <c:pt idx="2">
                  <c:v>1999-00</c:v>
                </c:pt>
                <c:pt idx="3">
                  <c:v>2004-05</c:v>
                </c:pt>
                <c:pt idx="4">
                  <c:v>2009-10</c:v>
                </c:pt>
              </c:strCache>
            </c:strRef>
          </c:cat>
          <c:val>
            <c:numRef>
              <c:f>Sheet1!$AE$82:$AE$86</c:f>
              <c:numCache>
                <c:formatCode>General</c:formatCode>
                <c:ptCount val="5"/>
                <c:pt idx="0">
                  <c:v>56.4</c:v>
                </c:pt>
                <c:pt idx="1">
                  <c:v>54.7</c:v>
                </c:pt>
                <c:pt idx="2">
                  <c:v>48.1</c:v>
                </c:pt>
                <c:pt idx="3">
                  <c:v>42.5</c:v>
                </c:pt>
                <c:pt idx="4">
                  <c:v>40.700000000000003</c:v>
                </c:pt>
              </c:numCache>
            </c:numRef>
          </c:val>
        </c:ser>
        <c:ser>
          <c:idx val="2"/>
          <c:order val="2"/>
          <c:tx>
            <c:strRef>
              <c:f>Sheet1!$AF$81</c:f>
              <c:strCache>
                <c:ptCount val="1"/>
                <c:pt idx="0">
                  <c:v>MSR</c:v>
                </c:pt>
              </c:strCache>
            </c:strRef>
          </c:tx>
          <c:cat>
            <c:strRef>
              <c:f>Sheet1!$AC$82:$AC$86</c:f>
              <c:strCache>
                <c:ptCount val="5"/>
                <c:pt idx="0">
                  <c:v>1987-88</c:v>
                </c:pt>
                <c:pt idx="1">
                  <c:v>1993-94</c:v>
                </c:pt>
                <c:pt idx="2">
                  <c:v>1999-00</c:v>
                </c:pt>
                <c:pt idx="3">
                  <c:v>2004-05</c:v>
                </c:pt>
                <c:pt idx="4">
                  <c:v>2009-10</c:v>
                </c:pt>
              </c:strCache>
            </c:strRef>
          </c:cat>
          <c:val>
            <c:numRef>
              <c:f>Sheet1!$AF$82:$AF$86</c:f>
              <c:numCache>
                <c:formatCode>General</c:formatCode>
                <c:ptCount val="5"/>
                <c:pt idx="0">
                  <c:v>14.5</c:v>
                </c:pt>
                <c:pt idx="1">
                  <c:v>17.3</c:v>
                </c:pt>
                <c:pt idx="2">
                  <c:v>19.600000000000001</c:v>
                </c:pt>
                <c:pt idx="3">
                  <c:v>23.4</c:v>
                </c:pt>
                <c:pt idx="4">
                  <c:v>24</c:v>
                </c:pt>
              </c:numCache>
            </c:numRef>
          </c:val>
        </c:ser>
        <c:ser>
          <c:idx val="3"/>
          <c:order val="3"/>
          <c:tx>
            <c:strRef>
              <c:f>Sheet1!$AG$81</c:f>
              <c:strCache>
                <c:ptCount val="1"/>
                <c:pt idx="0">
                  <c:v>MSU</c:v>
                </c:pt>
              </c:strCache>
            </c:strRef>
          </c:tx>
          <c:cat>
            <c:strRef>
              <c:f>Sheet1!$AC$82:$AC$86</c:f>
              <c:strCache>
                <c:ptCount val="5"/>
                <c:pt idx="0">
                  <c:v>1987-88</c:v>
                </c:pt>
                <c:pt idx="1">
                  <c:v>1993-94</c:v>
                </c:pt>
                <c:pt idx="2">
                  <c:v>1999-00</c:v>
                </c:pt>
                <c:pt idx="3">
                  <c:v>2004-05</c:v>
                </c:pt>
                <c:pt idx="4">
                  <c:v>2009-10</c:v>
                </c:pt>
              </c:strCache>
            </c:strRef>
          </c:cat>
          <c:val>
            <c:numRef>
              <c:f>Sheet1!$AG$82:$AG$86</c:f>
              <c:numCache>
                <c:formatCode>General</c:formatCode>
                <c:ptCount val="5"/>
                <c:pt idx="0">
                  <c:v>23.2</c:v>
                </c:pt>
                <c:pt idx="1">
                  <c:v>27.5</c:v>
                </c:pt>
                <c:pt idx="2">
                  <c:v>31.3</c:v>
                </c:pt>
                <c:pt idx="3">
                  <c:v>37.200000000000003</c:v>
                </c:pt>
                <c:pt idx="4">
                  <c:v>37.800000000000004</c:v>
                </c:pt>
              </c:numCache>
            </c:numRef>
          </c:val>
        </c:ser>
        <c:marker val="1"/>
        <c:axId val="33224960"/>
        <c:axId val="60436480"/>
      </c:lineChart>
      <c:catAx>
        <c:axId val="33224960"/>
        <c:scaling>
          <c:orientation val="minMax"/>
        </c:scaling>
        <c:axPos val="b"/>
        <c:tickLblPos val="nextTo"/>
        <c:crossAx val="60436480"/>
        <c:crosses val="autoZero"/>
        <c:auto val="1"/>
        <c:lblAlgn val="ctr"/>
        <c:lblOffset val="100"/>
      </c:catAx>
      <c:valAx>
        <c:axId val="60436480"/>
        <c:scaling>
          <c:orientation val="minMax"/>
        </c:scaling>
        <c:axPos val="l"/>
        <c:majorGridlines/>
        <c:numFmt formatCode="General" sourceLinked="1"/>
        <c:tickLblPos val="nextTo"/>
        <c:crossAx val="33224960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Official and Direct Nutrition-invariant Poverty lines, 1973-4 to 2009-10</a:t>
            </a:r>
          </a:p>
        </c:rich>
      </c:tx>
      <c:layout>
        <c:manualLayout>
          <c:xMode val="edge"/>
          <c:yMode val="edge"/>
          <c:x val="0.14879665788756713"/>
          <c:y val="3.149614372166105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035023799729683"/>
          <c:y val="0.23359639926898598"/>
          <c:w val="0.84901622441729396"/>
          <c:h val="0.5748046229203142"/>
        </c:manualLayout>
      </c:layout>
      <c:lineChart>
        <c:grouping val="standard"/>
        <c:ser>
          <c:idx val="0"/>
          <c:order val="0"/>
          <c:tx>
            <c:strRef>
              <c:f>'C:\Documents and Settings\PATNAIK\Desktop\My Briefcase\[Poverty Charts over time, RURAL.xls]Sheet1'!$BG$35:$BG$36</c:f>
              <c:strCache>
                <c:ptCount val="1"/>
                <c:pt idx="0">
                  <c:v>Official Poverty Line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'C:\Documents and Settings\PATNAIK\Desktop\My Briefcase\[Poverty Charts over time, RURAL.xls]Sheet1'!$BF$37:$BF$41</c:f>
              <c:strCache>
                <c:ptCount val="5"/>
                <c:pt idx="0">
                  <c:v>1973-4</c:v>
                </c:pt>
                <c:pt idx="1">
                  <c:v>1983</c:v>
                </c:pt>
                <c:pt idx="2">
                  <c:v>1993-4</c:v>
                </c:pt>
                <c:pt idx="3">
                  <c:v>2004-5</c:v>
                </c:pt>
                <c:pt idx="4">
                  <c:v>2009-10</c:v>
                </c:pt>
              </c:strCache>
            </c:strRef>
          </c:cat>
          <c:val>
            <c:numRef>
              <c:f>'C:\Documents and Settings\PATNAIK\Desktop\My Briefcase\[Poverty Charts over time, RURAL.xls]Sheet1'!$BG$37:$BG$41</c:f>
              <c:numCache>
                <c:formatCode>General</c:formatCode>
                <c:ptCount val="5"/>
                <c:pt idx="0">
                  <c:v>49</c:v>
                </c:pt>
                <c:pt idx="1">
                  <c:v>86</c:v>
                </c:pt>
                <c:pt idx="2">
                  <c:v>206</c:v>
                </c:pt>
                <c:pt idx="3">
                  <c:v>414</c:v>
                </c:pt>
                <c:pt idx="4">
                  <c:v>650</c:v>
                </c:pt>
              </c:numCache>
            </c:numRef>
          </c:val>
        </c:ser>
        <c:ser>
          <c:idx val="1"/>
          <c:order val="1"/>
          <c:tx>
            <c:strRef>
              <c:f>'C:\Documents and Settings\PATNAIK\Desktop\My Briefcase\[Poverty Charts over time, RURAL.xls]Sheet1'!$BH$35:$BH$36</c:f>
              <c:strCache>
                <c:ptCount val="1"/>
                <c:pt idx="0">
                  <c:v>Direct Poverty Line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'C:\Documents and Settings\PATNAIK\Desktop\My Briefcase\[Poverty Charts over time, RURAL.xls]Sheet1'!$BF$37:$BF$41</c:f>
              <c:strCache>
                <c:ptCount val="5"/>
                <c:pt idx="0">
                  <c:v>1973-4</c:v>
                </c:pt>
                <c:pt idx="1">
                  <c:v>1983</c:v>
                </c:pt>
                <c:pt idx="2">
                  <c:v>1993-4</c:v>
                </c:pt>
                <c:pt idx="3">
                  <c:v>2004-5</c:v>
                </c:pt>
                <c:pt idx="4">
                  <c:v>2009-10</c:v>
                </c:pt>
              </c:strCache>
            </c:strRef>
          </c:cat>
          <c:val>
            <c:numRef>
              <c:f>'C:\Documents and Settings\PATNAIK\Desktop\My Briefcase\[Poverty Charts over time, RURAL.xls]Sheet1'!$BH$37:$BH$41</c:f>
              <c:numCache>
                <c:formatCode>General</c:formatCode>
                <c:ptCount val="5"/>
                <c:pt idx="0">
                  <c:v>56</c:v>
                </c:pt>
                <c:pt idx="1">
                  <c:v>120</c:v>
                </c:pt>
                <c:pt idx="2">
                  <c:v>325</c:v>
                </c:pt>
                <c:pt idx="3">
                  <c:v>800</c:v>
                </c:pt>
                <c:pt idx="4">
                  <c:v>1550</c:v>
                </c:pt>
              </c:numCache>
            </c:numRef>
          </c:val>
        </c:ser>
        <c:marker val="1"/>
        <c:axId val="60462592"/>
        <c:axId val="60464512"/>
      </c:lineChart>
      <c:catAx>
        <c:axId val="60462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64512"/>
        <c:crosses val="autoZero"/>
        <c:auto val="1"/>
        <c:lblAlgn val="ctr"/>
        <c:lblOffset val="100"/>
        <c:tickLblSkip val="1"/>
        <c:tickMarkSkip val="1"/>
      </c:catAx>
      <c:valAx>
        <c:axId val="604645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6259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1663042839513436"/>
          <c:y val="0.91863752521511344"/>
          <c:w val="0.65645584362161935"/>
          <c:h val="6.299228744332213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7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Official and Direct Poverty Percentages, 1973-4 to 2009-10</a:t>
            </a:r>
          </a:p>
        </c:rich>
      </c:tx>
      <c:layout>
        <c:manualLayout>
          <c:xMode val="edge"/>
          <c:yMode val="edge"/>
          <c:x val="0.12184873949579826"/>
          <c:y val="1.861704545306974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08403361344537"/>
          <c:y val="0.24202159088990671"/>
          <c:w val="0.86974789915966422"/>
          <c:h val="0.56383051943582663"/>
        </c:manualLayout>
      </c:layout>
      <c:lineChart>
        <c:grouping val="standard"/>
        <c:ser>
          <c:idx val="0"/>
          <c:order val="0"/>
          <c:tx>
            <c:strRef>
              <c:f>[1]Sheet1!$BP$14:$BP$15</c:f>
              <c:strCache>
                <c:ptCount val="1"/>
                <c:pt idx="0">
                  <c:v>Official Poverty %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[1]Sheet1!$BO$16:$BO$20</c:f>
              <c:strCache>
                <c:ptCount val="5"/>
                <c:pt idx="0">
                  <c:v>1973-4</c:v>
                </c:pt>
                <c:pt idx="1">
                  <c:v>1983</c:v>
                </c:pt>
                <c:pt idx="2">
                  <c:v>1993-4</c:v>
                </c:pt>
                <c:pt idx="3">
                  <c:v>2004-5</c:v>
                </c:pt>
                <c:pt idx="4">
                  <c:v>2009-10</c:v>
                </c:pt>
              </c:strCache>
            </c:strRef>
          </c:cat>
          <c:val>
            <c:numRef>
              <c:f>[1]Sheet1!$BP$16:$BP$20</c:f>
              <c:numCache>
                <c:formatCode>General</c:formatCode>
                <c:ptCount val="5"/>
                <c:pt idx="0">
                  <c:v>56.4</c:v>
                </c:pt>
                <c:pt idx="1">
                  <c:v>45.7</c:v>
                </c:pt>
                <c:pt idx="2">
                  <c:v>37.300000000000011</c:v>
                </c:pt>
                <c:pt idx="3">
                  <c:v>41.5</c:v>
                </c:pt>
                <c:pt idx="4">
                  <c:v>37</c:v>
                </c:pt>
              </c:numCache>
            </c:numRef>
          </c:val>
        </c:ser>
        <c:ser>
          <c:idx val="1"/>
          <c:order val="1"/>
          <c:tx>
            <c:strRef>
              <c:f>[1]Sheet1!$BQ$14:$BQ$15</c:f>
              <c:strCache>
                <c:ptCount val="1"/>
                <c:pt idx="0">
                  <c:v>Direct Poverty %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[1]Sheet1!$BO$16:$BO$20</c:f>
              <c:strCache>
                <c:ptCount val="5"/>
                <c:pt idx="0">
                  <c:v>1973-4</c:v>
                </c:pt>
                <c:pt idx="1">
                  <c:v>1983</c:v>
                </c:pt>
                <c:pt idx="2">
                  <c:v>1993-4</c:v>
                </c:pt>
                <c:pt idx="3">
                  <c:v>2004-5</c:v>
                </c:pt>
                <c:pt idx="4">
                  <c:v>2009-10</c:v>
                </c:pt>
              </c:strCache>
            </c:strRef>
          </c:cat>
          <c:val>
            <c:numRef>
              <c:f>[1]Sheet1!$BQ$16:$BQ$20</c:f>
              <c:numCache>
                <c:formatCode>General</c:formatCode>
                <c:ptCount val="5"/>
                <c:pt idx="0">
                  <c:v>72</c:v>
                </c:pt>
                <c:pt idx="1">
                  <c:v>70</c:v>
                </c:pt>
                <c:pt idx="2">
                  <c:v>74.5</c:v>
                </c:pt>
                <c:pt idx="3">
                  <c:v>86</c:v>
                </c:pt>
                <c:pt idx="4">
                  <c:v>90</c:v>
                </c:pt>
              </c:numCache>
            </c:numRef>
          </c:val>
        </c:ser>
        <c:marker val="1"/>
        <c:axId val="60579840"/>
        <c:axId val="60581760"/>
      </c:lineChart>
      <c:catAx>
        <c:axId val="60579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81760"/>
        <c:crosses val="autoZero"/>
        <c:auto val="1"/>
        <c:lblAlgn val="ctr"/>
        <c:lblOffset val="100"/>
        <c:tickLblSkip val="1"/>
        <c:tickMarkSkip val="1"/>
      </c:catAx>
      <c:valAx>
        <c:axId val="605817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7984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4369747899159672"/>
          <c:y val="0.91755438304415149"/>
          <c:w val="0.57983193277310985"/>
          <c:h val="6.382987012481056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Declining Calorie Intake at Official Poverty Lines, 1973-4 to 2009-10 </a:t>
            </a:r>
          </a:p>
        </c:rich>
      </c:tx>
      <c:layout>
        <c:manualLayout>
          <c:xMode val="edge"/>
          <c:yMode val="edge"/>
          <c:x val="0.15509294318970457"/>
          <c:y val="3.282836378522480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731510261841411"/>
          <c:y val="0.20959647647489674"/>
          <c:w val="0.84027967728153374"/>
          <c:h val="0.56060744310153099"/>
        </c:manualLayout>
      </c:layout>
      <c:lineChart>
        <c:grouping val="standard"/>
        <c:ser>
          <c:idx val="0"/>
          <c:order val="0"/>
          <c:tx>
            <c:strRef>
              <c:f>[1]Sheet1!$AR$62:$AR$65</c:f>
              <c:strCache>
                <c:ptCount val="1"/>
                <c:pt idx="0">
                  <c:v>Calories at Official  Poverty Line less 1000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[1]Sheet1!$AQ$66:$AQ$70</c:f>
              <c:strCache>
                <c:ptCount val="5"/>
                <c:pt idx="0">
                  <c:v>1973-4</c:v>
                </c:pt>
                <c:pt idx="1">
                  <c:v>1983</c:v>
                </c:pt>
                <c:pt idx="2">
                  <c:v>1993-4</c:v>
                </c:pt>
                <c:pt idx="3">
                  <c:v>2004-5</c:v>
                </c:pt>
                <c:pt idx="4">
                  <c:v>2009-10</c:v>
                </c:pt>
              </c:strCache>
            </c:strRef>
          </c:cat>
          <c:val>
            <c:numRef>
              <c:f>[1]Sheet1!$AR$66:$AR$70</c:f>
              <c:numCache>
                <c:formatCode>General</c:formatCode>
                <c:ptCount val="5"/>
                <c:pt idx="0">
                  <c:v>1200</c:v>
                </c:pt>
                <c:pt idx="1">
                  <c:v>1060</c:v>
                </c:pt>
                <c:pt idx="2">
                  <c:v>980</c:v>
                </c:pt>
                <c:pt idx="3">
                  <c:v>950</c:v>
                </c:pt>
                <c:pt idx="4">
                  <c:v>880</c:v>
                </c:pt>
              </c:numCache>
            </c:numRef>
          </c:val>
        </c:ser>
        <c:ser>
          <c:idx val="1"/>
          <c:order val="1"/>
          <c:tx>
            <c:strRef>
              <c:f>[1]Sheet1!$AS$62:$AS$65</c:f>
              <c:strCache>
                <c:ptCount val="1"/>
                <c:pt idx="0">
                  <c:v>Official  Calorie norm less 1000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[1]Sheet1!$AQ$66:$AQ$70</c:f>
              <c:strCache>
                <c:ptCount val="5"/>
                <c:pt idx="0">
                  <c:v>1973-4</c:v>
                </c:pt>
                <c:pt idx="1">
                  <c:v>1983</c:v>
                </c:pt>
                <c:pt idx="2">
                  <c:v>1993-4</c:v>
                </c:pt>
                <c:pt idx="3">
                  <c:v>2004-5</c:v>
                </c:pt>
                <c:pt idx="4">
                  <c:v>2009-10</c:v>
                </c:pt>
              </c:strCache>
            </c:strRef>
          </c:cat>
          <c:val>
            <c:numRef>
              <c:f>[1]Sheet1!$AS$66:$AS$70</c:f>
              <c:numCache>
                <c:formatCode>General</c:formatCode>
                <c:ptCount val="5"/>
                <c:pt idx="0">
                  <c:v>1400</c:v>
                </c:pt>
                <c:pt idx="1">
                  <c:v>1400</c:v>
                </c:pt>
                <c:pt idx="2">
                  <c:v>1400</c:v>
                </c:pt>
                <c:pt idx="3">
                  <c:v>1400</c:v>
                </c:pt>
                <c:pt idx="4">
                  <c:v>1400</c:v>
                </c:pt>
              </c:numCache>
            </c:numRef>
          </c:val>
        </c:ser>
        <c:marker val="1"/>
        <c:axId val="60615296"/>
        <c:axId val="60773120"/>
      </c:lineChart>
      <c:catAx>
        <c:axId val="60615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73120"/>
        <c:crosses val="autoZero"/>
        <c:auto val="1"/>
        <c:lblAlgn val="ctr"/>
        <c:lblOffset val="100"/>
        <c:tickLblSkip val="1"/>
        <c:tickMarkSkip val="1"/>
      </c:catAx>
      <c:valAx>
        <c:axId val="607731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1529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3611164485596808"/>
          <c:y val="0.87373952843752112"/>
          <c:w val="0.62037177275881839"/>
          <c:h val="0.1085861263665127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3C6B2-BBFB-4476-9A7E-4DB0F43CA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0F101-1D07-4154-8BFA-CDEA5645F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3D8C-363A-464F-848E-A583443B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6747-ECF4-4A2D-AD8E-5D7564D0F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A246-0E69-4607-AD03-4D4B12F4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58262-3FC8-4904-9623-9E81580B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9C4D-BC14-4C96-99B6-2B8D2A55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D4199-B62B-465C-88DC-4E7941C2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919C9-4AF4-4A33-86F7-DA02C702A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A57F-5F07-47B8-8215-E51540703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799F-8D28-4980-8D70-0501E30F3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65B3E0-3F3E-42D8-BC62-A4244C558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Falling Share of Food in Consumer Spending and the Poverty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Utsa Patnaik</a:t>
            </a:r>
          </a:p>
          <a:p>
            <a:pPr eaLnBrk="1" hangingPunct="1"/>
            <a:r>
              <a:rPr lang="en-US" smtClean="0"/>
              <a:t>January 2012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9. Declining Calorie Intake at Official Poverty Lines, Rural, 1973-4 to 2009-10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477000" y="1752600"/>
          <a:ext cx="4035425" cy="2692400"/>
        </p:xfrm>
        <a:graphic>
          <a:graphicData uri="http://schemas.openxmlformats.org/presentationml/2006/ole">
            <p:oleObj spid="_x0000_s1026" name="Chart" r:id="rId3" imgW="6096000" imgH="4067251" progId="MSGraph.Chart.8">
              <p:embed followColorScheme="full"/>
            </p:oleObj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914400" y="1295400"/>
          <a:ext cx="48768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10 All-India Urban Poverty Trends, 1983 to 2004-5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smtClean="0"/>
              <a:t>ROUND NO:		38		50		61	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			</a:t>
            </a:r>
            <a:r>
              <a:rPr lang="en-US" sz="1400" b="1" smtClean="0"/>
              <a:t>1983		1993		2004	</a:t>
            </a:r>
            <a:br>
              <a:rPr lang="en-US" sz="1400" b="1" smtClean="0"/>
            </a:br>
            <a:r>
              <a:rPr lang="en-US" sz="1400" b="1" smtClean="0"/>
              <a:t>					-94		-05</a:t>
            </a:r>
            <a:r>
              <a:rPr lang="en-US" sz="1400" smtClean="0"/>
              <a:t>	</a:t>
            </a:r>
            <a:br>
              <a:rPr lang="en-US" sz="1400" smtClean="0"/>
            </a:br>
            <a:r>
              <a:rPr lang="en-US" sz="1400" smtClean="0"/>
              <a:t>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i="1" smtClean="0"/>
              <a:t>Direct Poverty Line,						</a:t>
            </a:r>
            <a:br>
              <a:rPr lang="en-US" sz="1400" i="1" smtClean="0"/>
            </a:br>
            <a:r>
              <a:rPr lang="en-US" sz="1400" i="1" smtClean="0"/>
              <a:t>					</a:t>
            </a: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1.MPCE giving							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2100 Kcal,Rs							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(DPL 2100)	Rs.	</a:t>
            </a:r>
            <a:r>
              <a:rPr lang="en-US" sz="1400" b="1" smtClean="0"/>
              <a:t>150		395		1,000</a:t>
            </a:r>
            <a:r>
              <a:rPr lang="en-US" sz="1400" smtClean="0"/>
              <a:t>	</a:t>
            </a:r>
            <a:endParaRPr lang="en-US" sz="1400" b="1" smtClean="0"/>
          </a:p>
          <a:p>
            <a:pPr eaLnBrk="1" hangingPunct="1">
              <a:lnSpc>
                <a:spcPct val="80000"/>
              </a:lnSpc>
            </a:pPr>
            <a:r>
              <a:rPr lang="en-US" sz="1400" b="1" smtClean="0"/>
              <a:t>2.Percent of Persons</a:t>
            </a:r>
            <a:br>
              <a:rPr lang="en-US" sz="1400" b="1" smtClean="0"/>
            </a:br>
            <a:r>
              <a:rPr lang="en-US" sz="1400" b="1" smtClean="0"/>
              <a:t>below Direct PL		60.5		57.0		64.5 	</a:t>
            </a:r>
            <a:br>
              <a:rPr lang="en-US" sz="1400" b="1" smtClean="0"/>
            </a:br>
            <a:r>
              <a:rPr lang="en-US" sz="1400" smtClean="0"/>
              <a:t>	</a:t>
            </a:r>
            <a:br>
              <a:rPr lang="en-US" sz="1400" smtClean="0"/>
            </a:br>
            <a:r>
              <a:rPr lang="en-US" sz="1400" i="1" smtClean="0"/>
              <a:t>Indirect official							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i="1" smtClean="0"/>
              <a:t>3</a:t>
            </a:r>
            <a:r>
              <a:rPr lang="en-US" sz="1400" smtClean="0"/>
              <a:t>.Official Poverty</a:t>
            </a:r>
            <a:br>
              <a:rPr lang="en-US" sz="1400" smtClean="0"/>
            </a:br>
            <a:r>
              <a:rPr lang="en-US" sz="1400" smtClean="0"/>
              <a:t>Line OPL                          Rs.	</a:t>
            </a:r>
            <a:r>
              <a:rPr lang="en-US" sz="1400" b="1" smtClean="0"/>
              <a:t>117.6		285		538.6	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/>
              <a:t>4. Percent of Persons </a:t>
            </a:r>
            <a:br>
              <a:rPr lang="en-US" sz="1400" b="1" smtClean="0"/>
            </a:br>
            <a:r>
              <a:rPr lang="en-US" sz="1400" b="1" smtClean="0"/>
              <a:t>below Official PL		42.2		33.2		25.7</a:t>
            </a: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5.Calorie intake							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at Official PL		1905		1885		1795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6.Deviation from 							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RDA of 2100 Kcal		</a:t>
            </a:r>
            <a:r>
              <a:rPr lang="en-US" sz="1400" b="1" smtClean="0"/>
              <a:t>- 195		- 215		-305</a:t>
            </a:r>
          </a:p>
          <a:p>
            <a:pPr eaLnBrk="1" hangingPunct="1">
              <a:lnSpc>
                <a:spcPct val="80000"/>
              </a:lnSpc>
            </a:pPr>
            <a:endParaRPr lang="en-US" sz="1400" b="1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6.Ratio of DPL to OPL	1.28		1.39		1.86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11. Official and Direct Poverty Lines, Urban</a:t>
            </a: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2286000"/>
            <a:ext cx="6096000" cy="3257550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 12 Official and Direct Poverty Percentages,Urban</a:t>
            </a:r>
          </a:p>
        </p:txBody>
      </p:sp>
      <p:pic>
        <p:nvPicPr>
          <p:cNvPr id="153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2057400"/>
            <a:ext cx="6248400" cy="357187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13. Declining Calorie Intake at Official Poverty Lines, Urban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1981200" y="2133600"/>
          <a:ext cx="5124450" cy="3738563"/>
        </p:xfrm>
        <a:graphic>
          <a:graphicData uri="http://schemas.openxmlformats.org/presentationml/2006/ole">
            <p:oleObj spid="_x0000_s2050" name="Chart" r:id="rId3" imgW="4152900" imgH="32577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1. Ogive of Persons by MPCE Levels, Rural 1983</a:t>
            </a:r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" y="1600200"/>
            <a:ext cx="8113713" cy="4525963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2. Daily per capita Calorie Intake by MPCE  Rural 1983</a:t>
            </a: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676400"/>
            <a:ext cx="8113713" cy="4525963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3. </a:t>
            </a:r>
            <a:r>
              <a:rPr lang="en-US" sz="3200" dirty="0" err="1" smtClean="0"/>
              <a:t>Ogive</a:t>
            </a:r>
            <a:r>
              <a:rPr lang="en-US" sz="3200" dirty="0" smtClean="0"/>
              <a:t> of Persons by MPCE levels, Rural 2009-10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4.Daily per capita Calorie Intake by MPCE, Rural 2009-10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5. Share of Food, and Miscellaneous Goods and Services, in MPCE, percent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295400" y="2133600"/>
          <a:ext cx="6477000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6. All-India Rural Poverty Trends 1983 to 2004-5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NSS Round			50th		61st		66th	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				</a:t>
            </a:r>
            <a:r>
              <a:rPr lang="en-US" sz="1600" b="1" dirty="0" smtClean="0"/>
              <a:t>1993-4		2004-5		2009-0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1..</a:t>
            </a:r>
            <a:r>
              <a:rPr lang="en-US" sz="1600" dirty="0" smtClean="0"/>
              <a:t>Direct Poverty Line DPL,.	325</a:t>
            </a:r>
            <a:r>
              <a:rPr lang="en-US" sz="1600" b="1" dirty="0" smtClean="0"/>
              <a:t>		575		1100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 2200 Kcal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2.Official Poverty Line OPL,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Rs.				206</a:t>
            </a:r>
            <a:r>
              <a:rPr lang="en-US" sz="1600" b="1" dirty="0" smtClean="0"/>
              <a:t>		</a:t>
            </a:r>
            <a:r>
              <a:rPr lang="en-US" sz="1600" dirty="0" smtClean="0"/>
              <a:t>356 (414)		650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								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/>
              <a:t>3.Direct Poverty Ratio DPR, %	58.5		69.5		78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								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/>
              <a:t>4.Official Poverty Ratio OPR, %	37.3		28.3 </a:t>
            </a:r>
            <a:r>
              <a:rPr lang="en-US" sz="1600" dirty="0" smtClean="0"/>
              <a:t>(</a:t>
            </a:r>
            <a:r>
              <a:rPr lang="en-US" sz="1600" dirty="0" smtClean="0"/>
              <a:t>41.8)</a:t>
            </a:r>
            <a:r>
              <a:rPr lang="en-US" sz="1600" dirty="0" smtClean="0"/>
              <a:t>	37	</a:t>
            </a:r>
            <a:r>
              <a:rPr lang="en-US" sz="1600" b="1" dirty="0" smtClean="0"/>
              <a:t>		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5.Calorie Intake @ OPL		1980		1820(1950)	1880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6. Deficit of Calorie Intake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from norm			</a:t>
            </a:r>
            <a:r>
              <a:rPr lang="en-US" sz="1600" b="1" dirty="0" smtClean="0"/>
              <a:t>- 420		- 580</a:t>
            </a:r>
            <a:r>
              <a:rPr lang="en-US" sz="1600" dirty="0" smtClean="0"/>
              <a:t>(-450)</a:t>
            </a:r>
            <a:r>
              <a:rPr lang="en-US" sz="1600" b="1" dirty="0" smtClean="0"/>
              <a:t>	-520</a:t>
            </a:r>
          </a:p>
          <a:p>
            <a:pPr eaLnBrk="1" hangingPunct="1">
              <a:lnSpc>
                <a:spcPct val="80000"/>
              </a:lnSpc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7. Official and Direct Poverty Lines, Rural, 1973-4 to 2009-10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5943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8.  Official and Direct Poverty Percentages, Rural, 1973-4 to 2009-10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43000" y="1600200"/>
          <a:ext cx="5486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209</Words>
  <Application>Microsoft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Chart</vt:lpstr>
      <vt:lpstr>Falling Share of Food in Consumer Spending and the Poverty Question</vt:lpstr>
      <vt:lpstr>1. Ogive of Persons by MPCE Levels, Rural 1983</vt:lpstr>
      <vt:lpstr>2. Daily per capita Calorie Intake by MPCE  Rural 1983</vt:lpstr>
      <vt:lpstr>3. Ogive of Persons by MPCE levels, Rural 2009-10 </vt:lpstr>
      <vt:lpstr>4.Daily per capita Calorie Intake by MPCE, Rural 2009-10</vt:lpstr>
      <vt:lpstr>5. Share of Food, and Miscellaneous Goods and Services, in MPCE, percent</vt:lpstr>
      <vt:lpstr>6. All-India Rural Poverty Trends 1983 to 2004-5</vt:lpstr>
      <vt:lpstr>7. Official and Direct Poverty Lines, Rural, 1973-4 to 2009-10</vt:lpstr>
      <vt:lpstr>8.  Official and Direct Poverty Percentages, Rural, 1973-4 to 2009-10</vt:lpstr>
      <vt:lpstr>9. Declining Calorie Intake at Official Poverty Lines, Rural, 1973-4 to 2009-10</vt:lpstr>
      <vt:lpstr>10 All-India Urban Poverty Trends, 1983 to 2004-5 </vt:lpstr>
      <vt:lpstr>11. Official and Direct Poverty Lines, Urban</vt:lpstr>
      <vt:lpstr> 12 Official and Direct Poverty Percentages,Urban</vt:lpstr>
      <vt:lpstr>13. Declining Calorie Intake at Official Poverty Lines, Urban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Rural and Urban Poverty in India</dc:title>
  <dc:creator>intel</dc:creator>
  <cp:lastModifiedBy>admin</cp:lastModifiedBy>
  <cp:revision>85</cp:revision>
  <dcterms:created xsi:type="dcterms:W3CDTF">2009-10-14T15:51:38Z</dcterms:created>
  <dcterms:modified xsi:type="dcterms:W3CDTF">2012-01-29T04:02:47Z</dcterms:modified>
</cp:coreProperties>
</file>