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39"/>
  </p:notesMasterIdLst>
  <p:handoutMasterIdLst>
    <p:handoutMasterId r:id="rId40"/>
  </p:handoutMasterIdLst>
  <p:sldIdLst>
    <p:sldId id="374" r:id="rId2"/>
    <p:sldId id="465" r:id="rId3"/>
    <p:sldId id="466" r:id="rId4"/>
    <p:sldId id="467" r:id="rId5"/>
    <p:sldId id="452" r:id="rId6"/>
    <p:sldId id="453" r:id="rId7"/>
    <p:sldId id="454" r:id="rId8"/>
    <p:sldId id="471" r:id="rId9"/>
    <p:sldId id="472" r:id="rId10"/>
    <p:sldId id="473" r:id="rId11"/>
    <p:sldId id="490" r:id="rId12"/>
    <p:sldId id="461" r:id="rId13"/>
    <p:sldId id="462" r:id="rId14"/>
    <p:sldId id="492" r:id="rId15"/>
    <p:sldId id="493" r:id="rId16"/>
    <p:sldId id="496" r:id="rId17"/>
    <p:sldId id="497" r:id="rId18"/>
    <p:sldId id="498" r:id="rId19"/>
    <p:sldId id="482" r:id="rId20"/>
    <p:sldId id="483" r:id="rId21"/>
    <p:sldId id="489" r:id="rId22"/>
    <p:sldId id="411" r:id="rId23"/>
    <p:sldId id="477" r:id="rId24"/>
    <p:sldId id="495" r:id="rId25"/>
    <p:sldId id="499" r:id="rId26"/>
    <p:sldId id="365" r:id="rId27"/>
    <p:sldId id="486" r:id="rId28"/>
    <p:sldId id="488" r:id="rId29"/>
    <p:sldId id="422" r:id="rId30"/>
    <p:sldId id="375" r:id="rId31"/>
    <p:sldId id="386" r:id="rId32"/>
    <p:sldId id="368" r:id="rId33"/>
    <p:sldId id="448" r:id="rId34"/>
    <p:sldId id="449" r:id="rId35"/>
    <p:sldId id="317" r:id="rId36"/>
    <p:sldId id="393" r:id="rId37"/>
    <p:sldId id="380" r:id="rId3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2EFB"/>
    <a:srgbClr val="9933FF"/>
    <a:srgbClr val="FFFFFF"/>
    <a:srgbClr val="009E47"/>
    <a:srgbClr val="000000"/>
    <a:srgbClr val="003399"/>
    <a:srgbClr val="008000"/>
    <a:srgbClr val="808000"/>
    <a:srgbClr val="FFCCCC"/>
    <a:srgbClr val="CC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615" autoAdjust="0"/>
    <p:restoredTop sz="99897" autoAdjust="0"/>
  </p:normalViewPr>
  <p:slideViewPr>
    <p:cSldViewPr snapToGrid="0">
      <p:cViewPr varScale="1">
        <p:scale>
          <a:sx n="75" d="100"/>
          <a:sy n="75" d="100"/>
        </p:scale>
        <p:origin x="-108" y="-84"/>
      </p:cViewPr>
      <p:guideLst>
        <p:guide orient="horz" pos="4179"/>
        <p:guide/>
      </p:guideLst>
    </p:cSldViewPr>
  </p:slideViewPr>
  <p:outlineViewPr>
    <p:cViewPr>
      <p:scale>
        <a:sx n="33" d="100"/>
        <a:sy n="33" d="100"/>
      </p:scale>
      <p:origin x="0" y="453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964" y="-7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wiiwfs\w\00_POOL\MISEM\MISEM_11\vorarbeiten\landesmann\wiiw_bruegel_Figure%202.3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iiwfs\w\00_POOL\MISEM\MISEM_11\vorarbeiten\landesmann\Figure%204.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iiwfs\w\00_POOL\MISEM\MISEM_11\vorarbeiten\landesmann\Figure%204.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iiwfs\w\00_POOL\MISEM\MISEM_11\vorarbeiten\landesmann\ca_credit_punktdiagramm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8714082648911651E-2"/>
          <c:y val="0.11525212028565454"/>
          <c:w val="0.90892647408561711"/>
          <c:h val="0.71592882345388653"/>
        </c:manualLayout>
      </c:layout>
      <c:barChart>
        <c:barDir val="col"/>
        <c:grouping val="stacked"/>
        <c:ser>
          <c:idx val="3"/>
          <c:order val="0"/>
          <c:tx>
            <c:strRef>
              <c:f>'data_panel 4 wiiw'!$A$3</c:f>
              <c:strCache>
                <c:ptCount val="1"/>
                <c:pt idx="0">
                  <c:v>Goods&amp;Services</c:v>
                </c:pt>
              </c:strCache>
            </c:strRef>
          </c:tx>
          <c:spPr>
            <a:solidFill>
              <a:srgbClr val="008000"/>
            </a:solidFill>
            <a:ln w="25400">
              <a:noFill/>
            </a:ln>
          </c:spPr>
          <c:cat>
            <c:strRef>
              <c:f>'data_panel 4 wiiw'!$B$2:$EX$2</c:f>
              <c:strCache>
                <c:ptCount val="14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4">
                  <c:v>1995</c:v>
                </c:pt>
                <c:pt idx="65">
                  <c:v>1996</c:v>
                </c:pt>
                <c:pt idx="66">
                  <c:v>1997</c:v>
                </c:pt>
                <c:pt idx="67">
                  <c:v>1998</c:v>
                </c:pt>
                <c:pt idx="68">
                  <c:v>1999</c:v>
                </c:pt>
                <c:pt idx="69">
                  <c:v>2000</c:v>
                </c:pt>
                <c:pt idx="70">
                  <c:v>2001</c:v>
                </c:pt>
                <c:pt idx="71">
                  <c:v>2002</c:v>
                </c:pt>
                <c:pt idx="72">
                  <c:v>2003</c:v>
                </c:pt>
                <c:pt idx="73">
                  <c:v>2004</c:v>
                </c:pt>
                <c:pt idx="74">
                  <c:v>2005</c:v>
                </c:pt>
                <c:pt idx="75">
                  <c:v>2006</c:v>
                </c:pt>
                <c:pt idx="76">
                  <c:v>2007</c:v>
                </c:pt>
                <c:pt idx="77">
                  <c:v>2008</c:v>
                </c:pt>
                <c:pt idx="78">
                  <c:v>2009</c:v>
                </c:pt>
                <c:pt idx="80">
                  <c:v>1995</c:v>
                </c:pt>
                <c:pt idx="81">
                  <c:v>1996</c:v>
                </c:pt>
                <c:pt idx="82">
                  <c:v>1997</c:v>
                </c:pt>
                <c:pt idx="83">
                  <c:v>1998</c:v>
                </c:pt>
                <c:pt idx="84">
                  <c:v>1999</c:v>
                </c:pt>
                <c:pt idx="85">
                  <c:v>2000</c:v>
                </c:pt>
                <c:pt idx="86">
                  <c:v>2001</c:v>
                </c:pt>
                <c:pt idx="87">
                  <c:v>2002</c:v>
                </c:pt>
                <c:pt idx="88">
                  <c:v>2003</c:v>
                </c:pt>
                <c:pt idx="89">
                  <c:v>2004</c:v>
                </c:pt>
                <c:pt idx="90">
                  <c:v>2005</c:v>
                </c:pt>
                <c:pt idx="91">
                  <c:v>2006</c:v>
                </c:pt>
                <c:pt idx="92">
                  <c:v>2007</c:v>
                </c:pt>
                <c:pt idx="93">
                  <c:v>2008</c:v>
                </c:pt>
                <c:pt idx="94">
                  <c:v>2009</c:v>
                </c:pt>
                <c:pt idx="96">
                  <c:v>1995</c:v>
                </c:pt>
                <c:pt idx="97">
                  <c:v>1996</c:v>
                </c:pt>
                <c:pt idx="98">
                  <c:v>1997</c:v>
                </c:pt>
                <c:pt idx="99">
                  <c:v>1998</c:v>
                </c:pt>
                <c:pt idx="100">
                  <c:v>1999</c:v>
                </c:pt>
                <c:pt idx="101">
                  <c:v>2000</c:v>
                </c:pt>
                <c:pt idx="102">
                  <c:v>2001</c:v>
                </c:pt>
                <c:pt idx="103">
                  <c:v>2002</c:v>
                </c:pt>
                <c:pt idx="104">
                  <c:v>2003</c:v>
                </c:pt>
                <c:pt idx="105">
                  <c:v>2004</c:v>
                </c:pt>
                <c:pt idx="106">
                  <c:v>2005</c:v>
                </c:pt>
                <c:pt idx="107">
                  <c:v>2006</c:v>
                </c:pt>
                <c:pt idx="108">
                  <c:v>2007</c:v>
                </c:pt>
                <c:pt idx="109">
                  <c:v>2008</c:v>
                </c:pt>
                <c:pt idx="110">
                  <c:v>2009</c:v>
                </c:pt>
                <c:pt idx="112">
                  <c:v>1995</c:v>
                </c:pt>
                <c:pt idx="113">
                  <c:v>1996</c:v>
                </c:pt>
                <c:pt idx="114">
                  <c:v>1997</c:v>
                </c:pt>
                <c:pt idx="115">
                  <c:v>1998</c:v>
                </c:pt>
                <c:pt idx="116">
                  <c:v>1999</c:v>
                </c:pt>
                <c:pt idx="117">
                  <c:v>2000</c:v>
                </c:pt>
                <c:pt idx="118">
                  <c:v>2001</c:v>
                </c:pt>
                <c:pt idx="119">
                  <c:v>2002</c:v>
                </c:pt>
                <c:pt idx="120">
                  <c:v>2003</c:v>
                </c:pt>
                <c:pt idx="121">
                  <c:v>2004</c:v>
                </c:pt>
                <c:pt idx="122">
                  <c:v>2005</c:v>
                </c:pt>
                <c:pt idx="123">
                  <c:v>2006</c:v>
                </c:pt>
                <c:pt idx="124">
                  <c:v>2007</c:v>
                </c:pt>
                <c:pt idx="125">
                  <c:v>2008</c:v>
                </c:pt>
                <c:pt idx="126">
                  <c:v>2009</c:v>
                </c:pt>
                <c:pt idx="128">
                  <c:v>1995</c:v>
                </c:pt>
                <c:pt idx="129">
                  <c:v>1996</c:v>
                </c:pt>
                <c:pt idx="130">
                  <c:v>1997</c:v>
                </c:pt>
                <c:pt idx="131">
                  <c:v>1998</c:v>
                </c:pt>
                <c:pt idx="132">
                  <c:v>1999</c:v>
                </c:pt>
                <c:pt idx="133">
                  <c:v>2000</c:v>
                </c:pt>
                <c:pt idx="134">
                  <c:v>2001</c:v>
                </c:pt>
                <c:pt idx="135">
                  <c:v>2002</c:v>
                </c:pt>
                <c:pt idx="136">
                  <c:v>2003</c:v>
                </c:pt>
                <c:pt idx="137">
                  <c:v>2004</c:v>
                </c:pt>
                <c:pt idx="138">
                  <c:v>2005</c:v>
                </c:pt>
                <c:pt idx="139">
                  <c:v>2006</c:v>
                </c:pt>
                <c:pt idx="140">
                  <c:v>2007</c:v>
                </c:pt>
                <c:pt idx="141">
                  <c:v>2008</c:v>
                </c:pt>
                <c:pt idx="142">
                  <c:v>2009</c:v>
                </c:pt>
              </c:strCache>
            </c:strRef>
          </c:cat>
          <c:val>
            <c:numRef>
              <c:f>'data_panel 4 wiiw'!$B$3:$EX$3</c:f>
              <c:numCache>
                <c:formatCode>General</c:formatCode>
                <c:ptCount val="143"/>
                <c:pt idx="0">
                  <c:v>-0.66787476999810003</c:v>
                </c:pt>
                <c:pt idx="1">
                  <c:v>-0.87740313366140665</c:v>
                </c:pt>
                <c:pt idx="2">
                  <c:v>-1.6673061142041936</c:v>
                </c:pt>
                <c:pt idx="3">
                  <c:v>-2.324176853369682</c:v>
                </c:pt>
                <c:pt idx="4">
                  <c:v>-1.2046994812173735</c:v>
                </c:pt>
                <c:pt idx="5">
                  <c:v>-1.0701180595847741</c:v>
                </c:pt>
                <c:pt idx="6">
                  <c:v>-1.0259836545303238</c:v>
                </c:pt>
                <c:pt idx="7">
                  <c:v>0.62573834217579305</c:v>
                </c:pt>
                <c:pt idx="8">
                  <c:v>1.571836868761276</c:v>
                </c:pt>
                <c:pt idx="9">
                  <c:v>1.936497042077256</c:v>
                </c:pt>
                <c:pt idx="10">
                  <c:v>2.1424406967509633</c:v>
                </c:pt>
                <c:pt idx="11">
                  <c:v>2.449338793236481</c:v>
                </c:pt>
                <c:pt idx="12">
                  <c:v>1.5812661633745304</c:v>
                </c:pt>
                <c:pt idx="13">
                  <c:v>0.10282504005845039</c:v>
                </c:pt>
                <c:pt idx="14">
                  <c:v>0.82673989235943102</c:v>
                </c:pt>
                <c:pt idx="16">
                  <c:v>-2.8340542373441977</c:v>
                </c:pt>
                <c:pt idx="17">
                  <c:v>-3.549640150212757</c:v>
                </c:pt>
                <c:pt idx="18">
                  <c:v>-1.376609531002136</c:v>
                </c:pt>
                <c:pt idx="19">
                  <c:v>11.772897719322804</c:v>
                </c:pt>
                <c:pt idx="20">
                  <c:v>7.5894998459209324</c:v>
                </c:pt>
                <c:pt idx="21">
                  <c:v>4.9440853316547795</c:v>
                </c:pt>
                <c:pt idx="22">
                  <c:v>3.8652740276276831</c:v>
                </c:pt>
                <c:pt idx="23">
                  <c:v>3.3881552963174002</c:v>
                </c:pt>
                <c:pt idx="24">
                  <c:v>4.1062870024028424</c:v>
                </c:pt>
                <c:pt idx="25">
                  <c:v>4.849932692307692</c:v>
                </c:pt>
                <c:pt idx="26">
                  <c:v>2.9549285101284068</c:v>
                </c:pt>
                <c:pt idx="27">
                  <c:v>3.5183635670922482</c:v>
                </c:pt>
                <c:pt idx="28">
                  <c:v>3.9028391620546525</c:v>
                </c:pt>
                <c:pt idx="29">
                  <c:v>2.0432162876372812</c:v>
                </c:pt>
                <c:pt idx="30">
                  <c:v>5.9815961556146755</c:v>
                </c:pt>
                <c:pt idx="32">
                  <c:v>-5.9580986768234965</c:v>
                </c:pt>
                <c:pt idx="33">
                  <c:v>-5.0919515939312978</c:v>
                </c:pt>
                <c:pt idx="34">
                  <c:v>-5.6731524692240693</c:v>
                </c:pt>
                <c:pt idx="35">
                  <c:v>-7.1663403918812039</c:v>
                </c:pt>
                <c:pt idx="36">
                  <c:v>-5.5627571448683684</c:v>
                </c:pt>
                <c:pt idx="37">
                  <c:v>-5.1794400464656025</c:v>
                </c:pt>
                <c:pt idx="38">
                  <c:v>-4.1355735473626218</c:v>
                </c:pt>
                <c:pt idx="39">
                  <c:v>-4.3360893457556324</c:v>
                </c:pt>
                <c:pt idx="40">
                  <c:v>-2.6528228392275977</c:v>
                </c:pt>
                <c:pt idx="41">
                  <c:v>-5.5643329246841864</c:v>
                </c:pt>
                <c:pt idx="42">
                  <c:v>-6.5948965116896945</c:v>
                </c:pt>
                <c:pt idx="43">
                  <c:v>-5.7654061223026734</c:v>
                </c:pt>
                <c:pt idx="44">
                  <c:v>-8.7519590081434711</c:v>
                </c:pt>
                <c:pt idx="45">
                  <c:v>-9.9803425182305308</c:v>
                </c:pt>
                <c:pt idx="46">
                  <c:v>-9.2380128211831689</c:v>
                </c:pt>
                <c:pt idx="48">
                  <c:v>-1.1316870708658919</c:v>
                </c:pt>
                <c:pt idx="49">
                  <c:v>-0.82764302635165365</c:v>
                </c:pt>
                <c:pt idx="50">
                  <c:v>-0.70435072316507974</c:v>
                </c:pt>
                <c:pt idx="51">
                  <c:v>-3.3177717905702911E-2</c:v>
                </c:pt>
                <c:pt idx="52">
                  <c:v>-2.2367338018704812</c:v>
                </c:pt>
                <c:pt idx="53">
                  <c:v>-3.3510966293009967</c:v>
                </c:pt>
                <c:pt idx="54">
                  <c:v>-2.298220891863</c:v>
                </c:pt>
                <c:pt idx="55">
                  <c:v>-1.3197338831957457</c:v>
                </c:pt>
                <c:pt idx="56">
                  <c:v>-1.2953674598221359</c:v>
                </c:pt>
                <c:pt idx="57">
                  <c:v>-2.5122813918323992</c:v>
                </c:pt>
                <c:pt idx="58">
                  <c:v>-3.7872374338762658</c:v>
                </c:pt>
                <c:pt idx="59">
                  <c:v>-4.9705655356646892</c:v>
                </c:pt>
                <c:pt idx="60">
                  <c:v>-5.3347069193281005</c:v>
                </c:pt>
                <c:pt idx="61">
                  <c:v>-5.2350152654612065</c:v>
                </c:pt>
                <c:pt idx="62">
                  <c:v>-1.5541607174618974</c:v>
                </c:pt>
                <c:pt idx="64">
                  <c:v>-5.8025597798774677E-2</c:v>
                </c:pt>
                <c:pt idx="65">
                  <c:v>-3.2167213669320085</c:v>
                </c:pt>
                <c:pt idx="66">
                  <c:v>-3.8205202989162039</c:v>
                </c:pt>
                <c:pt idx="67">
                  <c:v>-3.8765343524072855</c:v>
                </c:pt>
                <c:pt idx="68">
                  <c:v>-5.5172503173600642</c:v>
                </c:pt>
                <c:pt idx="69">
                  <c:v>-4.9190771199351424</c:v>
                </c:pt>
                <c:pt idx="70">
                  <c:v>-2.8537732753041776</c:v>
                </c:pt>
                <c:pt idx="71">
                  <c:v>-2.8332632968370146</c:v>
                </c:pt>
                <c:pt idx="72">
                  <c:v>-2.457977657147032</c:v>
                </c:pt>
                <c:pt idx="73">
                  <c:v>-1.9219491281111181</c:v>
                </c:pt>
                <c:pt idx="74">
                  <c:v>-0.30866192838598588</c:v>
                </c:pt>
                <c:pt idx="75">
                  <c:v>-0.73647671073752097</c:v>
                </c:pt>
                <c:pt idx="76">
                  <c:v>-0.45895162152489088</c:v>
                </c:pt>
                <c:pt idx="77">
                  <c:v>-1.2666357081615311</c:v>
                </c:pt>
                <c:pt idx="78">
                  <c:v>2.0877065202325671</c:v>
                </c:pt>
                <c:pt idx="80">
                  <c:v>-3.3499372208385649</c:v>
                </c:pt>
                <c:pt idx="81">
                  <c:v>-5.6336252653927827</c:v>
                </c:pt>
                <c:pt idx="82">
                  <c:v>-3.9741960921755894</c:v>
                </c:pt>
                <c:pt idx="83">
                  <c:v>-5.8879556404657132</c:v>
                </c:pt>
                <c:pt idx="84">
                  <c:v>-4.691696349523359</c:v>
                </c:pt>
                <c:pt idx="85">
                  <c:v>-5.2062274729675924</c:v>
                </c:pt>
                <c:pt idx="86">
                  <c:v>-8.1523656628284602</c:v>
                </c:pt>
                <c:pt idx="87">
                  <c:v>-6.1892545746805441</c:v>
                </c:pt>
                <c:pt idx="88">
                  <c:v>-8.2172435494021379</c:v>
                </c:pt>
                <c:pt idx="89">
                  <c:v>-9.7839008363201927</c:v>
                </c:pt>
                <c:pt idx="90">
                  <c:v>-11.477338735844128</c:v>
                </c:pt>
                <c:pt idx="91">
                  <c:v>-13.394718599573704</c:v>
                </c:pt>
                <c:pt idx="92">
                  <c:v>-15.692769593848826</c:v>
                </c:pt>
                <c:pt idx="93">
                  <c:v>-14.877155579331626</c:v>
                </c:pt>
                <c:pt idx="94">
                  <c:v>-6.6650113602591654</c:v>
                </c:pt>
                <c:pt idx="96">
                  <c:v>-7.2575516379423775</c:v>
                </c:pt>
                <c:pt idx="97">
                  <c:v>-9.0987242975562506</c:v>
                </c:pt>
                <c:pt idx="98">
                  <c:v>-9.5121591122813705</c:v>
                </c:pt>
                <c:pt idx="99">
                  <c:v>-11.253871625063669</c:v>
                </c:pt>
                <c:pt idx="100">
                  <c:v>-8.7427248456532602</c:v>
                </c:pt>
                <c:pt idx="101">
                  <c:v>-5.9677917184430989</c:v>
                </c:pt>
                <c:pt idx="102">
                  <c:v>-6.0243635819107517</c:v>
                </c:pt>
                <c:pt idx="103">
                  <c:v>-7.2287629870129884</c:v>
                </c:pt>
                <c:pt idx="104">
                  <c:v>-8.2051463168516747</c:v>
                </c:pt>
                <c:pt idx="105">
                  <c:v>-9.5059142342938721</c:v>
                </c:pt>
                <c:pt idx="106">
                  <c:v>-9.2222148707127687</c:v>
                </c:pt>
                <c:pt idx="107">
                  <c:v>-14.032440520724345</c:v>
                </c:pt>
                <c:pt idx="108">
                  <c:v>-15.153381629030999</c:v>
                </c:pt>
                <c:pt idx="109">
                  <c:v>-10.767745815949526</c:v>
                </c:pt>
                <c:pt idx="110">
                  <c:v>0.67050030358227075</c:v>
                </c:pt>
                <c:pt idx="112">
                  <c:v>-10.925139934764381</c:v>
                </c:pt>
                <c:pt idx="113">
                  <c:v>-10.112604278248584</c:v>
                </c:pt>
                <c:pt idx="114">
                  <c:v>-15.144092941335764</c:v>
                </c:pt>
                <c:pt idx="115">
                  <c:v>-16.620937601559959</c:v>
                </c:pt>
                <c:pt idx="116">
                  <c:v>-16.072290459422742</c:v>
                </c:pt>
                <c:pt idx="117">
                  <c:v>-14.484816998424012</c:v>
                </c:pt>
                <c:pt idx="118">
                  <c:v>-14.777720620598494</c:v>
                </c:pt>
                <c:pt idx="119">
                  <c:v>-18.372472399767489</c:v>
                </c:pt>
                <c:pt idx="120">
                  <c:v>-15.994458380843785</c:v>
                </c:pt>
                <c:pt idx="121">
                  <c:v>-15.001151183511151</c:v>
                </c:pt>
                <c:pt idx="122">
                  <c:v>-14.870514708005079</c:v>
                </c:pt>
                <c:pt idx="123">
                  <c:v>-13.405411740194801</c:v>
                </c:pt>
                <c:pt idx="124">
                  <c:v>-18.210979167280797</c:v>
                </c:pt>
                <c:pt idx="125">
                  <c:v>-19.149771355405157</c:v>
                </c:pt>
                <c:pt idx="126">
                  <c:v>-12.649525584547607</c:v>
                </c:pt>
                <c:pt idx="128">
                  <c:v>-1.5524387617410975</c:v>
                </c:pt>
                <c:pt idx="129">
                  <c:v>-1.4789151069107722</c:v>
                </c:pt>
                <c:pt idx="130">
                  <c:v>-1.621490234206544</c:v>
                </c:pt>
                <c:pt idx="131">
                  <c:v>-0.19321876451463149</c:v>
                </c:pt>
                <c:pt idx="132">
                  <c:v>-0.90826848560540552</c:v>
                </c:pt>
                <c:pt idx="133">
                  <c:v>-4.0091728313047303</c:v>
                </c:pt>
                <c:pt idx="134">
                  <c:v>2.9522616277583165</c:v>
                </c:pt>
                <c:pt idx="135">
                  <c:v>0.64361976924401665</c:v>
                </c:pt>
                <c:pt idx="136">
                  <c:v>-0.98198917107979244</c:v>
                </c:pt>
                <c:pt idx="137">
                  <c:v>-2.534127473827529</c:v>
                </c:pt>
                <c:pt idx="138">
                  <c:v>-3.6901913256057282</c:v>
                </c:pt>
                <c:pt idx="139">
                  <c:v>-5.1870132864185745</c:v>
                </c:pt>
                <c:pt idx="140">
                  <c:v>-5.1532447525515117</c:v>
                </c:pt>
                <c:pt idx="141">
                  <c:v>-4.9156668738823424</c:v>
                </c:pt>
                <c:pt idx="142">
                  <c:v>-1.3976363216190968</c:v>
                </c:pt>
              </c:numCache>
            </c:numRef>
          </c:val>
        </c:ser>
        <c:ser>
          <c:idx val="1"/>
          <c:order val="1"/>
          <c:tx>
            <c:strRef>
              <c:f>'data_panel 4 wiiw'!$A$4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strRef>
              <c:f>'data_panel 4 wiiw'!$B$2:$EX$2</c:f>
              <c:strCache>
                <c:ptCount val="14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4">
                  <c:v>1995</c:v>
                </c:pt>
                <c:pt idx="65">
                  <c:v>1996</c:v>
                </c:pt>
                <c:pt idx="66">
                  <c:v>1997</c:v>
                </c:pt>
                <c:pt idx="67">
                  <c:v>1998</c:v>
                </c:pt>
                <c:pt idx="68">
                  <c:v>1999</c:v>
                </c:pt>
                <c:pt idx="69">
                  <c:v>2000</c:v>
                </c:pt>
                <c:pt idx="70">
                  <c:v>2001</c:v>
                </c:pt>
                <c:pt idx="71">
                  <c:v>2002</c:v>
                </c:pt>
                <c:pt idx="72">
                  <c:v>2003</c:v>
                </c:pt>
                <c:pt idx="73">
                  <c:v>2004</c:v>
                </c:pt>
                <c:pt idx="74">
                  <c:v>2005</c:v>
                </c:pt>
                <c:pt idx="75">
                  <c:v>2006</c:v>
                </c:pt>
                <c:pt idx="76">
                  <c:v>2007</c:v>
                </c:pt>
                <c:pt idx="77">
                  <c:v>2008</c:v>
                </c:pt>
                <c:pt idx="78">
                  <c:v>2009</c:v>
                </c:pt>
                <c:pt idx="80">
                  <c:v>1995</c:v>
                </c:pt>
                <c:pt idx="81">
                  <c:v>1996</c:v>
                </c:pt>
                <c:pt idx="82">
                  <c:v>1997</c:v>
                </c:pt>
                <c:pt idx="83">
                  <c:v>1998</c:v>
                </c:pt>
                <c:pt idx="84">
                  <c:v>1999</c:v>
                </c:pt>
                <c:pt idx="85">
                  <c:v>2000</c:v>
                </c:pt>
                <c:pt idx="86">
                  <c:v>2001</c:v>
                </c:pt>
                <c:pt idx="87">
                  <c:v>2002</c:v>
                </c:pt>
                <c:pt idx="88">
                  <c:v>2003</c:v>
                </c:pt>
                <c:pt idx="89">
                  <c:v>2004</c:v>
                </c:pt>
                <c:pt idx="90">
                  <c:v>2005</c:v>
                </c:pt>
                <c:pt idx="91">
                  <c:v>2006</c:v>
                </c:pt>
                <c:pt idx="92">
                  <c:v>2007</c:v>
                </c:pt>
                <c:pt idx="93">
                  <c:v>2008</c:v>
                </c:pt>
                <c:pt idx="94">
                  <c:v>2009</c:v>
                </c:pt>
                <c:pt idx="96">
                  <c:v>1995</c:v>
                </c:pt>
                <c:pt idx="97">
                  <c:v>1996</c:v>
                </c:pt>
                <c:pt idx="98">
                  <c:v>1997</c:v>
                </c:pt>
                <c:pt idx="99">
                  <c:v>1998</c:v>
                </c:pt>
                <c:pt idx="100">
                  <c:v>1999</c:v>
                </c:pt>
                <c:pt idx="101">
                  <c:v>2000</c:v>
                </c:pt>
                <c:pt idx="102">
                  <c:v>2001</c:v>
                </c:pt>
                <c:pt idx="103">
                  <c:v>2002</c:v>
                </c:pt>
                <c:pt idx="104">
                  <c:v>2003</c:v>
                </c:pt>
                <c:pt idx="105">
                  <c:v>2004</c:v>
                </c:pt>
                <c:pt idx="106">
                  <c:v>2005</c:v>
                </c:pt>
                <c:pt idx="107">
                  <c:v>2006</c:v>
                </c:pt>
                <c:pt idx="108">
                  <c:v>2007</c:v>
                </c:pt>
                <c:pt idx="109">
                  <c:v>2008</c:v>
                </c:pt>
                <c:pt idx="110">
                  <c:v>2009</c:v>
                </c:pt>
                <c:pt idx="112">
                  <c:v>1995</c:v>
                </c:pt>
                <c:pt idx="113">
                  <c:v>1996</c:v>
                </c:pt>
                <c:pt idx="114">
                  <c:v>1997</c:v>
                </c:pt>
                <c:pt idx="115">
                  <c:v>1998</c:v>
                </c:pt>
                <c:pt idx="116">
                  <c:v>1999</c:v>
                </c:pt>
                <c:pt idx="117">
                  <c:v>2000</c:v>
                </c:pt>
                <c:pt idx="118">
                  <c:v>2001</c:v>
                </c:pt>
                <c:pt idx="119">
                  <c:v>2002</c:v>
                </c:pt>
                <c:pt idx="120">
                  <c:v>2003</c:v>
                </c:pt>
                <c:pt idx="121">
                  <c:v>2004</c:v>
                </c:pt>
                <c:pt idx="122">
                  <c:v>2005</c:v>
                </c:pt>
                <c:pt idx="123">
                  <c:v>2006</c:v>
                </c:pt>
                <c:pt idx="124">
                  <c:v>2007</c:v>
                </c:pt>
                <c:pt idx="125">
                  <c:v>2008</c:v>
                </c:pt>
                <c:pt idx="126">
                  <c:v>2009</c:v>
                </c:pt>
                <c:pt idx="128">
                  <c:v>1995</c:v>
                </c:pt>
                <c:pt idx="129">
                  <c:v>1996</c:v>
                </c:pt>
                <c:pt idx="130">
                  <c:v>1997</c:v>
                </c:pt>
                <c:pt idx="131">
                  <c:v>1998</c:v>
                </c:pt>
                <c:pt idx="132">
                  <c:v>1999</c:v>
                </c:pt>
                <c:pt idx="133">
                  <c:v>2000</c:v>
                </c:pt>
                <c:pt idx="134">
                  <c:v>2001</c:v>
                </c:pt>
                <c:pt idx="135">
                  <c:v>2002</c:v>
                </c:pt>
                <c:pt idx="136">
                  <c:v>2003</c:v>
                </c:pt>
                <c:pt idx="137">
                  <c:v>2004</c:v>
                </c:pt>
                <c:pt idx="138">
                  <c:v>2005</c:v>
                </c:pt>
                <c:pt idx="139">
                  <c:v>2006</c:v>
                </c:pt>
                <c:pt idx="140">
                  <c:v>2007</c:v>
                </c:pt>
                <c:pt idx="141">
                  <c:v>2008</c:v>
                </c:pt>
                <c:pt idx="142">
                  <c:v>2009</c:v>
                </c:pt>
              </c:strCache>
            </c:strRef>
          </c:cat>
          <c:val>
            <c:numRef>
              <c:f>'data_panel 4 wiiw'!$B$4:$EX$4</c:f>
              <c:numCache>
                <c:formatCode>General</c:formatCode>
                <c:ptCount val="143"/>
                <c:pt idx="0">
                  <c:v>-2.2522789690961567</c:v>
                </c:pt>
                <c:pt idx="1">
                  <c:v>-2.196085185813649</c:v>
                </c:pt>
                <c:pt idx="2">
                  <c:v>-2.2397575822612752</c:v>
                </c:pt>
                <c:pt idx="3">
                  <c:v>-2.4342075325337778</c:v>
                </c:pt>
                <c:pt idx="4">
                  <c:v>-2.7109603120625412</c:v>
                </c:pt>
                <c:pt idx="5">
                  <c:v>-2.5911330989105492</c:v>
                </c:pt>
                <c:pt idx="6">
                  <c:v>-2.7353074032384939</c:v>
                </c:pt>
                <c:pt idx="7">
                  <c:v>-2.9339340026128369</c:v>
                </c:pt>
                <c:pt idx="8">
                  <c:v>-3.0213144884518002</c:v>
                </c:pt>
                <c:pt idx="9">
                  <c:v>-3.016003113768273</c:v>
                </c:pt>
                <c:pt idx="10">
                  <c:v>-3.0531855849442633</c:v>
                </c:pt>
                <c:pt idx="11">
                  <c:v>-3.1631424571768694</c:v>
                </c:pt>
                <c:pt idx="12">
                  <c:v>-2.8497465495514582</c:v>
                </c:pt>
                <c:pt idx="13">
                  <c:v>-2.7412014156800297</c:v>
                </c:pt>
                <c:pt idx="14">
                  <c:v>-2.5806332794734401</c:v>
                </c:pt>
                <c:pt idx="16">
                  <c:v>-0.89797623084366451</c:v>
                </c:pt>
                <c:pt idx="17">
                  <c:v>-1.065537778776662</c:v>
                </c:pt>
                <c:pt idx="18">
                  <c:v>-1.1787270677425301</c:v>
                </c:pt>
                <c:pt idx="19">
                  <c:v>-2.45267244997898</c:v>
                </c:pt>
                <c:pt idx="20">
                  <c:v>-2.646580561026505</c:v>
                </c:pt>
                <c:pt idx="21">
                  <c:v>-2.0054441902410067</c:v>
                </c:pt>
                <c:pt idx="22">
                  <c:v>-1.8400797225165406</c:v>
                </c:pt>
                <c:pt idx="23">
                  <c:v>-1.607795669196578</c:v>
                </c:pt>
                <c:pt idx="24">
                  <c:v>-1.4100299734945128</c:v>
                </c:pt>
                <c:pt idx="25">
                  <c:v>-1.6603239644970531</c:v>
                </c:pt>
                <c:pt idx="26">
                  <c:v>-1.8313506161244766</c:v>
                </c:pt>
                <c:pt idx="27">
                  <c:v>-1.4419481238198264</c:v>
                </c:pt>
                <c:pt idx="28">
                  <c:v>-1.2841817836659208</c:v>
                </c:pt>
                <c:pt idx="29">
                  <c:v>-1.1089363072879386</c:v>
                </c:pt>
                <c:pt idx="30">
                  <c:v>-1.1217867769101704</c:v>
                </c:pt>
                <c:pt idx="32">
                  <c:v>-2.4051892296514832</c:v>
                </c:pt>
                <c:pt idx="33">
                  <c:v>-1.802460841191678</c:v>
                </c:pt>
                <c:pt idx="34">
                  <c:v>-1.2319237718876224</c:v>
                </c:pt>
                <c:pt idx="35">
                  <c:v>-0.90371847816536321</c:v>
                </c:pt>
                <c:pt idx="36">
                  <c:v>-0.94964876812614463</c:v>
                </c:pt>
                <c:pt idx="37">
                  <c:v>-0.91256077098481259</c:v>
                </c:pt>
                <c:pt idx="38">
                  <c:v>-0.92938815853434598</c:v>
                </c:pt>
                <c:pt idx="39">
                  <c:v>-1.7803314423394883</c:v>
                </c:pt>
                <c:pt idx="40">
                  <c:v>-2.9292012445668951</c:v>
                </c:pt>
                <c:pt idx="41">
                  <c:v>-1.4790829380097021</c:v>
                </c:pt>
                <c:pt idx="42">
                  <c:v>-1.0670137398463801</c:v>
                </c:pt>
                <c:pt idx="43">
                  <c:v>-0.51116029822926357</c:v>
                </c:pt>
                <c:pt idx="44">
                  <c:v>-1.482111812608666E-2</c:v>
                </c:pt>
                <c:pt idx="45">
                  <c:v>-0.37590297217752744</c:v>
                </c:pt>
                <c:pt idx="46">
                  <c:v>-1.4998739842924818</c:v>
                </c:pt>
                <c:pt idx="48">
                  <c:v>-1.5821499777358761</c:v>
                </c:pt>
                <c:pt idx="49">
                  <c:v>-1.9623141024297241</c:v>
                </c:pt>
                <c:pt idx="50">
                  <c:v>-2.2259504858549195</c:v>
                </c:pt>
                <c:pt idx="51">
                  <c:v>-2.8881415136256838</c:v>
                </c:pt>
                <c:pt idx="52">
                  <c:v>-2.6130248831210205</c:v>
                </c:pt>
                <c:pt idx="53">
                  <c:v>-2.5586069767995343</c:v>
                </c:pt>
                <c:pt idx="54">
                  <c:v>-3.3999705949653203</c:v>
                </c:pt>
                <c:pt idx="55">
                  <c:v>-3.5624684109903977</c:v>
                </c:pt>
                <c:pt idx="56">
                  <c:v>-3.1141368382417012</c:v>
                </c:pt>
                <c:pt idx="57">
                  <c:v>-3.1615340676977817</c:v>
                </c:pt>
                <c:pt idx="58">
                  <c:v>-3.6244974483120367</c:v>
                </c:pt>
                <c:pt idx="59">
                  <c:v>-3.8587748589604258</c:v>
                </c:pt>
                <c:pt idx="60">
                  <c:v>-4.5236680803379024</c:v>
                </c:pt>
                <c:pt idx="61">
                  <c:v>-4.7532498538198134</c:v>
                </c:pt>
                <c:pt idx="62">
                  <c:v>-4.6281065050700745</c:v>
                </c:pt>
                <c:pt idx="64">
                  <c:v>-1.2873379287239339</c:v>
                </c:pt>
                <c:pt idx="65">
                  <c:v>-1.1930490220633441</c:v>
                </c:pt>
                <c:pt idx="66">
                  <c:v>-1.5401557267523511</c:v>
                </c:pt>
                <c:pt idx="67">
                  <c:v>-1.6309206879973905</c:v>
                </c:pt>
                <c:pt idx="68">
                  <c:v>-1.7155778454534658</c:v>
                </c:pt>
                <c:pt idx="69">
                  <c:v>-1.5852911832615946</c:v>
                </c:pt>
                <c:pt idx="70">
                  <c:v>-1.7278518477624019</c:v>
                </c:pt>
                <c:pt idx="71">
                  <c:v>-2.2874534987741466</c:v>
                </c:pt>
                <c:pt idx="72">
                  <c:v>-2.4790977483315793</c:v>
                </c:pt>
                <c:pt idx="73">
                  <c:v>-4.116529667876434</c:v>
                </c:pt>
                <c:pt idx="74">
                  <c:v>-3.4160122612651977</c:v>
                </c:pt>
                <c:pt idx="75">
                  <c:v>-3.8333172480253768</c:v>
                </c:pt>
                <c:pt idx="76">
                  <c:v>-5.0807009022157965</c:v>
                </c:pt>
                <c:pt idx="77">
                  <c:v>-3.7240578987485602</c:v>
                </c:pt>
                <c:pt idx="78">
                  <c:v>-4.4597619806921482</c:v>
                </c:pt>
                <c:pt idx="80">
                  <c:v>-1.3856698845275097</c:v>
                </c:pt>
                <c:pt idx="81">
                  <c:v>-1.5596249115357399</c:v>
                </c:pt>
                <c:pt idx="82">
                  <c:v>-1.4864628055725926</c:v>
                </c:pt>
                <c:pt idx="83">
                  <c:v>-1.3207842066957787</c:v>
                </c:pt>
                <c:pt idx="84">
                  <c:v>-1.2274743148922138</c:v>
                </c:pt>
                <c:pt idx="85">
                  <c:v>-1.2182919503403982</c:v>
                </c:pt>
                <c:pt idx="86">
                  <c:v>-0.47438201210510988</c:v>
                </c:pt>
                <c:pt idx="87">
                  <c:v>-0.18753998278913703</c:v>
                </c:pt>
                <c:pt idx="88">
                  <c:v>-0.45457772183763656</c:v>
                </c:pt>
                <c:pt idx="89">
                  <c:v>-2.8331242532855452</c:v>
                </c:pt>
                <c:pt idx="90">
                  <c:v>-2.2237623159044402</c:v>
                </c:pt>
                <c:pt idx="91">
                  <c:v>-3.2018010663867882</c:v>
                </c:pt>
                <c:pt idx="92">
                  <c:v>-4.3479597274561295</c:v>
                </c:pt>
                <c:pt idx="93">
                  <c:v>-3.1267307571276182</c:v>
                </c:pt>
                <c:pt idx="94">
                  <c:v>-2.4370919653727796</c:v>
                </c:pt>
                <c:pt idx="96">
                  <c:v>5.6023615313774477E-2</c:v>
                </c:pt>
                <c:pt idx="97">
                  <c:v>-0.25813370653461076</c:v>
                </c:pt>
                <c:pt idx="98">
                  <c:v>-1.3595307504231608</c:v>
                </c:pt>
                <c:pt idx="99">
                  <c:v>-1.201331295635909</c:v>
                </c:pt>
                <c:pt idx="100">
                  <c:v>-1.7321666944768899</c:v>
                </c:pt>
                <c:pt idx="101">
                  <c:v>-1.5196817252575459</c:v>
                </c:pt>
                <c:pt idx="102">
                  <c:v>-1.5084082060497153</c:v>
                </c:pt>
                <c:pt idx="103">
                  <c:v>-1.4756915584415558</c:v>
                </c:pt>
                <c:pt idx="104">
                  <c:v>-2.6300807265388477</c:v>
                </c:pt>
                <c:pt idx="105">
                  <c:v>-3.156198671934797</c:v>
                </c:pt>
                <c:pt idx="106">
                  <c:v>-2.4545062765995498</c:v>
                </c:pt>
                <c:pt idx="107">
                  <c:v>-3.3131423013616628</c:v>
                </c:pt>
                <c:pt idx="108">
                  <c:v>-4.4280866643597845</c:v>
                </c:pt>
                <c:pt idx="109">
                  <c:v>-3.3273918066124213</c:v>
                </c:pt>
                <c:pt idx="110">
                  <c:v>1.7538190649666123</c:v>
                </c:pt>
                <c:pt idx="112">
                  <c:v>-3.7023718439174298E-2</c:v>
                </c:pt>
                <c:pt idx="113">
                  <c:v>-0.19869510176258692</c:v>
                </c:pt>
                <c:pt idx="114">
                  <c:v>-9.5379013683782654E-2</c:v>
                </c:pt>
                <c:pt idx="115">
                  <c:v>1.7457111905535698</c:v>
                </c:pt>
                <c:pt idx="116">
                  <c:v>0.63998364155599263</c:v>
                </c:pt>
                <c:pt idx="117">
                  <c:v>0.46994250189714942</c:v>
                </c:pt>
                <c:pt idx="118">
                  <c:v>0.27485090228873282</c:v>
                </c:pt>
                <c:pt idx="119">
                  <c:v>0.12656449738524253</c:v>
                </c:pt>
                <c:pt idx="120">
                  <c:v>-1.1629722538958571</c:v>
                </c:pt>
                <c:pt idx="121">
                  <c:v>-0.2844516108684339</c:v>
                </c:pt>
                <c:pt idx="122">
                  <c:v>-0.98261164516035859</c:v>
                </c:pt>
                <c:pt idx="123">
                  <c:v>-1.1025429709880874</c:v>
                </c:pt>
                <c:pt idx="124">
                  <c:v>-1.4296582638418245</c:v>
                </c:pt>
                <c:pt idx="125">
                  <c:v>-1.8798561673068721</c:v>
                </c:pt>
                <c:pt idx="126">
                  <c:v>-1.9100627688137186</c:v>
                </c:pt>
                <c:pt idx="128">
                  <c:v>-1.4082711757130364</c:v>
                </c:pt>
                <c:pt idx="129">
                  <c:v>-1.2001066032513992</c:v>
                </c:pt>
                <c:pt idx="130">
                  <c:v>-1.1812258403443698</c:v>
                </c:pt>
                <c:pt idx="131">
                  <c:v>-1.1091500232234195</c:v>
                </c:pt>
                <c:pt idx="132">
                  <c:v>-1.4158420597559798</c:v>
                </c:pt>
                <c:pt idx="133">
                  <c:v>-1.5020323601274586</c:v>
                </c:pt>
                <c:pt idx="134">
                  <c:v>-2.5569561993402692</c:v>
                </c:pt>
                <c:pt idx="135">
                  <c:v>-1.9605648355433101</c:v>
                </c:pt>
                <c:pt idx="136">
                  <c:v>-1.832408940124381</c:v>
                </c:pt>
                <c:pt idx="137">
                  <c:v>-1.4301158064894468</c:v>
                </c:pt>
                <c:pt idx="138">
                  <c:v>-1.2096916208293038</c:v>
                </c:pt>
                <c:pt idx="139">
                  <c:v>-1.2577784412693434</c:v>
                </c:pt>
                <c:pt idx="140">
                  <c:v>-1.0942422491816008</c:v>
                </c:pt>
                <c:pt idx="141">
                  <c:v>-1.1171845689138273</c:v>
                </c:pt>
                <c:pt idx="142">
                  <c:v>-1.3216353712003592</c:v>
                </c:pt>
              </c:numCache>
            </c:numRef>
          </c:val>
        </c:ser>
        <c:ser>
          <c:idx val="0"/>
          <c:order val="2"/>
          <c:tx>
            <c:strRef>
              <c:f>'data_panel 4 wiiw'!$A$5</c:f>
              <c:strCache>
                <c:ptCount val="1"/>
                <c:pt idx="0">
                  <c:v>Transfers</c:v>
                </c:pt>
              </c:strCache>
            </c:strRef>
          </c:tx>
          <c:spPr>
            <a:solidFill>
              <a:srgbClr val="0000FF"/>
            </a:solidFill>
            <a:ln w="25400">
              <a:noFill/>
            </a:ln>
          </c:spPr>
          <c:cat>
            <c:strRef>
              <c:f>'data_panel 4 wiiw'!$B$2:$EX$2</c:f>
              <c:strCache>
                <c:ptCount val="14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4">
                  <c:v>1995</c:v>
                </c:pt>
                <c:pt idx="65">
                  <c:v>1996</c:v>
                </c:pt>
                <c:pt idx="66">
                  <c:v>1997</c:v>
                </c:pt>
                <c:pt idx="67">
                  <c:v>1998</c:v>
                </c:pt>
                <c:pt idx="68">
                  <c:v>1999</c:v>
                </c:pt>
                <c:pt idx="69">
                  <c:v>2000</c:v>
                </c:pt>
                <c:pt idx="70">
                  <c:v>2001</c:v>
                </c:pt>
                <c:pt idx="71">
                  <c:v>2002</c:v>
                </c:pt>
                <c:pt idx="72">
                  <c:v>2003</c:v>
                </c:pt>
                <c:pt idx="73">
                  <c:v>2004</c:v>
                </c:pt>
                <c:pt idx="74">
                  <c:v>2005</c:v>
                </c:pt>
                <c:pt idx="75">
                  <c:v>2006</c:v>
                </c:pt>
                <c:pt idx="76">
                  <c:v>2007</c:v>
                </c:pt>
                <c:pt idx="77">
                  <c:v>2008</c:v>
                </c:pt>
                <c:pt idx="78">
                  <c:v>2009</c:v>
                </c:pt>
                <c:pt idx="80">
                  <c:v>1995</c:v>
                </c:pt>
                <c:pt idx="81">
                  <c:v>1996</c:v>
                </c:pt>
                <c:pt idx="82">
                  <c:v>1997</c:v>
                </c:pt>
                <c:pt idx="83">
                  <c:v>1998</c:v>
                </c:pt>
                <c:pt idx="84">
                  <c:v>1999</c:v>
                </c:pt>
                <c:pt idx="85">
                  <c:v>2000</c:v>
                </c:pt>
                <c:pt idx="86">
                  <c:v>2001</c:v>
                </c:pt>
                <c:pt idx="87">
                  <c:v>2002</c:v>
                </c:pt>
                <c:pt idx="88">
                  <c:v>2003</c:v>
                </c:pt>
                <c:pt idx="89">
                  <c:v>2004</c:v>
                </c:pt>
                <c:pt idx="90">
                  <c:v>2005</c:v>
                </c:pt>
                <c:pt idx="91">
                  <c:v>2006</c:v>
                </c:pt>
                <c:pt idx="92">
                  <c:v>2007</c:v>
                </c:pt>
                <c:pt idx="93">
                  <c:v>2008</c:v>
                </c:pt>
                <c:pt idx="94">
                  <c:v>2009</c:v>
                </c:pt>
                <c:pt idx="96">
                  <c:v>1995</c:v>
                </c:pt>
                <c:pt idx="97">
                  <c:v>1996</c:v>
                </c:pt>
                <c:pt idx="98">
                  <c:v>1997</c:v>
                </c:pt>
                <c:pt idx="99">
                  <c:v>1998</c:v>
                </c:pt>
                <c:pt idx="100">
                  <c:v>1999</c:v>
                </c:pt>
                <c:pt idx="101">
                  <c:v>2000</c:v>
                </c:pt>
                <c:pt idx="102">
                  <c:v>2001</c:v>
                </c:pt>
                <c:pt idx="103">
                  <c:v>2002</c:v>
                </c:pt>
                <c:pt idx="104">
                  <c:v>2003</c:v>
                </c:pt>
                <c:pt idx="105">
                  <c:v>2004</c:v>
                </c:pt>
                <c:pt idx="106">
                  <c:v>2005</c:v>
                </c:pt>
                <c:pt idx="107">
                  <c:v>2006</c:v>
                </c:pt>
                <c:pt idx="108">
                  <c:v>2007</c:v>
                </c:pt>
                <c:pt idx="109">
                  <c:v>2008</c:v>
                </c:pt>
                <c:pt idx="110">
                  <c:v>2009</c:v>
                </c:pt>
                <c:pt idx="112">
                  <c:v>1995</c:v>
                </c:pt>
                <c:pt idx="113">
                  <c:v>1996</c:v>
                </c:pt>
                <c:pt idx="114">
                  <c:v>1997</c:v>
                </c:pt>
                <c:pt idx="115">
                  <c:v>1998</c:v>
                </c:pt>
                <c:pt idx="116">
                  <c:v>1999</c:v>
                </c:pt>
                <c:pt idx="117">
                  <c:v>2000</c:v>
                </c:pt>
                <c:pt idx="118">
                  <c:v>2001</c:v>
                </c:pt>
                <c:pt idx="119">
                  <c:v>2002</c:v>
                </c:pt>
                <c:pt idx="120">
                  <c:v>2003</c:v>
                </c:pt>
                <c:pt idx="121">
                  <c:v>2004</c:v>
                </c:pt>
                <c:pt idx="122">
                  <c:v>2005</c:v>
                </c:pt>
                <c:pt idx="123">
                  <c:v>2006</c:v>
                </c:pt>
                <c:pt idx="124">
                  <c:v>2007</c:v>
                </c:pt>
                <c:pt idx="125">
                  <c:v>2008</c:v>
                </c:pt>
                <c:pt idx="126">
                  <c:v>2009</c:v>
                </c:pt>
                <c:pt idx="128">
                  <c:v>1995</c:v>
                </c:pt>
                <c:pt idx="129">
                  <c:v>1996</c:v>
                </c:pt>
                <c:pt idx="130">
                  <c:v>1997</c:v>
                </c:pt>
                <c:pt idx="131">
                  <c:v>1998</c:v>
                </c:pt>
                <c:pt idx="132">
                  <c:v>1999</c:v>
                </c:pt>
                <c:pt idx="133">
                  <c:v>2000</c:v>
                </c:pt>
                <c:pt idx="134">
                  <c:v>2001</c:v>
                </c:pt>
                <c:pt idx="135">
                  <c:v>2002</c:v>
                </c:pt>
                <c:pt idx="136">
                  <c:v>2003</c:v>
                </c:pt>
                <c:pt idx="137">
                  <c:v>2004</c:v>
                </c:pt>
                <c:pt idx="138">
                  <c:v>2005</c:v>
                </c:pt>
                <c:pt idx="139">
                  <c:v>2006</c:v>
                </c:pt>
                <c:pt idx="140">
                  <c:v>2007</c:v>
                </c:pt>
                <c:pt idx="141">
                  <c:v>2008</c:v>
                </c:pt>
                <c:pt idx="142">
                  <c:v>2009</c:v>
                </c:pt>
              </c:strCache>
            </c:strRef>
          </c:cat>
          <c:val>
            <c:numRef>
              <c:f>'data_panel 4 wiiw'!$B$5:$EX$5</c:f>
              <c:numCache>
                <c:formatCode>General</c:formatCode>
                <c:ptCount val="143"/>
                <c:pt idx="0">
                  <c:v>0.65833931812948465</c:v>
                </c:pt>
                <c:pt idx="1">
                  <c:v>0.57438056451156738</c:v>
                </c:pt>
                <c:pt idx="2">
                  <c:v>0.55007680103691858</c:v>
                </c:pt>
                <c:pt idx="3">
                  <c:v>0.57877677018989149</c:v>
                </c:pt>
                <c:pt idx="4">
                  <c:v>0.77205948463324292</c:v>
                </c:pt>
                <c:pt idx="5">
                  <c:v>0.74174073724723355</c:v>
                </c:pt>
                <c:pt idx="6">
                  <c:v>0.96060972162421865</c:v>
                </c:pt>
                <c:pt idx="7">
                  <c:v>1.228435923889956</c:v>
                </c:pt>
                <c:pt idx="8">
                  <c:v>1.5666252321596226</c:v>
                </c:pt>
                <c:pt idx="9">
                  <c:v>1.6220249342436461</c:v>
                </c:pt>
                <c:pt idx="10">
                  <c:v>1.5780272569362901</c:v>
                </c:pt>
                <c:pt idx="11">
                  <c:v>1.6269161100210903</c:v>
                </c:pt>
                <c:pt idx="12">
                  <c:v>1.4065541752478739</c:v>
                </c:pt>
                <c:pt idx="13">
                  <c:v>1.2073973149806339</c:v>
                </c:pt>
                <c:pt idx="14">
                  <c:v>1.0859461559481518</c:v>
                </c:pt>
                <c:pt idx="16">
                  <c:v>0.12049039851426691</c:v>
                </c:pt>
                <c:pt idx="17">
                  <c:v>8.8394823396024821E-2</c:v>
                </c:pt>
                <c:pt idx="18">
                  <c:v>0.15415147485537067</c:v>
                </c:pt>
                <c:pt idx="19">
                  <c:v>0.44404379459913229</c:v>
                </c:pt>
                <c:pt idx="20">
                  <c:v>0.91458391950373141</c:v>
                </c:pt>
                <c:pt idx="21">
                  <c:v>0.67457884946718805</c:v>
                </c:pt>
                <c:pt idx="22">
                  <c:v>0.68203332638283953</c:v>
                </c:pt>
                <c:pt idx="23">
                  <c:v>0.52270907078515205</c:v>
                </c:pt>
                <c:pt idx="24">
                  <c:v>0.48252388383826411</c:v>
                </c:pt>
                <c:pt idx="25">
                  <c:v>0.45005843195266726</c:v>
                </c:pt>
                <c:pt idx="26">
                  <c:v>0.79204559806985464</c:v>
                </c:pt>
                <c:pt idx="27">
                  <c:v>0.71053291692969978</c:v>
                </c:pt>
                <c:pt idx="28">
                  <c:v>0.7282693186292668</c:v>
                </c:pt>
                <c:pt idx="29">
                  <c:v>0.92366500345408165</c:v>
                </c:pt>
                <c:pt idx="30">
                  <c:v>0.950415548796258</c:v>
                </c:pt>
                <c:pt idx="32">
                  <c:v>6.7417706934384434</c:v>
                </c:pt>
                <c:pt idx="33">
                  <c:v>6.3517514304511824</c:v>
                </c:pt>
                <c:pt idx="34">
                  <c:v>6.3185650031848404</c:v>
                </c:pt>
                <c:pt idx="35">
                  <c:v>6.1293922619570615</c:v>
                </c:pt>
                <c:pt idx="36">
                  <c:v>5.5902750950302824</c:v>
                </c:pt>
                <c:pt idx="37">
                  <c:v>5.4579367981757745</c:v>
                </c:pt>
                <c:pt idx="38">
                  <c:v>5.9173630540222524</c:v>
                </c:pt>
                <c:pt idx="39">
                  <c:v>5.501177550990179</c:v>
                </c:pt>
                <c:pt idx="40">
                  <c:v>6.2502657767855005</c:v>
                </c:pt>
                <c:pt idx="41">
                  <c:v>7.2944317111738863</c:v>
                </c:pt>
                <c:pt idx="42">
                  <c:v>6.894766103745857</c:v>
                </c:pt>
                <c:pt idx="43">
                  <c:v>6.8159437952542046</c:v>
                </c:pt>
                <c:pt idx="44">
                  <c:v>7.3492451276420594</c:v>
                </c:pt>
                <c:pt idx="45">
                  <c:v>6.9172218682046189</c:v>
                </c:pt>
                <c:pt idx="46">
                  <c:v>5.9377372598642575</c:v>
                </c:pt>
                <c:pt idx="48">
                  <c:v>2.3574243981814882</c:v>
                </c:pt>
                <c:pt idx="49">
                  <c:v>1.7789522232238448</c:v>
                </c:pt>
                <c:pt idx="50">
                  <c:v>1.7729979999092411</c:v>
                </c:pt>
                <c:pt idx="51">
                  <c:v>1.1225160713033042</c:v>
                </c:pt>
                <c:pt idx="52">
                  <c:v>1.233108460016054</c:v>
                </c:pt>
                <c:pt idx="53">
                  <c:v>0.98207324276432351</c:v>
                </c:pt>
                <c:pt idx="54">
                  <c:v>0.87706138093911812</c:v>
                </c:pt>
                <c:pt idx="55">
                  <c:v>0.87380172356961938</c:v>
                </c:pt>
                <c:pt idx="56">
                  <c:v>0.54797686086384012</c:v>
                </c:pt>
                <c:pt idx="57">
                  <c:v>0.51901306352816645</c:v>
                </c:pt>
                <c:pt idx="58">
                  <c:v>0.14339339178090457</c:v>
                </c:pt>
                <c:pt idx="59">
                  <c:v>-6.1484118590201697E-2</c:v>
                </c:pt>
                <c:pt idx="60">
                  <c:v>-0.22947348542547144</c:v>
                </c:pt>
                <c:pt idx="61">
                  <c:v>-0.32605082821956066</c:v>
                </c:pt>
                <c:pt idx="62">
                  <c:v>-0.32593613758775603</c:v>
                </c:pt>
                <c:pt idx="64">
                  <c:v>0.68459131556718944</c:v>
                </c:pt>
                <c:pt idx="65">
                  <c:v>0.76905850055133973</c:v>
                </c:pt>
                <c:pt idx="66">
                  <c:v>0.95382503835432009</c:v>
                </c:pt>
                <c:pt idx="67">
                  <c:v>1.2678250671369982</c:v>
                </c:pt>
                <c:pt idx="68">
                  <c:v>1.1108818545083901</c:v>
                </c:pt>
                <c:pt idx="69">
                  <c:v>0.71508762261306946</c:v>
                </c:pt>
                <c:pt idx="70">
                  <c:v>0.7812632076137197</c:v>
                </c:pt>
                <c:pt idx="71">
                  <c:v>0.94086049503342462</c:v>
                </c:pt>
                <c:pt idx="72">
                  <c:v>0.87145158131685108</c:v>
                </c:pt>
                <c:pt idx="73">
                  <c:v>0.71366655332234408</c:v>
                </c:pt>
                <c:pt idx="74">
                  <c:v>0.78121933077140548</c:v>
                </c:pt>
                <c:pt idx="75">
                  <c:v>0.72597515253352263</c:v>
                </c:pt>
                <c:pt idx="76">
                  <c:v>0.66073432278036781</c:v>
                </c:pt>
                <c:pt idx="77">
                  <c:v>0.44898555386066624</c:v>
                </c:pt>
                <c:pt idx="78">
                  <c:v>0.5720501415923015</c:v>
                </c:pt>
                <c:pt idx="80">
                  <c:v>1.0310190807484099</c:v>
                </c:pt>
                <c:pt idx="81">
                  <c:v>1.5419320594479731</c:v>
                </c:pt>
                <c:pt idx="82">
                  <c:v>1.7869972837991679</c:v>
                </c:pt>
                <c:pt idx="83">
                  <c:v>1.7885935225618685</c:v>
                </c:pt>
                <c:pt idx="84">
                  <c:v>1.9060511849121939</c:v>
                </c:pt>
                <c:pt idx="85">
                  <c:v>2.3034281137364827</c:v>
                </c:pt>
                <c:pt idx="86">
                  <c:v>3.0287791555949215</c:v>
                </c:pt>
                <c:pt idx="87">
                  <c:v>3.3826949617626552</c:v>
                </c:pt>
                <c:pt idx="88">
                  <c:v>3.2178879798615481</c:v>
                </c:pt>
                <c:pt idx="89">
                  <c:v>4.5991756272401441</c:v>
                </c:pt>
                <c:pt idx="90">
                  <c:v>4.3227736406011354</c:v>
                </c:pt>
                <c:pt idx="91">
                  <c:v>4.5150764805348924</c:v>
                </c:pt>
                <c:pt idx="92">
                  <c:v>3.6171943397662818</c:v>
                </c:pt>
                <c:pt idx="93">
                  <c:v>3.9977382151173892</c:v>
                </c:pt>
                <c:pt idx="94">
                  <c:v>3.3265139822262277</c:v>
                </c:pt>
                <c:pt idx="96">
                  <c:v>2.0158005525588738</c:v>
                </c:pt>
                <c:pt idx="97">
                  <c:v>1.8176822047583161</c:v>
                </c:pt>
                <c:pt idx="98">
                  <c:v>1.9939909723528277</c:v>
                </c:pt>
                <c:pt idx="99">
                  <c:v>2.1557182883341826</c:v>
                </c:pt>
                <c:pt idx="100">
                  <c:v>1.5356207241782081</c:v>
                </c:pt>
                <c:pt idx="101">
                  <c:v>2.0980234096284125</c:v>
                </c:pt>
                <c:pt idx="102">
                  <c:v>1.8256109613656781</c:v>
                </c:pt>
                <c:pt idx="103">
                  <c:v>1.806278896103896</c:v>
                </c:pt>
                <c:pt idx="104">
                  <c:v>2.4738900100908174</c:v>
                </c:pt>
                <c:pt idx="105">
                  <c:v>2.6175772118905556</c:v>
                </c:pt>
                <c:pt idx="106">
                  <c:v>2.3603964450484605</c:v>
                </c:pt>
                <c:pt idx="107">
                  <c:v>1.895636690109219</c:v>
                </c:pt>
                <c:pt idx="108">
                  <c:v>1.9028609061582682</c:v>
                </c:pt>
                <c:pt idx="109">
                  <c:v>2.0234726902991129</c:v>
                </c:pt>
                <c:pt idx="110">
                  <c:v>3.4325670916818463</c:v>
                </c:pt>
                <c:pt idx="112">
                  <c:v>5.1530382958160486</c:v>
                </c:pt>
                <c:pt idx="113">
                  <c:v>5.8261109488102738</c:v>
                </c:pt>
                <c:pt idx="114">
                  <c:v>4.8239262972496855</c:v>
                </c:pt>
                <c:pt idx="115">
                  <c:v>9.018475788105297</c:v>
                </c:pt>
                <c:pt idx="116">
                  <c:v>9.1796656223140207</c:v>
                </c:pt>
                <c:pt idx="117">
                  <c:v>10.547778880392155</c:v>
                </c:pt>
                <c:pt idx="118">
                  <c:v>9.2061262103873247</c:v>
                </c:pt>
                <c:pt idx="119">
                  <c:v>8.7930636257989487</c:v>
                </c:pt>
                <c:pt idx="120">
                  <c:v>8.8226263778031768</c:v>
                </c:pt>
                <c:pt idx="121">
                  <c:v>8.467596549603531</c:v>
                </c:pt>
                <c:pt idx="122">
                  <c:v>8.4483559943419611</c:v>
                </c:pt>
                <c:pt idx="123">
                  <c:v>7.9838403041825607</c:v>
                </c:pt>
                <c:pt idx="124">
                  <c:v>8.1141382561805688</c:v>
                </c:pt>
                <c:pt idx="125">
                  <c:v>6.7384732638253784</c:v>
                </c:pt>
                <c:pt idx="126">
                  <c:v>7.6081869249015845</c:v>
                </c:pt>
                <c:pt idx="128">
                  <c:v>1.9330763516810041</c:v>
                </c:pt>
                <c:pt idx="129">
                  <c:v>1.6798212345476538</c:v>
                </c:pt>
                <c:pt idx="130">
                  <c:v>1.7685063942228518</c:v>
                </c:pt>
                <c:pt idx="131">
                  <c:v>2.0455178820250812</c:v>
                </c:pt>
                <c:pt idx="132">
                  <c:v>1.953838024786257</c:v>
                </c:pt>
                <c:pt idx="133">
                  <c:v>1.7880265276479799</c:v>
                </c:pt>
                <c:pt idx="134">
                  <c:v>1.5275256334858978</c:v>
                </c:pt>
                <c:pt idx="135">
                  <c:v>1.0474427415188565</c:v>
                </c:pt>
                <c:pt idx="136">
                  <c:v>0.33634283227045259</c:v>
                </c:pt>
                <c:pt idx="137">
                  <c:v>0.28479931464587477</c:v>
                </c:pt>
                <c:pt idx="138">
                  <c:v>0.30123165211266145</c:v>
                </c:pt>
                <c:pt idx="139">
                  <c:v>0.36055307481098381</c:v>
                </c:pt>
                <c:pt idx="140">
                  <c:v>0.34554207587136676</c:v>
                </c:pt>
                <c:pt idx="141">
                  <c:v>0.28932601962433135</c:v>
                </c:pt>
                <c:pt idx="142">
                  <c:v>0.37414600645112733</c:v>
                </c:pt>
              </c:numCache>
            </c:numRef>
          </c:val>
        </c:ser>
        <c:gapWidth val="92"/>
        <c:overlap val="100"/>
        <c:axId val="101911936"/>
        <c:axId val="102219776"/>
      </c:barChart>
      <c:lineChart>
        <c:grouping val="standard"/>
        <c:ser>
          <c:idx val="2"/>
          <c:order val="3"/>
          <c:tx>
            <c:strRef>
              <c:f>'data_panel 4 wiiw'!$A$6</c:f>
              <c:strCache>
                <c:ptCount val="1"/>
                <c:pt idx="0">
                  <c:v>Current account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triangle"/>
            <c:size val="5"/>
            <c:spPr>
              <a:solidFill>
                <a:schemeClr val="tx1">
                  <a:lumMod val="95000"/>
                  <a:lumOff val="5000"/>
                </a:schemeClr>
              </a:solidFill>
              <a:ln w="6350">
                <a:solidFill>
                  <a:prstClr val="black">
                    <a:lumMod val="95000"/>
                    <a:lumOff val="5000"/>
                  </a:prstClr>
                </a:solidFill>
              </a:ln>
            </c:spPr>
          </c:marker>
          <c:cat>
            <c:strRef>
              <c:f>'data_panel 4 wiiw'!$B$2:$EX$2</c:f>
              <c:strCache>
                <c:ptCount val="143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4">
                  <c:v>1995</c:v>
                </c:pt>
                <c:pt idx="65">
                  <c:v>1996</c:v>
                </c:pt>
                <c:pt idx="66">
                  <c:v>1997</c:v>
                </c:pt>
                <c:pt idx="67">
                  <c:v>1998</c:v>
                </c:pt>
                <c:pt idx="68">
                  <c:v>1999</c:v>
                </c:pt>
                <c:pt idx="69">
                  <c:v>2000</c:v>
                </c:pt>
                <c:pt idx="70">
                  <c:v>2001</c:v>
                </c:pt>
                <c:pt idx="71">
                  <c:v>2002</c:v>
                </c:pt>
                <c:pt idx="72">
                  <c:v>2003</c:v>
                </c:pt>
                <c:pt idx="73">
                  <c:v>2004</c:v>
                </c:pt>
                <c:pt idx="74">
                  <c:v>2005</c:v>
                </c:pt>
                <c:pt idx="75">
                  <c:v>2006</c:v>
                </c:pt>
                <c:pt idx="76">
                  <c:v>2007</c:v>
                </c:pt>
                <c:pt idx="77">
                  <c:v>2008</c:v>
                </c:pt>
                <c:pt idx="78">
                  <c:v>2009</c:v>
                </c:pt>
                <c:pt idx="80">
                  <c:v>1995</c:v>
                </c:pt>
                <c:pt idx="81">
                  <c:v>1996</c:v>
                </c:pt>
                <c:pt idx="82">
                  <c:v>1997</c:v>
                </c:pt>
                <c:pt idx="83">
                  <c:v>1998</c:v>
                </c:pt>
                <c:pt idx="84">
                  <c:v>1999</c:v>
                </c:pt>
                <c:pt idx="85">
                  <c:v>2000</c:v>
                </c:pt>
                <c:pt idx="86">
                  <c:v>2001</c:v>
                </c:pt>
                <c:pt idx="87">
                  <c:v>2002</c:v>
                </c:pt>
                <c:pt idx="88">
                  <c:v>2003</c:v>
                </c:pt>
                <c:pt idx="89">
                  <c:v>2004</c:v>
                </c:pt>
                <c:pt idx="90">
                  <c:v>2005</c:v>
                </c:pt>
                <c:pt idx="91">
                  <c:v>2006</c:v>
                </c:pt>
                <c:pt idx="92">
                  <c:v>2007</c:v>
                </c:pt>
                <c:pt idx="93">
                  <c:v>2008</c:v>
                </c:pt>
                <c:pt idx="94">
                  <c:v>2009</c:v>
                </c:pt>
                <c:pt idx="96">
                  <c:v>1995</c:v>
                </c:pt>
                <c:pt idx="97">
                  <c:v>1996</c:v>
                </c:pt>
                <c:pt idx="98">
                  <c:v>1997</c:v>
                </c:pt>
                <c:pt idx="99">
                  <c:v>1998</c:v>
                </c:pt>
                <c:pt idx="100">
                  <c:v>1999</c:v>
                </c:pt>
                <c:pt idx="101">
                  <c:v>2000</c:v>
                </c:pt>
                <c:pt idx="102">
                  <c:v>2001</c:v>
                </c:pt>
                <c:pt idx="103">
                  <c:v>2002</c:v>
                </c:pt>
                <c:pt idx="104">
                  <c:v>2003</c:v>
                </c:pt>
                <c:pt idx="105">
                  <c:v>2004</c:v>
                </c:pt>
                <c:pt idx="106">
                  <c:v>2005</c:v>
                </c:pt>
                <c:pt idx="107">
                  <c:v>2006</c:v>
                </c:pt>
                <c:pt idx="108">
                  <c:v>2007</c:v>
                </c:pt>
                <c:pt idx="109">
                  <c:v>2008</c:v>
                </c:pt>
                <c:pt idx="110">
                  <c:v>2009</c:v>
                </c:pt>
                <c:pt idx="112">
                  <c:v>1995</c:v>
                </c:pt>
                <c:pt idx="113">
                  <c:v>1996</c:v>
                </c:pt>
                <c:pt idx="114">
                  <c:v>1997</c:v>
                </c:pt>
                <c:pt idx="115">
                  <c:v>1998</c:v>
                </c:pt>
                <c:pt idx="116">
                  <c:v>1999</c:v>
                </c:pt>
                <c:pt idx="117">
                  <c:v>2000</c:v>
                </c:pt>
                <c:pt idx="118">
                  <c:v>2001</c:v>
                </c:pt>
                <c:pt idx="119">
                  <c:v>2002</c:v>
                </c:pt>
                <c:pt idx="120">
                  <c:v>2003</c:v>
                </c:pt>
                <c:pt idx="121">
                  <c:v>2004</c:v>
                </c:pt>
                <c:pt idx="122">
                  <c:v>2005</c:v>
                </c:pt>
                <c:pt idx="123">
                  <c:v>2006</c:v>
                </c:pt>
                <c:pt idx="124">
                  <c:v>2007</c:v>
                </c:pt>
                <c:pt idx="125">
                  <c:v>2008</c:v>
                </c:pt>
                <c:pt idx="126">
                  <c:v>2009</c:v>
                </c:pt>
                <c:pt idx="128">
                  <c:v>1995</c:v>
                </c:pt>
                <c:pt idx="129">
                  <c:v>1996</c:v>
                </c:pt>
                <c:pt idx="130">
                  <c:v>1997</c:v>
                </c:pt>
                <c:pt idx="131">
                  <c:v>1998</c:v>
                </c:pt>
                <c:pt idx="132">
                  <c:v>1999</c:v>
                </c:pt>
                <c:pt idx="133">
                  <c:v>2000</c:v>
                </c:pt>
                <c:pt idx="134">
                  <c:v>2001</c:v>
                </c:pt>
                <c:pt idx="135">
                  <c:v>2002</c:v>
                </c:pt>
                <c:pt idx="136">
                  <c:v>2003</c:v>
                </c:pt>
                <c:pt idx="137">
                  <c:v>2004</c:v>
                </c:pt>
                <c:pt idx="138">
                  <c:v>2005</c:v>
                </c:pt>
                <c:pt idx="139">
                  <c:v>2006</c:v>
                </c:pt>
                <c:pt idx="140">
                  <c:v>2007</c:v>
                </c:pt>
                <c:pt idx="141">
                  <c:v>2008</c:v>
                </c:pt>
                <c:pt idx="142">
                  <c:v>2009</c:v>
                </c:pt>
              </c:strCache>
            </c:strRef>
          </c:cat>
          <c:val>
            <c:numRef>
              <c:f>'data_panel 4 wiiw'!$B$6:$EX$6</c:f>
              <c:numCache>
                <c:formatCode>General</c:formatCode>
                <c:ptCount val="143"/>
                <c:pt idx="0">
                  <c:v>-2.2618152258166782</c:v>
                </c:pt>
                <c:pt idx="1">
                  <c:v>-2.4991085468635097</c:v>
                </c:pt>
                <c:pt idx="2">
                  <c:v>-3.3569901568424472</c:v>
                </c:pt>
                <c:pt idx="3">
                  <c:v>-4.1796112138218184</c:v>
                </c:pt>
                <c:pt idx="4">
                  <c:v>-3.1436012236072002</c:v>
                </c:pt>
                <c:pt idx="5">
                  <c:v>-2.919506264374939</c:v>
                </c:pt>
                <c:pt idx="6">
                  <c:v>-2.8006821324302567</c:v>
                </c:pt>
                <c:pt idx="7">
                  <c:v>-1.0797582033583222</c:v>
                </c:pt>
                <c:pt idx="8">
                  <c:v>0.11714619958603822</c:v>
                </c:pt>
                <c:pt idx="9">
                  <c:v>0.54251900084916149</c:v>
                </c:pt>
                <c:pt idx="10">
                  <c:v>0.66728577726050065</c:v>
                </c:pt>
                <c:pt idx="11">
                  <c:v>0.91311548834167378</c:v>
                </c:pt>
                <c:pt idx="12">
                  <c:v>0.1380740386682362</c:v>
                </c:pt>
                <c:pt idx="13">
                  <c:v>-1.4309749744339653</c:v>
                </c:pt>
                <c:pt idx="14">
                  <c:v>-0.66795102710024445</c:v>
                </c:pt>
                <c:pt idx="16">
                  <c:v>-3.6115379561245602</c:v>
                </c:pt>
                <c:pt idx="17">
                  <c:v>-4.5267820153936524</c:v>
                </c:pt>
                <c:pt idx="18">
                  <c:v>-2.4011839675651072</c:v>
                </c:pt>
                <c:pt idx="19">
                  <c:v>9.7642815167203043</c:v>
                </c:pt>
                <c:pt idx="20">
                  <c:v>5.8575058840342775</c:v>
                </c:pt>
                <c:pt idx="21">
                  <c:v>3.6132123244281367</c:v>
                </c:pt>
                <c:pt idx="22">
                  <c:v>2.7072272081136894</c:v>
                </c:pt>
                <c:pt idx="23">
                  <c:v>2.3030670251352388</c:v>
                </c:pt>
                <c:pt idx="24">
                  <c:v>3.1787840504677956</c:v>
                </c:pt>
                <c:pt idx="25">
                  <c:v>3.6396664201183193</c:v>
                </c:pt>
                <c:pt idx="26">
                  <c:v>1.9156192172547108</c:v>
                </c:pt>
                <c:pt idx="27">
                  <c:v>2.78695002878302</c:v>
                </c:pt>
                <c:pt idx="28">
                  <c:v>3.3469262115002638</c:v>
                </c:pt>
                <c:pt idx="29">
                  <c:v>1.8579471218123593</c:v>
                </c:pt>
                <c:pt idx="30">
                  <c:v>5.8102309575938715</c:v>
                </c:pt>
                <c:pt idx="32">
                  <c:v>-1.6215208824112199</c:v>
                </c:pt>
                <c:pt idx="33">
                  <c:v>-0.54265528951268294</c:v>
                </c:pt>
                <c:pt idx="34">
                  <c:v>-0.58651299283735348</c:v>
                </c:pt>
                <c:pt idx="35">
                  <c:v>-1.9406616876079903</c:v>
                </c:pt>
                <c:pt idx="36">
                  <c:v>-0.92212529916936514</c:v>
                </c:pt>
                <c:pt idx="37">
                  <c:v>-0.63406219076711257</c:v>
                </c:pt>
                <c:pt idx="38">
                  <c:v>0.85240755943958324</c:v>
                </c:pt>
                <c:pt idx="39">
                  <c:v>-0.61524940875584988</c:v>
                </c:pt>
                <c:pt idx="40">
                  <c:v>0.66824454314420256</c:v>
                </c:pt>
                <c:pt idx="41">
                  <c:v>0.25101411616296232</c:v>
                </c:pt>
                <c:pt idx="42">
                  <c:v>-0.76714333018556202</c:v>
                </c:pt>
                <c:pt idx="43">
                  <c:v>0.53937486558176206</c:v>
                </c:pt>
                <c:pt idx="44">
                  <c:v>-1.417532558636045</c:v>
                </c:pt>
                <c:pt idx="45">
                  <c:v>-3.4390303168553982</c:v>
                </c:pt>
                <c:pt idx="46">
                  <c:v>-4.8001552973656745</c:v>
                </c:pt>
                <c:pt idx="48">
                  <c:v>-0.35641212267807182</c:v>
                </c:pt>
                <c:pt idx="49">
                  <c:v>-1.0110039621810862</c:v>
                </c:pt>
                <c:pt idx="50">
                  <c:v>-1.157303983910736</c:v>
                </c:pt>
                <c:pt idx="51">
                  <c:v>-1.7988006986078298</c:v>
                </c:pt>
                <c:pt idx="52">
                  <c:v>-3.6166494079969933</c:v>
                </c:pt>
                <c:pt idx="53">
                  <c:v>-4.9276284160808714</c:v>
                </c:pt>
                <c:pt idx="54">
                  <c:v>-4.8211323837439863</c:v>
                </c:pt>
                <c:pt idx="55">
                  <c:v>-4.0083980984332124</c:v>
                </c:pt>
                <c:pt idx="56">
                  <c:v>-3.8615295651664812</c:v>
                </c:pt>
                <c:pt idx="57">
                  <c:v>-5.1548047208619483</c:v>
                </c:pt>
                <c:pt idx="58">
                  <c:v>-7.2683452208627406</c:v>
                </c:pt>
                <c:pt idx="59">
                  <c:v>-8.8908016974125612</c:v>
                </c:pt>
                <c:pt idx="60">
                  <c:v>-10.087848930482473</c:v>
                </c:pt>
                <c:pt idx="61">
                  <c:v>-10.31430057076032</c:v>
                </c:pt>
                <c:pt idx="62">
                  <c:v>-6.5081967067686319</c:v>
                </c:pt>
                <c:pt idx="64">
                  <c:v>-0.66077320892038693</c:v>
                </c:pt>
                <c:pt idx="65">
                  <c:v>-3.6407152127455662</c:v>
                </c:pt>
                <c:pt idx="66">
                  <c:v>-4.4068526369620091</c:v>
                </c:pt>
                <c:pt idx="67">
                  <c:v>-4.2396324229647702</c:v>
                </c:pt>
                <c:pt idx="68">
                  <c:v>-6.1219444322850345</c:v>
                </c:pt>
                <c:pt idx="69">
                  <c:v>-5.7892838478568684</c:v>
                </c:pt>
                <c:pt idx="70">
                  <c:v>-3.8003637557009604</c:v>
                </c:pt>
                <c:pt idx="71">
                  <c:v>-4.1798537225471994</c:v>
                </c:pt>
                <c:pt idx="72">
                  <c:v>-4.0656264646406894</c:v>
                </c:pt>
                <c:pt idx="73">
                  <c:v>-5.3248109490615034</c:v>
                </c:pt>
                <c:pt idx="74">
                  <c:v>-2.943453911009434</c:v>
                </c:pt>
                <c:pt idx="75">
                  <c:v>-3.8438184016886567</c:v>
                </c:pt>
                <c:pt idx="76">
                  <c:v>-4.8789190143954775</c:v>
                </c:pt>
                <c:pt idx="77">
                  <c:v>-4.5417116691043322</c:v>
                </c:pt>
                <c:pt idx="78">
                  <c:v>-1.8000067612718955</c:v>
                </c:pt>
                <c:pt idx="80">
                  <c:v>-3.7045880246176646</c:v>
                </c:pt>
                <c:pt idx="81">
                  <c:v>-5.6513181174805398</c:v>
                </c:pt>
                <c:pt idx="82">
                  <c:v>-3.6736616139490037</c:v>
                </c:pt>
                <c:pt idx="83">
                  <c:v>-5.4201464701601161</c:v>
                </c:pt>
                <c:pt idx="84">
                  <c:v>-4.0131194795033869</c:v>
                </c:pt>
                <c:pt idx="85">
                  <c:v>-4.1210913095714847</c:v>
                </c:pt>
                <c:pt idx="86">
                  <c:v>-5.5979627989371128</c:v>
                </c:pt>
                <c:pt idx="87">
                  <c:v>-2.9941044667067191</c:v>
                </c:pt>
                <c:pt idx="88">
                  <c:v>-5.4539458779106349</c:v>
                </c:pt>
                <c:pt idx="89">
                  <c:v>-8.017841497411391</c:v>
                </c:pt>
                <c:pt idx="90">
                  <c:v>-9.3782971011625413</c:v>
                </c:pt>
                <c:pt idx="91">
                  <c:v>-12.081417270801374</c:v>
                </c:pt>
                <c:pt idx="92">
                  <c:v>-16.423527844390847</c:v>
                </c:pt>
                <c:pt idx="93">
                  <c:v>-14.006152054880754</c:v>
                </c:pt>
                <c:pt idx="94">
                  <c:v>-5.7755893434057768</c:v>
                </c:pt>
                <c:pt idx="96">
                  <c:v>-5.1857321405078292</c:v>
                </c:pt>
                <c:pt idx="97">
                  <c:v>-7.5391753687156848</c:v>
                </c:pt>
                <c:pt idx="98">
                  <c:v>-8.8776941884521356</c:v>
                </c:pt>
                <c:pt idx="99">
                  <c:v>-10.299482085243676</c:v>
                </c:pt>
                <c:pt idx="100">
                  <c:v>-8.9392791590188487</c:v>
                </c:pt>
                <c:pt idx="101">
                  <c:v>-5.3894496332224424</c:v>
                </c:pt>
                <c:pt idx="102">
                  <c:v>-5.7071578316861276</c:v>
                </c:pt>
                <c:pt idx="103">
                  <c:v>-6.8981720779220765</c:v>
                </c:pt>
                <c:pt idx="104">
                  <c:v>-8.3613269424823446</c:v>
                </c:pt>
                <c:pt idx="105">
                  <c:v>-10.044537762975498</c:v>
                </c:pt>
                <c:pt idx="106">
                  <c:v>-9.3163334644683662</c:v>
                </c:pt>
                <c:pt idx="107">
                  <c:v>-15.449947628310637</c:v>
                </c:pt>
                <c:pt idx="108">
                  <c:v>-17.678625246966629</c:v>
                </c:pt>
                <c:pt idx="109">
                  <c:v>-12.071661113391798</c:v>
                </c:pt>
                <c:pt idx="110">
                  <c:v>5.8568937462052215</c:v>
                </c:pt>
                <c:pt idx="112">
                  <c:v>-5.8091249546973787</c:v>
                </c:pt>
                <c:pt idx="113">
                  <c:v>-4.4852046612782805</c:v>
                </c:pt>
                <c:pt idx="114">
                  <c:v>-10.41553312559275</c:v>
                </c:pt>
                <c:pt idx="115">
                  <c:v>-5.8567625392698517</c:v>
                </c:pt>
                <c:pt idx="116">
                  <c:v>-6.2526683672054775</c:v>
                </c:pt>
                <c:pt idx="117">
                  <c:v>-3.4670889031580177</c:v>
                </c:pt>
                <c:pt idx="118">
                  <c:v>-5.2967071963028722</c:v>
                </c:pt>
                <c:pt idx="119">
                  <c:v>-9.4528423397251462</c:v>
                </c:pt>
                <c:pt idx="120">
                  <c:v>-8.3348175598631702</c:v>
                </c:pt>
                <c:pt idx="121">
                  <c:v>-6.8180041947234784</c:v>
                </c:pt>
                <c:pt idx="122">
                  <c:v>-7.4047761323287418</c:v>
                </c:pt>
                <c:pt idx="123">
                  <c:v>-6.5241108911921915</c:v>
                </c:pt>
                <c:pt idx="124">
                  <c:v>-11.526510887821551</c:v>
                </c:pt>
                <c:pt idx="125">
                  <c:v>-14.291177367233608</c:v>
                </c:pt>
                <c:pt idx="126">
                  <c:v>-6.9513834945130171</c:v>
                </c:pt>
                <c:pt idx="128">
                  <c:v>-1.0276335857731198</c:v>
                </c:pt>
                <c:pt idx="129">
                  <c:v>-0.99920047561450664</c:v>
                </c:pt>
                <c:pt idx="130">
                  <c:v>-1.0342096803280616</c:v>
                </c:pt>
                <c:pt idx="131">
                  <c:v>0.74314909428704712</c:v>
                </c:pt>
                <c:pt idx="132">
                  <c:v>-0.37027252057514332</c:v>
                </c:pt>
                <c:pt idx="133">
                  <c:v>-3.7231786637842053</c:v>
                </c:pt>
                <c:pt idx="134">
                  <c:v>1.9228310619039168</c:v>
                </c:pt>
                <c:pt idx="135">
                  <c:v>-0.2695023247804374</c:v>
                </c:pt>
                <c:pt idx="136">
                  <c:v>-2.4780552789337267</c:v>
                </c:pt>
                <c:pt idx="137">
                  <c:v>-3.6794439656710987</c:v>
                </c:pt>
                <c:pt idx="138">
                  <c:v>-4.5986512943223934</c:v>
                </c:pt>
                <c:pt idx="139">
                  <c:v>-6.0842386528769605</c:v>
                </c:pt>
                <c:pt idx="140">
                  <c:v>-5.9019449258617414</c:v>
                </c:pt>
                <c:pt idx="141">
                  <c:v>-5.7435254231718424</c:v>
                </c:pt>
                <c:pt idx="142">
                  <c:v>-2.3451256863683265</c:v>
                </c:pt>
              </c:numCache>
            </c:numRef>
          </c:val>
        </c:ser>
        <c:marker val="1"/>
        <c:axId val="101911936"/>
        <c:axId val="102219776"/>
      </c:lineChart>
      <c:catAx>
        <c:axId val="101911936"/>
        <c:scaling>
          <c:orientation val="minMax"/>
        </c:scaling>
        <c:delete val="1"/>
        <c:axPos val="b"/>
        <c:numFmt formatCode="General" sourceLinked="1"/>
        <c:tickLblPos val="none"/>
        <c:crossAx val="102219776"/>
        <c:crossesAt val="-30"/>
        <c:auto val="1"/>
        <c:lblAlgn val="ctr"/>
        <c:lblOffset val="0"/>
        <c:tickLblSkip val="1"/>
        <c:tickMarkSkip val="1"/>
      </c:catAx>
      <c:valAx>
        <c:axId val="102219776"/>
        <c:scaling>
          <c:orientation val="minMax"/>
          <c:max val="15"/>
          <c:min val="-25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1911936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5.0720943493902125E-2"/>
          <c:y val="2.1987852311502482E-3"/>
          <c:w val="0.9207920792079205"/>
          <c:h val="9.03954802259887E-2"/>
        </c:manualLayout>
      </c:layout>
      <c:spPr>
        <a:noFill/>
        <a:ln>
          <a:noFill/>
        </a:ln>
      </c:spPr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1798861895852086"/>
          <c:y val="0.21171632883195804"/>
          <c:w val="0.88201138104147858"/>
          <c:h val="0.54954309690577585"/>
        </c:manualLayout>
      </c:layout>
      <c:lineChart>
        <c:grouping val="standard"/>
        <c:ser>
          <c:idx val="5"/>
          <c:order val="0"/>
          <c:tx>
            <c:strRef>
              <c:f>Tabelle1!$A$2</c:f>
              <c:strCache>
                <c:ptCount val="1"/>
                <c:pt idx="0">
                  <c:v>LATAM-8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Tabelle1!$B$1:$S$1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Tabelle1!$B$2:$S$2</c:f>
              <c:numCache>
                <c:formatCode>0.0</c:formatCode>
                <c:ptCount val="8"/>
                <c:pt idx="0">
                  <c:v>83.734935737268202</c:v>
                </c:pt>
                <c:pt idx="1">
                  <c:v>88.828824689062671</c:v>
                </c:pt>
                <c:pt idx="2">
                  <c:v>94.41312500000025</c:v>
                </c:pt>
                <c:pt idx="3">
                  <c:v>100</c:v>
                </c:pt>
                <c:pt idx="4">
                  <c:v>99.689250000000001</c:v>
                </c:pt>
                <c:pt idx="5">
                  <c:v>105.84244434468751</c:v>
                </c:pt>
                <c:pt idx="6">
                  <c:v>110.59384397437616</c:v>
                </c:pt>
                <c:pt idx="7">
                  <c:v>115.17270559952465</c:v>
                </c:pt>
              </c:numCache>
            </c:numRef>
          </c:val>
        </c:ser>
        <c:ser>
          <c:idx val="6"/>
          <c:order val="1"/>
          <c:tx>
            <c:strRef>
              <c:f>Tabelle1!$A$3</c:f>
              <c:strCache>
                <c:ptCount val="1"/>
                <c:pt idx="0">
                  <c:v>ASIA-6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none"/>
          </c:marker>
          <c:cat>
            <c:numRef>
              <c:f>Tabelle1!$B$1:$S$1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Tabelle1!$B$3:$S$3</c:f>
              <c:numCache>
                <c:formatCode>0.0</c:formatCode>
                <c:ptCount val="8"/>
                <c:pt idx="0">
                  <c:v>85.976867532285084</c:v>
                </c:pt>
                <c:pt idx="1">
                  <c:v>90.89312518500023</c:v>
                </c:pt>
                <c:pt idx="2">
                  <c:v>96.683499999999981</c:v>
                </c:pt>
                <c:pt idx="3">
                  <c:v>100</c:v>
                </c:pt>
                <c:pt idx="4">
                  <c:v>99.988666666666674</c:v>
                </c:pt>
                <c:pt idx="5">
                  <c:v>107.09886075333334</c:v>
                </c:pt>
                <c:pt idx="6">
                  <c:v>112.24745998594902</c:v>
                </c:pt>
                <c:pt idx="7">
                  <c:v>117.73729617476137</c:v>
                </c:pt>
              </c:numCache>
            </c:numRef>
          </c:val>
        </c:ser>
        <c:ser>
          <c:idx val="4"/>
          <c:order val="2"/>
          <c:tx>
            <c:strRef>
              <c:f>Tabelle1!$A$5</c:f>
              <c:strCache>
                <c:ptCount val="1"/>
                <c:pt idx="0">
                  <c:v>EU-COH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Tabelle1!$B$1:$S$1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Tabelle1!$B$5:$S$5</c:f>
              <c:numCache>
                <c:formatCode>0.0</c:formatCode>
                <c:ptCount val="8"/>
                <c:pt idx="0">
                  <c:v>92.476768695141601</c:v>
                </c:pt>
                <c:pt idx="1">
                  <c:v>96.15493536000001</c:v>
                </c:pt>
                <c:pt idx="2">
                  <c:v>100.17599999999995</c:v>
                </c:pt>
                <c:pt idx="3">
                  <c:v>100</c:v>
                </c:pt>
                <c:pt idx="4">
                  <c:v>96.037750000000003</c:v>
                </c:pt>
                <c:pt idx="5">
                  <c:v>95.205342801874664</c:v>
                </c:pt>
                <c:pt idx="6">
                  <c:v>95.283173169615523</c:v>
                </c:pt>
                <c:pt idx="7">
                  <c:v>96.693602340458497</c:v>
                </c:pt>
              </c:numCache>
            </c:numRef>
          </c:val>
        </c:ser>
        <c:ser>
          <c:idx val="1"/>
          <c:order val="3"/>
          <c:tx>
            <c:strRef>
              <c:f>Tabelle1!$A$6</c:f>
              <c:strCache>
                <c:ptCount val="1"/>
                <c:pt idx="0">
                  <c:v>CE-5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Tabelle1!$B$1:$S$1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Tabelle1!$B$6:$S$6</c:f>
              <c:numCache>
                <c:formatCode>0.0</c:formatCode>
                <c:ptCount val="8"/>
                <c:pt idx="0">
                  <c:v>84.749040917682919</c:v>
                </c:pt>
                <c:pt idx="1">
                  <c:v>90.41170694720023</c:v>
                </c:pt>
                <c:pt idx="2">
                  <c:v>96.440800000000024</c:v>
                </c:pt>
                <c:pt idx="3">
                  <c:v>100</c:v>
                </c:pt>
                <c:pt idx="4">
                  <c:v>95.756</c:v>
                </c:pt>
                <c:pt idx="5">
                  <c:v>97.849417672000001</c:v>
                </c:pt>
                <c:pt idx="6">
                  <c:v>100.70564217384565</c:v>
                </c:pt>
                <c:pt idx="7">
                  <c:v>104.29277714807805</c:v>
                </c:pt>
              </c:numCache>
            </c:numRef>
          </c:val>
        </c:ser>
        <c:ser>
          <c:idx val="0"/>
          <c:order val="4"/>
          <c:tx>
            <c:strRef>
              <c:f>Tabelle1!$A$7</c:f>
              <c:strCache>
                <c:ptCount val="1"/>
                <c:pt idx="0">
                  <c:v>SEE-2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Tabelle1!$B$1:$S$1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Tabelle1!$B$7:$S$7</c:f>
              <c:numCache>
                <c:formatCode>0.0</c:formatCode>
                <c:ptCount val="8"/>
                <c:pt idx="0">
                  <c:v>81.282393415116587</c:v>
                </c:pt>
                <c:pt idx="1">
                  <c:v>87.493090440000216</c:v>
                </c:pt>
                <c:pt idx="2">
                  <c:v>93.318000000000012</c:v>
                </c:pt>
                <c:pt idx="3">
                  <c:v>100</c:v>
                </c:pt>
                <c:pt idx="4">
                  <c:v>93.916500000000127</c:v>
                </c:pt>
                <c:pt idx="5">
                  <c:v>93.00550994999999</c:v>
                </c:pt>
                <c:pt idx="6">
                  <c:v>94.647057200617496</c:v>
                </c:pt>
                <c:pt idx="7">
                  <c:v>98.641163014483539</c:v>
                </c:pt>
              </c:numCache>
            </c:numRef>
          </c:val>
        </c:ser>
        <c:ser>
          <c:idx val="2"/>
          <c:order val="5"/>
          <c:tx>
            <c:strRef>
              <c:f>Tabelle1!$A$8</c:f>
              <c:strCache>
                <c:ptCount val="1"/>
                <c:pt idx="0">
                  <c:v>B-3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Tabelle1!$B$1:$S$1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Tabelle1!$B$8:$S$8</c:f>
              <c:numCache>
                <c:formatCode>0.0</c:formatCode>
                <c:ptCount val="8"/>
                <c:pt idx="0">
                  <c:v>83.569085967181579</c:v>
                </c:pt>
                <c:pt idx="1">
                  <c:v>93.075162571111079</c:v>
                </c:pt>
                <c:pt idx="2">
                  <c:v>102.18233333333301</c:v>
                </c:pt>
                <c:pt idx="3">
                  <c:v>100</c:v>
                </c:pt>
                <c:pt idx="4">
                  <c:v>84.454333333333338</c:v>
                </c:pt>
                <c:pt idx="5">
                  <c:v>85.044106094444444</c:v>
                </c:pt>
                <c:pt idx="6">
                  <c:v>87.865302573950459</c:v>
                </c:pt>
                <c:pt idx="7">
                  <c:v>90.770422361387531</c:v>
                </c:pt>
              </c:numCache>
            </c:numRef>
          </c:val>
        </c:ser>
        <c:ser>
          <c:idx val="3"/>
          <c:order val="6"/>
          <c:tx>
            <c:strRef>
              <c:f>Tabelle1!$A$9</c:f>
              <c:strCache>
                <c:ptCount val="1"/>
                <c:pt idx="0">
                  <c:v>WB-6</c:v>
                </c:pt>
              </c:strCache>
            </c:strRef>
          </c:tx>
          <c:spPr>
            <a:ln>
              <a:solidFill>
                <a:srgbClr val="009E47"/>
              </a:solidFill>
            </a:ln>
          </c:spPr>
          <c:marker>
            <c:symbol val="none"/>
          </c:marker>
          <c:cat>
            <c:numRef>
              <c:f>Tabelle1!$B$1:$S$1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Tabelle1!$B$9:$S$9</c:f>
              <c:numCache>
                <c:formatCode>0.0</c:formatCode>
                <c:ptCount val="8"/>
                <c:pt idx="0">
                  <c:v>83.003318934691436</c:v>
                </c:pt>
                <c:pt idx="1">
                  <c:v>87.993426130555548</c:v>
                </c:pt>
                <c:pt idx="2">
                  <c:v>94.483666666666664</c:v>
                </c:pt>
                <c:pt idx="3">
                  <c:v>100</c:v>
                </c:pt>
                <c:pt idx="4">
                  <c:v>97.485666666666674</c:v>
                </c:pt>
                <c:pt idx="5">
                  <c:v>97.903392748333346</c:v>
                </c:pt>
                <c:pt idx="6">
                  <c:v>100.90250001285725</c:v>
                </c:pt>
                <c:pt idx="7">
                  <c:v>105.29360864258348</c:v>
                </c:pt>
              </c:numCache>
            </c:numRef>
          </c:val>
        </c:ser>
        <c:ser>
          <c:idx val="8"/>
          <c:order val="7"/>
          <c:tx>
            <c:strRef>
              <c:f>Tabelle1!$A$11</c:f>
              <c:strCache>
                <c:ptCount val="1"/>
                <c:pt idx="0">
                  <c:v>B-SEE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Tabelle1!$B$1:$S$1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Tabelle1!$B$11:$S$11</c:f>
            </c:numRef>
          </c:val>
        </c:ser>
        <c:ser>
          <c:idx val="9"/>
          <c:order val="8"/>
          <c:tx>
            <c:strRef>
              <c:f>Tabelle1!$A$10</c:f>
              <c:strCache>
                <c:ptCount val="1"/>
                <c:pt idx="0">
                  <c:v>TR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Tabelle1!$B$1:$S$1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Tabelle1!$B$10:$S$10</c:f>
              <c:numCache>
                <c:formatCode>0.0</c:formatCode>
                <c:ptCount val="8"/>
                <c:pt idx="0">
                  <c:v>88.174906862819469</c:v>
                </c:pt>
                <c:pt idx="1">
                  <c:v>94.702768709999958</c:v>
                </c:pt>
                <c:pt idx="2">
                  <c:v>99.341000000000022</c:v>
                </c:pt>
                <c:pt idx="3">
                  <c:v>100</c:v>
                </c:pt>
                <c:pt idx="4">
                  <c:v>95.312000000000012</c:v>
                </c:pt>
                <c:pt idx="5">
                  <c:v>102.746336</c:v>
                </c:pt>
                <c:pt idx="6">
                  <c:v>106.44520409600018</c:v>
                </c:pt>
                <c:pt idx="7">
                  <c:v>110.38367664755174</c:v>
                </c:pt>
              </c:numCache>
            </c:numRef>
          </c:val>
        </c:ser>
        <c:marker val="1"/>
        <c:axId val="74553984"/>
        <c:axId val="74568064"/>
      </c:lineChart>
      <c:catAx>
        <c:axId val="74553984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74568064"/>
        <c:crosses val="autoZero"/>
        <c:auto val="1"/>
        <c:lblAlgn val="ctr"/>
        <c:lblOffset val="100"/>
        <c:tickLblSkip val="1"/>
        <c:tickMarkSkip val="1"/>
      </c:catAx>
      <c:valAx>
        <c:axId val="74568064"/>
        <c:scaling>
          <c:orientation val="minMax"/>
          <c:max val="120"/>
          <c:min val="8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4553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556457438865359"/>
          <c:y val="2.4518571786973756E-2"/>
          <c:w val="0.89443542561134859"/>
          <c:h val="0.17458038863618841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1798861895852086"/>
          <c:y val="0.21171632883195812"/>
          <c:w val="0.88201138104147858"/>
          <c:h val="0.54954309690577585"/>
        </c:manualLayout>
      </c:layout>
      <c:lineChart>
        <c:grouping val="standard"/>
        <c:ser>
          <c:idx val="5"/>
          <c:order val="0"/>
          <c:tx>
            <c:strRef>
              <c:f>Tabelle1!$A$2</c:f>
              <c:strCache>
                <c:ptCount val="1"/>
                <c:pt idx="0">
                  <c:v>LATAM-8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Tabelle1!$L$1:$S$1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Tabelle1!$B$2:$S$2</c:f>
              <c:numCache>
                <c:formatCode>0.0</c:formatCode>
                <c:ptCount val="8"/>
                <c:pt idx="0">
                  <c:v>83.734935737268202</c:v>
                </c:pt>
                <c:pt idx="1">
                  <c:v>88.828824689062671</c:v>
                </c:pt>
                <c:pt idx="2">
                  <c:v>94.41312500000025</c:v>
                </c:pt>
                <c:pt idx="3">
                  <c:v>100</c:v>
                </c:pt>
                <c:pt idx="4">
                  <c:v>99.689250000000001</c:v>
                </c:pt>
                <c:pt idx="5">
                  <c:v>105.84244434468751</c:v>
                </c:pt>
                <c:pt idx="6">
                  <c:v>110.59384397437616</c:v>
                </c:pt>
                <c:pt idx="7">
                  <c:v>115.17270559952465</c:v>
                </c:pt>
              </c:numCache>
            </c:numRef>
          </c:val>
        </c:ser>
        <c:ser>
          <c:idx val="6"/>
          <c:order val="1"/>
          <c:tx>
            <c:strRef>
              <c:f>Tabelle1!$A$3</c:f>
              <c:strCache>
                <c:ptCount val="1"/>
                <c:pt idx="0">
                  <c:v>ASIA-6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none"/>
          </c:marker>
          <c:cat>
            <c:numRef>
              <c:f>Tabelle1!$L$1:$S$1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Tabelle1!$B$3:$S$3</c:f>
              <c:numCache>
                <c:formatCode>0.0</c:formatCode>
                <c:ptCount val="8"/>
                <c:pt idx="0">
                  <c:v>85.976867532285084</c:v>
                </c:pt>
                <c:pt idx="1">
                  <c:v>90.89312518500023</c:v>
                </c:pt>
                <c:pt idx="2">
                  <c:v>96.683499999999981</c:v>
                </c:pt>
                <c:pt idx="3">
                  <c:v>100</c:v>
                </c:pt>
                <c:pt idx="4">
                  <c:v>99.988666666666674</c:v>
                </c:pt>
                <c:pt idx="5">
                  <c:v>107.09886075333334</c:v>
                </c:pt>
                <c:pt idx="6">
                  <c:v>112.24745998594902</c:v>
                </c:pt>
                <c:pt idx="7">
                  <c:v>117.73729617476137</c:v>
                </c:pt>
              </c:numCache>
            </c:numRef>
          </c:val>
        </c:ser>
        <c:ser>
          <c:idx val="4"/>
          <c:order val="2"/>
          <c:tx>
            <c:strRef>
              <c:f>Tabelle1!$A$5</c:f>
              <c:strCache>
                <c:ptCount val="1"/>
                <c:pt idx="0">
                  <c:v>EU-COH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Tabelle1!$L$1:$S$1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Tabelle1!$B$5:$S$5</c:f>
              <c:numCache>
                <c:formatCode>0.0</c:formatCode>
                <c:ptCount val="8"/>
                <c:pt idx="0">
                  <c:v>92.476768695141601</c:v>
                </c:pt>
                <c:pt idx="1">
                  <c:v>96.15493536000001</c:v>
                </c:pt>
                <c:pt idx="2">
                  <c:v>100.17599999999995</c:v>
                </c:pt>
                <c:pt idx="3">
                  <c:v>100</c:v>
                </c:pt>
                <c:pt idx="4">
                  <c:v>96.037750000000003</c:v>
                </c:pt>
                <c:pt idx="5">
                  <c:v>95.205342801874664</c:v>
                </c:pt>
                <c:pt idx="6">
                  <c:v>95.283173169615523</c:v>
                </c:pt>
                <c:pt idx="7">
                  <c:v>96.693602340458497</c:v>
                </c:pt>
              </c:numCache>
            </c:numRef>
          </c:val>
        </c:ser>
        <c:ser>
          <c:idx val="1"/>
          <c:order val="3"/>
          <c:tx>
            <c:strRef>
              <c:f>Tabelle1!$A$6</c:f>
              <c:strCache>
                <c:ptCount val="1"/>
                <c:pt idx="0">
                  <c:v>CE-5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Tabelle1!$L$1:$S$1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Tabelle1!$B$6:$S$6</c:f>
              <c:numCache>
                <c:formatCode>0.0</c:formatCode>
                <c:ptCount val="8"/>
                <c:pt idx="0">
                  <c:v>84.749040917682919</c:v>
                </c:pt>
                <c:pt idx="1">
                  <c:v>90.41170694720023</c:v>
                </c:pt>
                <c:pt idx="2">
                  <c:v>96.440800000000024</c:v>
                </c:pt>
                <c:pt idx="3">
                  <c:v>100</c:v>
                </c:pt>
                <c:pt idx="4">
                  <c:v>95.756</c:v>
                </c:pt>
                <c:pt idx="5">
                  <c:v>97.849417672000001</c:v>
                </c:pt>
                <c:pt idx="6">
                  <c:v>100.70564217384565</c:v>
                </c:pt>
                <c:pt idx="7">
                  <c:v>104.29277714807805</c:v>
                </c:pt>
              </c:numCache>
            </c:numRef>
          </c:val>
        </c:ser>
        <c:ser>
          <c:idx val="0"/>
          <c:order val="4"/>
          <c:tx>
            <c:strRef>
              <c:f>Tabelle1!$A$7</c:f>
              <c:strCache>
                <c:ptCount val="1"/>
                <c:pt idx="0">
                  <c:v>SEE-2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Tabelle1!$L$1:$S$1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Tabelle1!$B$7:$S$7</c:f>
              <c:numCache>
                <c:formatCode>0.0</c:formatCode>
                <c:ptCount val="8"/>
                <c:pt idx="0">
                  <c:v>81.282393415116587</c:v>
                </c:pt>
                <c:pt idx="1">
                  <c:v>87.493090440000216</c:v>
                </c:pt>
                <c:pt idx="2">
                  <c:v>93.318000000000012</c:v>
                </c:pt>
                <c:pt idx="3">
                  <c:v>100</c:v>
                </c:pt>
                <c:pt idx="4">
                  <c:v>93.916500000000127</c:v>
                </c:pt>
                <c:pt idx="5">
                  <c:v>93.00550994999999</c:v>
                </c:pt>
                <c:pt idx="6">
                  <c:v>94.647057200617496</c:v>
                </c:pt>
                <c:pt idx="7">
                  <c:v>98.641163014483539</c:v>
                </c:pt>
              </c:numCache>
            </c:numRef>
          </c:val>
        </c:ser>
        <c:ser>
          <c:idx val="2"/>
          <c:order val="5"/>
          <c:tx>
            <c:strRef>
              <c:f>Tabelle1!$A$8</c:f>
              <c:strCache>
                <c:ptCount val="1"/>
                <c:pt idx="0">
                  <c:v>B-3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Tabelle1!$L$1:$S$1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Tabelle1!$B$8:$S$8</c:f>
              <c:numCache>
                <c:formatCode>0.0</c:formatCode>
                <c:ptCount val="8"/>
                <c:pt idx="0">
                  <c:v>83.569085967181579</c:v>
                </c:pt>
                <c:pt idx="1">
                  <c:v>93.075162571111079</c:v>
                </c:pt>
                <c:pt idx="2">
                  <c:v>102.18233333333301</c:v>
                </c:pt>
                <c:pt idx="3">
                  <c:v>100</c:v>
                </c:pt>
                <c:pt idx="4">
                  <c:v>84.454333333333338</c:v>
                </c:pt>
                <c:pt idx="5">
                  <c:v>85.044106094444444</c:v>
                </c:pt>
                <c:pt idx="6">
                  <c:v>87.865302573950459</c:v>
                </c:pt>
                <c:pt idx="7">
                  <c:v>90.770422361387531</c:v>
                </c:pt>
              </c:numCache>
            </c:numRef>
          </c:val>
        </c:ser>
        <c:ser>
          <c:idx val="3"/>
          <c:order val="6"/>
          <c:tx>
            <c:strRef>
              <c:f>Tabelle1!$A$9</c:f>
              <c:strCache>
                <c:ptCount val="1"/>
                <c:pt idx="0">
                  <c:v>WB-6</c:v>
                </c:pt>
              </c:strCache>
            </c:strRef>
          </c:tx>
          <c:spPr>
            <a:ln>
              <a:solidFill>
                <a:srgbClr val="009E47"/>
              </a:solidFill>
            </a:ln>
          </c:spPr>
          <c:marker>
            <c:symbol val="none"/>
          </c:marker>
          <c:cat>
            <c:numRef>
              <c:f>Tabelle1!$L$1:$S$1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Tabelle1!$B$9:$S$9</c:f>
              <c:numCache>
                <c:formatCode>0.0</c:formatCode>
                <c:ptCount val="8"/>
                <c:pt idx="0">
                  <c:v>83.003318934691436</c:v>
                </c:pt>
                <c:pt idx="1">
                  <c:v>87.993426130555548</c:v>
                </c:pt>
                <c:pt idx="2">
                  <c:v>94.483666666666664</c:v>
                </c:pt>
                <c:pt idx="3">
                  <c:v>100</c:v>
                </c:pt>
                <c:pt idx="4">
                  <c:v>97.485666666666674</c:v>
                </c:pt>
                <c:pt idx="5">
                  <c:v>97.903392748333346</c:v>
                </c:pt>
                <c:pt idx="6">
                  <c:v>100.90250001285725</c:v>
                </c:pt>
                <c:pt idx="7">
                  <c:v>105.29360864258348</c:v>
                </c:pt>
              </c:numCache>
            </c:numRef>
          </c:val>
        </c:ser>
        <c:ser>
          <c:idx val="8"/>
          <c:order val="7"/>
          <c:tx>
            <c:strRef>
              <c:f>Tabelle1!$A$11</c:f>
              <c:strCache>
                <c:ptCount val="1"/>
                <c:pt idx="0">
                  <c:v>B-SEE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Tabelle1!$L$1:$S$1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Tabelle1!$B$11:$S$11</c:f>
            </c:numRef>
          </c:val>
        </c:ser>
        <c:ser>
          <c:idx val="9"/>
          <c:order val="8"/>
          <c:tx>
            <c:strRef>
              <c:f>Tabelle1!$A$10</c:f>
              <c:strCache>
                <c:ptCount val="1"/>
                <c:pt idx="0">
                  <c:v>TR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Tabelle1!$L$1:$S$1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Tabelle1!$B$10:$S$10</c:f>
              <c:numCache>
                <c:formatCode>0.0</c:formatCode>
                <c:ptCount val="8"/>
                <c:pt idx="0">
                  <c:v>88.174906862819469</c:v>
                </c:pt>
                <c:pt idx="1">
                  <c:v>94.702768709999958</c:v>
                </c:pt>
                <c:pt idx="2">
                  <c:v>99.341000000000022</c:v>
                </c:pt>
                <c:pt idx="3">
                  <c:v>100</c:v>
                </c:pt>
                <c:pt idx="4">
                  <c:v>95.312000000000012</c:v>
                </c:pt>
                <c:pt idx="5">
                  <c:v>102.746336</c:v>
                </c:pt>
                <c:pt idx="6">
                  <c:v>106.44520409600018</c:v>
                </c:pt>
                <c:pt idx="7">
                  <c:v>110.38367664755174</c:v>
                </c:pt>
              </c:numCache>
            </c:numRef>
          </c:val>
        </c:ser>
        <c:ser>
          <c:idx val="7"/>
          <c:order val="9"/>
          <c:tx>
            <c:strRef>
              <c:f>Tabelle1!$A$4</c:f>
              <c:strCache>
                <c:ptCount val="1"/>
                <c:pt idx="0">
                  <c:v>MENA-6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Tabelle1!$L$1:$S$1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Tabelle1!$L$4:$S$4</c:f>
              <c:numCache>
                <c:formatCode>0.0</c:formatCode>
                <c:ptCount val="8"/>
                <c:pt idx="0">
                  <c:v>82.829417487723958</c:v>
                </c:pt>
                <c:pt idx="1">
                  <c:v>87.787509724444433</c:v>
                </c:pt>
                <c:pt idx="2">
                  <c:v>93.441333333333333</c:v>
                </c:pt>
                <c:pt idx="3">
                  <c:v>100</c:v>
                </c:pt>
                <c:pt idx="4">
                  <c:v>104.67316666666665</c:v>
                </c:pt>
                <c:pt idx="5">
                  <c:v>109.81017677611111</c:v>
                </c:pt>
                <c:pt idx="6">
                  <c:v>115.17422089466285</c:v>
                </c:pt>
                <c:pt idx="7">
                  <c:v>120.98495229583342</c:v>
                </c:pt>
              </c:numCache>
            </c:numRef>
          </c:val>
        </c:ser>
        <c:marker val="1"/>
        <c:axId val="74624000"/>
        <c:axId val="74646272"/>
      </c:lineChart>
      <c:catAx>
        <c:axId val="74624000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74646272"/>
        <c:crosses val="autoZero"/>
        <c:auto val="1"/>
        <c:lblAlgn val="ctr"/>
        <c:lblOffset val="100"/>
        <c:tickLblSkip val="1"/>
        <c:tickMarkSkip val="1"/>
      </c:catAx>
      <c:valAx>
        <c:axId val="74646272"/>
        <c:scaling>
          <c:orientation val="minMax"/>
          <c:max val="120"/>
          <c:min val="8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4624000"/>
        <c:crosses val="autoZero"/>
        <c:crossBetween val="between"/>
      </c:valAx>
    </c:plotArea>
    <c:legend>
      <c:legendPos val="r"/>
      <c:legendEntry>
        <c:idx val="8"/>
        <c:txPr>
          <a:bodyPr/>
          <a:lstStyle/>
          <a:p>
            <a:pPr>
              <a:defRPr lang="en-GB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0556457438865365"/>
          <c:y val="2.4518571786973756E-2"/>
          <c:w val="0.89443542561134859"/>
          <c:h val="0.16004087466888872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8.1350220271457468E-2"/>
          <c:y val="0.21611691458679463"/>
          <c:w val="0.8878980041039537"/>
          <c:h val="0.69186046511627908"/>
        </c:manualLayout>
      </c:layout>
      <c:lineChart>
        <c:grouping val="standard"/>
        <c:ser>
          <c:idx val="2"/>
          <c:order val="0"/>
          <c:tx>
            <c:strRef>
              <c:f>Sheet1!$A$2</c:f>
              <c:strCache>
                <c:ptCount val="1"/>
                <c:pt idx="0">
                  <c:v>BG</c:v>
                </c:pt>
              </c:strCache>
            </c:strRef>
          </c:tx>
          <c:spPr>
            <a:ln w="30792">
              <a:solidFill>
                <a:srgbClr val="00FF00"/>
              </a:solidFill>
              <a:prstDash val="solid"/>
            </a:ln>
          </c:spPr>
          <c:marker>
            <c:symbol val="none"/>
          </c:marker>
          <c:cat>
            <c:numRef>
              <c:f>Sheet1!$C$1:$AY$1</c:f>
              <c:numCache>
                <c:formatCode>mmm/yy</c:formatCode>
                <c:ptCount val="4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Sheet1!$C$2:$AY$2</c:f>
              <c:numCache>
                <c:formatCode>0.0</c:formatCode>
                <c:ptCount val="49"/>
                <c:pt idx="0">
                  <c:v>9.67</c:v>
                </c:pt>
                <c:pt idx="1">
                  <c:v>9.48</c:v>
                </c:pt>
                <c:pt idx="2">
                  <c:v>8.92</c:v>
                </c:pt>
                <c:pt idx="3">
                  <c:v>8.3800000000000008</c:v>
                </c:pt>
                <c:pt idx="4">
                  <c:v>7.8199999999999985</c:v>
                </c:pt>
                <c:pt idx="5">
                  <c:v>7.42</c:v>
                </c:pt>
                <c:pt idx="6">
                  <c:v>7.25</c:v>
                </c:pt>
                <c:pt idx="7">
                  <c:v>7</c:v>
                </c:pt>
                <c:pt idx="8">
                  <c:v>6.78</c:v>
                </c:pt>
                <c:pt idx="9">
                  <c:v>6.73</c:v>
                </c:pt>
                <c:pt idx="10">
                  <c:v>6.6199999999999966</c:v>
                </c:pt>
                <c:pt idx="11">
                  <c:v>6.91</c:v>
                </c:pt>
                <c:pt idx="12">
                  <c:v>7.38</c:v>
                </c:pt>
                <c:pt idx="13">
                  <c:v>7.26</c:v>
                </c:pt>
                <c:pt idx="14">
                  <c:v>6.79</c:v>
                </c:pt>
                <c:pt idx="15">
                  <c:v>6.51</c:v>
                </c:pt>
                <c:pt idx="16">
                  <c:v>6.1899999999999995</c:v>
                </c:pt>
                <c:pt idx="17">
                  <c:v>5.9700000000000024</c:v>
                </c:pt>
                <c:pt idx="18">
                  <c:v>5.96</c:v>
                </c:pt>
                <c:pt idx="19">
                  <c:v>5.89</c:v>
                </c:pt>
                <c:pt idx="20">
                  <c:v>5.8</c:v>
                </c:pt>
                <c:pt idx="21">
                  <c:v>5.85</c:v>
                </c:pt>
                <c:pt idx="22">
                  <c:v>5.85</c:v>
                </c:pt>
                <c:pt idx="23">
                  <c:v>6.2700000000000014</c:v>
                </c:pt>
                <c:pt idx="24">
                  <c:v>6.5</c:v>
                </c:pt>
                <c:pt idx="25">
                  <c:v>6.6899999999999995</c:v>
                </c:pt>
                <c:pt idx="26">
                  <c:v>6.88</c:v>
                </c:pt>
                <c:pt idx="27">
                  <c:v>7.04</c:v>
                </c:pt>
                <c:pt idx="28">
                  <c:v>7.08</c:v>
                </c:pt>
                <c:pt idx="29">
                  <c:v>7.29</c:v>
                </c:pt>
                <c:pt idx="30">
                  <c:v>7.6199999999999966</c:v>
                </c:pt>
                <c:pt idx="31">
                  <c:v>7.88</c:v>
                </c:pt>
                <c:pt idx="32">
                  <c:v>8.0300000000000011</c:v>
                </c:pt>
                <c:pt idx="33">
                  <c:v>8.23</c:v>
                </c:pt>
                <c:pt idx="34">
                  <c:v>8.66</c:v>
                </c:pt>
                <c:pt idx="35">
                  <c:v>9.1300000000000008</c:v>
                </c:pt>
                <c:pt idx="36">
                  <c:v>9.9</c:v>
                </c:pt>
                <c:pt idx="37">
                  <c:v>10.26</c:v>
                </c:pt>
                <c:pt idx="38">
                  <c:v>10.14</c:v>
                </c:pt>
                <c:pt idx="39">
                  <c:v>9.9500000000000028</c:v>
                </c:pt>
                <c:pt idx="40">
                  <c:v>9.5300000000000011</c:v>
                </c:pt>
                <c:pt idx="41">
                  <c:v>9.26</c:v>
                </c:pt>
                <c:pt idx="42">
                  <c:v>9.23</c:v>
                </c:pt>
                <c:pt idx="43">
                  <c:v>9.14</c:v>
                </c:pt>
                <c:pt idx="44">
                  <c:v>9.0300000000000011</c:v>
                </c:pt>
                <c:pt idx="45">
                  <c:v>8.92</c:v>
                </c:pt>
                <c:pt idx="46">
                  <c:v>9.07</c:v>
                </c:pt>
                <c:pt idx="47">
                  <c:v>9.24</c:v>
                </c:pt>
                <c:pt idx="48">
                  <c:v>9.7800000000000011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CZ</c:v>
                </c:pt>
              </c:strCache>
            </c:strRef>
          </c:tx>
          <c:spPr>
            <a:ln w="30792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Sheet1!$C$1:$AY$1</c:f>
              <c:numCache>
                <c:formatCode>mmm/yy</c:formatCode>
                <c:ptCount val="4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Sheet1!$C$3:$AY$3</c:f>
              <c:numCache>
                <c:formatCode>0.0</c:formatCode>
                <c:ptCount val="49"/>
                <c:pt idx="0">
                  <c:v>7.9</c:v>
                </c:pt>
                <c:pt idx="1">
                  <c:v>7.7</c:v>
                </c:pt>
                <c:pt idx="2">
                  <c:v>7.3</c:v>
                </c:pt>
                <c:pt idx="3">
                  <c:v>6.8</c:v>
                </c:pt>
                <c:pt idx="4">
                  <c:v>6.4</c:v>
                </c:pt>
                <c:pt idx="5">
                  <c:v>6.3</c:v>
                </c:pt>
                <c:pt idx="6">
                  <c:v>6.4</c:v>
                </c:pt>
                <c:pt idx="7">
                  <c:v>6.4</c:v>
                </c:pt>
                <c:pt idx="8">
                  <c:v>6.2</c:v>
                </c:pt>
                <c:pt idx="9">
                  <c:v>5.8</c:v>
                </c:pt>
                <c:pt idx="10">
                  <c:v>5.6</c:v>
                </c:pt>
                <c:pt idx="11">
                  <c:v>6</c:v>
                </c:pt>
                <c:pt idx="12">
                  <c:v>6.1</c:v>
                </c:pt>
                <c:pt idx="13">
                  <c:v>5.9</c:v>
                </c:pt>
                <c:pt idx="14">
                  <c:v>5.6</c:v>
                </c:pt>
                <c:pt idx="15">
                  <c:v>5.2</c:v>
                </c:pt>
                <c:pt idx="16">
                  <c:v>5</c:v>
                </c:pt>
                <c:pt idx="17">
                  <c:v>5</c:v>
                </c:pt>
                <c:pt idx="18">
                  <c:v>5.3</c:v>
                </c:pt>
                <c:pt idx="19">
                  <c:v>5.3</c:v>
                </c:pt>
                <c:pt idx="20">
                  <c:v>5.3</c:v>
                </c:pt>
                <c:pt idx="21">
                  <c:v>5.2</c:v>
                </c:pt>
                <c:pt idx="22">
                  <c:v>5.3</c:v>
                </c:pt>
                <c:pt idx="23">
                  <c:v>6</c:v>
                </c:pt>
                <c:pt idx="24">
                  <c:v>6.8</c:v>
                </c:pt>
                <c:pt idx="25">
                  <c:v>7.4</c:v>
                </c:pt>
                <c:pt idx="26">
                  <c:v>7.7</c:v>
                </c:pt>
                <c:pt idx="27">
                  <c:v>7.9</c:v>
                </c:pt>
                <c:pt idx="28">
                  <c:v>7.9</c:v>
                </c:pt>
                <c:pt idx="29">
                  <c:v>8</c:v>
                </c:pt>
                <c:pt idx="30">
                  <c:v>8.4</c:v>
                </c:pt>
                <c:pt idx="31">
                  <c:v>8.5</c:v>
                </c:pt>
                <c:pt idx="32">
                  <c:v>8.6</c:v>
                </c:pt>
                <c:pt idx="33">
                  <c:v>8.5</c:v>
                </c:pt>
                <c:pt idx="34">
                  <c:v>8.6</c:v>
                </c:pt>
                <c:pt idx="35">
                  <c:v>9.2000000000000011</c:v>
                </c:pt>
                <c:pt idx="36">
                  <c:v>9.8000000000000007</c:v>
                </c:pt>
                <c:pt idx="37">
                  <c:v>9.9</c:v>
                </c:pt>
                <c:pt idx="38">
                  <c:v>9.7000000000000011</c:v>
                </c:pt>
                <c:pt idx="39">
                  <c:v>9.2000000000000011</c:v>
                </c:pt>
                <c:pt idx="40">
                  <c:v>8.7000000000000011</c:v>
                </c:pt>
                <c:pt idx="41">
                  <c:v>8.5</c:v>
                </c:pt>
                <c:pt idx="42">
                  <c:v>8.7000000000000011</c:v>
                </c:pt>
                <c:pt idx="43">
                  <c:v>8.6</c:v>
                </c:pt>
                <c:pt idx="44">
                  <c:v>8.5</c:v>
                </c:pt>
                <c:pt idx="45">
                  <c:v>8.5</c:v>
                </c:pt>
                <c:pt idx="46">
                  <c:v>8.6</c:v>
                </c:pt>
                <c:pt idx="47">
                  <c:v>9.6</c:v>
                </c:pt>
                <c:pt idx="48">
                  <c:v>9.7000000000000011</c:v>
                </c:pt>
              </c:numCache>
            </c:numRef>
          </c:val>
        </c:ser>
        <c:ser>
          <c:idx val="4"/>
          <c:order val="2"/>
          <c:tx>
            <c:strRef>
              <c:f>Sheet1!$A$4</c:f>
              <c:strCache>
                <c:ptCount val="1"/>
                <c:pt idx="0">
                  <c:v>EE</c:v>
                </c:pt>
              </c:strCache>
            </c:strRef>
          </c:tx>
          <c:spPr>
            <a:ln w="30792">
              <a:solidFill>
                <a:srgbClr val="FF9900"/>
              </a:solidFill>
              <a:prstDash val="solid"/>
            </a:ln>
          </c:spPr>
          <c:marker>
            <c:symbol val="none"/>
          </c:marker>
          <c:cat>
            <c:numRef>
              <c:f>Sheet1!$C$1:$AY$1</c:f>
              <c:numCache>
                <c:formatCode>mmm/yy</c:formatCode>
                <c:ptCount val="4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Sheet1!$C$4:$AY$4</c:f>
              <c:numCache>
                <c:formatCode>0.0</c:formatCode>
                <c:ptCount val="49"/>
                <c:pt idx="0">
                  <c:v>2.1</c:v>
                </c:pt>
                <c:pt idx="1">
                  <c:v>2.2000000000000002</c:v>
                </c:pt>
                <c:pt idx="2">
                  <c:v>2.21</c:v>
                </c:pt>
                <c:pt idx="3">
                  <c:v>2.12</c:v>
                </c:pt>
                <c:pt idx="4">
                  <c:v>2.0299999999999998</c:v>
                </c:pt>
                <c:pt idx="5">
                  <c:v>1.9600000000000137</c:v>
                </c:pt>
                <c:pt idx="6">
                  <c:v>2</c:v>
                </c:pt>
                <c:pt idx="7">
                  <c:v>2.0099999999999998</c:v>
                </c:pt>
                <c:pt idx="8">
                  <c:v>2.0099999999999998</c:v>
                </c:pt>
                <c:pt idx="9">
                  <c:v>2.08</c:v>
                </c:pt>
                <c:pt idx="10">
                  <c:v>2.15</c:v>
                </c:pt>
                <c:pt idx="11">
                  <c:v>2.19</c:v>
                </c:pt>
                <c:pt idx="12">
                  <c:v>2.4</c:v>
                </c:pt>
                <c:pt idx="13">
                  <c:v>2.5499999999999998</c:v>
                </c:pt>
                <c:pt idx="14">
                  <c:v>2.62</c:v>
                </c:pt>
                <c:pt idx="15">
                  <c:v>2.61</c:v>
                </c:pt>
                <c:pt idx="16">
                  <c:v>2.5299999999999998</c:v>
                </c:pt>
                <c:pt idx="17">
                  <c:v>2.58</c:v>
                </c:pt>
                <c:pt idx="18">
                  <c:v>2.7600000000000002</c:v>
                </c:pt>
                <c:pt idx="19">
                  <c:v>2.86</c:v>
                </c:pt>
                <c:pt idx="20">
                  <c:v>3.05</c:v>
                </c:pt>
                <c:pt idx="21">
                  <c:v>3.44</c:v>
                </c:pt>
                <c:pt idx="22">
                  <c:v>4</c:v>
                </c:pt>
                <c:pt idx="23">
                  <c:v>4.63</c:v>
                </c:pt>
                <c:pt idx="24">
                  <c:v>5.91</c:v>
                </c:pt>
                <c:pt idx="25">
                  <c:v>7.07</c:v>
                </c:pt>
                <c:pt idx="26">
                  <c:v>8.3800000000000008</c:v>
                </c:pt>
                <c:pt idx="27">
                  <c:v>9.25</c:v>
                </c:pt>
                <c:pt idx="28">
                  <c:v>9.8000000000000007</c:v>
                </c:pt>
                <c:pt idx="29">
                  <c:v>10.23</c:v>
                </c:pt>
                <c:pt idx="30">
                  <c:v>10.7</c:v>
                </c:pt>
                <c:pt idx="31">
                  <c:v>11.13</c:v>
                </c:pt>
                <c:pt idx="32">
                  <c:v>11.65</c:v>
                </c:pt>
                <c:pt idx="33">
                  <c:v>12.21</c:v>
                </c:pt>
                <c:pt idx="34">
                  <c:v>12.83</c:v>
                </c:pt>
                <c:pt idx="35">
                  <c:v>13.3</c:v>
                </c:pt>
                <c:pt idx="36">
                  <c:v>14.08</c:v>
                </c:pt>
                <c:pt idx="37">
                  <c:v>14.4</c:v>
                </c:pt>
                <c:pt idx="38">
                  <c:v>14.62</c:v>
                </c:pt>
                <c:pt idx="39">
                  <c:v>14.1</c:v>
                </c:pt>
                <c:pt idx="40">
                  <c:v>13.21</c:v>
                </c:pt>
                <c:pt idx="41">
                  <c:v>12.47</c:v>
                </c:pt>
                <c:pt idx="42">
                  <c:v>11.65</c:v>
                </c:pt>
                <c:pt idx="43">
                  <c:v>11.1</c:v>
                </c:pt>
                <c:pt idx="44">
                  <c:v>10.74</c:v>
                </c:pt>
                <c:pt idx="45">
                  <c:v>10.360000000000024</c:v>
                </c:pt>
                <c:pt idx="46">
                  <c:v>10.27</c:v>
                </c:pt>
                <c:pt idx="47">
                  <c:v>10.040000000000001</c:v>
                </c:pt>
                <c:pt idx="48">
                  <c:v>10.28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HU</c:v>
                </c:pt>
              </c:strCache>
            </c:strRef>
          </c:tx>
          <c:spPr>
            <a:ln w="30792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numRef>
              <c:f>Sheet1!$C$1:$AY$1</c:f>
              <c:numCache>
                <c:formatCode>mmm/yy</c:formatCode>
                <c:ptCount val="4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Sheet1!$C$5:$AY$5</c:f>
              <c:numCache>
                <c:formatCode>0.0</c:formatCode>
                <c:ptCount val="49"/>
                <c:pt idx="0">
                  <c:v>9.9</c:v>
                </c:pt>
                <c:pt idx="1">
                  <c:v>10.4</c:v>
                </c:pt>
                <c:pt idx="2">
                  <c:v>10.3</c:v>
                </c:pt>
                <c:pt idx="3">
                  <c:v>9.8000000000000007</c:v>
                </c:pt>
                <c:pt idx="4">
                  <c:v>9.4</c:v>
                </c:pt>
                <c:pt idx="5">
                  <c:v>9.1</c:v>
                </c:pt>
                <c:pt idx="6">
                  <c:v>9.3000000000000007</c:v>
                </c:pt>
                <c:pt idx="7">
                  <c:v>9.5</c:v>
                </c:pt>
                <c:pt idx="8">
                  <c:v>9.4</c:v>
                </c:pt>
                <c:pt idx="9">
                  <c:v>9.4</c:v>
                </c:pt>
                <c:pt idx="10">
                  <c:v>9.5</c:v>
                </c:pt>
                <c:pt idx="11">
                  <c:v>10.1</c:v>
                </c:pt>
                <c:pt idx="12">
                  <c:v>10.6</c:v>
                </c:pt>
                <c:pt idx="13">
                  <c:v>10.8</c:v>
                </c:pt>
                <c:pt idx="14">
                  <c:v>10.5</c:v>
                </c:pt>
                <c:pt idx="15">
                  <c:v>10.1</c:v>
                </c:pt>
                <c:pt idx="16">
                  <c:v>9.6</c:v>
                </c:pt>
                <c:pt idx="17">
                  <c:v>9.4</c:v>
                </c:pt>
                <c:pt idx="18">
                  <c:v>9.6</c:v>
                </c:pt>
                <c:pt idx="19">
                  <c:v>9.7000000000000011</c:v>
                </c:pt>
                <c:pt idx="20">
                  <c:v>9.6</c:v>
                </c:pt>
                <c:pt idx="21">
                  <c:v>9.7000000000000011</c:v>
                </c:pt>
                <c:pt idx="22">
                  <c:v>10.1</c:v>
                </c:pt>
                <c:pt idx="23">
                  <c:v>10.9</c:v>
                </c:pt>
                <c:pt idx="24">
                  <c:v>11.6</c:v>
                </c:pt>
                <c:pt idx="25">
                  <c:v>12.4</c:v>
                </c:pt>
                <c:pt idx="26">
                  <c:v>12.9</c:v>
                </c:pt>
                <c:pt idx="27">
                  <c:v>13</c:v>
                </c:pt>
                <c:pt idx="28">
                  <c:v>12.9</c:v>
                </c:pt>
                <c:pt idx="29">
                  <c:v>12.6</c:v>
                </c:pt>
                <c:pt idx="30">
                  <c:v>12.7</c:v>
                </c:pt>
                <c:pt idx="31">
                  <c:v>12.9</c:v>
                </c:pt>
                <c:pt idx="32">
                  <c:v>12.9</c:v>
                </c:pt>
                <c:pt idx="33">
                  <c:v>13</c:v>
                </c:pt>
                <c:pt idx="34">
                  <c:v>13.3</c:v>
                </c:pt>
                <c:pt idx="35">
                  <c:v>13.6</c:v>
                </c:pt>
                <c:pt idx="36">
                  <c:v>14.7</c:v>
                </c:pt>
                <c:pt idx="37">
                  <c:v>14.9</c:v>
                </c:pt>
                <c:pt idx="38">
                  <c:v>14.5</c:v>
                </c:pt>
                <c:pt idx="39">
                  <c:v>13.6</c:v>
                </c:pt>
                <c:pt idx="40">
                  <c:v>12.6</c:v>
                </c:pt>
                <c:pt idx="41">
                  <c:v>12.3</c:v>
                </c:pt>
                <c:pt idx="42">
                  <c:v>12.4</c:v>
                </c:pt>
                <c:pt idx="43">
                  <c:v>12.3</c:v>
                </c:pt>
                <c:pt idx="44">
                  <c:v>12.3</c:v>
                </c:pt>
                <c:pt idx="45">
                  <c:v>12.3</c:v>
                </c:pt>
                <c:pt idx="46">
                  <c:v>12.6</c:v>
                </c:pt>
                <c:pt idx="47">
                  <c:v>13.3</c:v>
                </c:pt>
                <c:pt idx="48">
                  <c:v>0</c:v>
                </c:pt>
              </c:numCache>
            </c:numRef>
          </c:val>
        </c:ser>
        <c:ser>
          <c:idx val="7"/>
          <c:order val="4"/>
          <c:tx>
            <c:strRef>
              <c:f>Sheet1!$A$6</c:f>
              <c:strCache>
                <c:ptCount val="1"/>
                <c:pt idx="0">
                  <c:v>LT</c:v>
                </c:pt>
              </c:strCache>
            </c:strRef>
          </c:tx>
          <c:spPr>
            <a:ln w="30792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Sheet1!$C$1:$AY$1</c:f>
              <c:numCache>
                <c:formatCode>mmm/yy</c:formatCode>
                <c:ptCount val="4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Sheet1!$C$6:$AY$6</c:f>
              <c:numCache>
                <c:formatCode>0.0</c:formatCode>
                <c:ptCount val="49"/>
                <c:pt idx="0">
                  <c:v>3.9</c:v>
                </c:pt>
                <c:pt idx="1">
                  <c:v>3.9</c:v>
                </c:pt>
                <c:pt idx="2">
                  <c:v>3.7</c:v>
                </c:pt>
                <c:pt idx="3">
                  <c:v>3.4</c:v>
                </c:pt>
                <c:pt idx="4">
                  <c:v>3</c:v>
                </c:pt>
                <c:pt idx="5">
                  <c:v>2.7</c:v>
                </c:pt>
                <c:pt idx="6">
                  <c:v>2.8</c:v>
                </c:pt>
                <c:pt idx="7">
                  <c:v>2.8</c:v>
                </c:pt>
                <c:pt idx="8">
                  <c:v>2.8</c:v>
                </c:pt>
                <c:pt idx="9">
                  <c:v>2.7</c:v>
                </c:pt>
                <c:pt idx="10">
                  <c:v>2.9</c:v>
                </c:pt>
                <c:pt idx="11">
                  <c:v>3.3</c:v>
                </c:pt>
                <c:pt idx="12">
                  <c:v>3.6</c:v>
                </c:pt>
                <c:pt idx="13">
                  <c:v>3.6</c:v>
                </c:pt>
                <c:pt idx="14">
                  <c:v>3.5</c:v>
                </c:pt>
                <c:pt idx="15">
                  <c:v>4.7</c:v>
                </c:pt>
                <c:pt idx="16">
                  <c:v>3.2</c:v>
                </c:pt>
                <c:pt idx="17">
                  <c:v>3.1</c:v>
                </c:pt>
                <c:pt idx="18">
                  <c:v>3.3</c:v>
                </c:pt>
                <c:pt idx="19">
                  <c:v>3.4</c:v>
                </c:pt>
                <c:pt idx="20">
                  <c:v>3</c:v>
                </c:pt>
                <c:pt idx="21">
                  <c:v>3.2</c:v>
                </c:pt>
                <c:pt idx="22">
                  <c:v>3.6</c:v>
                </c:pt>
                <c:pt idx="23">
                  <c:v>4.4000000000000004</c:v>
                </c:pt>
                <c:pt idx="24">
                  <c:v>5.8</c:v>
                </c:pt>
                <c:pt idx="25">
                  <c:v>7.1</c:v>
                </c:pt>
                <c:pt idx="26">
                  <c:v>8.2000000000000011</c:v>
                </c:pt>
                <c:pt idx="27">
                  <c:v>8.7000000000000011</c:v>
                </c:pt>
                <c:pt idx="28">
                  <c:v>9</c:v>
                </c:pt>
                <c:pt idx="29">
                  <c:v>9.3000000000000007</c:v>
                </c:pt>
                <c:pt idx="30">
                  <c:v>9.7000000000000011</c:v>
                </c:pt>
                <c:pt idx="31">
                  <c:v>10.1</c:v>
                </c:pt>
                <c:pt idx="32">
                  <c:v>10.3</c:v>
                </c:pt>
                <c:pt idx="33">
                  <c:v>10.9</c:v>
                </c:pt>
                <c:pt idx="34">
                  <c:v>11.7</c:v>
                </c:pt>
                <c:pt idx="35">
                  <c:v>12.5</c:v>
                </c:pt>
                <c:pt idx="36">
                  <c:v>13.3</c:v>
                </c:pt>
                <c:pt idx="37">
                  <c:v>13.9</c:v>
                </c:pt>
                <c:pt idx="38">
                  <c:v>14.3</c:v>
                </c:pt>
                <c:pt idx="39">
                  <c:v>15.1</c:v>
                </c:pt>
                <c:pt idx="40">
                  <c:v>15.1</c:v>
                </c:pt>
                <c:pt idx="41">
                  <c:v>15</c:v>
                </c:pt>
                <c:pt idx="42">
                  <c:v>15.3</c:v>
                </c:pt>
                <c:pt idx="43">
                  <c:v>14.8</c:v>
                </c:pt>
                <c:pt idx="44">
                  <c:v>14.3</c:v>
                </c:pt>
                <c:pt idx="45">
                  <c:v>14.2</c:v>
                </c:pt>
                <c:pt idx="46">
                  <c:v>13.9</c:v>
                </c:pt>
                <c:pt idx="47">
                  <c:v>14.4</c:v>
                </c:pt>
                <c:pt idx="48">
                  <c:v>0</c:v>
                </c:pt>
              </c:numCache>
            </c:numRef>
          </c:val>
        </c:ser>
        <c:ser>
          <c:idx val="9"/>
          <c:order val="5"/>
          <c:tx>
            <c:strRef>
              <c:f>Sheet1!$A$7</c:f>
              <c:strCache>
                <c:ptCount val="1"/>
                <c:pt idx="0">
                  <c:v>LV</c:v>
                </c:pt>
              </c:strCache>
            </c:strRef>
          </c:tx>
          <c:spPr>
            <a:ln w="30792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numRef>
              <c:f>Sheet1!$C$1:$AY$1</c:f>
              <c:numCache>
                <c:formatCode>mmm/yy</c:formatCode>
                <c:ptCount val="4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Sheet1!$C$7:$AY$7</c:f>
              <c:numCache>
                <c:formatCode>0.0</c:formatCode>
                <c:ptCount val="49"/>
                <c:pt idx="0">
                  <c:v>6.5</c:v>
                </c:pt>
                <c:pt idx="1">
                  <c:v>6.5</c:v>
                </c:pt>
                <c:pt idx="2">
                  <c:v>6.3</c:v>
                </c:pt>
                <c:pt idx="3">
                  <c:v>6.1</c:v>
                </c:pt>
                <c:pt idx="4">
                  <c:v>5.9</c:v>
                </c:pt>
                <c:pt idx="5">
                  <c:v>5.8</c:v>
                </c:pt>
                <c:pt idx="6">
                  <c:v>5.7</c:v>
                </c:pt>
                <c:pt idx="7">
                  <c:v>5.4</c:v>
                </c:pt>
                <c:pt idx="8">
                  <c:v>5.0999999999999996</c:v>
                </c:pt>
                <c:pt idx="9">
                  <c:v>4.9000000000000004</c:v>
                </c:pt>
                <c:pt idx="10">
                  <c:v>4.8</c:v>
                </c:pt>
                <c:pt idx="11">
                  <c:v>4.9000000000000004</c:v>
                </c:pt>
                <c:pt idx="12">
                  <c:v>5</c:v>
                </c:pt>
                <c:pt idx="13">
                  <c:v>5</c:v>
                </c:pt>
                <c:pt idx="14">
                  <c:v>4.9000000000000004</c:v>
                </c:pt>
                <c:pt idx="15">
                  <c:v>4.8</c:v>
                </c:pt>
                <c:pt idx="16">
                  <c:v>4.8</c:v>
                </c:pt>
                <c:pt idx="17">
                  <c:v>4.9000000000000004</c:v>
                </c:pt>
                <c:pt idx="18">
                  <c:v>5.0999999999999996</c:v>
                </c:pt>
                <c:pt idx="19">
                  <c:v>5.2</c:v>
                </c:pt>
                <c:pt idx="20">
                  <c:v>5.3</c:v>
                </c:pt>
                <c:pt idx="21">
                  <c:v>5.6</c:v>
                </c:pt>
                <c:pt idx="22">
                  <c:v>6.1</c:v>
                </c:pt>
                <c:pt idx="23">
                  <c:v>7</c:v>
                </c:pt>
                <c:pt idx="24">
                  <c:v>8.3000000000000007</c:v>
                </c:pt>
                <c:pt idx="25">
                  <c:v>9.5</c:v>
                </c:pt>
                <c:pt idx="26">
                  <c:v>10.7</c:v>
                </c:pt>
                <c:pt idx="27">
                  <c:v>11</c:v>
                </c:pt>
                <c:pt idx="28">
                  <c:v>11.3</c:v>
                </c:pt>
                <c:pt idx="29">
                  <c:v>11.5</c:v>
                </c:pt>
                <c:pt idx="30">
                  <c:v>11.8</c:v>
                </c:pt>
                <c:pt idx="31">
                  <c:v>12.3</c:v>
                </c:pt>
                <c:pt idx="32">
                  <c:v>13.2</c:v>
                </c:pt>
                <c:pt idx="33">
                  <c:v>14.1</c:v>
                </c:pt>
                <c:pt idx="34">
                  <c:v>15.1</c:v>
                </c:pt>
                <c:pt idx="35">
                  <c:v>16</c:v>
                </c:pt>
                <c:pt idx="36">
                  <c:v>16.600000000000001</c:v>
                </c:pt>
                <c:pt idx="37">
                  <c:v>17.100000000000001</c:v>
                </c:pt>
                <c:pt idx="38">
                  <c:v>17.3</c:v>
                </c:pt>
                <c:pt idx="39">
                  <c:v>16.7</c:v>
                </c:pt>
                <c:pt idx="40">
                  <c:v>16.2</c:v>
                </c:pt>
                <c:pt idx="41">
                  <c:v>15.6</c:v>
                </c:pt>
                <c:pt idx="42">
                  <c:v>15.3</c:v>
                </c:pt>
                <c:pt idx="43">
                  <c:v>15</c:v>
                </c:pt>
                <c:pt idx="44">
                  <c:v>14.6</c:v>
                </c:pt>
                <c:pt idx="45">
                  <c:v>14.3</c:v>
                </c:pt>
                <c:pt idx="46">
                  <c:v>14.3</c:v>
                </c:pt>
                <c:pt idx="47">
                  <c:v>14.3</c:v>
                </c:pt>
                <c:pt idx="48">
                  <c:v>14.5</c:v>
                </c:pt>
              </c:numCache>
            </c:numRef>
          </c:val>
        </c:ser>
        <c:ser>
          <c:idx val="10"/>
          <c:order val="6"/>
          <c:tx>
            <c:strRef>
              <c:f>Sheet1!$A$8</c:f>
              <c:strCache>
                <c:ptCount val="1"/>
                <c:pt idx="0">
                  <c:v>PL</c:v>
                </c:pt>
              </c:strCache>
            </c:strRef>
          </c:tx>
          <c:spPr>
            <a:ln w="30792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Sheet1!$C$1:$AY$1</c:f>
              <c:numCache>
                <c:formatCode>mmm/yy</c:formatCode>
                <c:ptCount val="4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Sheet1!$C$8:$AY$8</c:f>
              <c:numCache>
                <c:formatCode>0.0</c:formatCode>
                <c:ptCount val="49"/>
                <c:pt idx="0">
                  <c:v>15.1</c:v>
                </c:pt>
                <c:pt idx="1">
                  <c:v>14.8</c:v>
                </c:pt>
                <c:pt idx="2">
                  <c:v>14.3</c:v>
                </c:pt>
                <c:pt idx="3">
                  <c:v>13.6</c:v>
                </c:pt>
                <c:pt idx="4">
                  <c:v>12.9</c:v>
                </c:pt>
                <c:pt idx="5">
                  <c:v>12.3</c:v>
                </c:pt>
                <c:pt idx="6">
                  <c:v>12.1</c:v>
                </c:pt>
                <c:pt idx="7">
                  <c:v>11.9</c:v>
                </c:pt>
                <c:pt idx="8">
                  <c:v>11.6</c:v>
                </c:pt>
                <c:pt idx="9">
                  <c:v>11.3</c:v>
                </c:pt>
                <c:pt idx="10">
                  <c:v>11.2</c:v>
                </c:pt>
                <c:pt idx="11">
                  <c:v>11.2</c:v>
                </c:pt>
                <c:pt idx="12">
                  <c:v>11.5</c:v>
                </c:pt>
                <c:pt idx="13">
                  <c:v>11.3</c:v>
                </c:pt>
                <c:pt idx="14">
                  <c:v>10.9</c:v>
                </c:pt>
                <c:pt idx="15">
                  <c:v>10.3</c:v>
                </c:pt>
                <c:pt idx="16">
                  <c:v>9.8000000000000007</c:v>
                </c:pt>
                <c:pt idx="17">
                  <c:v>9.4</c:v>
                </c:pt>
                <c:pt idx="18">
                  <c:v>9.2000000000000011</c:v>
                </c:pt>
                <c:pt idx="19">
                  <c:v>9.1</c:v>
                </c:pt>
                <c:pt idx="20">
                  <c:v>8.9</c:v>
                </c:pt>
                <c:pt idx="21">
                  <c:v>8.8000000000000007</c:v>
                </c:pt>
                <c:pt idx="22">
                  <c:v>9.1</c:v>
                </c:pt>
                <c:pt idx="23">
                  <c:v>9.5</c:v>
                </c:pt>
                <c:pt idx="24">
                  <c:v>10.4</c:v>
                </c:pt>
                <c:pt idx="25">
                  <c:v>10.9</c:v>
                </c:pt>
                <c:pt idx="26">
                  <c:v>11.1</c:v>
                </c:pt>
                <c:pt idx="27">
                  <c:v>10.9</c:v>
                </c:pt>
                <c:pt idx="28">
                  <c:v>10.7</c:v>
                </c:pt>
                <c:pt idx="29">
                  <c:v>10.6</c:v>
                </c:pt>
                <c:pt idx="30">
                  <c:v>10.7</c:v>
                </c:pt>
                <c:pt idx="31">
                  <c:v>10.8</c:v>
                </c:pt>
                <c:pt idx="32">
                  <c:v>10.9</c:v>
                </c:pt>
                <c:pt idx="33">
                  <c:v>11.1</c:v>
                </c:pt>
                <c:pt idx="34">
                  <c:v>11.4</c:v>
                </c:pt>
                <c:pt idx="35">
                  <c:v>12.1</c:v>
                </c:pt>
                <c:pt idx="36">
                  <c:v>12.9</c:v>
                </c:pt>
                <c:pt idx="37">
                  <c:v>13.2</c:v>
                </c:pt>
                <c:pt idx="38">
                  <c:v>13</c:v>
                </c:pt>
                <c:pt idx="39">
                  <c:v>12.4</c:v>
                </c:pt>
                <c:pt idx="40">
                  <c:v>12.1</c:v>
                </c:pt>
                <c:pt idx="41">
                  <c:v>11.7</c:v>
                </c:pt>
                <c:pt idx="42">
                  <c:v>11.5</c:v>
                </c:pt>
                <c:pt idx="43">
                  <c:v>11.4</c:v>
                </c:pt>
                <c:pt idx="44">
                  <c:v>11.5</c:v>
                </c:pt>
                <c:pt idx="45">
                  <c:v>11.5</c:v>
                </c:pt>
                <c:pt idx="46">
                  <c:v>11.7</c:v>
                </c:pt>
                <c:pt idx="47">
                  <c:v>12.3</c:v>
                </c:pt>
                <c:pt idx="48">
                  <c:v>13</c:v>
                </c:pt>
              </c:numCache>
            </c:numRef>
          </c:val>
        </c:ser>
        <c:ser>
          <c:idx val="11"/>
          <c:order val="7"/>
          <c:tx>
            <c:strRef>
              <c:f>Sheet1!$A$9</c:f>
              <c:strCache>
                <c:ptCount val="1"/>
                <c:pt idx="0">
                  <c:v>RO</c:v>
                </c:pt>
              </c:strCache>
            </c:strRef>
          </c:tx>
          <c:spPr>
            <a:ln w="30792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Sheet1!$C$1:$AY$1</c:f>
              <c:numCache>
                <c:formatCode>mmm/yy</c:formatCode>
                <c:ptCount val="4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Sheet1!$C$9:$AY$9</c:f>
              <c:numCache>
                <c:formatCode>0.0</c:formatCode>
                <c:ptCount val="49"/>
                <c:pt idx="0">
                  <c:v>5.3</c:v>
                </c:pt>
                <c:pt idx="1">
                  <c:v>5.0999999999999996</c:v>
                </c:pt>
                <c:pt idx="2">
                  <c:v>4.8</c:v>
                </c:pt>
                <c:pt idx="3">
                  <c:v>4.5</c:v>
                </c:pt>
                <c:pt idx="4">
                  <c:v>4.0999999999999996</c:v>
                </c:pt>
                <c:pt idx="5">
                  <c:v>4</c:v>
                </c:pt>
                <c:pt idx="6">
                  <c:v>3.8</c:v>
                </c:pt>
                <c:pt idx="7">
                  <c:v>3.9</c:v>
                </c:pt>
                <c:pt idx="8">
                  <c:v>3.9</c:v>
                </c:pt>
                <c:pt idx="9">
                  <c:v>4.0999999999999996</c:v>
                </c:pt>
                <c:pt idx="10">
                  <c:v>4.2</c:v>
                </c:pt>
                <c:pt idx="11">
                  <c:v>4</c:v>
                </c:pt>
                <c:pt idx="12">
                  <c:v>4.2</c:v>
                </c:pt>
                <c:pt idx="13">
                  <c:v>4.2</c:v>
                </c:pt>
                <c:pt idx="14">
                  <c:v>4.0999999999999996</c:v>
                </c:pt>
                <c:pt idx="15">
                  <c:v>3.9</c:v>
                </c:pt>
                <c:pt idx="16">
                  <c:v>3.7</c:v>
                </c:pt>
                <c:pt idx="17">
                  <c:v>3.7</c:v>
                </c:pt>
                <c:pt idx="18">
                  <c:v>3.7</c:v>
                </c:pt>
                <c:pt idx="19">
                  <c:v>3.8</c:v>
                </c:pt>
                <c:pt idx="20">
                  <c:v>3.9</c:v>
                </c:pt>
                <c:pt idx="21">
                  <c:v>4</c:v>
                </c:pt>
                <c:pt idx="22">
                  <c:v>4.0999999999999996</c:v>
                </c:pt>
                <c:pt idx="23">
                  <c:v>4.4000000000000004</c:v>
                </c:pt>
                <c:pt idx="24">
                  <c:v>4.9000000000000004</c:v>
                </c:pt>
                <c:pt idx="25">
                  <c:v>5.2</c:v>
                </c:pt>
                <c:pt idx="26">
                  <c:v>5.6</c:v>
                </c:pt>
                <c:pt idx="27">
                  <c:v>5.7</c:v>
                </c:pt>
                <c:pt idx="28">
                  <c:v>5.8</c:v>
                </c:pt>
                <c:pt idx="29">
                  <c:v>6</c:v>
                </c:pt>
                <c:pt idx="30">
                  <c:v>6.3</c:v>
                </c:pt>
                <c:pt idx="31">
                  <c:v>6.6</c:v>
                </c:pt>
                <c:pt idx="32">
                  <c:v>6.8</c:v>
                </c:pt>
                <c:pt idx="33">
                  <c:v>7.1</c:v>
                </c:pt>
                <c:pt idx="34">
                  <c:v>7.5</c:v>
                </c:pt>
                <c:pt idx="35">
                  <c:v>7.8</c:v>
                </c:pt>
                <c:pt idx="36">
                  <c:v>8.1</c:v>
                </c:pt>
                <c:pt idx="37">
                  <c:v>8.4</c:v>
                </c:pt>
                <c:pt idx="38">
                  <c:v>8.4</c:v>
                </c:pt>
                <c:pt idx="39">
                  <c:v>8.1</c:v>
                </c:pt>
                <c:pt idx="40">
                  <c:v>7.7</c:v>
                </c:pt>
                <c:pt idx="41">
                  <c:v>7.5</c:v>
                </c:pt>
                <c:pt idx="42">
                  <c:v>7.5</c:v>
                </c:pt>
                <c:pt idx="43">
                  <c:v>7.4</c:v>
                </c:pt>
                <c:pt idx="44">
                  <c:v>7.3</c:v>
                </c:pt>
                <c:pt idx="45">
                  <c:v>7.1</c:v>
                </c:pt>
                <c:pt idx="46">
                  <c:v>7</c:v>
                </c:pt>
                <c:pt idx="47">
                  <c:v>6.87</c:v>
                </c:pt>
                <c:pt idx="48">
                  <c:v>6.74</c:v>
                </c:pt>
              </c:numCache>
            </c:numRef>
          </c:val>
        </c:ser>
        <c:ser>
          <c:idx val="12"/>
          <c:order val="8"/>
          <c:tx>
            <c:strRef>
              <c:f>Sheet1!$A$10</c:f>
              <c:strCache>
                <c:ptCount val="1"/>
                <c:pt idx="0">
                  <c:v>SI</c:v>
                </c:pt>
              </c:strCache>
            </c:strRef>
          </c:tx>
          <c:spPr>
            <a:ln w="30792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numRef>
              <c:f>Sheet1!$C$1:$AY$1</c:f>
              <c:numCache>
                <c:formatCode>mmm/yy</c:formatCode>
                <c:ptCount val="4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Sheet1!$C$10:$AY$10</c:f>
              <c:numCache>
                <c:formatCode>0.0</c:formatCode>
                <c:ptCount val="49"/>
                <c:pt idx="0">
                  <c:v>8.7000000000000011</c:v>
                </c:pt>
                <c:pt idx="1">
                  <c:v>8.4</c:v>
                </c:pt>
                <c:pt idx="2">
                  <c:v>8.1</c:v>
                </c:pt>
                <c:pt idx="3">
                  <c:v>7.9</c:v>
                </c:pt>
                <c:pt idx="4">
                  <c:v>7.7</c:v>
                </c:pt>
                <c:pt idx="5">
                  <c:v>7.5</c:v>
                </c:pt>
                <c:pt idx="6">
                  <c:v>7.6</c:v>
                </c:pt>
                <c:pt idx="7">
                  <c:v>7.4</c:v>
                </c:pt>
                <c:pt idx="8">
                  <c:v>7.2</c:v>
                </c:pt>
                <c:pt idx="9">
                  <c:v>7.4</c:v>
                </c:pt>
                <c:pt idx="10">
                  <c:v>7.3</c:v>
                </c:pt>
                <c:pt idx="11">
                  <c:v>7.3</c:v>
                </c:pt>
                <c:pt idx="12">
                  <c:v>7.4</c:v>
                </c:pt>
                <c:pt idx="13">
                  <c:v>7.1</c:v>
                </c:pt>
                <c:pt idx="14">
                  <c:v>6.9</c:v>
                </c:pt>
                <c:pt idx="15">
                  <c:v>6.6</c:v>
                </c:pt>
                <c:pt idx="16">
                  <c:v>6.5</c:v>
                </c:pt>
                <c:pt idx="17">
                  <c:v>6.4</c:v>
                </c:pt>
                <c:pt idx="18">
                  <c:v>6.5</c:v>
                </c:pt>
                <c:pt idx="19">
                  <c:v>6.5</c:v>
                </c:pt>
                <c:pt idx="20">
                  <c:v>6.3</c:v>
                </c:pt>
                <c:pt idx="21">
                  <c:v>6.6</c:v>
                </c:pt>
                <c:pt idx="22">
                  <c:v>6.7</c:v>
                </c:pt>
                <c:pt idx="23">
                  <c:v>7</c:v>
                </c:pt>
                <c:pt idx="24">
                  <c:v>7.8</c:v>
                </c:pt>
                <c:pt idx="25">
                  <c:v>8.2000000000000011</c:v>
                </c:pt>
                <c:pt idx="26">
                  <c:v>8.4</c:v>
                </c:pt>
                <c:pt idx="27">
                  <c:v>8.8000000000000007</c:v>
                </c:pt>
                <c:pt idx="28">
                  <c:v>8.9</c:v>
                </c:pt>
                <c:pt idx="29">
                  <c:v>9.1</c:v>
                </c:pt>
                <c:pt idx="30">
                  <c:v>9.4</c:v>
                </c:pt>
                <c:pt idx="31">
                  <c:v>9.4</c:v>
                </c:pt>
                <c:pt idx="32">
                  <c:v>9.4</c:v>
                </c:pt>
                <c:pt idx="33">
                  <c:v>10</c:v>
                </c:pt>
                <c:pt idx="34">
                  <c:v>10.1</c:v>
                </c:pt>
                <c:pt idx="35">
                  <c:v>10.3</c:v>
                </c:pt>
                <c:pt idx="36">
                  <c:v>10.6</c:v>
                </c:pt>
                <c:pt idx="37">
                  <c:v>10.7</c:v>
                </c:pt>
                <c:pt idx="38">
                  <c:v>10.6</c:v>
                </c:pt>
                <c:pt idx="39">
                  <c:v>10.6</c:v>
                </c:pt>
                <c:pt idx="40">
                  <c:v>10.5</c:v>
                </c:pt>
                <c:pt idx="41">
                  <c:v>10.5</c:v>
                </c:pt>
                <c:pt idx="42">
                  <c:v>10.5</c:v>
                </c:pt>
                <c:pt idx="43">
                  <c:v>10.6</c:v>
                </c:pt>
                <c:pt idx="44">
                  <c:v>10.5</c:v>
                </c:pt>
                <c:pt idx="45">
                  <c:v>10.9</c:v>
                </c:pt>
                <c:pt idx="46">
                  <c:v>11.1</c:v>
                </c:pt>
                <c:pt idx="47">
                  <c:v>11.8</c:v>
                </c:pt>
                <c:pt idx="48">
                  <c:v>0</c:v>
                </c:pt>
              </c:numCache>
            </c:numRef>
          </c:val>
        </c:ser>
        <c:ser>
          <c:idx val="13"/>
          <c:order val="9"/>
          <c:tx>
            <c:strRef>
              <c:f>Sheet1!$A$11</c:f>
              <c:strCache>
                <c:ptCount val="1"/>
                <c:pt idx="0">
                  <c:v>SK</c:v>
                </c:pt>
              </c:strCache>
            </c:strRef>
          </c:tx>
          <c:spPr>
            <a:ln w="30792">
              <a:solidFill>
                <a:schemeClr val="tx1">
                  <a:lumMod val="40000"/>
                  <a:lumOff val="6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Sheet1!$C$1:$AY$1</c:f>
              <c:numCache>
                <c:formatCode>mmm/yy</c:formatCode>
                <c:ptCount val="49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</c:numCache>
            </c:numRef>
          </c:cat>
          <c:val>
            <c:numRef>
              <c:f>Sheet1!$C$11:$AY$11</c:f>
              <c:numCache>
                <c:formatCode>0.0</c:formatCode>
                <c:ptCount val="49"/>
                <c:pt idx="0">
                  <c:v>9.5</c:v>
                </c:pt>
                <c:pt idx="1">
                  <c:v>9.2000000000000011</c:v>
                </c:pt>
                <c:pt idx="2">
                  <c:v>8.9</c:v>
                </c:pt>
                <c:pt idx="3">
                  <c:v>8.5</c:v>
                </c:pt>
                <c:pt idx="4">
                  <c:v>8.3000000000000007</c:v>
                </c:pt>
                <c:pt idx="5">
                  <c:v>8.3000000000000007</c:v>
                </c:pt>
                <c:pt idx="6">
                  <c:v>8.3000000000000007</c:v>
                </c:pt>
                <c:pt idx="7">
                  <c:v>8.2000000000000011</c:v>
                </c:pt>
                <c:pt idx="8">
                  <c:v>8.3000000000000007</c:v>
                </c:pt>
                <c:pt idx="9">
                  <c:v>7.9</c:v>
                </c:pt>
                <c:pt idx="10">
                  <c:v>7.8</c:v>
                </c:pt>
                <c:pt idx="11">
                  <c:v>8</c:v>
                </c:pt>
                <c:pt idx="12">
                  <c:v>8.1</c:v>
                </c:pt>
                <c:pt idx="13">
                  <c:v>7.8</c:v>
                </c:pt>
                <c:pt idx="14">
                  <c:v>7.6</c:v>
                </c:pt>
                <c:pt idx="15">
                  <c:v>7.4</c:v>
                </c:pt>
                <c:pt idx="16">
                  <c:v>7.4</c:v>
                </c:pt>
                <c:pt idx="17">
                  <c:v>7.4</c:v>
                </c:pt>
                <c:pt idx="18">
                  <c:v>7.5</c:v>
                </c:pt>
                <c:pt idx="19">
                  <c:v>7.4</c:v>
                </c:pt>
                <c:pt idx="20">
                  <c:v>7.5</c:v>
                </c:pt>
                <c:pt idx="21">
                  <c:v>7.5</c:v>
                </c:pt>
                <c:pt idx="22">
                  <c:v>7.8</c:v>
                </c:pt>
                <c:pt idx="23">
                  <c:v>8.4</c:v>
                </c:pt>
                <c:pt idx="24">
                  <c:v>9</c:v>
                </c:pt>
                <c:pt idx="25">
                  <c:v>9.7000000000000011</c:v>
                </c:pt>
                <c:pt idx="26">
                  <c:v>10.3</c:v>
                </c:pt>
                <c:pt idx="27">
                  <c:v>10.9</c:v>
                </c:pt>
                <c:pt idx="28">
                  <c:v>11.4</c:v>
                </c:pt>
                <c:pt idx="29">
                  <c:v>11.8</c:v>
                </c:pt>
                <c:pt idx="30">
                  <c:v>12.1</c:v>
                </c:pt>
                <c:pt idx="31">
                  <c:v>12.1</c:v>
                </c:pt>
                <c:pt idx="32">
                  <c:v>12.5</c:v>
                </c:pt>
                <c:pt idx="33">
                  <c:v>12.4</c:v>
                </c:pt>
                <c:pt idx="34">
                  <c:v>12.4</c:v>
                </c:pt>
                <c:pt idx="35">
                  <c:v>12.7</c:v>
                </c:pt>
                <c:pt idx="36">
                  <c:v>12.9</c:v>
                </c:pt>
                <c:pt idx="37">
                  <c:v>13</c:v>
                </c:pt>
                <c:pt idx="38">
                  <c:v>12.9</c:v>
                </c:pt>
                <c:pt idx="39">
                  <c:v>12.5</c:v>
                </c:pt>
                <c:pt idx="40">
                  <c:v>12.2</c:v>
                </c:pt>
                <c:pt idx="41">
                  <c:v>12.3</c:v>
                </c:pt>
                <c:pt idx="42">
                  <c:v>12.3</c:v>
                </c:pt>
                <c:pt idx="43">
                  <c:v>12.2</c:v>
                </c:pt>
                <c:pt idx="44">
                  <c:v>12.42</c:v>
                </c:pt>
                <c:pt idx="45">
                  <c:v>12.3</c:v>
                </c:pt>
                <c:pt idx="46">
                  <c:v>12.2</c:v>
                </c:pt>
                <c:pt idx="47">
                  <c:v>12.5</c:v>
                </c:pt>
                <c:pt idx="48">
                  <c:v>0</c:v>
                </c:pt>
              </c:numCache>
            </c:numRef>
          </c:val>
        </c:ser>
        <c:marker val="1"/>
        <c:axId val="86630784"/>
        <c:axId val="86632320"/>
      </c:lineChart>
      <c:dateAx>
        <c:axId val="86630784"/>
        <c:scaling>
          <c:orientation val="minMax"/>
          <c:max val="40544"/>
          <c:min val="39083"/>
        </c:scaling>
        <c:axPos val="b"/>
        <c:numFmt formatCode="mmm\ yy" sourceLinked="0"/>
        <c:tickLblPos val="low"/>
        <c:spPr>
          <a:ln w="25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de-AT"/>
            </a:pPr>
            <a:endParaRPr lang="en-US"/>
          </a:p>
        </c:txPr>
        <c:crossAx val="86632320"/>
        <c:crossesAt val="0"/>
        <c:auto val="1"/>
        <c:lblOffset val="100"/>
        <c:baseTimeUnit val="months"/>
        <c:majorUnit val="12"/>
        <c:majorTimeUnit val="months"/>
        <c:minorUnit val="1"/>
        <c:minorTimeUnit val="months"/>
      </c:dateAx>
      <c:valAx>
        <c:axId val="86632320"/>
        <c:scaling>
          <c:orientation val="minMax"/>
          <c:max val="18"/>
          <c:min val="2"/>
        </c:scaling>
        <c:axPos val="l"/>
        <c:majorGridlines>
          <c:spPr>
            <a:ln w="2566">
              <a:solidFill>
                <a:schemeClr val="tx1"/>
              </a:solidFill>
              <a:prstDash val="solid"/>
            </a:ln>
          </c:spPr>
        </c:majorGridlines>
        <c:numFmt formatCode="0" sourceLinked="0"/>
        <c:tickLblPos val="nextTo"/>
        <c:spPr>
          <a:ln w="25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de-AT"/>
            </a:pPr>
            <a:endParaRPr lang="en-US"/>
          </a:p>
        </c:txPr>
        <c:crossAx val="86630784"/>
        <c:crosses val="autoZero"/>
        <c:crossBetween val="between"/>
        <c:minorUnit val="1"/>
      </c:valAx>
      <c:spPr>
        <a:noFill/>
        <a:ln w="20528">
          <a:noFill/>
        </a:ln>
      </c:spPr>
    </c:plotArea>
    <c:legend>
      <c:legendPos val="t"/>
      <c:layout>
        <c:manualLayout>
          <c:xMode val="edge"/>
          <c:yMode val="edge"/>
          <c:x val="4.5368233542722708E-2"/>
          <c:y val="1.9300309828356257E-2"/>
          <c:w val="0.92093061854299962"/>
          <c:h val="0.15683998912898589"/>
        </c:manualLayout>
      </c:layout>
      <c:txPr>
        <a:bodyPr/>
        <a:lstStyle/>
        <a:p>
          <a:pPr>
            <a:defRPr lang="de-AT"/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2440787713742008"/>
          <c:y val="0.21171632883195718"/>
          <c:w val="0.83782666663466154"/>
          <c:h val="0.65597137540219963"/>
        </c:manualLayout>
      </c:layout>
      <c:barChart>
        <c:barDir val="col"/>
        <c:grouping val="clustered"/>
        <c:ser>
          <c:idx val="0"/>
          <c:order val="0"/>
          <c:tx>
            <c:strRef>
              <c:f>Tabelle1!$A$2</c:f>
              <c:strCache>
                <c:ptCount val="1"/>
                <c:pt idx="0">
                  <c:v>LATAM-8</c:v>
                </c:pt>
              </c:strCache>
            </c:strRef>
          </c:tx>
          <c:spPr>
            <a:ln>
              <a:noFill/>
            </a:ln>
          </c:spPr>
          <c:cat>
            <c:strRef>
              <c:f>Tabelle1!$B$1:$F$1</c:f>
              <c:strCache>
                <c:ptCount val="1"/>
                <c:pt idx="0">
                  <c:v>Assets and liabilities </c:v>
                </c:pt>
              </c:strCache>
            </c:strRef>
          </c:cat>
          <c:val>
            <c:numRef>
              <c:f>Tabelle1!$B$2:$F$2</c:f>
              <c:numCache>
                <c:formatCode>General</c:formatCode>
                <c:ptCount val="1"/>
                <c:pt idx="0">
                  <c:v>17.541389597308626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ASIA-6</c:v>
                </c:pt>
              </c:strCache>
            </c:strRef>
          </c:tx>
          <c:spPr>
            <a:solidFill>
              <a:srgbClr val="9933FF"/>
            </a:solidFill>
            <a:ln>
              <a:noFill/>
            </a:ln>
          </c:spPr>
          <c:cat>
            <c:strRef>
              <c:f>Tabelle1!$B$1:$F$1</c:f>
              <c:strCache>
                <c:ptCount val="1"/>
                <c:pt idx="0">
                  <c:v>Assets and liabilities </c:v>
                </c:pt>
              </c:strCache>
            </c:strRef>
          </c:cat>
          <c:val>
            <c:numRef>
              <c:f>Tabelle1!$B$3:$F$3</c:f>
              <c:numCache>
                <c:formatCode>General</c:formatCode>
                <c:ptCount val="1"/>
                <c:pt idx="0">
                  <c:v>39.838765581086975</c:v>
                </c:pt>
              </c:numCache>
            </c:numRef>
          </c:val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MENA-6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cat>
            <c:strRef>
              <c:f>Tabelle1!$B$1:$F$1</c:f>
              <c:strCache>
                <c:ptCount val="1"/>
                <c:pt idx="0">
                  <c:v>Assets and liabilities </c:v>
                </c:pt>
              </c:strCache>
            </c:strRef>
          </c:cat>
          <c:val>
            <c:numRef>
              <c:f>Tabelle1!$B$4:$F$4</c:f>
              <c:numCache>
                <c:formatCode>General</c:formatCode>
                <c:ptCount val="1"/>
                <c:pt idx="0">
                  <c:v>-14.90192170327129</c:v>
                </c:pt>
              </c:numCache>
            </c:numRef>
          </c:val>
        </c:ser>
        <c:ser>
          <c:idx val="3"/>
          <c:order val="3"/>
          <c:tx>
            <c:strRef>
              <c:f>Tabelle1!$A$5</c:f>
              <c:strCache>
                <c:ptCount val="1"/>
                <c:pt idx="0">
                  <c:v>EU-COH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cat>
            <c:strRef>
              <c:f>Tabelle1!$B$1:$F$1</c:f>
              <c:strCache>
                <c:ptCount val="1"/>
                <c:pt idx="0">
                  <c:v>Assets and liabilities </c:v>
                </c:pt>
              </c:strCache>
            </c:strRef>
          </c:cat>
          <c:val>
            <c:numRef>
              <c:f>Tabelle1!$B$5:$F$5</c:f>
              <c:numCache>
                <c:formatCode>General</c:formatCode>
                <c:ptCount val="1"/>
                <c:pt idx="0">
                  <c:v>265.82418858330232</c:v>
                </c:pt>
              </c:numCache>
            </c:numRef>
          </c:val>
        </c:ser>
        <c:ser>
          <c:idx val="4"/>
          <c:order val="4"/>
          <c:tx>
            <c:strRef>
              <c:f>Tabelle1!$A$6</c:f>
              <c:strCache>
                <c:ptCount val="1"/>
                <c:pt idx="0">
                  <c:v>CE-5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cat>
            <c:strRef>
              <c:f>Tabelle1!$B$1:$F$1</c:f>
              <c:strCache>
                <c:ptCount val="1"/>
                <c:pt idx="0">
                  <c:v>Assets and liabilities </c:v>
                </c:pt>
              </c:strCache>
            </c:strRef>
          </c:cat>
          <c:val>
            <c:numRef>
              <c:f>Tabelle1!$B$6:$F$6</c:f>
              <c:numCache>
                <c:formatCode>General</c:formatCode>
                <c:ptCount val="1"/>
                <c:pt idx="0">
                  <c:v>83.128059185080659</c:v>
                </c:pt>
              </c:numCache>
            </c:numRef>
          </c:val>
        </c:ser>
        <c:ser>
          <c:idx val="5"/>
          <c:order val="5"/>
          <c:tx>
            <c:strRef>
              <c:f>Tabelle1!$A$7</c:f>
              <c:strCache>
                <c:ptCount val="1"/>
                <c:pt idx="0">
                  <c:v>SEE-2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cat>
            <c:strRef>
              <c:f>Tabelle1!$B$1:$F$1</c:f>
              <c:strCache>
                <c:ptCount val="1"/>
                <c:pt idx="0">
                  <c:v>Assets and liabilities </c:v>
                </c:pt>
              </c:strCache>
            </c:strRef>
          </c:cat>
          <c:val>
            <c:numRef>
              <c:f>Tabelle1!$B$7:$F$7</c:f>
              <c:numCache>
                <c:formatCode>General</c:formatCode>
                <c:ptCount val="1"/>
                <c:pt idx="0">
                  <c:v>35.295992939083796</c:v>
                </c:pt>
              </c:numCache>
            </c:numRef>
          </c:val>
        </c:ser>
        <c:ser>
          <c:idx val="6"/>
          <c:order val="6"/>
          <c:tx>
            <c:strRef>
              <c:f>Tabelle1!$A$8</c:f>
              <c:strCache>
                <c:ptCount val="1"/>
                <c:pt idx="0">
                  <c:v>B-3</c:v>
                </c:pt>
              </c:strCache>
            </c:strRef>
          </c:tx>
          <c:spPr>
            <a:ln>
              <a:noFill/>
            </a:ln>
          </c:spPr>
          <c:cat>
            <c:strRef>
              <c:f>Tabelle1!$B$1:$F$1</c:f>
              <c:strCache>
                <c:ptCount val="1"/>
                <c:pt idx="0">
                  <c:v>Assets and liabilities </c:v>
                </c:pt>
              </c:strCache>
            </c:strRef>
          </c:cat>
          <c:val>
            <c:numRef>
              <c:f>Tabelle1!$B$8:$F$8</c:f>
              <c:numCache>
                <c:formatCode>General</c:formatCode>
                <c:ptCount val="1"/>
                <c:pt idx="0">
                  <c:v>116.57618310049205</c:v>
                </c:pt>
              </c:numCache>
            </c:numRef>
          </c:val>
        </c:ser>
        <c:ser>
          <c:idx val="9"/>
          <c:order val="7"/>
          <c:tx>
            <c:strRef>
              <c:f>Tabelle1!$A$9</c:f>
              <c:strCache>
                <c:ptCount val="1"/>
                <c:pt idx="0">
                  <c:v>WB-6</c:v>
                </c:pt>
              </c:strCache>
            </c:strRef>
          </c:tx>
          <c:spPr>
            <a:solidFill>
              <a:srgbClr val="009E47"/>
            </a:solidFill>
            <a:ln>
              <a:noFill/>
            </a:ln>
          </c:spPr>
          <c:cat>
            <c:strRef>
              <c:f>Tabelle1!$B$1:$F$1</c:f>
              <c:strCache>
                <c:ptCount val="1"/>
                <c:pt idx="0">
                  <c:v>Assets and liabilities </c:v>
                </c:pt>
              </c:strCache>
            </c:strRef>
          </c:cat>
          <c:val>
            <c:numRef>
              <c:f>Tabelle1!$B$9:$F$9</c:f>
              <c:numCache>
                <c:formatCode>General</c:formatCode>
                <c:ptCount val="1"/>
                <c:pt idx="0">
                  <c:v>212.14485920811083</c:v>
                </c:pt>
              </c:numCache>
            </c:numRef>
          </c:val>
        </c:ser>
        <c:ser>
          <c:idx val="8"/>
          <c:order val="8"/>
          <c:tx>
            <c:strRef>
              <c:f>Tabelle1!$A$11</c:f>
              <c:strCache>
                <c:ptCount val="1"/>
                <c:pt idx="0">
                  <c:v>B-SEE</c:v>
                </c:pt>
              </c:strCache>
            </c:strRef>
          </c:tx>
          <c:spPr>
            <a:solidFill>
              <a:srgbClr val="009E47"/>
            </a:solidFill>
            <a:ln>
              <a:noFill/>
            </a:ln>
          </c:spPr>
          <c:cat>
            <c:strRef>
              <c:f>Tabelle1!$B$1:$F$1</c:f>
              <c:strCache>
                <c:ptCount val="1"/>
                <c:pt idx="0">
                  <c:v>Assets and liabilities </c:v>
                </c:pt>
              </c:strCache>
            </c:strRef>
          </c:cat>
          <c:val>
            <c:numRef>
              <c:f>Tabelle1!$B$11:$F$11</c:f>
            </c:numRef>
          </c:val>
        </c:ser>
        <c:ser>
          <c:idx val="7"/>
          <c:order val="9"/>
          <c:tx>
            <c:strRef>
              <c:f>Tabelle1!$A$10</c:f>
              <c:strCache>
                <c:ptCount val="1"/>
                <c:pt idx="0">
                  <c:v>TR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</c:spPr>
          <c:cat>
            <c:strRef>
              <c:f>Tabelle1!$B$1:$F$1</c:f>
              <c:strCache>
                <c:ptCount val="1"/>
                <c:pt idx="0">
                  <c:v>Assets and liabilities </c:v>
                </c:pt>
              </c:strCache>
            </c:strRef>
          </c:cat>
          <c:val>
            <c:numRef>
              <c:f>Tabelle1!$B$10:$F$10</c:f>
              <c:numCache>
                <c:formatCode>General</c:formatCode>
                <c:ptCount val="1"/>
                <c:pt idx="0">
                  <c:v>2.1978024268749277</c:v>
                </c:pt>
              </c:numCache>
            </c:numRef>
          </c:val>
        </c:ser>
        <c:gapWidth val="17"/>
        <c:overlap val="-16"/>
        <c:axId val="139401472"/>
        <c:axId val="139772288"/>
      </c:barChart>
      <c:catAx>
        <c:axId val="13940147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GB"/>
            </a:pPr>
            <a:endParaRPr lang="en-US"/>
          </a:p>
        </c:txPr>
        <c:crossAx val="139772288"/>
        <c:crosses val="autoZero"/>
        <c:auto val="1"/>
        <c:lblAlgn val="ctr"/>
        <c:lblOffset val="100"/>
        <c:tickLblSkip val="2"/>
        <c:tickMarkSkip val="1"/>
      </c:catAx>
      <c:valAx>
        <c:axId val="139772288"/>
        <c:scaling>
          <c:orientation val="minMax"/>
          <c:max val="20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39401472"/>
        <c:crosses val="autoZero"/>
        <c:crossBetween val="between"/>
        <c:majorUnit val="50"/>
      </c:valAx>
    </c:plotArea>
    <c:plotVisOnly val="1"/>
    <c:dispBlanksAs val="gap"/>
  </c:chart>
  <c:txPr>
    <a:bodyPr/>
    <a:lstStyle/>
    <a:p>
      <a:pPr>
        <a:defRPr sz="1399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2440787713742008"/>
          <c:y val="0.21171632883195726"/>
          <c:w val="0.83782666663466165"/>
          <c:h val="0.65597137540219985"/>
        </c:manualLayout>
      </c:layout>
      <c:barChart>
        <c:barDir val="col"/>
        <c:grouping val="clustered"/>
        <c:ser>
          <c:idx val="0"/>
          <c:order val="0"/>
          <c:tx>
            <c:strRef>
              <c:f>Tabelle1!$A$2</c:f>
              <c:strCache>
                <c:ptCount val="1"/>
                <c:pt idx="0">
                  <c:v>LATAM-8</c:v>
                </c:pt>
              </c:strCache>
            </c:strRef>
          </c:tx>
          <c:spPr>
            <a:ln>
              <a:noFill/>
            </a:ln>
          </c:spPr>
          <c:cat>
            <c:strRef>
              <c:f>Tabelle1!$B$1</c:f>
              <c:strCache>
                <c:ptCount val="1"/>
                <c:pt idx="0">
                  <c:v>Credit to private sector</c:v>
                </c:pt>
              </c:strCache>
            </c:strRef>
          </c:cat>
          <c:val>
            <c:numRef>
              <c:f>Tabelle1!$B$2</c:f>
              <c:numCache>
                <c:formatCode>0.00</c:formatCode>
                <c:ptCount val="1"/>
                <c:pt idx="0">
                  <c:v>-2.6286941982220187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ASIA-6</c:v>
                </c:pt>
              </c:strCache>
            </c:strRef>
          </c:tx>
          <c:spPr>
            <a:solidFill>
              <a:srgbClr val="9933FF"/>
            </a:solidFill>
            <a:ln>
              <a:noFill/>
            </a:ln>
          </c:spPr>
          <c:cat>
            <c:strRef>
              <c:f>Tabelle1!$B$1</c:f>
              <c:strCache>
                <c:ptCount val="1"/>
                <c:pt idx="0">
                  <c:v>Credit to private sector</c:v>
                </c:pt>
              </c:strCache>
            </c:strRef>
          </c:cat>
          <c:val>
            <c:numRef>
              <c:f>Tabelle1!$B$3</c:f>
              <c:numCache>
                <c:formatCode>0.00</c:formatCode>
                <c:ptCount val="1"/>
                <c:pt idx="0">
                  <c:v>-8.8444254312598609</c:v>
                </c:pt>
              </c:numCache>
            </c:numRef>
          </c:val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MENA-6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cat>
            <c:strRef>
              <c:f>Tabelle1!$B$1</c:f>
              <c:strCache>
                <c:ptCount val="1"/>
                <c:pt idx="0">
                  <c:v>Credit to private sector</c:v>
                </c:pt>
              </c:strCache>
            </c:strRef>
          </c:cat>
          <c:val>
            <c:numRef>
              <c:f>Tabelle1!$B$4</c:f>
              <c:numCache>
                <c:formatCode>0.00</c:formatCode>
                <c:ptCount val="1"/>
                <c:pt idx="0">
                  <c:v>3.2614586312707377</c:v>
                </c:pt>
              </c:numCache>
            </c:numRef>
          </c:val>
        </c:ser>
        <c:ser>
          <c:idx val="3"/>
          <c:order val="3"/>
          <c:tx>
            <c:strRef>
              <c:f>Tabelle1!$A$5</c:f>
              <c:strCache>
                <c:ptCount val="1"/>
                <c:pt idx="0">
                  <c:v>EU-COH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cat>
            <c:strRef>
              <c:f>Tabelle1!$B$1</c:f>
              <c:strCache>
                <c:ptCount val="1"/>
                <c:pt idx="0">
                  <c:v>Credit to private sector</c:v>
                </c:pt>
              </c:strCache>
            </c:strRef>
          </c:cat>
          <c:val>
            <c:numRef>
              <c:f>Tabelle1!$B$5</c:f>
              <c:numCache>
                <c:formatCode>0.00</c:formatCode>
                <c:ptCount val="1"/>
                <c:pt idx="0">
                  <c:v>60.317133327771451</c:v>
                </c:pt>
              </c:numCache>
            </c:numRef>
          </c:val>
        </c:ser>
        <c:ser>
          <c:idx val="4"/>
          <c:order val="4"/>
          <c:tx>
            <c:strRef>
              <c:f>Tabelle1!$A$6</c:f>
              <c:strCache>
                <c:ptCount val="1"/>
                <c:pt idx="0">
                  <c:v>CE-5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cat>
            <c:strRef>
              <c:f>Tabelle1!$B$1</c:f>
              <c:strCache>
                <c:ptCount val="1"/>
                <c:pt idx="0">
                  <c:v>Credit to private sector</c:v>
                </c:pt>
              </c:strCache>
            </c:strRef>
          </c:cat>
          <c:val>
            <c:numRef>
              <c:f>Tabelle1!$B$6</c:f>
              <c:numCache>
                <c:formatCode>0.00</c:formatCode>
                <c:ptCount val="1"/>
                <c:pt idx="0">
                  <c:v>3.419008047835348</c:v>
                </c:pt>
              </c:numCache>
            </c:numRef>
          </c:val>
        </c:ser>
        <c:ser>
          <c:idx val="5"/>
          <c:order val="5"/>
          <c:tx>
            <c:strRef>
              <c:f>Tabelle1!$A$7</c:f>
              <c:strCache>
                <c:ptCount val="1"/>
                <c:pt idx="0">
                  <c:v>SEE-2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cat>
            <c:strRef>
              <c:f>Tabelle1!$B$1</c:f>
              <c:strCache>
                <c:ptCount val="1"/>
                <c:pt idx="0">
                  <c:v>Credit to private sector</c:v>
                </c:pt>
              </c:strCache>
            </c:strRef>
          </c:cat>
          <c:val>
            <c:numRef>
              <c:f>Tabelle1!$B$7</c:f>
              <c:numCache>
                <c:formatCode>0.00</c:formatCode>
                <c:ptCount val="1"/>
                <c:pt idx="0">
                  <c:v>50.173600685922807</c:v>
                </c:pt>
              </c:numCache>
            </c:numRef>
          </c:val>
        </c:ser>
        <c:ser>
          <c:idx val="6"/>
          <c:order val="6"/>
          <c:tx>
            <c:strRef>
              <c:f>Tabelle1!$A$8</c:f>
              <c:strCache>
                <c:ptCount val="1"/>
                <c:pt idx="0">
                  <c:v>B-3</c:v>
                </c:pt>
              </c:strCache>
            </c:strRef>
          </c:tx>
          <c:spPr>
            <a:ln>
              <a:noFill/>
            </a:ln>
          </c:spPr>
          <c:cat>
            <c:strRef>
              <c:f>Tabelle1!$B$1</c:f>
              <c:strCache>
                <c:ptCount val="1"/>
                <c:pt idx="0">
                  <c:v>Credit to private sector</c:v>
                </c:pt>
              </c:strCache>
            </c:strRef>
          </c:cat>
          <c:val>
            <c:numRef>
              <c:f>Tabelle1!$B$8</c:f>
              <c:numCache>
                <c:formatCode>0.00</c:formatCode>
                <c:ptCount val="1"/>
                <c:pt idx="0">
                  <c:v>54.191837907477037</c:v>
                </c:pt>
              </c:numCache>
            </c:numRef>
          </c:val>
        </c:ser>
        <c:ser>
          <c:idx val="9"/>
          <c:order val="7"/>
          <c:tx>
            <c:strRef>
              <c:f>Tabelle1!$A$9</c:f>
              <c:strCache>
                <c:ptCount val="1"/>
                <c:pt idx="0">
                  <c:v>WB-6</c:v>
                </c:pt>
              </c:strCache>
            </c:strRef>
          </c:tx>
          <c:spPr>
            <a:solidFill>
              <a:srgbClr val="009E47"/>
            </a:solidFill>
            <a:ln>
              <a:noFill/>
            </a:ln>
          </c:spPr>
          <c:cat>
            <c:strRef>
              <c:f>Tabelle1!$B$1</c:f>
              <c:strCache>
                <c:ptCount val="1"/>
                <c:pt idx="0">
                  <c:v>Credit to private sector</c:v>
                </c:pt>
              </c:strCache>
            </c:strRef>
          </c:cat>
          <c:val>
            <c:numRef>
              <c:f>Tabelle1!$B$9</c:f>
              <c:numCache>
                <c:formatCode>General</c:formatCode>
                <c:ptCount val="1"/>
                <c:pt idx="0">
                  <c:v>32.447506058714858</c:v>
                </c:pt>
              </c:numCache>
            </c:numRef>
          </c:val>
        </c:ser>
        <c:ser>
          <c:idx val="8"/>
          <c:order val="8"/>
          <c:tx>
            <c:strRef>
              <c:f>Tabelle1!$A$11</c:f>
              <c:strCache>
                <c:ptCount val="1"/>
                <c:pt idx="0">
                  <c:v>B-SEE</c:v>
                </c:pt>
              </c:strCache>
            </c:strRef>
          </c:tx>
          <c:spPr>
            <a:solidFill>
              <a:srgbClr val="009E47"/>
            </a:solidFill>
            <a:ln>
              <a:noFill/>
            </a:ln>
          </c:spPr>
          <c:cat>
            <c:strRef>
              <c:f>Tabelle1!$B$1</c:f>
              <c:strCache>
                <c:ptCount val="1"/>
                <c:pt idx="0">
                  <c:v>Credit to private sector</c:v>
                </c:pt>
              </c:strCache>
            </c:strRef>
          </c:cat>
          <c:val>
            <c:numRef>
              <c:f>Tabelle1!$B$11</c:f>
            </c:numRef>
          </c:val>
        </c:ser>
        <c:ser>
          <c:idx val="7"/>
          <c:order val="9"/>
          <c:tx>
            <c:strRef>
              <c:f>Tabelle1!$A$10</c:f>
              <c:strCache>
                <c:ptCount val="1"/>
                <c:pt idx="0">
                  <c:v>TR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</c:spPr>
          <c:cat>
            <c:strRef>
              <c:f>Tabelle1!$B$1</c:f>
              <c:strCache>
                <c:ptCount val="1"/>
                <c:pt idx="0">
                  <c:v>Credit to private sector</c:v>
                </c:pt>
              </c:strCache>
            </c:strRef>
          </c:cat>
          <c:val>
            <c:numRef>
              <c:f>Tabelle1!$B$10</c:f>
              <c:numCache>
                <c:formatCode>0.00</c:formatCode>
                <c:ptCount val="1"/>
                <c:pt idx="0">
                  <c:v>28.289207488139589</c:v>
                </c:pt>
              </c:numCache>
            </c:numRef>
          </c:val>
        </c:ser>
        <c:gapWidth val="17"/>
        <c:overlap val="-16"/>
        <c:axId val="141849728"/>
        <c:axId val="142045952"/>
      </c:barChart>
      <c:catAx>
        <c:axId val="141849728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en-GB"/>
            </a:pPr>
            <a:endParaRPr lang="en-US"/>
          </a:p>
        </c:txPr>
        <c:crossAx val="142045952"/>
        <c:crosses val="autoZero"/>
        <c:auto val="1"/>
        <c:lblAlgn val="ctr"/>
        <c:lblOffset val="100"/>
        <c:tickLblSkip val="2"/>
        <c:tickMarkSkip val="1"/>
      </c:catAx>
      <c:valAx>
        <c:axId val="142045952"/>
        <c:scaling>
          <c:orientation val="minMax"/>
          <c:max val="60"/>
          <c:min val="-1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418497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399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8362528152345044E-2"/>
          <c:y val="0.1980325232768568"/>
          <c:w val="0.86251774095196587"/>
          <c:h val="0.64593090792436492"/>
        </c:manualLayout>
      </c:layout>
      <c:barChart>
        <c:barDir val="col"/>
        <c:grouping val="stacked"/>
        <c:ser>
          <c:idx val="0"/>
          <c:order val="0"/>
          <c:tx>
            <c:strRef>
              <c:f>grafik!$A$7</c:f>
              <c:strCache>
                <c:ptCount val="1"/>
                <c:pt idx="0">
                  <c:v>General Government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grafik!$B$6:$AK$6</c:f>
              <c:strCache>
                <c:ptCount val="19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CE-5</c:v>
                </c:pt>
                <c:pt idx="12">
                  <c:v>SEE-2</c:v>
                </c:pt>
                <c:pt idx="15">
                  <c:v>B-3</c:v>
                </c:pt>
                <c:pt idx="18">
                  <c:v>WB-3</c:v>
                </c:pt>
              </c:strCache>
            </c:strRef>
          </c:cat>
          <c:val>
            <c:numRef>
              <c:f>grafik!$B$7:$AK$7</c:f>
              <c:numCache>
                <c:formatCode>0.00</c:formatCode>
                <c:ptCount val="20"/>
                <c:pt idx="1">
                  <c:v>6.7175813898229775</c:v>
                </c:pt>
                <c:pt idx="2" formatCode="General">
                  <c:v>0</c:v>
                </c:pt>
                <c:pt idx="4">
                  <c:v>5.9316460152185631</c:v>
                </c:pt>
                <c:pt idx="5" formatCode="General">
                  <c:v>0</c:v>
                </c:pt>
                <c:pt idx="7">
                  <c:v>13.09</c:v>
                </c:pt>
                <c:pt idx="8" formatCode="General">
                  <c:v>0</c:v>
                </c:pt>
                <c:pt idx="10">
                  <c:v>14.48</c:v>
                </c:pt>
                <c:pt idx="11" formatCode="General">
                  <c:v>0</c:v>
                </c:pt>
                <c:pt idx="13">
                  <c:v>6.99</c:v>
                </c:pt>
                <c:pt idx="14" formatCode="General">
                  <c:v>0</c:v>
                </c:pt>
                <c:pt idx="16">
                  <c:v>7.9300000000000024</c:v>
                </c:pt>
                <c:pt idx="17" formatCode="General">
                  <c:v>0</c:v>
                </c:pt>
                <c:pt idx="19">
                  <c:v>10.48</c:v>
                </c:pt>
              </c:numCache>
            </c:numRef>
          </c:val>
        </c:ser>
        <c:ser>
          <c:idx val="1"/>
          <c:order val="1"/>
          <c:tx>
            <c:strRef>
              <c:f>grafik!$A$8</c:f>
              <c:strCache>
                <c:ptCount val="1"/>
                <c:pt idx="0">
                  <c:v>Monetary Authorities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grafik!$B$6:$AK$6</c:f>
              <c:strCache>
                <c:ptCount val="19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CE-5</c:v>
                </c:pt>
                <c:pt idx="12">
                  <c:v>SEE-2</c:v>
                </c:pt>
                <c:pt idx="15">
                  <c:v>B-3</c:v>
                </c:pt>
                <c:pt idx="18">
                  <c:v>WB-3</c:v>
                </c:pt>
              </c:strCache>
            </c:strRef>
          </c:cat>
          <c:val>
            <c:numRef>
              <c:f>grafik!$B$8:$AK$8</c:f>
              <c:numCache>
                <c:formatCode>General</c:formatCode>
                <c:ptCount val="20"/>
                <c:pt idx="0" formatCode="0.00">
                  <c:v>0.16340201931630871</c:v>
                </c:pt>
                <c:pt idx="2">
                  <c:v>0</c:v>
                </c:pt>
                <c:pt idx="3" formatCode="0.00">
                  <c:v>1.7147759229870023</c:v>
                </c:pt>
                <c:pt idx="5">
                  <c:v>0</c:v>
                </c:pt>
                <c:pt idx="6" formatCode="0.00">
                  <c:v>0.20296850895528371</c:v>
                </c:pt>
                <c:pt idx="8">
                  <c:v>0</c:v>
                </c:pt>
                <c:pt idx="9" formatCode="0.00">
                  <c:v>0.8998628147804465</c:v>
                </c:pt>
                <c:pt idx="11">
                  <c:v>0</c:v>
                </c:pt>
                <c:pt idx="12" formatCode="0.00">
                  <c:v>0.16609044779407281</c:v>
                </c:pt>
                <c:pt idx="14">
                  <c:v>0</c:v>
                </c:pt>
                <c:pt idx="15" formatCode="0.00">
                  <c:v>0.91616788494515256</c:v>
                </c:pt>
                <c:pt idx="17">
                  <c:v>0</c:v>
                </c:pt>
                <c:pt idx="18" formatCode="0.00">
                  <c:v>0.10551568023495179</c:v>
                </c:pt>
              </c:numCache>
            </c:numRef>
          </c:val>
        </c:ser>
        <c:ser>
          <c:idx val="2"/>
          <c:order val="2"/>
          <c:tx>
            <c:strRef>
              <c:f>grafik!$A$9</c:f>
              <c:strCache>
                <c:ptCount val="1"/>
                <c:pt idx="0">
                  <c:v>Banks</c:v>
                </c:pt>
              </c:strCache>
            </c:strRef>
          </c:tx>
          <c:spPr>
            <a:solidFill>
              <a:srgbClr val="808000"/>
            </a:solidFill>
          </c:spPr>
          <c:cat>
            <c:strRef>
              <c:f>grafik!$B$6:$AK$6</c:f>
              <c:strCache>
                <c:ptCount val="19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CE-5</c:v>
                </c:pt>
                <c:pt idx="12">
                  <c:v>SEE-2</c:v>
                </c:pt>
                <c:pt idx="15">
                  <c:v>B-3</c:v>
                </c:pt>
                <c:pt idx="18">
                  <c:v>WB-3</c:v>
                </c:pt>
              </c:strCache>
            </c:strRef>
          </c:cat>
          <c:val>
            <c:numRef>
              <c:f>grafik!$B$9:$AK$9</c:f>
              <c:numCache>
                <c:formatCode>General</c:formatCode>
                <c:ptCount val="20"/>
                <c:pt idx="0" formatCode="0.00">
                  <c:v>3.0298727392900977</c:v>
                </c:pt>
                <c:pt idx="2">
                  <c:v>0</c:v>
                </c:pt>
                <c:pt idx="3" formatCode="0.00">
                  <c:v>11.417790475757746</c:v>
                </c:pt>
                <c:pt idx="5">
                  <c:v>0</c:v>
                </c:pt>
                <c:pt idx="6" formatCode="0.00">
                  <c:v>4.4799460768364545</c:v>
                </c:pt>
                <c:pt idx="8">
                  <c:v>0</c:v>
                </c:pt>
                <c:pt idx="9" formatCode="0.00">
                  <c:v>17.815859601486991</c:v>
                </c:pt>
                <c:pt idx="11">
                  <c:v>0</c:v>
                </c:pt>
                <c:pt idx="12" formatCode="0.00">
                  <c:v>18.600701980391229</c:v>
                </c:pt>
                <c:pt idx="14">
                  <c:v>0</c:v>
                </c:pt>
                <c:pt idx="15" formatCode="0.00">
                  <c:v>64.085693031069951</c:v>
                </c:pt>
                <c:pt idx="17">
                  <c:v>0</c:v>
                </c:pt>
                <c:pt idx="18" formatCode="0.00">
                  <c:v>16.881148743893313</c:v>
                </c:pt>
              </c:numCache>
            </c:numRef>
          </c:val>
        </c:ser>
        <c:ser>
          <c:idx val="3"/>
          <c:order val="3"/>
          <c:tx>
            <c:strRef>
              <c:f>grafik!$A$10</c:f>
              <c:strCache>
                <c:ptCount val="1"/>
                <c:pt idx="0">
                  <c:v>Other Sectors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grafik!$B$6:$AK$6</c:f>
              <c:strCache>
                <c:ptCount val="19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CE-5</c:v>
                </c:pt>
                <c:pt idx="12">
                  <c:v>SEE-2</c:v>
                </c:pt>
                <c:pt idx="15">
                  <c:v>B-3</c:v>
                </c:pt>
                <c:pt idx="18">
                  <c:v>WB-3</c:v>
                </c:pt>
              </c:strCache>
            </c:strRef>
          </c:cat>
          <c:val>
            <c:numRef>
              <c:f>grafik!$B$10:$AK$10</c:f>
              <c:numCache>
                <c:formatCode>General</c:formatCode>
                <c:ptCount val="20"/>
                <c:pt idx="0" formatCode="0.00">
                  <c:v>8.3976920084193267</c:v>
                </c:pt>
                <c:pt idx="2">
                  <c:v>0</c:v>
                </c:pt>
                <c:pt idx="3" formatCode="0.00">
                  <c:v>14.962180304075106</c:v>
                </c:pt>
                <c:pt idx="5">
                  <c:v>0</c:v>
                </c:pt>
                <c:pt idx="6" formatCode="0.00">
                  <c:v>3.1656495429245006</c:v>
                </c:pt>
                <c:pt idx="8">
                  <c:v>0</c:v>
                </c:pt>
                <c:pt idx="9" formatCode="0.00">
                  <c:v>13.912170379174865</c:v>
                </c:pt>
                <c:pt idx="11">
                  <c:v>0</c:v>
                </c:pt>
                <c:pt idx="12" formatCode="0.00">
                  <c:v>18.627715160886805</c:v>
                </c:pt>
                <c:pt idx="14">
                  <c:v>0</c:v>
                </c:pt>
                <c:pt idx="15" formatCode="0.00">
                  <c:v>23.455076834333372</c:v>
                </c:pt>
                <c:pt idx="17">
                  <c:v>0</c:v>
                </c:pt>
                <c:pt idx="18" formatCode="0.00">
                  <c:v>33.296747791658952</c:v>
                </c:pt>
              </c:numCache>
            </c:numRef>
          </c:val>
        </c:ser>
        <c:ser>
          <c:idx val="4"/>
          <c:order val="4"/>
          <c:tx>
            <c:strRef>
              <c:f>grafik!$A$11</c:f>
              <c:strCache>
                <c:ptCount val="1"/>
                <c:pt idx="0">
                  <c:v>Intercompany lending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grafik!$B$6:$AK$6</c:f>
              <c:strCache>
                <c:ptCount val="19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CE-5</c:v>
                </c:pt>
                <c:pt idx="12">
                  <c:v>SEE-2</c:v>
                </c:pt>
                <c:pt idx="15">
                  <c:v>B-3</c:v>
                </c:pt>
                <c:pt idx="18">
                  <c:v>WB-3</c:v>
                </c:pt>
              </c:strCache>
            </c:strRef>
          </c:cat>
          <c:val>
            <c:numRef>
              <c:f>grafik!$B$11:$AK$11</c:f>
              <c:numCache>
                <c:formatCode>General</c:formatCode>
                <c:ptCount val="20"/>
                <c:pt idx="0" formatCode="0.00">
                  <c:v>2.4770682465027072</c:v>
                </c:pt>
                <c:pt idx="2">
                  <c:v>0</c:v>
                </c:pt>
                <c:pt idx="3" formatCode="0.00">
                  <c:v>0.73641398408852221</c:v>
                </c:pt>
                <c:pt idx="5">
                  <c:v>0</c:v>
                </c:pt>
                <c:pt idx="6" formatCode="0.00">
                  <c:v>0</c:v>
                </c:pt>
                <c:pt idx="8">
                  <c:v>0</c:v>
                </c:pt>
                <c:pt idx="9" formatCode="0.00">
                  <c:v>15.569681588410578</c:v>
                </c:pt>
                <c:pt idx="11">
                  <c:v>0</c:v>
                </c:pt>
                <c:pt idx="12" formatCode="0.00">
                  <c:v>15.369342326435724</c:v>
                </c:pt>
                <c:pt idx="14">
                  <c:v>0</c:v>
                </c:pt>
                <c:pt idx="15" formatCode="0.00">
                  <c:v>13.833692572526498</c:v>
                </c:pt>
                <c:pt idx="17">
                  <c:v>0</c:v>
                </c:pt>
                <c:pt idx="18" formatCode="0.00">
                  <c:v>10.566981909020956</c:v>
                </c:pt>
              </c:numCache>
            </c:numRef>
          </c:val>
        </c:ser>
        <c:ser>
          <c:idx val="5"/>
          <c:order val="5"/>
          <c:tx>
            <c:strRef>
              <c:f>grafik!$A$12</c:f>
              <c:strCache>
                <c:ptCount val="1"/>
                <c:pt idx="0">
                  <c:v>Gross.External.Debt.Position</c:v>
                </c:pt>
              </c:strCache>
            </c:strRef>
          </c:tx>
          <c:cat>
            <c:strRef>
              <c:f>grafik!$B$6:$AK$6</c:f>
              <c:strCache>
                <c:ptCount val="19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CE-5</c:v>
                </c:pt>
                <c:pt idx="12">
                  <c:v>SEE-2</c:v>
                </c:pt>
                <c:pt idx="15">
                  <c:v>B-3</c:v>
                </c:pt>
                <c:pt idx="18">
                  <c:v>WB-3</c:v>
                </c:pt>
              </c:strCache>
            </c:strRef>
          </c:cat>
          <c:val>
            <c:numRef>
              <c:f>grafik!$B$12:$AK$12</c:f>
            </c:numRef>
          </c:val>
        </c:ser>
        <c:ser>
          <c:idx val="6"/>
          <c:order val="6"/>
          <c:tx>
            <c:strRef>
              <c:f>grafik!$A$13</c:f>
              <c:strCache>
                <c:ptCount val="1"/>
                <c:pt idx="0">
                  <c:v>Gross public debt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grafik!$B$6:$AK$6</c:f>
              <c:strCache>
                <c:ptCount val="19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CE-5</c:v>
                </c:pt>
                <c:pt idx="12">
                  <c:v>SEE-2</c:v>
                </c:pt>
                <c:pt idx="15">
                  <c:v>B-3</c:v>
                </c:pt>
                <c:pt idx="18">
                  <c:v>WB-3</c:v>
                </c:pt>
              </c:strCache>
            </c:strRef>
          </c:cat>
          <c:val>
            <c:numRef>
              <c:f>grafik!$B$13:$AK$13</c:f>
            </c:numRef>
          </c:val>
        </c:ser>
        <c:gapWidth val="48"/>
        <c:overlap val="100"/>
        <c:axId val="115423872"/>
        <c:axId val="115425664"/>
      </c:barChart>
      <c:catAx>
        <c:axId val="115423872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115425664"/>
        <c:crosses val="autoZero"/>
        <c:auto val="1"/>
        <c:lblAlgn val="ctr"/>
        <c:lblOffset val="100"/>
        <c:tickLblSkip val="1"/>
        <c:tickMarkSkip val="3"/>
      </c:catAx>
      <c:valAx>
        <c:axId val="1154256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15423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7777787360913994E-2"/>
          <c:y val="1.5380206591193376E-2"/>
          <c:w val="0.87300946796058343"/>
          <c:h val="0.15258732348052914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9.8362528152345044E-2"/>
          <c:y val="0.19803252327685686"/>
          <c:w val="0.86251774095196632"/>
          <c:h val="0.64593090792436492"/>
        </c:manualLayout>
      </c:layout>
      <c:barChart>
        <c:barDir val="col"/>
        <c:grouping val="stacked"/>
        <c:ser>
          <c:idx val="0"/>
          <c:order val="0"/>
          <c:tx>
            <c:strRef>
              <c:f>'grafik vers2'!$A$7</c:f>
              <c:strCache>
                <c:ptCount val="1"/>
                <c:pt idx="0">
                  <c:v>General Government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'grafik vers2'!$B$6:$AG$6</c:f>
              <c:strCache>
                <c:ptCount val="22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EU-COH</c:v>
                </c:pt>
                <c:pt idx="12">
                  <c:v>CE-5</c:v>
                </c:pt>
                <c:pt idx="15">
                  <c:v>SEE-2</c:v>
                </c:pt>
                <c:pt idx="18">
                  <c:v>B-3</c:v>
                </c:pt>
                <c:pt idx="21">
                  <c:v>WB-3</c:v>
                </c:pt>
              </c:strCache>
            </c:strRef>
          </c:cat>
          <c:val>
            <c:numRef>
              <c:f>'grafik vers2'!$B$7:$AG$7</c:f>
              <c:numCache>
                <c:formatCode>0.00</c:formatCode>
                <c:ptCount val="23"/>
                <c:pt idx="1">
                  <c:v>6.7175813898229775</c:v>
                </c:pt>
                <c:pt idx="2" formatCode="General">
                  <c:v>0</c:v>
                </c:pt>
                <c:pt idx="4">
                  <c:v>5.9316460152185542</c:v>
                </c:pt>
                <c:pt idx="5" formatCode="General">
                  <c:v>0</c:v>
                </c:pt>
                <c:pt idx="7">
                  <c:v>13.09</c:v>
                </c:pt>
                <c:pt idx="8" formatCode="General">
                  <c:v>0</c:v>
                </c:pt>
                <c:pt idx="10">
                  <c:v>32.200000000000003</c:v>
                </c:pt>
                <c:pt idx="11" formatCode="General">
                  <c:v>0</c:v>
                </c:pt>
                <c:pt idx="13">
                  <c:v>14.48</c:v>
                </c:pt>
                <c:pt idx="14" formatCode="General">
                  <c:v>0</c:v>
                </c:pt>
                <c:pt idx="16">
                  <c:v>6.99</c:v>
                </c:pt>
                <c:pt idx="17" formatCode="General">
                  <c:v>0</c:v>
                </c:pt>
                <c:pt idx="19">
                  <c:v>7.9300000000000024</c:v>
                </c:pt>
                <c:pt idx="20" formatCode="General">
                  <c:v>0</c:v>
                </c:pt>
                <c:pt idx="22">
                  <c:v>10.48</c:v>
                </c:pt>
              </c:numCache>
            </c:numRef>
          </c:val>
        </c:ser>
        <c:ser>
          <c:idx val="1"/>
          <c:order val="1"/>
          <c:tx>
            <c:strRef>
              <c:f>'grafik vers2'!$A$8</c:f>
              <c:strCache>
                <c:ptCount val="1"/>
                <c:pt idx="0">
                  <c:v>Monetary Authorities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'grafik vers2'!$B$6:$AG$6</c:f>
              <c:strCache>
                <c:ptCount val="22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EU-COH</c:v>
                </c:pt>
                <c:pt idx="12">
                  <c:v>CE-5</c:v>
                </c:pt>
                <c:pt idx="15">
                  <c:v>SEE-2</c:v>
                </c:pt>
                <c:pt idx="18">
                  <c:v>B-3</c:v>
                </c:pt>
                <c:pt idx="21">
                  <c:v>WB-3</c:v>
                </c:pt>
              </c:strCache>
            </c:strRef>
          </c:cat>
          <c:val>
            <c:numRef>
              <c:f>'grafik vers2'!$B$8:$AG$8</c:f>
              <c:numCache>
                <c:formatCode>General</c:formatCode>
                <c:ptCount val="23"/>
                <c:pt idx="0" formatCode="0.00">
                  <c:v>0.16340201931630871</c:v>
                </c:pt>
                <c:pt idx="2">
                  <c:v>0</c:v>
                </c:pt>
                <c:pt idx="3" formatCode="0.00">
                  <c:v>1.7147759229870023</c:v>
                </c:pt>
                <c:pt idx="5">
                  <c:v>0</c:v>
                </c:pt>
                <c:pt idx="6" formatCode="0.00">
                  <c:v>0.20296850895528371</c:v>
                </c:pt>
                <c:pt idx="8">
                  <c:v>0</c:v>
                </c:pt>
                <c:pt idx="9" formatCode="0.00">
                  <c:v>7.5465081383542438</c:v>
                </c:pt>
                <c:pt idx="11">
                  <c:v>0</c:v>
                </c:pt>
                <c:pt idx="12" formatCode="0.00">
                  <c:v>0.8998628147804465</c:v>
                </c:pt>
                <c:pt idx="14">
                  <c:v>0</c:v>
                </c:pt>
                <c:pt idx="15" formatCode="0.00">
                  <c:v>0.16609044779407262</c:v>
                </c:pt>
                <c:pt idx="17">
                  <c:v>0</c:v>
                </c:pt>
                <c:pt idx="18" formatCode="0.00">
                  <c:v>0.91616788494515256</c:v>
                </c:pt>
                <c:pt idx="20">
                  <c:v>0</c:v>
                </c:pt>
                <c:pt idx="21" formatCode="0.00">
                  <c:v>0.10551568023495179</c:v>
                </c:pt>
              </c:numCache>
            </c:numRef>
          </c:val>
        </c:ser>
        <c:ser>
          <c:idx val="2"/>
          <c:order val="2"/>
          <c:tx>
            <c:strRef>
              <c:f>'grafik vers2'!$A$9</c:f>
              <c:strCache>
                <c:ptCount val="1"/>
                <c:pt idx="0">
                  <c:v>Banks</c:v>
                </c:pt>
              </c:strCache>
            </c:strRef>
          </c:tx>
          <c:spPr>
            <a:solidFill>
              <a:srgbClr val="808000"/>
            </a:solidFill>
          </c:spPr>
          <c:cat>
            <c:strRef>
              <c:f>'grafik vers2'!$B$6:$AG$6</c:f>
              <c:strCache>
                <c:ptCount val="22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EU-COH</c:v>
                </c:pt>
                <c:pt idx="12">
                  <c:v>CE-5</c:v>
                </c:pt>
                <c:pt idx="15">
                  <c:v>SEE-2</c:v>
                </c:pt>
                <c:pt idx="18">
                  <c:v>B-3</c:v>
                </c:pt>
                <c:pt idx="21">
                  <c:v>WB-3</c:v>
                </c:pt>
              </c:strCache>
            </c:strRef>
          </c:cat>
          <c:val>
            <c:numRef>
              <c:f>'grafik vers2'!$B$9:$AG$9</c:f>
              <c:numCache>
                <c:formatCode>General</c:formatCode>
                <c:ptCount val="23"/>
                <c:pt idx="0" formatCode="0.00">
                  <c:v>3.0298727392900977</c:v>
                </c:pt>
                <c:pt idx="2">
                  <c:v>0</c:v>
                </c:pt>
                <c:pt idx="3" formatCode="0.00">
                  <c:v>11.417790475757746</c:v>
                </c:pt>
                <c:pt idx="5">
                  <c:v>0</c:v>
                </c:pt>
                <c:pt idx="6" formatCode="0.00">
                  <c:v>4.4799460768364545</c:v>
                </c:pt>
                <c:pt idx="8">
                  <c:v>0</c:v>
                </c:pt>
                <c:pt idx="9" formatCode="0.00">
                  <c:v>102.52792893552935</c:v>
                </c:pt>
                <c:pt idx="11">
                  <c:v>0</c:v>
                </c:pt>
                <c:pt idx="12" formatCode="0.00">
                  <c:v>17.815859601486991</c:v>
                </c:pt>
                <c:pt idx="14">
                  <c:v>0</c:v>
                </c:pt>
                <c:pt idx="15" formatCode="0.00">
                  <c:v>18.600701980391229</c:v>
                </c:pt>
                <c:pt idx="17">
                  <c:v>0</c:v>
                </c:pt>
                <c:pt idx="18" formatCode="0.00">
                  <c:v>64.085693031069951</c:v>
                </c:pt>
                <c:pt idx="20">
                  <c:v>0</c:v>
                </c:pt>
                <c:pt idx="21" formatCode="0.00">
                  <c:v>16.881148743893313</c:v>
                </c:pt>
              </c:numCache>
            </c:numRef>
          </c:val>
        </c:ser>
        <c:ser>
          <c:idx val="3"/>
          <c:order val="3"/>
          <c:tx>
            <c:strRef>
              <c:f>'grafik vers2'!$A$10</c:f>
              <c:strCache>
                <c:ptCount val="1"/>
                <c:pt idx="0">
                  <c:v>Other Sectors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'grafik vers2'!$B$6:$AG$6</c:f>
              <c:strCache>
                <c:ptCount val="22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EU-COH</c:v>
                </c:pt>
                <c:pt idx="12">
                  <c:v>CE-5</c:v>
                </c:pt>
                <c:pt idx="15">
                  <c:v>SEE-2</c:v>
                </c:pt>
                <c:pt idx="18">
                  <c:v>B-3</c:v>
                </c:pt>
                <c:pt idx="21">
                  <c:v>WB-3</c:v>
                </c:pt>
              </c:strCache>
            </c:strRef>
          </c:cat>
          <c:val>
            <c:numRef>
              <c:f>'grafik vers2'!$B$10:$AG$10</c:f>
              <c:numCache>
                <c:formatCode>General</c:formatCode>
                <c:ptCount val="23"/>
                <c:pt idx="0" formatCode="0.00">
                  <c:v>8.3976920084193267</c:v>
                </c:pt>
                <c:pt idx="2">
                  <c:v>0</c:v>
                </c:pt>
                <c:pt idx="3" formatCode="0.00">
                  <c:v>14.962180304075106</c:v>
                </c:pt>
                <c:pt idx="5">
                  <c:v>0</c:v>
                </c:pt>
                <c:pt idx="6" formatCode="0.00">
                  <c:v>3.1656495429245006</c:v>
                </c:pt>
                <c:pt idx="8">
                  <c:v>0</c:v>
                </c:pt>
                <c:pt idx="9" formatCode="0.00">
                  <c:v>65.922795159353484</c:v>
                </c:pt>
                <c:pt idx="11">
                  <c:v>0</c:v>
                </c:pt>
                <c:pt idx="12" formatCode="0.00">
                  <c:v>13.912170379174865</c:v>
                </c:pt>
                <c:pt idx="14">
                  <c:v>0</c:v>
                </c:pt>
                <c:pt idx="15" formatCode="0.00">
                  <c:v>18.627715160886783</c:v>
                </c:pt>
                <c:pt idx="17">
                  <c:v>0</c:v>
                </c:pt>
                <c:pt idx="18" formatCode="0.00">
                  <c:v>23.455076834333411</c:v>
                </c:pt>
                <c:pt idx="20">
                  <c:v>0</c:v>
                </c:pt>
                <c:pt idx="21" formatCode="0.00">
                  <c:v>33.296747791658952</c:v>
                </c:pt>
              </c:numCache>
            </c:numRef>
          </c:val>
        </c:ser>
        <c:ser>
          <c:idx val="4"/>
          <c:order val="4"/>
          <c:tx>
            <c:strRef>
              <c:f>'grafik vers2'!$A$11</c:f>
              <c:strCache>
                <c:ptCount val="1"/>
                <c:pt idx="0">
                  <c:v>Intercompany lending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'grafik vers2'!$B$6:$AG$6</c:f>
              <c:strCache>
                <c:ptCount val="22"/>
                <c:pt idx="0">
                  <c:v>LATAM-8</c:v>
                </c:pt>
                <c:pt idx="3">
                  <c:v>ASIA-4</c:v>
                </c:pt>
                <c:pt idx="6">
                  <c:v>MENA-4</c:v>
                </c:pt>
                <c:pt idx="9">
                  <c:v>EU-COH</c:v>
                </c:pt>
                <c:pt idx="12">
                  <c:v>CE-5</c:v>
                </c:pt>
                <c:pt idx="15">
                  <c:v>SEE-2</c:v>
                </c:pt>
                <c:pt idx="18">
                  <c:v>B-3</c:v>
                </c:pt>
                <c:pt idx="21">
                  <c:v>WB-3</c:v>
                </c:pt>
              </c:strCache>
            </c:strRef>
          </c:cat>
          <c:val>
            <c:numRef>
              <c:f>'grafik vers2'!$B$11:$AG$11</c:f>
              <c:numCache>
                <c:formatCode>General</c:formatCode>
                <c:ptCount val="23"/>
                <c:pt idx="0" formatCode="0.00">
                  <c:v>2.4770682465027072</c:v>
                </c:pt>
                <c:pt idx="2">
                  <c:v>0</c:v>
                </c:pt>
                <c:pt idx="3" formatCode="0.00">
                  <c:v>0.73641398408852221</c:v>
                </c:pt>
                <c:pt idx="5">
                  <c:v>0</c:v>
                </c:pt>
                <c:pt idx="6" formatCode="0.00">
                  <c:v>0</c:v>
                </c:pt>
                <c:pt idx="8">
                  <c:v>0</c:v>
                </c:pt>
                <c:pt idx="9" formatCode="0.00">
                  <c:v>21.365094662235929</c:v>
                </c:pt>
                <c:pt idx="11">
                  <c:v>0</c:v>
                </c:pt>
                <c:pt idx="12" formatCode="0.00">
                  <c:v>15.569681588410578</c:v>
                </c:pt>
                <c:pt idx="14">
                  <c:v>0</c:v>
                </c:pt>
                <c:pt idx="15" formatCode="0.00">
                  <c:v>15.369342326435724</c:v>
                </c:pt>
                <c:pt idx="17">
                  <c:v>0</c:v>
                </c:pt>
                <c:pt idx="18" formatCode="0.00">
                  <c:v>13.833692572526484</c:v>
                </c:pt>
                <c:pt idx="20">
                  <c:v>0</c:v>
                </c:pt>
                <c:pt idx="21" formatCode="0.00">
                  <c:v>10.566981909020956</c:v>
                </c:pt>
              </c:numCache>
            </c:numRef>
          </c:val>
        </c:ser>
        <c:gapWidth val="48"/>
        <c:overlap val="100"/>
        <c:axId val="121739520"/>
        <c:axId val="123194368"/>
      </c:barChart>
      <c:catAx>
        <c:axId val="121739520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123194368"/>
        <c:crosses val="autoZero"/>
        <c:auto val="1"/>
        <c:lblAlgn val="ctr"/>
        <c:lblOffset val="100"/>
        <c:tickLblSkip val="1"/>
        <c:tickMarkSkip val="3"/>
      </c:catAx>
      <c:valAx>
        <c:axId val="1231943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2173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7777787360913994E-2"/>
          <c:y val="1.5380206591193376E-2"/>
          <c:w val="0.87300946796058299"/>
          <c:h val="0.15258732348052909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1798861895852086"/>
          <c:y val="0.2052307728447984"/>
          <c:w val="0.88201138104147858"/>
          <c:h val="0.54954309690577585"/>
        </c:manualLayout>
      </c:layout>
      <c:barChart>
        <c:barDir val="col"/>
        <c:grouping val="clustered"/>
        <c:ser>
          <c:idx val="6"/>
          <c:order val="0"/>
          <c:tx>
            <c:strRef>
              <c:f>Tabelle1!$C$1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strRef>
              <c:f>Tabelle1!$A$2:$B$11</c:f>
              <c:strCache>
                <c:ptCount val="7"/>
                <c:pt idx="0">
                  <c:v>LATAM-8</c:v>
                </c:pt>
                <c:pt idx="1">
                  <c:v>ASIA-6</c:v>
                </c:pt>
                <c:pt idx="2">
                  <c:v>MENA-6</c:v>
                </c:pt>
                <c:pt idx="3">
                  <c:v>EU-COH</c:v>
                </c:pt>
                <c:pt idx="4">
                  <c:v>CE-5</c:v>
                </c:pt>
                <c:pt idx="5">
                  <c:v>B-SEE</c:v>
                </c:pt>
                <c:pt idx="6">
                  <c:v>TR</c:v>
                </c:pt>
              </c:strCache>
            </c:strRef>
          </c:cat>
          <c:val>
            <c:numRef>
              <c:f>Tabelle1!$C$2:$C$11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ser>
          <c:idx val="7"/>
          <c:order val="1"/>
          <c:tx>
            <c:strRef>
              <c:f>Tabelle1!$D$1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cat>
            <c:strRef>
              <c:f>Tabelle1!$A$2:$B$11</c:f>
              <c:strCache>
                <c:ptCount val="7"/>
                <c:pt idx="0">
                  <c:v>LATAM-8</c:v>
                </c:pt>
                <c:pt idx="1">
                  <c:v>ASIA-6</c:v>
                </c:pt>
                <c:pt idx="2">
                  <c:v>MENA-6</c:v>
                </c:pt>
                <c:pt idx="3">
                  <c:v>EU-COH</c:v>
                </c:pt>
                <c:pt idx="4">
                  <c:v>CE-5</c:v>
                </c:pt>
                <c:pt idx="5">
                  <c:v>B-SEE</c:v>
                </c:pt>
                <c:pt idx="6">
                  <c:v>TR</c:v>
                </c:pt>
              </c:strCache>
            </c:strRef>
          </c:cat>
          <c:val>
            <c:numRef>
              <c:f>Tabelle1!$D$2:$D$11</c:f>
              <c:numCache>
                <c:formatCode>0.0</c:formatCode>
                <c:ptCount val="7"/>
                <c:pt idx="0">
                  <c:v>122.2263538842886</c:v>
                </c:pt>
                <c:pt idx="1">
                  <c:v>146.66265700826145</c:v>
                </c:pt>
                <c:pt idx="2">
                  <c:v>125.29934447755915</c:v>
                </c:pt>
                <c:pt idx="3">
                  <c:v>114.86521051452728</c:v>
                </c:pt>
                <c:pt idx="4">
                  <c:v>145.66639951070607</c:v>
                </c:pt>
                <c:pt idx="5">
                  <c:v>80.680653334187653</c:v>
                </c:pt>
                <c:pt idx="6">
                  <c:v>129.30051511152013</c:v>
                </c:pt>
              </c:numCache>
            </c:numRef>
          </c:val>
        </c:ser>
        <c:ser>
          <c:idx val="4"/>
          <c:order val="2"/>
          <c:tx>
            <c:strRef>
              <c:f>Tabelle1!$E$1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cat>
            <c:strRef>
              <c:f>Tabelle1!$A$2:$B$11</c:f>
              <c:strCache>
                <c:ptCount val="7"/>
                <c:pt idx="0">
                  <c:v>LATAM-8</c:v>
                </c:pt>
                <c:pt idx="1">
                  <c:v>ASIA-6</c:v>
                </c:pt>
                <c:pt idx="2">
                  <c:v>MENA-6</c:v>
                </c:pt>
                <c:pt idx="3">
                  <c:v>EU-COH</c:v>
                </c:pt>
                <c:pt idx="4">
                  <c:v>CE-5</c:v>
                </c:pt>
                <c:pt idx="5">
                  <c:v>B-SEE</c:v>
                </c:pt>
                <c:pt idx="6">
                  <c:v>TR</c:v>
                </c:pt>
              </c:strCache>
            </c:strRef>
          </c:cat>
          <c:val>
            <c:numRef>
              <c:f>Tabelle1!$E$2:$E$11</c:f>
              <c:numCache>
                <c:formatCode>0.0</c:formatCode>
                <c:ptCount val="7"/>
                <c:pt idx="0">
                  <c:v>154.17511468639958</c:v>
                </c:pt>
                <c:pt idx="1">
                  <c:v>215.39039846933861</c:v>
                </c:pt>
                <c:pt idx="2">
                  <c:v>179.60964041991926</c:v>
                </c:pt>
                <c:pt idx="3">
                  <c:v>136.25914853877154</c:v>
                </c:pt>
                <c:pt idx="4">
                  <c:v>224.65246145649536</c:v>
                </c:pt>
                <c:pt idx="5">
                  <c:v>130.21819389923118</c:v>
                </c:pt>
                <c:pt idx="6">
                  <c:v>185.07460903090075</c:v>
                </c:pt>
              </c:numCache>
            </c:numRef>
          </c:val>
        </c:ser>
        <c:axId val="150705280"/>
        <c:axId val="150707584"/>
      </c:barChart>
      <c:catAx>
        <c:axId val="150705280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150707584"/>
        <c:crosses val="autoZero"/>
        <c:auto val="1"/>
        <c:lblAlgn val="ctr"/>
        <c:lblOffset val="100"/>
        <c:tickLblSkip val="1"/>
        <c:tickMarkSkip val="1"/>
      </c:catAx>
      <c:valAx>
        <c:axId val="150707584"/>
        <c:scaling>
          <c:orientation val="minMax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5070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22245598037931"/>
          <c:y val="2.1275867756862396E-2"/>
          <c:w val="0.66313514800370565"/>
          <c:h val="0.20900161936000805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2440787713742008"/>
          <c:y val="0.21171632883195718"/>
          <c:w val="0.84103629572410421"/>
          <c:h val="0.67472150306899392"/>
        </c:manualLayout>
      </c:layout>
      <c:barChart>
        <c:barDir val="col"/>
        <c:grouping val="clustered"/>
        <c:ser>
          <c:idx val="9"/>
          <c:order val="0"/>
          <c:tx>
            <c:strRef>
              <c:f>Tabelle1!$A$3</c:f>
              <c:strCache>
                <c:ptCount val="1"/>
                <c:pt idx="0">
                  <c:v>LATAM-8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cat>
            <c:strRef>
              <c:f>Tabelle1!$B$1:$D$1</c:f>
              <c:strCache>
                <c:ptCount val="3"/>
                <c:pt idx="0">
                  <c:v>av. 1995-2002</c:v>
                </c:pt>
                <c:pt idx="1">
                  <c:v>av. 2002-2008</c:v>
                </c:pt>
                <c:pt idx="2">
                  <c:v>av. 2008-2010 </c:v>
                </c:pt>
              </c:strCache>
            </c:strRef>
          </c:cat>
          <c:val>
            <c:numRef>
              <c:f>Tabelle1!$B$3:$D$3</c:f>
              <c:numCache>
                <c:formatCode>0.00</c:formatCode>
                <c:ptCount val="3"/>
                <c:pt idx="0">
                  <c:v>2.3064285714285577</c:v>
                </c:pt>
                <c:pt idx="1">
                  <c:v>5.4373333333333891</c:v>
                </c:pt>
                <c:pt idx="2">
                  <c:v>3.8161666666666667</c:v>
                </c:pt>
              </c:numCache>
            </c:numRef>
          </c:val>
        </c:ser>
        <c:ser>
          <c:idx val="3"/>
          <c:order val="1"/>
          <c:tx>
            <c:strRef>
              <c:f>Tabelle1!$A$4</c:f>
              <c:strCache>
                <c:ptCount val="1"/>
                <c:pt idx="0">
                  <c:v>ASIA-6</c:v>
                </c:pt>
              </c:strCache>
            </c:strRef>
          </c:tx>
          <c:spPr>
            <a:solidFill>
              <a:srgbClr val="9933FF"/>
            </a:solidFill>
            <a:ln>
              <a:noFill/>
            </a:ln>
          </c:spPr>
          <c:cat>
            <c:strRef>
              <c:f>Tabelle1!$B$1:$D$1</c:f>
              <c:strCache>
                <c:ptCount val="3"/>
                <c:pt idx="0">
                  <c:v>av. 1995-2002</c:v>
                </c:pt>
                <c:pt idx="1">
                  <c:v>av. 2002-2008</c:v>
                </c:pt>
                <c:pt idx="2">
                  <c:v>av. 2008-2010 </c:v>
                </c:pt>
              </c:strCache>
            </c:strRef>
          </c:cat>
          <c:val>
            <c:numRef>
              <c:f>Tabelle1!$B$4:$D$4</c:f>
              <c:numCache>
                <c:formatCode>0.00</c:formatCode>
                <c:ptCount val="3"/>
                <c:pt idx="0">
                  <c:v>3.9058809523809552</c:v>
                </c:pt>
                <c:pt idx="1">
                  <c:v>5.0551666666666675</c:v>
                </c:pt>
                <c:pt idx="2">
                  <c:v>3.4720555555555537</c:v>
                </c:pt>
              </c:numCache>
            </c:numRef>
          </c:val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MENA-6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strRef>
              <c:f>Tabelle1!$B$1:$D$1</c:f>
              <c:strCache>
                <c:ptCount val="3"/>
                <c:pt idx="0">
                  <c:v>av. 1995-2002</c:v>
                </c:pt>
                <c:pt idx="1">
                  <c:v>av. 2002-2008</c:v>
                </c:pt>
                <c:pt idx="2">
                  <c:v>av. 2008-2010 </c:v>
                </c:pt>
              </c:strCache>
            </c:strRef>
          </c:cat>
          <c:val>
            <c:numRef>
              <c:f>Tabelle1!$B$5:$D$5</c:f>
              <c:numCache>
                <c:formatCode>0.00</c:formatCode>
                <c:ptCount val="3"/>
                <c:pt idx="0">
                  <c:v>3.7847142857143168</c:v>
                </c:pt>
                <c:pt idx="1">
                  <c:v>5.3466944444444504</c:v>
                </c:pt>
                <c:pt idx="2">
                  <c:v>5.3798333333333845</c:v>
                </c:pt>
              </c:numCache>
            </c:numRef>
          </c:val>
        </c:ser>
        <c:ser>
          <c:idx val="5"/>
          <c:order val="3"/>
          <c:tx>
            <c:strRef>
              <c:f>Tabelle1!$A$6</c:f>
              <c:strCache>
                <c:ptCount val="1"/>
                <c:pt idx="0">
                  <c:v>EU-COH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cat>
            <c:strRef>
              <c:f>Tabelle1!$B$1:$D$1</c:f>
              <c:strCache>
                <c:ptCount val="3"/>
                <c:pt idx="0">
                  <c:v>av. 1995-2002</c:v>
                </c:pt>
                <c:pt idx="1">
                  <c:v>av. 2002-2008</c:v>
                </c:pt>
                <c:pt idx="2">
                  <c:v>av. 2008-2010 </c:v>
                </c:pt>
              </c:strCache>
            </c:strRef>
          </c:cat>
          <c:val>
            <c:numRef>
              <c:f>Tabelle1!$B$6:$D$6</c:f>
              <c:numCache>
                <c:formatCode>0.00</c:formatCode>
                <c:ptCount val="3"/>
                <c:pt idx="0">
                  <c:v>4.9767142857142934</c:v>
                </c:pt>
                <c:pt idx="1">
                  <c:v>2.9103749999999997</c:v>
                </c:pt>
                <c:pt idx="2">
                  <c:v>-1.6683333333333341</c:v>
                </c:pt>
              </c:numCache>
            </c:numRef>
          </c:val>
        </c:ser>
        <c:ser>
          <c:idx val="1"/>
          <c:order val="4"/>
          <c:tx>
            <c:strRef>
              <c:f>Tabelle1!$A$7</c:f>
              <c:strCache>
                <c:ptCount val="1"/>
                <c:pt idx="0">
                  <c:v>CE-5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cat>
            <c:strRef>
              <c:f>Tabelle1!$B$1:$D$1</c:f>
              <c:strCache>
                <c:ptCount val="3"/>
                <c:pt idx="0">
                  <c:v>av. 1995-2002</c:v>
                </c:pt>
                <c:pt idx="1">
                  <c:v>av. 2002-2008</c:v>
                </c:pt>
                <c:pt idx="2">
                  <c:v>av. 2008-2010 </c:v>
                </c:pt>
              </c:strCache>
            </c:strRef>
          </c:cat>
          <c:val>
            <c:numRef>
              <c:f>Tabelle1!$B$7:$D$7</c:f>
              <c:numCache>
                <c:formatCode>0.00</c:formatCode>
                <c:ptCount val="3"/>
                <c:pt idx="0">
                  <c:v>3.7194428571428566</c:v>
                </c:pt>
                <c:pt idx="1">
                  <c:v>4.9448999999999996</c:v>
                </c:pt>
                <c:pt idx="2">
                  <c:v>0.50046666666665973</c:v>
                </c:pt>
              </c:numCache>
            </c:numRef>
          </c:val>
        </c:ser>
        <c:ser>
          <c:idx val="7"/>
          <c:order val="5"/>
          <c:tx>
            <c:strRef>
              <c:f>Tabelle1!$A$8</c:f>
              <c:strCache>
                <c:ptCount val="1"/>
                <c:pt idx="0">
                  <c:v>SEE-2</c:v>
                </c:pt>
              </c:strCache>
            </c:strRef>
          </c:tx>
          <c:spPr>
            <a:solidFill>
              <a:srgbClr val="003399"/>
            </a:solidFill>
            <a:ln>
              <a:noFill/>
            </a:ln>
          </c:spPr>
          <c:cat>
            <c:strRef>
              <c:f>Tabelle1!$B$1:$D$1</c:f>
              <c:strCache>
                <c:ptCount val="3"/>
                <c:pt idx="0">
                  <c:v>av. 1995-2002</c:v>
                </c:pt>
                <c:pt idx="1">
                  <c:v>av. 2002-2008</c:v>
                </c:pt>
                <c:pt idx="2">
                  <c:v>av. 2008-2010 </c:v>
                </c:pt>
              </c:strCache>
            </c:strRef>
          </c:cat>
          <c:val>
            <c:numRef>
              <c:f>Tabelle1!$B$8:$D$8</c:f>
              <c:numCache>
                <c:formatCode>0.00</c:formatCode>
                <c:ptCount val="3"/>
                <c:pt idx="0">
                  <c:v>0.57385714285714329</c:v>
                </c:pt>
                <c:pt idx="1">
                  <c:v>6.3184166666665984</c:v>
                </c:pt>
                <c:pt idx="2">
                  <c:v>-0.12383333333333332</c:v>
                </c:pt>
              </c:numCache>
            </c:numRef>
          </c:val>
        </c:ser>
        <c:ser>
          <c:idx val="6"/>
          <c:order val="6"/>
          <c:tx>
            <c:strRef>
              <c:f>Tabelle1!$A$9</c:f>
              <c:strCache>
                <c:ptCount val="1"/>
                <c:pt idx="0">
                  <c:v>B-3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</c:spPr>
          <c:cat>
            <c:strRef>
              <c:f>Tabelle1!$B$1:$D$1</c:f>
              <c:strCache>
                <c:ptCount val="3"/>
                <c:pt idx="0">
                  <c:v>av. 1995-2002</c:v>
                </c:pt>
                <c:pt idx="1">
                  <c:v>av. 2002-2008</c:v>
                </c:pt>
                <c:pt idx="2">
                  <c:v>av. 2008-2010 </c:v>
                </c:pt>
              </c:strCache>
            </c:strRef>
          </c:cat>
          <c:val>
            <c:numRef>
              <c:f>Tabelle1!$B$9:$D$9</c:f>
              <c:numCache>
                <c:formatCode>0.00</c:formatCode>
                <c:ptCount val="3"/>
                <c:pt idx="0">
                  <c:v>5.1042857142856946</c:v>
                </c:pt>
                <c:pt idx="1">
                  <c:v>7.0509999999999975</c:v>
                </c:pt>
                <c:pt idx="2">
                  <c:v>-5.6765555555555345</c:v>
                </c:pt>
              </c:numCache>
            </c:numRef>
          </c:val>
        </c:ser>
        <c:ser>
          <c:idx val="8"/>
          <c:order val="7"/>
          <c:tx>
            <c:strRef>
              <c:f>Tabelle1!$A$10</c:f>
              <c:strCache>
                <c:ptCount val="1"/>
                <c:pt idx="0">
                  <c:v>WB-6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</c:spPr>
          <c:cat>
            <c:strRef>
              <c:f>Tabelle1!$B$1:$D$1</c:f>
              <c:strCache>
                <c:ptCount val="3"/>
                <c:pt idx="0">
                  <c:v>av. 1995-2002</c:v>
                </c:pt>
                <c:pt idx="1">
                  <c:v>av. 2002-2008</c:v>
                </c:pt>
                <c:pt idx="2">
                  <c:v>av. 2008-2010 </c:v>
                </c:pt>
              </c:strCache>
            </c:strRef>
          </c:cat>
          <c:val>
            <c:numRef>
              <c:f>Tabelle1!$B$10:$D$10</c:f>
              <c:numCache>
                <c:formatCode>0.00</c:formatCode>
                <c:ptCount val="3"/>
                <c:pt idx="0">
                  <c:v>2.5338190476190476</c:v>
                </c:pt>
                <c:pt idx="1">
                  <c:v>5.3110000000000008</c:v>
                </c:pt>
                <c:pt idx="2">
                  <c:v>1.1435</c:v>
                </c:pt>
              </c:numCache>
            </c:numRef>
          </c:val>
        </c:ser>
        <c:ser>
          <c:idx val="4"/>
          <c:order val="8"/>
          <c:tx>
            <c:strRef>
              <c:f>Tabelle1!$A$12</c:f>
              <c:strCache>
                <c:ptCount val="1"/>
                <c:pt idx="0">
                  <c:v>EU-15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cat>
            <c:strRef>
              <c:f>Tabelle1!$B$1:$D$1</c:f>
              <c:strCache>
                <c:ptCount val="3"/>
                <c:pt idx="0">
                  <c:v>av. 1995-2002</c:v>
                </c:pt>
                <c:pt idx="1">
                  <c:v>av. 2002-2008</c:v>
                </c:pt>
                <c:pt idx="2">
                  <c:v>av. 2008-2010 </c:v>
                </c:pt>
              </c:strCache>
            </c:strRef>
          </c:cat>
          <c:val>
            <c:numRef>
              <c:f>Tabelle1!$B$12:$D$12</c:f>
            </c:numRef>
          </c:val>
        </c:ser>
        <c:ser>
          <c:idx val="0"/>
          <c:order val="9"/>
          <c:tx>
            <c:strRef>
              <c:f>Tabelle1!$A$11</c:f>
              <c:strCache>
                <c:ptCount val="1"/>
                <c:pt idx="0">
                  <c:v>TR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Tabelle1!$B$1:$D$1</c:f>
              <c:strCache>
                <c:ptCount val="3"/>
                <c:pt idx="0">
                  <c:v>av. 1995-2002</c:v>
                </c:pt>
                <c:pt idx="1">
                  <c:v>av. 2002-2008</c:v>
                </c:pt>
                <c:pt idx="2">
                  <c:v>av. 2008-2010 </c:v>
                </c:pt>
              </c:strCache>
            </c:strRef>
          </c:cat>
          <c:val>
            <c:numRef>
              <c:f>Tabelle1!$B$11:$D$11</c:f>
              <c:numCache>
                <c:formatCode>0.0</c:formatCode>
                <c:ptCount val="3"/>
                <c:pt idx="0">
                  <c:v>3.2184285714285714</c:v>
                </c:pt>
                <c:pt idx="1">
                  <c:v>5.875166666666666</c:v>
                </c:pt>
                <c:pt idx="2">
                  <c:v>1.2569999999999877</c:v>
                </c:pt>
              </c:numCache>
            </c:numRef>
          </c:val>
        </c:ser>
        <c:axId val="160790400"/>
        <c:axId val="164388864"/>
      </c:barChart>
      <c:catAx>
        <c:axId val="160790400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164388864"/>
        <c:crosses val="autoZero"/>
        <c:auto val="1"/>
        <c:lblAlgn val="ctr"/>
        <c:lblOffset val="100"/>
        <c:tickLblSkip val="1"/>
        <c:tickMarkSkip val="1"/>
      </c:catAx>
      <c:valAx>
        <c:axId val="164388864"/>
        <c:scaling>
          <c:orientation val="minMax"/>
          <c:min val="-6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60790400"/>
        <c:crosses val="autoZero"/>
        <c:crossBetween val="between"/>
      </c:valAx>
      <c:spPr>
        <a:noFill/>
        <a:ln w="25370">
          <a:noFill/>
        </a:ln>
      </c:spPr>
    </c:plotArea>
    <c:legend>
      <c:legendPos val="r"/>
      <c:layout>
        <c:manualLayout>
          <c:xMode val="edge"/>
          <c:yMode val="edge"/>
          <c:x val="9.2757358398794683E-3"/>
          <c:y val="2.4518614277692863E-2"/>
          <c:w val="0.97949054202160002"/>
          <c:h val="0.14096864757577199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txPr>
    <a:bodyPr/>
    <a:lstStyle/>
    <a:p>
      <a:pPr>
        <a:defRPr sz="1398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8.5892328064024609E-2"/>
          <c:y val="0.21171638372551013"/>
          <c:w val="0.85954397741533162"/>
          <c:h val="0.54954309690577585"/>
        </c:manualLayout>
      </c:layout>
      <c:lineChart>
        <c:grouping val="standard"/>
        <c:ser>
          <c:idx val="5"/>
          <c:order val="0"/>
          <c:tx>
            <c:strRef>
              <c:f>Tabelle1!$A$2</c:f>
              <c:strCache>
                <c:ptCount val="1"/>
                <c:pt idx="0">
                  <c:v>LATAM-8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Tabelle1!$B$1:$CT$1</c:f>
              <c:strCache>
                <c:ptCount val="97"/>
                <c:pt idx="0">
                  <c:v>2003M01</c:v>
                </c:pt>
                <c:pt idx="1">
                  <c:v>2003M02</c:v>
                </c:pt>
                <c:pt idx="2">
                  <c:v>2003M03</c:v>
                </c:pt>
                <c:pt idx="3">
                  <c:v>2003M04</c:v>
                </c:pt>
                <c:pt idx="4">
                  <c:v>2003M05</c:v>
                </c:pt>
                <c:pt idx="5">
                  <c:v>2003M06</c:v>
                </c:pt>
                <c:pt idx="6">
                  <c:v>2003M07</c:v>
                </c:pt>
                <c:pt idx="7">
                  <c:v>2003M08</c:v>
                </c:pt>
                <c:pt idx="8">
                  <c:v>2003M09</c:v>
                </c:pt>
                <c:pt idx="9">
                  <c:v>2003M10</c:v>
                </c:pt>
                <c:pt idx="10">
                  <c:v>2003M11</c:v>
                </c:pt>
                <c:pt idx="11">
                  <c:v>2003M12</c:v>
                </c:pt>
                <c:pt idx="12">
                  <c:v>2004M01</c:v>
                </c:pt>
                <c:pt idx="13">
                  <c:v>2004M02</c:v>
                </c:pt>
                <c:pt idx="14">
                  <c:v>2004M03</c:v>
                </c:pt>
                <c:pt idx="15">
                  <c:v>2004M04</c:v>
                </c:pt>
                <c:pt idx="16">
                  <c:v>2004M05</c:v>
                </c:pt>
                <c:pt idx="17">
                  <c:v>2004M06</c:v>
                </c:pt>
                <c:pt idx="18">
                  <c:v>2004M07</c:v>
                </c:pt>
                <c:pt idx="19">
                  <c:v>2004M08</c:v>
                </c:pt>
                <c:pt idx="20">
                  <c:v>2004M09</c:v>
                </c:pt>
                <c:pt idx="21">
                  <c:v>2004M10</c:v>
                </c:pt>
                <c:pt idx="22">
                  <c:v>2004M11</c:v>
                </c:pt>
                <c:pt idx="23">
                  <c:v>2004M12</c:v>
                </c:pt>
                <c:pt idx="24">
                  <c:v>2005M01</c:v>
                </c:pt>
                <c:pt idx="25">
                  <c:v>2005M02</c:v>
                </c:pt>
                <c:pt idx="26">
                  <c:v>2005M03</c:v>
                </c:pt>
                <c:pt idx="27">
                  <c:v>2005M04</c:v>
                </c:pt>
                <c:pt idx="28">
                  <c:v>2005M05</c:v>
                </c:pt>
                <c:pt idx="29">
                  <c:v>2005M06</c:v>
                </c:pt>
                <c:pt idx="30">
                  <c:v>2005M07</c:v>
                </c:pt>
                <c:pt idx="31">
                  <c:v>2005M08</c:v>
                </c:pt>
                <c:pt idx="32">
                  <c:v>2005M09</c:v>
                </c:pt>
                <c:pt idx="33">
                  <c:v>2005M10</c:v>
                </c:pt>
                <c:pt idx="34">
                  <c:v>2005M11</c:v>
                </c:pt>
                <c:pt idx="35">
                  <c:v>2005M12</c:v>
                </c:pt>
                <c:pt idx="36">
                  <c:v>2006M01</c:v>
                </c:pt>
                <c:pt idx="37">
                  <c:v>2006M02</c:v>
                </c:pt>
                <c:pt idx="38">
                  <c:v>2006M03</c:v>
                </c:pt>
                <c:pt idx="39">
                  <c:v>2006M04</c:v>
                </c:pt>
                <c:pt idx="40">
                  <c:v>2006M05</c:v>
                </c:pt>
                <c:pt idx="41">
                  <c:v>2006M06</c:v>
                </c:pt>
                <c:pt idx="42">
                  <c:v>2006M07</c:v>
                </c:pt>
                <c:pt idx="43">
                  <c:v>2006M08</c:v>
                </c:pt>
                <c:pt idx="44">
                  <c:v>2006M09</c:v>
                </c:pt>
                <c:pt idx="45">
                  <c:v>2006M10</c:v>
                </c:pt>
                <c:pt idx="46">
                  <c:v>2006M11</c:v>
                </c:pt>
                <c:pt idx="47">
                  <c:v>2006M12</c:v>
                </c:pt>
                <c:pt idx="48">
                  <c:v>2007M01</c:v>
                </c:pt>
                <c:pt idx="49">
                  <c:v>2007M02</c:v>
                </c:pt>
                <c:pt idx="50">
                  <c:v>2007M03</c:v>
                </c:pt>
                <c:pt idx="51">
                  <c:v>2007M04</c:v>
                </c:pt>
                <c:pt idx="52">
                  <c:v>2007M05</c:v>
                </c:pt>
                <c:pt idx="53">
                  <c:v>2007M06</c:v>
                </c:pt>
                <c:pt idx="54">
                  <c:v>2007M07</c:v>
                </c:pt>
                <c:pt idx="55">
                  <c:v>2007M08</c:v>
                </c:pt>
                <c:pt idx="56">
                  <c:v>2007M09</c:v>
                </c:pt>
                <c:pt idx="57">
                  <c:v>2007M10</c:v>
                </c:pt>
                <c:pt idx="58">
                  <c:v>2007M11</c:v>
                </c:pt>
                <c:pt idx="59">
                  <c:v>2007M12</c:v>
                </c:pt>
                <c:pt idx="60">
                  <c:v>2008M01</c:v>
                </c:pt>
                <c:pt idx="61">
                  <c:v>2008M02</c:v>
                </c:pt>
                <c:pt idx="62">
                  <c:v>2008M03</c:v>
                </c:pt>
                <c:pt idx="63">
                  <c:v>2008M04</c:v>
                </c:pt>
                <c:pt idx="64">
                  <c:v>2008M05</c:v>
                </c:pt>
                <c:pt idx="65">
                  <c:v>2008M06</c:v>
                </c:pt>
                <c:pt idx="66">
                  <c:v>2008M07</c:v>
                </c:pt>
                <c:pt idx="67">
                  <c:v>2008M08</c:v>
                </c:pt>
                <c:pt idx="68">
                  <c:v>2008M09</c:v>
                </c:pt>
                <c:pt idx="69">
                  <c:v>2008M10</c:v>
                </c:pt>
                <c:pt idx="70">
                  <c:v>2008M11</c:v>
                </c:pt>
                <c:pt idx="71">
                  <c:v>2008M12</c:v>
                </c:pt>
                <c:pt idx="72">
                  <c:v>2009M01</c:v>
                </c:pt>
                <c:pt idx="73">
                  <c:v>2009M02</c:v>
                </c:pt>
                <c:pt idx="74">
                  <c:v>2009M03</c:v>
                </c:pt>
                <c:pt idx="75">
                  <c:v>2009M04</c:v>
                </c:pt>
                <c:pt idx="76">
                  <c:v>2009M05</c:v>
                </c:pt>
                <c:pt idx="77">
                  <c:v>2009M06</c:v>
                </c:pt>
                <c:pt idx="78">
                  <c:v>2009M07</c:v>
                </c:pt>
                <c:pt idx="79">
                  <c:v>2009M08</c:v>
                </c:pt>
                <c:pt idx="80">
                  <c:v>2009M09</c:v>
                </c:pt>
                <c:pt idx="81">
                  <c:v>2009M10</c:v>
                </c:pt>
                <c:pt idx="82">
                  <c:v>2009M11</c:v>
                </c:pt>
                <c:pt idx="83">
                  <c:v>2009M12</c:v>
                </c:pt>
                <c:pt idx="84">
                  <c:v>2010M01</c:v>
                </c:pt>
                <c:pt idx="85">
                  <c:v>2010M02</c:v>
                </c:pt>
                <c:pt idx="86">
                  <c:v>2010M03</c:v>
                </c:pt>
                <c:pt idx="87">
                  <c:v>2010M04</c:v>
                </c:pt>
                <c:pt idx="88">
                  <c:v>2010M05</c:v>
                </c:pt>
                <c:pt idx="89">
                  <c:v>2010M06</c:v>
                </c:pt>
                <c:pt idx="90">
                  <c:v>2010M07</c:v>
                </c:pt>
                <c:pt idx="91">
                  <c:v>2010M08</c:v>
                </c:pt>
                <c:pt idx="92">
                  <c:v>2010M09</c:v>
                </c:pt>
                <c:pt idx="93">
                  <c:v>2010M10</c:v>
                </c:pt>
                <c:pt idx="94">
                  <c:v>2010M11</c:v>
                </c:pt>
                <c:pt idx="95">
                  <c:v>2010M12</c:v>
                </c:pt>
                <c:pt idx="96">
                  <c:v>2011M01</c:v>
                </c:pt>
              </c:strCache>
            </c:strRef>
          </c:cat>
          <c:val>
            <c:numRef>
              <c:f>Tabelle1!$B$2:$CT$2</c:f>
              <c:numCache>
                <c:formatCode>General</c:formatCode>
                <c:ptCount val="97"/>
                <c:pt idx="0">
                  <c:v>102.42055216223135</c:v>
                </c:pt>
                <c:pt idx="1">
                  <c:v>100.18854714627948</c:v>
                </c:pt>
                <c:pt idx="2">
                  <c:v>101.17511427691385</c:v>
                </c:pt>
                <c:pt idx="3">
                  <c:v>103.59627836161722</c:v>
                </c:pt>
                <c:pt idx="4">
                  <c:v>98.663970262257308</c:v>
                </c:pt>
                <c:pt idx="5">
                  <c:v>99.140701874995059</c:v>
                </c:pt>
                <c:pt idx="6">
                  <c:v>102.02174821833225</c:v>
                </c:pt>
                <c:pt idx="7">
                  <c:v>102.3169592697257</c:v>
                </c:pt>
                <c:pt idx="8">
                  <c:v>102.32729067002576</c:v>
                </c:pt>
                <c:pt idx="9">
                  <c:v>98.534665942978691</c:v>
                </c:pt>
                <c:pt idx="10">
                  <c:v>98.391132781560003</c:v>
                </c:pt>
                <c:pt idx="11">
                  <c:v>93.453690664766725</c:v>
                </c:pt>
                <c:pt idx="12">
                  <c:v>93.302814906193078</c:v>
                </c:pt>
                <c:pt idx="13">
                  <c:v>92.659847130101952</c:v>
                </c:pt>
                <c:pt idx="14">
                  <c:v>95.767033677666547</c:v>
                </c:pt>
                <c:pt idx="15">
                  <c:v>98.376459439712562</c:v>
                </c:pt>
                <c:pt idx="16">
                  <c:v>96.100877191991586</c:v>
                </c:pt>
                <c:pt idx="17">
                  <c:v>95.395870721453548</c:v>
                </c:pt>
                <c:pt idx="18">
                  <c:v>95.799913230311077</c:v>
                </c:pt>
                <c:pt idx="19">
                  <c:v>97.519015247197927</c:v>
                </c:pt>
                <c:pt idx="20">
                  <c:v>98.800401891241478</c:v>
                </c:pt>
                <c:pt idx="21">
                  <c:v>97.547134518595485</c:v>
                </c:pt>
                <c:pt idx="22">
                  <c:v>94.963733450179603</c:v>
                </c:pt>
                <c:pt idx="23">
                  <c:v>93.113457803279658</c:v>
                </c:pt>
                <c:pt idx="24">
                  <c:v>97.16746805356297</c:v>
                </c:pt>
                <c:pt idx="25">
                  <c:v>99.286349191516578</c:v>
                </c:pt>
                <c:pt idx="26">
                  <c:v>96.852947731052538</c:v>
                </c:pt>
                <c:pt idx="27">
                  <c:v>100.20536928500597</c:v>
                </c:pt>
                <c:pt idx="28">
                  <c:v>103.62531316727298</c:v>
                </c:pt>
                <c:pt idx="29">
                  <c:v>109.02532546449551</c:v>
                </c:pt>
                <c:pt idx="30">
                  <c:v>111.39263723437259</c:v>
                </c:pt>
                <c:pt idx="31">
                  <c:v>110.08507366649575</c:v>
                </c:pt>
                <c:pt idx="32">
                  <c:v>110.9775836798226</c:v>
                </c:pt>
                <c:pt idx="33">
                  <c:v>113.54308975824497</c:v>
                </c:pt>
                <c:pt idx="34">
                  <c:v>116.83460396624196</c:v>
                </c:pt>
                <c:pt idx="35">
                  <c:v>115.34281811476775</c:v>
                </c:pt>
                <c:pt idx="36">
                  <c:v>113.82680570926593</c:v>
                </c:pt>
                <c:pt idx="37">
                  <c:v>117.15127929473115</c:v>
                </c:pt>
                <c:pt idx="38">
                  <c:v>116.01590886046087</c:v>
                </c:pt>
                <c:pt idx="39">
                  <c:v>113.54931267947907</c:v>
                </c:pt>
                <c:pt idx="40">
                  <c:v>108.67999212440945</c:v>
                </c:pt>
                <c:pt idx="41">
                  <c:v>107.64522835625566</c:v>
                </c:pt>
                <c:pt idx="42">
                  <c:v>109.20242760590308</c:v>
                </c:pt>
                <c:pt idx="43">
                  <c:v>109.63787089137988</c:v>
                </c:pt>
                <c:pt idx="44">
                  <c:v>109.77238884969425</c:v>
                </c:pt>
                <c:pt idx="45">
                  <c:v>111.18637623537411</c:v>
                </c:pt>
                <c:pt idx="46">
                  <c:v>109.47560792564769</c:v>
                </c:pt>
                <c:pt idx="47">
                  <c:v>106.74323671991772</c:v>
                </c:pt>
                <c:pt idx="48">
                  <c:v>109.54685460438564</c:v>
                </c:pt>
                <c:pt idx="49">
                  <c:v>109.09406398400991</c:v>
                </c:pt>
                <c:pt idx="50">
                  <c:v>108.13833646200797</c:v>
                </c:pt>
                <c:pt idx="51">
                  <c:v>107.5071024625305</c:v>
                </c:pt>
                <c:pt idx="52">
                  <c:v>109.97551138282603</c:v>
                </c:pt>
                <c:pt idx="53">
                  <c:v>112.25650600144397</c:v>
                </c:pt>
                <c:pt idx="54">
                  <c:v>111.34247503572094</c:v>
                </c:pt>
                <c:pt idx="55">
                  <c:v>110.10150692906359</c:v>
                </c:pt>
                <c:pt idx="56">
                  <c:v>108.96698298393336</c:v>
                </c:pt>
                <c:pt idx="57">
                  <c:v>109.71775073155978</c:v>
                </c:pt>
                <c:pt idx="58">
                  <c:v>106.53916699909767</c:v>
                </c:pt>
                <c:pt idx="59">
                  <c:v>108.00716517998886</c:v>
                </c:pt>
                <c:pt idx="60">
                  <c:v>109.01686302886486</c:v>
                </c:pt>
                <c:pt idx="61">
                  <c:v>111.01778389617529</c:v>
                </c:pt>
                <c:pt idx="62">
                  <c:v>107.53159907542796</c:v>
                </c:pt>
                <c:pt idx="63">
                  <c:v>107.83503585913301</c:v>
                </c:pt>
                <c:pt idx="64">
                  <c:v>109.40308022566623</c:v>
                </c:pt>
                <c:pt idx="65">
                  <c:v>111.44438317528679</c:v>
                </c:pt>
                <c:pt idx="66">
                  <c:v>110.90603078768517</c:v>
                </c:pt>
                <c:pt idx="67">
                  <c:v>116.47294474011053</c:v>
                </c:pt>
                <c:pt idx="68">
                  <c:v>114.85992647709431</c:v>
                </c:pt>
                <c:pt idx="69">
                  <c:v>112.85201460762831</c:v>
                </c:pt>
                <c:pt idx="70">
                  <c:v>115.12248556294404</c:v>
                </c:pt>
                <c:pt idx="71">
                  <c:v>107.56879782232333</c:v>
                </c:pt>
                <c:pt idx="72">
                  <c:v>111.29245188512817</c:v>
                </c:pt>
                <c:pt idx="73">
                  <c:v>112.48945645617678</c:v>
                </c:pt>
                <c:pt idx="74">
                  <c:v>108.44825953475859</c:v>
                </c:pt>
                <c:pt idx="75">
                  <c:v>110.67012008106151</c:v>
                </c:pt>
                <c:pt idx="76">
                  <c:v>110.01213544873019</c:v>
                </c:pt>
                <c:pt idx="77">
                  <c:v>109.57275288051898</c:v>
                </c:pt>
                <c:pt idx="78">
                  <c:v>110.08061746625216</c:v>
                </c:pt>
                <c:pt idx="79">
                  <c:v>110.51649367022864</c:v>
                </c:pt>
                <c:pt idx="80">
                  <c:v>109.67873284011395</c:v>
                </c:pt>
                <c:pt idx="81">
                  <c:v>110.64401094569112</c:v>
                </c:pt>
                <c:pt idx="82">
                  <c:v>110.47769762832122</c:v>
                </c:pt>
                <c:pt idx="83">
                  <c:v>113.11549422148887</c:v>
                </c:pt>
                <c:pt idx="84">
                  <c:v>117.21325931864632</c:v>
                </c:pt>
                <c:pt idx="85">
                  <c:v>120.75481938753286</c:v>
                </c:pt>
                <c:pt idx="86">
                  <c:v>123.30246283387586</c:v>
                </c:pt>
                <c:pt idx="87">
                  <c:v>125.40950622695971</c:v>
                </c:pt>
                <c:pt idx="88">
                  <c:v>132.42021690894498</c:v>
                </c:pt>
                <c:pt idx="89">
                  <c:v>135.52233273061807</c:v>
                </c:pt>
                <c:pt idx="90">
                  <c:v>130.79688464509672</c:v>
                </c:pt>
                <c:pt idx="91">
                  <c:v>131.57522926448718</c:v>
                </c:pt>
                <c:pt idx="92">
                  <c:v>131.14637302385407</c:v>
                </c:pt>
                <c:pt idx="93">
                  <c:v>124.84687030208021</c:v>
                </c:pt>
                <c:pt idx="94">
                  <c:v>126.49991860192942</c:v>
                </c:pt>
              </c:numCache>
            </c:numRef>
          </c:val>
        </c:ser>
        <c:ser>
          <c:idx val="6"/>
          <c:order val="1"/>
          <c:tx>
            <c:strRef>
              <c:f>Tabelle1!$A$3</c:f>
              <c:strCache>
                <c:ptCount val="1"/>
                <c:pt idx="0">
                  <c:v>ASIA-6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none"/>
          </c:marker>
          <c:cat>
            <c:strRef>
              <c:f>Tabelle1!$B$1:$CT$1</c:f>
              <c:strCache>
                <c:ptCount val="97"/>
                <c:pt idx="0">
                  <c:v>2003M01</c:v>
                </c:pt>
                <c:pt idx="1">
                  <c:v>2003M02</c:v>
                </c:pt>
                <c:pt idx="2">
                  <c:v>2003M03</c:v>
                </c:pt>
                <c:pt idx="3">
                  <c:v>2003M04</c:v>
                </c:pt>
                <c:pt idx="4">
                  <c:v>2003M05</c:v>
                </c:pt>
                <c:pt idx="5">
                  <c:v>2003M06</c:v>
                </c:pt>
                <c:pt idx="6">
                  <c:v>2003M07</c:v>
                </c:pt>
                <c:pt idx="7">
                  <c:v>2003M08</c:v>
                </c:pt>
                <c:pt idx="8">
                  <c:v>2003M09</c:v>
                </c:pt>
                <c:pt idx="9">
                  <c:v>2003M10</c:v>
                </c:pt>
                <c:pt idx="10">
                  <c:v>2003M11</c:v>
                </c:pt>
                <c:pt idx="11">
                  <c:v>2003M12</c:v>
                </c:pt>
                <c:pt idx="12">
                  <c:v>2004M01</c:v>
                </c:pt>
                <c:pt idx="13">
                  <c:v>2004M02</c:v>
                </c:pt>
                <c:pt idx="14">
                  <c:v>2004M03</c:v>
                </c:pt>
                <c:pt idx="15">
                  <c:v>2004M04</c:v>
                </c:pt>
                <c:pt idx="16">
                  <c:v>2004M05</c:v>
                </c:pt>
                <c:pt idx="17">
                  <c:v>2004M06</c:v>
                </c:pt>
                <c:pt idx="18">
                  <c:v>2004M07</c:v>
                </c:pt>
                <c:pt idx="19">
                  <c:v>2004M08</c:v>
                </c:pt>
                <c:pt idx="20">
                  <c:v>2004M09</c:v>
                </c:pt>
                <c:pt idx="21">
                  <c:v>2004M10</c:v>
                </c:pt>
                <c:pt idx="22">
                  <c:v>2004M11</c:v>
                </c:pt>
                <c:pt idx="23">
                  <c:v>2004M12</c:v>
                </c:pt>
                <c:pt idx="24">
                  <c:v>2005M01</c:v>
                </c:pt>
                <c:pt idx="25">
                  <c:v>2005M02</c:v>
                </c:pt>
                <c:pt idx="26">
                  <c:v>2005M03</c:v>
                </c:pt>
                <c:pt idx="27">
                  <c:v>2005M04</c:v>
                </c:pt>
                <c:pt idx="28">
                  <c:v>2005M05</c:v>
                </c:pt>
                <c:pt idx="29">
                  <c:v>2005M06</c:v>
                </c:pt>
                <c:pt idx="30">
                  <c:v>2005M07</c:v>
                </c:pt>
                <c:pt idx="31">
                  <c:v>2005M08</c:v>
                </c:pt>
                <c:pt idx="32">
                  <c:v>2005M09</c:v>
                </c:pt>
                <c:pt idx="33">
                  <c:v>2005M10</c:v>
                </c:pt>
                <c:pt idx="34">
                  <c:v>2005M11</c:v>
                </c:pt>
                <c:pt idx="35">
                  <c:v>2005M12</c:v>
                </c:pt>
                <c:pt idx="36">
                  <c:v>2006M01</c:v>
                </c:pt>
                <c:pt idx="37">
                  <c:v>2006M02</c:v>
                </c:pt>
                <c:pt idx="38">
                  <c:v>2006M03</c:v>
                </c:pt>
                <c:pt idx="39">
                  <c:v>2006M04</c:v>
                </c:pt>
                <c:pt idx="40">
                  <c:v>2006M05</c:v>
                </c:pt>
                <c:pt idx="41">
                  <c:v>2006M06</c:v>
                </c:pt>
                <c:pt idx="42">
                  <c:v>2006M07</c:v>
                </c:pt>
                <c:pt idx="43">
                  <c:v>2006M08</c:v>
                </c:pt>
                <c:pt idx="44">
                  <c:v>2006M09</c:v>
                </c:pt>
                <c:pt idx="45">
                  <c:v>2006M10</c:v>
                </c:pt>
                <c:pt idx="46">
                  <c:v>2006M11</c:v>
                </c:pt>
                <c:pt idx="47">
                  <c:v>2006M12</c:v>
                </c:pt>
                <c:pt idx="48">
                  <c:v>2007M01</c:v>
                </c:pt>
                <c:pt idx="49">
                  <c:v>2007M02</c:v>
                </c:pt>
                <c:pt idx="50">
                  <c:v>2007M03</c:v>
                </c:pt>
                <c:pt idx="51">
                  <c:v>2007M04</c:v>
                </c:pt>
                <c:pt idx="52">
                  <c:v>2007M05</c:v>
                </c:pt>
                <c:pt idx="53">
                  <c:v>2007M06</c:v>
                </c:pt>
                <c:pt idx="54">
                  <c:v>2007M07</c:v>
                </c:pt>
                <c:pt idx="55">
                  <c:v>2007M08</c:v>
                </c:pt>
                <c:pt idx="56">
                  <c:v>2007M09</c:v>
                </c:pt>
                <c:pt idx="57">
                  <c:v>2007M10</c:v>
                </c:pt>
                <c:pt idx="58">
                  <c:v>2007M11</c:v>
                </c:pt>
                <c:pt idx="59">
                  <c:v>2007M12</c:v>
                </c:pt>
                <c:pt idx="60">
                  <c:v>2008M01</c:v>
                </c:pt>
                <c:pt idx="61">
                  <c:v>2008M02</c:v>
                </c:pt>
                <c:pt idx="62">
                  <c:v>2008M03</c:v>
                </c:pt>
                <c:pt idx="63">
                  <c:v>2008M04</c:v>
                </c:pt>
                <c:pt idx="64">
                  <c:v>2008M05</c:v>
                </c:pt>
                <c:pt idx="65">
                  <c:v>2008M06</c:v>
                </c:pt>
                <c:pt idx="66">
                  <c:v>2008M07</c:v>
                </c:pt>
                <c:pt idx="67">
                  <c:v>2008M08</c:v>
                </c:pt>
                <c:pt idx="68">
                  <c:v>2008M09</c:v>
                </c:pt>
                <c:pt idx="69">
                  <c:v>2008M10</c:v>
                </c:pt>
                <c:pt idx="70">
                  <c:v>2008M11</c:v>
                </c:pt>
                <c:pt idx="71">
                  <c:v>2008M12</c:v>
                </c:pt>
                <c:pt idx="72">
                  <c:v>2009M01</c:v>
                </c:pt>
                <c:pt idx="73">
                  <c:v>2009M02</c:v>
                </c:pt>
                <c:pt idx="74">
                  <c:v>2009M03</c:v>
                </c:pt>
                <c:pt idx="75">
                  <c:v>2009M04</c:v>
                </c:pt>
                <c:pt idx="76">
                  <c:v>2009M05</c:v>
                </c:pt>
                <c:pt idx="77">
                  <c:v>2009M06</c:v>
                </c:pt>
                <c:pt idx="78">
                  <c:v>2009M07</c:v>
                </c:pt>
                <c:pt idx="79">
                  <c:v>2009M08</c:v>
                </c:pt>
                <c:pt idx="80">
                  <c:v>2009M09</c:v>
                </c:pt>
                <c:pt idx="81">
                  <c:v>2009M10</c:v>
                </c:pt>
                <c:pt idx="82">
                  <c:v>2009M11</c:v>
                </c:pt>
                <c:pt idx="83">
                  <c:v>2009M12</c:v>
                </c:pt>
                <c:pt idx="84">
                  <c:v>2010M01</c:v>
                </c:pt>
                <c:pt idx="85">
                  <c:v>2010M02</c:v>
                </c:pt>
                <c:pt idx="86">
                  <c:v>2010M03</c:v>
                </c:pt>
                <c:pt idx="87">
                  <c:v>2010M04</c:v>
                </c:pt>
                <c:pt idx="88">
                  <c:v>2010M05</c:v>
                </c:pt>
                <c:pt idx="89">
                  <c:v>2010M06</c:v>
                </c:pt>
                <c:pt idx="90">
                  <c:v>2010M07</c:v>
                </c:pt>
                <c:pt idx="91">
                  <c:v>2010M08</c:v>
                </c:pt>
                <c:pt idx="92">
                  <c:v>2010M09</c:v>
                </c:pt>
                <c:pt idx="93">
                  <c:v>2010M10</c:v>
                </c:pt>
                <c:pt idx="94">
                  <c:v>2010M11</c:v>
                </c:pt>
                <c:pt idx="95">
                  <c:v>2010M12</c:v>
                </c:pt>
                <c:pt idx="96">
                  <c:v>2011M01</c:v>
                </c:pt>
              </c:strCache>
            </c:strRef>
          </c:cat>
          <c:val>
            <c:numRef>
              <c:f>Tabelle1!$B$3:$CT$3</c:f>
              <c:numCache>
                <c:formatCode>General</c:formatCode>
                <c:ptCount val="97"/>
                <c:pt idx="0">
                  <c:v>105.67092463597832</c:v>
                </c:pt>
                <c:pt idx="1">
                  <c:v>103.31050224292665</c:v>
                </c:pt>
                <c:pt idx="2">
                  <c:v>101.78536351928938</c:v>
                </c:pt>
                <c:pt idx="3">
                  <c:v>102.6759622955595</c:v>
                </c:pt>
                <c:pt idx="4">
                  <c:v>98.197663364053327</c:v>
                </c:pt>
                <c:pt idx="5">
                  <c:v>97.711642871466779</c:v>
                </c:pt>
                <c:pt idx="6">
                  <c:v>99.990363241636089</c:v>
                </c:pt>
                <c:pt idx="7">
                  <c:v>101.59136630702771</c:v>
                </c:pt>
                <c:pt idx="8">
                  <c:v>101.82600541256187</c:v>
                </c:pt>
                <c:pt idx="9">
                  <c:v>98.127984806717919</c:v>
                </c:pt>
                <c:pt idx="10">
                  <c:v>97.604275986229879</c:v>
                </c:pt>
                <c:pt idx="11">
                  <c:v>93.150042085960749</c:v>
                </c:pt>
                <c:pt idx="12">
                  <c:v>91.970904101987784</c:v>
                </c:pt>
                <c:pt idx="13">
                  <c:v>91.865978916281648</c:v>
                </c:pt>
                <c:pt idx="14">
                  <c:v>93.912517498383892</c:v>
                </c:pt>
                <c:pt idx="15">
                  <c:v>96.217756030126608</c:v>
                </c:pt>
                <c:pt idx="16">
                  <c:v>94.360615124071472</c:v>
                </c:pt>
                <c:pt idx="17">
                  <c:v>93.014600337835006</c:v>
                </c:pt>
                <c:pt idx="18">
                  <c:v>93.068167792203013</c:v>
                </c:pt>
                <c:pt idx="19">
                  <c:v>93.246349274006747</c:v>
                </c:pt>
                <c:pt idx="20">
                  <c:v>93.173680632638565</c:v>
                </c:pt>
                <c:pt idx="21">
                  <c:v>91.45914744952421</c:v>
                </c:pt>
                <c:pt idx="22">
                  <c:v>89.65019278488208</c:v>
                </c:pt>
                <c:pt idx="23">
                  <c:v>87.510279869170645</c:v>
                </c:pt>
                <c:pt idx="24">
                  <c:v>91.172751960954542</c:v>
                </c:pt>
                <c:pt idx="25">
                  <c:v>92.669866992204518</c:v>
                </c:pt>
                <c:pt idx="26">
                  <c:v>91.525141274597118</c:v>
                </c:pt>
                <c:pt idx="27">
                  <c:v>92.547521753181471</c:v>
                </c:pt>
                <c:pt idx="28">
                  <c:v>94.521599297511798</c:v>
                </c:pt>
                <c:pt idx="29">
                  <c:v>97.490589344850946</c:v>
                </c:pt>
                <c:pt idx="30">
                  <c:v>97.662086095966558</c:v>
                </c:pt>
                <c:pt idx="31">
                  <c:v>96.132680797351014</c:v>
                </c:pt>
                <c:pt idx="32">
                  <c:v>95.917480966451279</c:v>
                </c:pt>
                <c:pt idx="33">
                  <c:v>99.469583246927527</c:v>
                </c:pt>
                <c:pt idx="34">
                  <c:v>102.14741059887692</c:v>
                </c:pt>
                <c:pt idx="35">
                  <c:v>102.72554023882525</c:v>
                </c:pt>
                <c:pt idx="36">
                  <c:v>104.91540565845688</c:v>
                </c:pt>
                <c:pt idx="37">
                  <c:v>107.94886267186592</c:v>
                </c:pt>
                <c:pt idx="38">
                  <c:v>107.91570923995532</c:v>
                </c:pt>
                <c:pt idx="39">
                  <c:v>107.07350618788348</c:v>
                </c:pt>
                <c:pt idx="40">
                  <c:v>102.96124320272862</c:v>
                </c:pt>
                <c:pt idx="41">
                  <c:v>102.02160643392168</c:v>
                </c:pt>
                <c:pt idx="42">
                  <c:v>103.25837530663438</c:v>
                </c:pt>
                <c:pt idx="43">
                  <c:v>102.71417100864839</c:v>
                </c:pt>
                <c:pt idx="44">
                  <c:v>103.91820310778853</c:v>
                </c:pt>
                <c:pt idx="45">
                  <c:v>105.11537975112275</c:v>
                </c:pt>
                <c:pt idx="46">
                  <c:v>104.16749974869239</c:v>
                </c:pt>
                <c:pt idx="47">
                  <c:v>102.87336749813331</c:v>
                </c:pt>
                <c:pt idx="48">
                  <c:v>105.62666513257705</c:v>
                </c:pt>
                <c:pt idx="49">
                  <c:v>105.25752546577057</c:v>
                </c:pt>
                <c:pt idx="50">
                  <c:v>103.68665806334779</c:v>
                </c:pt>
                <c:pt idx="51">
                  <c:v>102.50113380250281</c:v>
                </c:pt>
                <c:pt idx="52">
                  <c:v>104.26113205053665</c:v>
                </c:pt>
                <c:pt idx="53">
                  <c:v>104.65092683714406</c:v>
                </c:pt>
                <c:pt idx="54">
                  <c:v>103.85125559523362</c:v>
                </c:pt>
                <c:pt idx="55">
                  <c:v>102.84076118844628</c:v>
                </c:pt>
                <c:pt idx="56">
                  <c:v>101.27591959821173</c:v>
                </c:pt>
                <c:pt idx="57">
                  <c:v>101.02718263074431</c:v>
                </c:pt>
                <c:pt idx="58">
                  <c:v>98.328727728195688</c:v>
                </c:pt>
                <c:pt idx="59">
                  <c:v>99.835860137455725</c:v>
                </c:pt>
                <c:pt idx="60">
                  <c:v>100.95051368735473</c:v>
                </c:pt>
                <c:pt idx="61">
                  <c:v>102.09945135192571</c:v>
                </c:pt>
                <c:pt idx="62">
                  <c:v>96.787972499157135</c:v>
                </c:pt>
                <c:pt idx="63">
                  <c:v>95.843963712866881</c:v>
                </c:pt>
                <c:pt idx="64">
                  <c:v>95.362554150215885</c:v>
                </c:pt>
                <c:pt idx="65">
                  <c:v>94.654251565932995</c:v>
                </c:pt>
                <c:pt idx="66">
                  <c:v>94.0801197039236</c:v>
                </c:pt>
                <c:pt idx="67">
                  <c:v>97.475979065367127</c:v>
                </c:pt>
                <c:pt idx="68">
                  <c:v>98.621030789126081</c:v>
                </c:pt>
                <c:pt idx="69">
                  <c:v>99.787251008393227</c:v>
                </c:pt>
                <c:pt idx="70">
                  <c:v>98.904166430660595</c:v>
                </c:pt>
                <c:pt idx="71">
                  <c:v>95.418772293872351</c:v>
                </c:pt>
                <c:pt idx="72">
                  <c:v>98.203176873228458</c:v>
                </c:pt>
                <c:pt idx="73">
                  <c:v>98.434908206682579</c:v>
                </c:pt>
                <c:pt idx="74">
                  <c:v>95.684071887735399</c:v>
                </c:pt>
                <c:pt idx="75">
                  <c:v>97.91555544765302</c:v>
                </c:pt>
                <c:pt idx="76">
                  <c:v>97.9644936789594</c:v>
                </c:pt>
                <c:pt idx="77">
                  <c:v>95.380540684910713</c:v>
                </c:pt>
                <c:pt idx="78">
                  <c:v>95.473330912424601</c:v>
                </c:pt>
                <c:pt idx="79">
                  <c:v>95.028815322821885</c:v>
                </c:pt>
                <c:pt idx="80">
                  <c:v>94.223364046790451</c:v>
                </c:pt>
                <c:pt idx="81">
                  <c:v>95.077250130674386</c:v>
                </c:pt>
                <c:pt idx="82">
                  <c:v>94.762896892661885</c:v>
                </c:pt>
                <c:pt idx="83">
                  <c:v>96.970603051896177</c:v>
                </c:pt>
                <c:pt idx="84">
                  <c:v>101.56691261822722</c:v>
                </c:pt>
                <c:pt idx="85">
                  <c:v>105.1455085278559</c:v>
                </c:pt>
                <c:pt idx="86">
                  <c:v>107.48437990942698</c:v>
                </c:pt>
                <c:pt idx="87">
                  <c:v>111.01499898483632</c:v>
                </c:pt>
                <c:pt idx="88">
                  <c:v>115.78109301678748</c:v>
                </c:pt>
                <c:pt idx="89">
                  <c:v>118.36677680206586</c:v>
                </c:pt>
                <c:pt idx="90">
                  <c:v>114.7671534271115</c:v>
                </c:pt>
                <c:pt idx="91">
                  <c:v>115.78614525452217</c:v>
                </c:pt>
                <c:pt idx="92">
                  <c:v>116.16004642112485</c:v>
                </c:pt>
                <c:pt idx="93">
                  <c:v>110.85703924161869</c:v>
                </c:pt>
                <c:pt idx="94">
                  <c:v>112.72512209372303</c:v>
                </c:pt>
              </c:numCache>
            </c:numRef>
          </c:val>
        </c:ser>
        <c:ser>
          <c:idx val="7"/>
          <c:order val="2"/>
          <c:tx>
            <c:strRef>
              <c:f>Tabelle1!$A$4</c:f>
              <c:strCache>
                <c:ptCount val="1"/>
                <c:pt idx="0">
                  <c:v>MENA-6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Tabelle1!$B$1:$CT$1</c:f>
              <c:strCache>
                <c:ptCount val="97"/>
                <c:pt idx="0">
                  <c:v>2003M01</c:v>
                </c:pt>
                <c:pt idx="1">
                  <c:v>2003M02</c:v>
                </c:pt>
                <c:pt idx="2">
                  <c:v>2003M03</c:v>
                </c:pt>
                <c:pt idx="3">
                  <c:v>2003M04</c:v>
                </c:pt>
                <c:pt idx="4">
                  <c:v>2003M05</c:v>
                </c:pt>
                <c:pt idx="5">
                  <c:v>2003M06</c:v>
                </c:pt>
                <c:pt idx="6">
                  <c:v>2003M07</c:v>
                </c:pt>
                <c:pt idx="7">
                  <c:v>2003M08</c:v>
                </c:pt>
                <c:pt idx="8">
                  <c:v>2003M09</c:v>
                </c:pt>
                <c:pt idx="9">
                  <c:v>2003M10</c:v>
                </c:pt>
                <c:pt idx="10">
                  <c:v>2003M11</c:v>
                </c:pt>
                <c:pt idx="11">
                  <c:v>2003M12</c:v>
                </c:pt>
                <c:pt idx="12">
                  <c:v>2004M01</c:v>
                </c:pt>
                <c:pt idx="13">
                  <c:v>2004M02</c:v>
                </c:pt>
                <c:pt idx="14">
                  <c:v>2004M03</c:v>
                </c:pt>
                <c:pt idx="15">
                  <c:v>2004M04</c:v>
                </c:pt>
                <c:pt idx="16">
                  <c:v>2004M05</c:v>
                </c:pt>
                <c:pt idx="17">
                  <c:v>2004M06</c:v>
                </c:pt>
                <c:pt idx="18">
                  <c:v>2004M07</c:v>
                </c:pt>
                <c:pt idx="19">
                  <c:v>2004M08</c:v>
                </c:pt>
                <c:pt idx="20">
                  <c:v>2004M09</c:v>
                </c:pt>
                <c:pt idx="21">
                  <c:v>2004M10</c:v>
                </c:pt>
                <c:pt idx="22">
                  <c:v>2004M11</c:v>
                </c:pt>
                <c:pt idx="23">
                  <c:v>2004M12</c:v>
                </c:pt>
                <c:pt idx="24">
                  <c:v>2005M01</c:v>
                </c:pt>
                <c:pt idx="25">
                  <c:v>2005M02</c:v>
                </c:pt>
                <c:pt idx="26">
                  <c:v>2005M03</c:v>
                </c:pt>
                <c:pt idx="27">
                  <c:v>2005M04</c:v>
                </c:pt>
                <c:pt idx="28">
                  <c:v>2005M05</c:v>
                </c:pt>
                <c:pt idx="29">
                  <c:v>2005M06</c:v>
                </c:pt>
                <c:pt idx="30">
                  <c:v>2005M07</c:v>
                </c:pt>
                <c:pt idx="31">
                  <c:v>2005M08</c:v>
                </c:pt>
                <c:pt idx="32">
                  <c:v>2005M09</c:v>
                </c:pt>
                <c:pt idx="33">
                  <c:v>2005M10</c:v>
                </c:pt>
                <c:pt idx="34">
                  <c:v>2005M11</c:v>
                </c:pt>
                <c:pt idx="35">
                  <c:v>2005M12</c:v>
                </c:pt>
                <c:pt idx="36">
                  <c:v>2006M01</c:v>
                </c:pt>
                <c:pt idx="37">
                  <c:v>2006M02</c:v>
                </c:pt>
                <c:pt idx="38">
                  <c:v>2006M03</c:v>
                </c:pt>
                <c:pt idx="39">
                  <c:v>2006M04</c:v>
                </c:pt>
                <c:pt idx="40">
                  <c:v>2006M05</c:v>
                </c:pt>
                <c:pt idx="41">
                  <c:v>2006M06</c:v>
                </c:pt>
                <c:pt idx="42">
                  <c:v>2006M07</c:v>
                </c:pt>
                <c:pt idx="43">
                  <c:v>2006M08</c:v>
                </c:pt>
                <c:pt idx="44">
                  <c:v>2006M09</c:v>
                </c:pt>
                <c:pt idx="45">
                  <c:v>2006M10</c:v>
                </c:pt>
                <c:pt idx="46">
                  <c:v>2006M11</c:v>
                </c:pt>
                <c:pt idx="47">
                  <c:v>2006M12</c:v>
                </c:pt>
                <c:pt idx="48">
                  <c:v>2007M01</c:v>
                </c:pt>
                <c:pt idx="49">
                  <c:v>2007M02</c:v>
                </c:pt>
                <c:pt idx="50">
                  <c:v>2007M03</c:v>
                </c:pt>
                <c:pt idx="51">
                  <c:v>2007M04</c:v>
                </c:pt>
                <c:pt idx="52">
                  <c:v>2007M05</c:v>
                </c:pt>
                <c:pt idx="53">
                  <c:v>2007M06</c:v>
                </c:pt>
                <c:pt idx="54">
                  <c:v>2007M07</c:v>
                </c:pt>
                <c:pt idx="55">
                  <c:v>2007M08</c:v>
                </c:pt>
                <c:pt idx="56">
                  <c:v>2007M09</c:v>
                </c:pt>
                <c:pt idx="57">
                  <c:v>2007M10</c:v>
                </c:pt>
                <c:pt idx="58">
                  <c:v>2007M11</c:v>
                </c:pt>
                <c:pt idx="59">
                  <c:v>2007M12</c:v>
                </c:pt>
                <c:pt idx="60">
                  <c:v>2008M01</c:v>
                </c:pt>
                <c:pt idx="61">
                  <c:v>2008M02</c:v>
                </c:pt>
                <c:pt idx="62">
                  <c:v>2008M03</c:v>
                </c:pt>
                <c:pt idx="63">
                  <c:v>2008M04</c:v>
                </c:pt>
                <c:pt idx="64">
                  <c:v>2008M05</c:v>
                </c:pt>
                <c:pt idx="65">
                  <c:v>2008M06</c:v>
                </c:pt>
                <c:pt idx="66">
                  <c:v>2008M07</c:v>
                </c:pt>
                <c:pt idx="67">
                  <c:v>2008M08</c:v>
                </c:pt>
                <c:pt idx="68">
                  <c:v>2008M09</c:v>
                </c:pt>
                <c:pt idx="69">
                  <c:v>2008M10</c:v>
                </c:pt>
                <c:pt idx="70">
                  <c:v>2008M11</c:v>
                </c:pt>
                <c:pt idx="71">
                  <c:v>2008M12</c:v>
                </c:pt>
                <c:pt idx="72">
                  <c:v>2009M01</c:v>
                </c:pt>
                <c:pt idx="73">
                  <c:v>2009M02</c:v>
                </c:pt>
                <c:pt idx="74">
                  <c:v>2009M03</c:v>
                </c:pt>
                <c:pt idx="75">
                  <c:v>2009M04</c:v>
                </c:pt>
                <c:pt idx="76">
                  <c:v>2009M05</c:v>
                </c:pt>
                <c:pt idx="77">
                  <c:v>2009M06</c:v>
                </c:pt>
                <c:pt idx="78">
                  <c:v>2009M07</c:v>
                </c:pt>
                <c:pt idx="79">
                  <c:v>2009M08</c:v>
                </c:pt>
                <c:pt idx="80">
                  <c:v>2009M09</c:v>
                </c:pt>
                <c:pt idx="81">
                  <c:v>2009M10</c:v>
                </c:pt>
                <c:pt idx="82">
                  <c:v>2009M11</c:v>
                </c:pt>
                <c:pt idx="83">
                  <c:v>2009M12</c:v>
                </c:pt>
                <c:pt idx="84">
                  <c:v>2010M01</c:v>
                </c:pt>
                <c:pt idx="85">
                  <c:v>2010M02</c:v>
                </c:pt>
                <c:pt idx="86">
                  <c:v>2010M03</c:v>
                </c:pt>
                <c:pt idx="87">
                  <c:v>2010M04</c:v>
                </c:pt>
                <c:pt idx="88">
                  <c:v>2010M05</c:v>
                </c:pt>
                <c:pt idx="89">
                  <c:v>2010M06</c:v>
                </c:pt>
                <c:pt idx="90">
                  <c:v>2010M07</c:v>
                </c:pt>
                <c:pt idx="91">
                  <c:v>2010M08</c:v>
                </c:pt>
                <c:pt idx="92">
                  <c:v>2010M09</c:v>
                </c:pt>
                <c:pt idx="93">
                  <c:v>2010M10</c:v>
                </c:pt>
                <c:pt idx="94">
                  <c:v>2010M11</c:v>
                </c:pt>
                <c:pt idx="95">
                  <c:v>2010M12</c:v>
                </c:pt>
                <c:pt idx="96">
                  <c:v>2011M01</c:v>
                </c:pt>
              </c:strCache>
            </c:strRef>
          </c:cat>
          <c:val>
            <c:numRef>
              <c:f>Tabelle1!$B$4:$CT$4</c:f>
              <c:numCache>
                <c:formatCode>General</c:formatCode>
                <c:ptCount val="97"/>
                <c:pt idx="0">
                  <c:v>109.58183609456626</c:v>
                </c:pt>
                <c:pt idx="1">
                  <c:v>104.45287614849713</c:v>
                </c:pt>
                <c:pt idx="2">
                  <c:v>102.94846888824632</c:v>
                </c:pt>
                <c:pt idx="3">
                  <c:v>102.26554967795656</c:v>
                </c:pt>
                <c:pt idx="4">
                  <c:v>97.853456401060413</c:v>
                </c:pt>
                <c:pt idx="5">
                  <c:v>97.250702524196441</c:v>
                </c:pt>
                <c:pt idx="6">
                  <c:v>98.324685171130284</c:v>
                </c:pt>
                <c:pt idx="7">
                  <c:v>99.841211351468587</c:v>
                </c:pt>
                <c:pt idx="8">
                  <c:v>99.877208161576249</c:v>
                </c:pt>
                <c:pt idx="9">
                  <c:v>97.952801169065481</c:v>
                </c:pt>
                <c:pt idx="10">
                  <c:v>98.559537519081104</c:v>
                </c:pt>
                <c:pt idx="11">
                  <c:v>94.678163299913976</c:v>
                </c:pt>
                <c:pt idx="12">
                  <c:v>92.692301280090149</c:v>
                </c:pt>
                <c:pt idx="13">
                  <c:v>92.960454095749327</c:v>
                </c:pt>
                <c:pt idx="14">
                  <c:v>94.67121159930862</c:v>
                </c:pt>
                <c:pt idx="15">
                  <c:v>97.288691306436306</c:v>
                </c:pt>
                <c:pt idx="16">
                  <c:v>96.442956024605465</c:v>
                </c:pt>
                <c:pt idx="17">
                  <c:v>95.519007588014603</c:v>
                </c:pt>
                <c:pt idx="18">
                  <c:v>94.913143893994004</c:v>
                </c:pt>
                <c:pt idx="19">
                  <c:v>95.276164040496838</c:v>
                </c:pt>
                <c:pt idx="20">
                  <c:v>95.021229580577696</c:v>
                </c:pt>
                <c:pt idx="21">
                  <c:v>94.294152971504062</c:v>
                </c:pt>
                <c:pt idx="22">
                  <c:v>92.216265578548615</c:v>
                </c:pt>
                <c:pt idx="23">
                  <c:v>90.632583906334219</c:v>
                </c:pt>
                <c:pt idx="24">
                  <c:v>92.44228300177349</c:v>
                </c:pt>
                <c:pt idx="25">
                  <c:v>93.363709670092277</c:v>
                </c:pt>
                <c:pt idx="26">
                  <c:v>91.888478483661544</c:v>
                </c:pt>
                <c:pt idx="27">
                  <c:v>93.496763254740657</c:v>
                </c:pt>
                <c:pt idx="28">
                  <c:v>93.948488563090919</c:v>
                </c:pt>
                <c:pt idx="29">
                  <c:v>96.483242974721449</c:v>
                </c:pt>
                <c:pt idx="30">
                  <c:v>97.608388782747184</c:v>
                </c:pt>
                <c:pt idx="31">
                  <c:v>96.498460696495812</c:v>
                </c:pt>
                <c:pt idx="32">
                  <c:v>97.212982883226218</c:v>
                </c:pt>
                <c:pt idx="33">
                  <c:v>100.01639417153555</c:v>
                </c:pt>
                <c:pt idx="34">
                  <c:v>101.9504032723775</c:v>
                </c:pt>
                <c:pt idx="35">
                  <c:v>101.37644782849493</c:v>
                </c:pt>
                <c:pt idx="36">
                  <c:v>101.37093842679234</c:v>
                </c:pt>
                <c:pt idx="37">
                  <c:v>101.64649979269419</c:v>
                </c:pt>
                <c:pt idx="38">
                  <c:v>101.1475533722555</c:v>
                </c:pt>
                <c:pt idx="39">
                  <c:v>99.965120918860322</c:v>
                </c:pt>
                <c:pt idx="40">
                  <c:v>97.273363561799101</c:v>
                </c:pt>
                <c:pt idx="41">
                  <c:v>97.758221393153889</c:v>
                </c:pt>
                <c:pt idx="42">
                  <c:v>97.782800432222658</c:v>
                </c:pt>
                <c:pt idx="43">
                  <c:v>97.336735543629175</c:v>
                </c:pt>
                <c:pt idx="44">
                  <c:v>98.826339234714297</c:v>
                </c:pt>
                <c:pt idx="45">
                  <c:v>100.34520083365568</c:v>
                </c:pt>
                <c:pt idx="46">
                  <c:v>99.051287657154589</c:v>
                </c:pt>
                <c:pt idx="47">
                  <c:v>97.470763530743554</c:v>
                </c:pt>
                <c:pt idx="48">
                  <c:v>99.561694899503692</c:v>
                </c:pt>
                <c:pt idx="49">
                  <c:v>98.905850864738028</c:v>
                </c:pt>
                <c:pt idx="50">
                  <c:v>97.477793593410311</c:v>
                </c:pt>
                <c:pt idx="51">
                  <c:v>95.396605267919227</c:v>
                </c:pt>
                <c:pt idx="52">
                  <c:v>94.499697425009856</c:v>
                </c:pt>
                <c:pt idx="53">
                  <c:v>94.883976578979059</c:v>
                </c:pt>
                <c:pt idx="54">
                  <c:v>94.076675533979966</c:v>
                </c:pt>
                <c:pt idx="55">
                  <c:v>95.818201980916427</c:v>
                </c:pt>
                <c:pt idx="56">
                  <c:v>95.441672586637722</c:v>
                </c:pt>
                <c:pt idx="57">
                  <c:v>94.296808349959619</c:v>
                </c:pt>
                <c:pt idx="58">
                  <c:v>92.350418667980748</c:v>
                </c:pt>
                <c:pt idx="59">
                  <c:v>93.018407361320698</c:v>
                </c:pt>
                <c:pt idx="60">
                  <c:v>94.306794436916789</c:v>
                </c:pt>
                <c:pt idx="61">
                  <c:v>95.705986096986209</c:v>
                </c:pt>
                <c:pt idx="62">
                  <c:v>93.287284409347592</c:v>
                </c:pt>
                <c:pt idx="63">
                  <c:v>93.170090457700098</c:v>
                </c:pt>
                <c:pt idx="64">
                  <c:v>94.653912352342928</c:v>
                </c:pt>
                <c:pt idx="65">
                  <c:v>94.506011418752081</c:v>
                </c:pt>
                <c:pt idx="66">
                  <c:v>94.721746192089086</c:v>
                </c:pt>
                <c:pt idx="67">
                  <c:v>99.271353581293567</c:v>
                </c:pt>
                <c:pt idx="68">
                  <c:v>102.43108883765026</c:v>
                </c:pt>
                <c:pt idx="69">
                  <c:v>107.43618126672743</c:v>
                </c:pt>
                <c:pt idx="70">
                  <c:v>111.29852228408694</c:v>
                </c:pt>
                <c:pt idx="71">
                  <c:v>106.18934114190897</c:v>
                </c:pt>
                <c:pt idx="72">
                  <c:v>107.54008303116352</c:v>
                </c:pt>
                <c:pt idx="73">
                  <c:v>108.96760118715956</c:v>
                </c:pt>
                <c:pt idx="74">
                  <c:v>107.30360785694295</c:v>
                </c:pt>
                <c:pt idx="75">
                  <c:v>106.60951190924429</c:v>
                </c:pt>
                <c:pt idx="76">
                  <c:v>103.95417032606841</c:v>
                </c:pt>
                <c:pt idx="77">
                  <c:v>101.6549723531991</c:v>
                </c:pt>
                <c:pt idx="78">
                  <c:v>103.82883819670748</c:v>
                </c:pt>
                <c:pt idx="79">
                  <c:v>103.57761918015456</c:v>
                </c:pt>
                <c:pt idx="80">
                  <c:v>103.34893047995538</c:v>
                </c:pt>
                <c:pt idx="81">
                  <c:v>102.05892829251025</c:v>
                </c:pt>
                <c:pt idx="82">
                  <c:v>101.55130022085395</c:v>
                </c:pt>
                <c:pt idx="83">
                  <c:v>102.61933262623518</c:v>
                </c:pt>
                <c:pt idx="84">
                  <c:v>105.3887017183969</c:v>
                </c:pt>
                <c:pt idx="85">
                  <c:v>108.70369681783058</c:v>
                </c:pt>
                <c:pt idx="86">
                  <c:v>109.11768530370792</c:v>
                </c:pt>
                <c:pt idx="87">
                  <c:v>109.54981536028079</c:v>
                </c:pt>
                <c:pt idx="88">
                  <c:v>113.97420022308465</c:v>
                </c:pt>
                <c:pt idx="89">
                  <c:v>115.97433192972264</c:v>
                </c:pt>
                <c:pt idx="90">
                  <c:v>112.69307576970243</c:v>
                </c:pt>
                <c:pt idx="91">
                  <c:v>113.40816413768069</c:v>
                </c:pt>
              </c:numCache>
            </c:numRef>
          </c:val>
        </c:ser>
        <c:ser>
          <c:idx val="1"/>
          <c:order val="3"/>
          <c:tx>
            <c:strRef>
              <c:f>Tabelle1!$A$6</c:f>
              <c:strCache>
                <c:ptCount val="1"/>
                <c:pt idx="0">
                  <c:v>CE-5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Tabelle1!$B$1:$CT$1</c:f>
              <c:strCache>
                <c:ptCount val="97"/>
                <c:pt idx="0">
                  <c:v>2003M01</c:v>
                </c:pt>
                <c:pt idx="1">
                  <c:v>2003M02</c:v>
                </c:pt>
                <c:pt idx="2">
                  <c:v>2003M03</c:v>
                </c:pt>
                <c:pt idx="3">
                  <c:v>2003M04</c:v>
                </c:pt>
                <c:pt idx="4">
                  <c:v>2003M05</c:v>
                </c:pt>
                <c:pt idx="5">
                  <c:v>2003M06</c:v>
                </c:pt>
                <c:pt idx="6">
                  <c:v>2003M07</c:v>
                </c:pt>
                <c:pt idx="7">
                  <c:v>2003M08</c:v>
                </c:pt>
                <c:pt idx="8">
                  <c:v>2003M09</c:v>
                </c:pt>
                <c:pt idx="9">
                  <c:v>2003M10</c:v>
                </c:pt>
                <c:pt idx="10">
                  <c:v>2003M11</c:v>
                </c:pt>
                <c:pt idx="11">
                  <c:v>2003M12</c:v>
                </c:pt>
                <c:pt idx="12">
                  <c:v>2004M01</c:v>
                </c:pt>
                <c:pt idx="13">
                  <c:v>2004M02</c:v>
                </c:pt>
                <c:pt idx="14">
                  <c:v>2004M03</c:v>
                </c:pt>
                <c:pt idx="15">
                  <c:v>2004M04</c:v>
                </c:pt>
                <c:pt idx="16">
                  <c:v>2004M05</c:v>
                </c:pt>
                <c:pt idx="17">
                  <c:v>2004M06</c:v>
                </c:pt>
                <c:pt idx="18">
                  <c:v>2004M07</c:v>
                </c:pt>
                <c:pt idx="19">
                  <c:v>2004M08</c:v>
                </c:pt>
                <c:pt idx="20">
                  <c:v>2004M09</c:v>
                </c:pt>
                <c:pt idx="21">
                  <c:v>2004M10</c:v>
                </c:pt>
                <c:pt idx="22">
                  <c:v>2004M11</c:v>
                </c:pt>
                <c:pt idx="23">
                  <c:v>2004M12</c:v>
                </c:pt>
                <c:pt idx="24">
                  <c:v>2005M01</c:v>
                </c:pt>
                <c:pt idx="25">
                  <c:v>2005M02</c:v>
                </c:pt>
                <c:pt idx="26">
                  <c:v>2005M03</c:v>
                </c:pt>
                <c:pt idx="27">
                  <c:v>2005M04</c:v>
                </c:pt>
                <c:pt idx="28">
                  <c:v>2005M05</c:v>
                </c:pt>
                <c:pt idx="29">
                  <c:v>2005M06</c:v>
                </c:pt>
                <c:pt idx="30">
                  <c:v>2005M07</c:v>
                </c:pt>
                <c:pt idx="31">
                  <c:v>2005M08</c:v>
                </c:pt>
                <c:pt idx="32">
                  <c:v>2005M09</c:v>
                </c:pt>
                <c:pt idx="33">
                  <c:v>2005M10</c:v>
                </c:pt>
                <c:pt idx="34">
                  <c:v>2005M11</c:v>
                </c:pt>
                <c:pt idx="35">
                  <c:v>2005M12</c:v>
                </c:pt>
                <c:pt idx="36">
                  <c:v>2006M01</c:v>
                </c:pt>
                <c:pt idx="37">
                  <c:v>2006M02</c:v>
                </c:pt>
                <c:pt idx="38">
                  <c:v>2006M03</c:v>
                </c:pt>
                <c:pt idx="39">
                  <c:v>2006M04</c:v>
                </c:pt>
                <c:pt idx="40">
                  <c:v>2006M05</c:v>
                </c:pt>
                <c:pt idx="41">
                  <c:v>2006M06</c:v>
                </c:pt>
                <c:pt idx="42">
                  <c:v>2006M07</c:v>
                </c:pt>
                <c:pt idx="43">
                  <c:v>2006M08</c:v>
                </c:pt>
                <c:pt idx="44">
                  <c:v>2006M09</c:v>
                </c:pt>
                <c:pt idx="45">
                  <c:v>2006M10</c:v>
                </c:pt>
                <c:pt idx="46">
                  <c:v>2006M11</c:v>
                </c:pt>
                <c:pt idx="47">
                  <c:v>2006M12</c:v>
                </c:pt>
                <c:pt idx="48">
                  <c:v>2007M01</c:v>
                </c:pt>
                <c:pt idx="49">
                  <c:v>2007M02</c:v>
                </c:pt>
                <c:pt idx="50">
                  <c:v>2007M03</c:v>
                </c:pt>
                <c:pt idx="51">
                  <c:v>2007M04</c:v>
                </c:pt>
                <c:pt idx="52">
                  <c:v>2007M05</c:v>
                </c:pt>
                <c:pt idx="53">
                  <c:v>2007M06</c:v>
                </c:pt>
                <c:pt idx="54">
                  <c:v>2007M07</c:v>
                </c:pt>
                <c:pt idx="55">
                  <c:v>2007M08</c:v>
                </c:pt>
                <c:pt idx="56">
                  <c:v>2007M09</c:v>
                </c:pt>
                <c:pt idx="57">
                  <c:v>2007M10</c:v>
                </c:pt>
                <c:pt idx="58">
                  <c:v>2007M11</c:v>
                </c:pt>
                <c:pt idx="59">
                  <c:v>2007M12</c:v>
                </c:pt>
                <c:pt idx="60">
                  <c:v>2008M01</c:v>
                </c:pt>
                <c:pt idx="61">
                  <c:v>2008M02</c:v>
                </c:pt>
                <c:pt idx="62">
                  <c:v>2008M03</c:v>
                </c:pt>
                <c:pt idx="63">
                  <c:v>2008M04</c:v>
                </c:pt>
                <c:pt idx="64">
                  <c:v>2008M05</c:v>
                </c:pt>
                <c:pt idx="65">
                  <c:v>2008M06</c:v>
                </c:pt>
                <c:pt idx="66">
                  <c:v>2008M07</c:v>
                </c:pt>
                <c:pt idx="67">
                  <c:v>2008M08</c:v>
                </c:pt>
                <c:pt idx="68">
                  <c:v>2008M09</c:v>
                </c:pt>
                <c:pt idx="69">
                  <c:v>2008M10</c:v>
                </c:pt>
                <c:pt idx="70">
                  <c:v>2008M11</c:v>
                </c:pt>
                <c:pt idx="71">
                  <c:v>2008M12</c:v>
                </c:pt>
                <c:pt idx="72">
                  <c:v>2009M01</c:v>
                </c:pt>
                <c:pt idx="73">
                  <c:v>2009M02</c:v>
                </c:pt>
                <c:pt idx="74">
                  <c:v>2009M03</c:v>
                </c:pt>
                <c:pt idx="75">
                  <c:v>2009M04</c:v>
                </c:pt>
                <c:pt idx="76">
                  <c:v>2009M05</c:v>
                </c:pt>
                <c:pt idx="77">
                  <c:v>2009M06</c:v>
                </c:pt>
                <c:pt idx="78">
                  <c:v>2009M07</c:v>
                </c:pt>
                <c:pt idx="79">
                  <c:v>2009M08</c:v>
                </c:pt>
                <c:pt idx="80">
                  <c:v>2009M09</c:v>
                </c:pt>
                <c:pt idx="81">
                  <c:v>2009M10</c:v>
                </c:pt>
                <c:pt idx="82">
                  <c:v>2009M11</c:v>
                </c:pt>
                <c:pt idx="83">
                  <c:v>2009M12</c:v>
                </c:pt>
                <c:pt idx="84">
                  <c:v>2010M01</c:v>
                </c:pt>
                <c:pt idx="85">
                  <c:v>2010M02</c:v>
                </c:pt>
                <c:pt idx="86">
                  <c:v>2010M03</c:v>
                </c:pt>
                <c:pt idx="87">
                  <c:v>2010M04</c:v>
                </c:pt>
                <c:pt idx="88">
                  <c:v>2010M05</c:v>
                </c:pt>
                <c:pt idx="89">
                  <c:v>2010M06</c:v>
                </c:pt>
                <c:pt idx="90">
                  <c:v>2010M07</c:v>
                </c:pt>
                <c:pt idx="91">
                  <c:v>2010M08</c:v>
                </c:pt>
                <c:pt idx="92">
                  <c:v>2010M09</c:v>
                </c:pt>
                <c:pt idx="93">
                  <c:v>2010M10</c:v>
                </c:pt>
                <c:pt idx="94">
                  <c:v>2010M11</c:v>
                </c:pt>
                <c:pt idx="95">
                  <c:v>2010M12</c:v>
                </c:pt>
                <c:pt idx="96">
                  <c:v>2011M01</c:v>
                </c:pt>
              </c:strCache>
            </c:strRef>
          </c:cat>
          <c:val>
            <c:numRef>
              <c:f>Tabelle1!$B$6:$CT$6</c:f>
              <c:numCache>
                <c:formatCode>General</c:formatCode>
                <c:ptCount val="97"/>
                <c:pt idx="0">
                  <c:v>102.82912622402833</c:v>
                </c:pt>
                <c:pt idx="1">
                  <c:v>101.52241631883371</c:v>
                </c:pt>
                <c:pt idx="2">
                  <c:v>100.75769512005428</c:v>
                </c:pt>
                <c:pt idx="3">
                  <c:v>101.34588159216617</c:v>
                </c:pt>
                <c:pt idx="4">
                  <c:v>101.33117665806564</c:v>
                </c:pt>
                <c:pt idx="5">
                  <c:v>99.527848459083742</c:v>
                </c:pt>
                <c:pt idx="6">
                  <c:v>98.963922301162327</c:v>
                </c:pt>
                <c:pt idx="7">
                  <c:v>99.00530020973865</c:v>
                </c:pt>
                <c:pt idx="8">
                  <c:v>99.004342206383058</c:v>
                </c:pt>
                <c:pt idx="9">
                  <c:v>98.948272984675796</c:v>
                </c:pt>
                <c:pt idx="10">
                  <c:v>98.896974305697057</c:v>
                </c:pt>
                <c:pt idx="11">
                  <c:v>97.867043620109527</c:v>
                </c:pt>
                <c:pt idx="12">
                  <c:v>99.535604541073624</c:v>
                </c:pt>
                <c:pt idx="13">
                  <c:v>99.309865335902515</c:v>
                </c:pt>
                <c:pt idx="14">
                  <c:v>100.18497835761269</c:v>
                </c:pt>
                <c:pt idx="15">
                  <c:v>100.72658749433272</c:v>
                </c:pt>
                <c:pt idx="16">
                  <c:v>101.33512209704277</c:v>
                </c:pt>
                <c:pt idx="17">
                  <c:v>102.46726994675873</c:v>
                </c:pt>
                <c:pt idx="18">
                  <c:v>103.62843381823328</c:v>
                </c:pt>
                <c:pt idx="19">
                  <c:v>103.33333164615078</c:v>
                </c:pt>
                <c:pt idx="20">
                  <c:v>103.45717110784999</c:v>
                </c:pt>
                <c:pt idx="21">
                  <c:v>103.93674497737246</c:v>
                </c:pt>
                <c:pt idx="22">
                  <c:v>104.9054991980416</c:v>
                </c:pt>
                <c:pt idx="23">
                  <c:v>105.73918468753139</c:v>
                </c:pt>
                <c:pt idx="24">
                  <c:v>107.49565874246665</c:v>
                </c:pt>
                <c:pt idx="25">
                  <c:v>108.77157884815357</c:v>
                </c:pt>
                <c:pt idx="26">
                  <c:v>108.19343996564299</c:v>
                </c:pt>
                <c:pt idx="27">
                  <c:v>106.23736718235941</c:v>
                </c:pt>
                <c:pt idx="28">
                  <c:v>105.89552285913031</c:v>
                </c:pt>
                <c:pt idx="29">
                  <c:v>107.32826347081382</c:v>
                </c:pt>
                <c:pt idx="30">
                  <c:v>107.23458688401666</c:v>
                </c:pt>
                <c:pt idx="31">
                  <c:v>107.77009673361835</c:v>
                </c:pt>
                <c:pt idx="32">
                  <c:v>108.57356899755339</c:v>
                </c:pt>
                <c:pt idx="33">
                  <c:v>107.82392859984154</c:v>
                </c:pt>
                <c:pt idx="34">
                  <c:v>108.07941814201344</c:v>
                </c:pt>
                <c:pt idx="35">
                  <c:v>108.88864462480279</c:v>
                </c:pt>
                <c:pt idx="36">
                  <c:v>110.72946235030815</c:v>
                </c:pt>
                <c:pt idx="37">
                  <c:v>111.03715523128312</c:v>
                </c:pt>
                <c:pt idx="38">
                  <c:v>109.23083212181857</c:v>
                </c:pt>
                <c:pt idx="39">
                  <c:v>108.75378951113811</c:v>
                </c:pt>
                <c:pt idx="40">
                  <c:v>109.55970247044367</c:v>
                </c:pt>
                <c:pt idx="41">
                  <c:v>107.57923122809675</c:v>
                </c:pt>
                <c:pt idx="42">
                  <c:v>107.31503299114678</c:v>
                </c:pt>
                <c:pt idx="43">
                  <c:v>108.93194196836161</c:v>
                </c:pt>
                <c:pt idx="44">
                  <c:v>108.69318937435891</c:v>
                </c:pt>
                <c:pt idx="45">
                  <c:v>109.87252864160475</c:v>
                </c:pt>
                <c:pt idx="46">
                  <c:v>111.92396163964753</c:v>
                </c:pt>
                <c:pt idx="47">
                  <c:v>112.96589216480405</c:v>
                </c:pt>
                <c:pt idx="48">
                  <c:v>113.88901159337118</c:v>
                </c:pt>
                <c:pt idx="49">
                  <c:v>113.68830484292845</c:v>
                </c:pt>
                <c:pt idx="50">
                  <c:v>114.57659251978407</c:v>
                </c:pt>
                <c:pt idx="51">
                  <c:v>115.69329959748578</c:v>
                </c:pt>
                <c:pt idx="52">
                  <c:v>115.62766105032503</c:v>
                </c:pt>
                <c:pt idx="53">
                  <c:v>114.975776805848</c:v>
                </c:pt>
                <c:pt idx="54">
                  <c:v>116.4955258878841</c:v>
                </c:pt>
                <c:pt idx="55">
                  <c:v>115.5524539710228</c:v>
                </c:pt>
                <c:pt idx="56">
                  <c:v>115.90374223389205</c:v>
                </c:pt>
                <c:pt idx="57">
                  <c:v>117.1969269956398</c:v>
                </c:pt>
                <c:pt idx="58">
                  <c:v>118.1874475234945</c:v>
                </c:pt>
                <c:pt idx="59">
                  <c:v>118.87263363882714</c:v>
                </c:pt>
                <c:pt idx="60">
                  <c:v>120.59511868212458</c:v>
                </c:pt>
                <c:pt idx="61">
                  <c:v>121.06007809996558</c:v>
                </c:pt>
                <c:pt idx="62">
                  <c:v>121.72697922387583</c:v>
                </c:pt>
                <c:pt idx="63">
                  <c:v>123.26056321075502</c:v>
                </c:pt>
                <c:pt idx="64">
                  <c:v>124.93954990095042</c:v>
                </c:pt>
                <c:pt idx="65">
                  <c:v>127.48229857016101</c:v>
                </c:pt>
                <c:pt idx="66">
                  <c:v>130.72892130561581</c:v>
                </c:pt>
                <c:pt idx="67">
                  <c:v>128.74720992014454</c:v>
                </c:pt>
                <c:pt idx="68">
                  <c:v>127.2153007652778</c:v>
                </c:pt>
                <c:pt idx="69">
                  <c:v>123.70758003089185</c:v>
                </c:pt>
                <c:pt idx="70">
                  <c:v>121.92049236160078</c:v>
                </c:pt>
                <c:pt idx="71">
                  <c:v>119.47362046302122</c:v>
                </c:pt>
                <c:pt idx="72">
                  <c:v>117.54553748548041</c:v>
                </c:pt>
                <c:pt idx="73">
                  <c:v>113.06624574581387</c:v>
                </c:pt>
                <c:pt idx="74">
                  <c:v>113.82137014515843</c:v>
                </c:pt>
                <c:pt idx="75">
                  <c:v>115.56776681963295</c:v>
                </c:pt>
                <c:pt idx="76">
                  <c:v>117.08835213984507</c:v>
                </c:pt>
                <c:pt idx="77">
                  <c:v>116.83261452103936</c:v>
                </c:pt>
                <c:pt idx="78">
                  <c:v>119.85879984596355</c:v>
                </c:pt>
                <c:pt idx="79">
                  <c:v>120.40385238530246</c:v>
                </c:pt>
                <c:pt idx="80">
                  <c:v>120.15460890245465</c:v>
                </c:pt>
                <c:pt idx="81">
                  <c:v>119.40423572620622</c:v>
                </c:pt>
                <c:pt idx="82">
                  <c:v>119.75562267409772</c:v>
                </c:pt>
                <c:pt idx="83">
                  <c:v>118.90090882811229</c:v>
                </c:pt>
                <c:pt idx="84">
                  <c:v>120.75634108106274</c:v>
                </c:pt>
                <c:pt idx="85">
                  <c:v>120.89499043062843</c:v>
                </c:pt>
                <c:pt idx="86">
                  <c:v>122.12530170470033</c:v>
                </c:pt>
                <c:pt idx="87">
                  <c:v>122.59620643400262</c:v>
                </c:pt>
                <c:pt idx="88">
                  <c:v>120.43026012696549</c:v>
                </c:pt>
                <c:pt idx="89">
                  <c:v>119.7576909977294</c:v>
                </c:pt>
                <c:pt idx="90">
                  <c:v>120.36928561264961</c:v>
                </c:pt>
                <c:pt idx="91">
                  <c:v>121.10735258560787</c:v>
                </c:pt>
                <c:pt idx="92">
                  <c:v>121.13148160620145</c:v>
                </c:pt>
                <c:pt idx="93">
                  <c:v>121.66452829507932</c:v>
                </c:pt>
                <c:pt idx="94">
                  <c:v>121.48768811101418</c:v>
                </c:pt>
                <c:pt idx="95">
                  <c:v>120.24626096090304</c:v>
                </c:pt>
              </c:numCache>
            </c:numRef>
          </c:val>
        </c:ser>
        <c:ser>
          <c:idx val="8"/>
          <c:order val="4"/>
          <c:tx>
            <c:strRef>
              <c:f>Tabelle1!$A$11</c:f>
              <c:strCache>
                <c:ptCount val="1"/>
                <c:pt idx="0">
                  <c:v>B-SEE</c:v>
                </c:pt>
              </c:strCache>
            </c:strRef>
          </c:tx>
          <c:spPr>
            <a:ln>
              <a:solidFill>
                <a:srgbClr val="009E47"/>
              </a:solidFill>
            </a:ln>
          </c:spPr>
          <c:marker>
            <c:symbol val="none"/>
          </c:marker>
          <c:cat>
            <c:strRef>
              <c:f>Tabelle1!$B$1:$CT$1</c:f>
              <c:strCache>
                <c:ptCount val="97"/>
                <c:pt idx="0">
                  <c:v>2003M01</c:v>
                </c:pt>
                <c:pt idx="1">
                  <c:v>2003M02</c:v>
                </c:pt>
                <c:pt idx="2">
                  <c:v>2003M03</c:v>
                </c:pt>
                <c:pt idx="3">
                  <c:v>2003M04</c:v>
                </c:pt>
                <c:pt idx="4">
                  <c:v>2003M05</c:v>
                </c:pt>
                <c:pt idx="5">
                  <c:v>2003M06</c:v>
                </c:pt>
                <c:pt idx="6">
                  <c:v>2003M07</c:v>
                </c:pt>
                <c:pt idx="7">
                  <c:v>2003M08</c:v>
                </c:pt>
                <c:pt idx="8">
                  <c:v>2003M09</c:v>
                </c:pt>
                <c:pt idx="9">
                  <c:v>2003M10</c:v>
                </c:pt>
                <c:pt idx="10">
                  <c:v>2003M11</c:v>
                </c:pt>
                <c:pt idx="11">
                  <c:v>2003M12</c:v>
                </c:pt>
                <c:pt idx="12">
                  <c:v>2004M01</c:v>
                </c:pt>
                <c:pt idx="13">
                  <c:v>2004M02</c:v>
                </c:pt>
                <c:pt idx="14">
                  <c:v>2004M03</c:v>
                </c:pt>
                <c:pt idx="15">
                  <c:v>2004M04</c:v>
                </c:pt>
                <c:pt idx="16">
                  <c:v>2004M05</c:v>
                </c:pt>
                <c:pt idx="17">
                  <c:v>2004M06</c:v>
                </c:pt>
                <c:pt idx="18">
                  <c:v>2004M07</c:v>
                </c:pt>
                <c:pt idx="19">
                  <c:v>2004M08</c:v>
                </c:pt>
                <c:pt idx="20">
                  <c:v>2004M09</c:v>
                </c:pt>
                <c:pt idx="21">
                  <c:v>2004M10</c:v>
                </c:pt>
                <c:pt idx="22">
                  <c:v>2004M11</c:v>
                </c:pt>
                <c:pt idx="23">
                  <c:v>2004M12</c:v>
                </c:pt>
                <c:pt idx="24">
                  <c:v>2005M01</c:v>
                </c:pt>
                <c:pt idx="25">
                  <c:v>2005M02</c:v>
                </c:pt>
                <c:pt idx="26">
                  <c:v>2005M03</c:v>
                </c:pt>
                <c:pt idx="27">
                  <c:v>2005M04</c:v>
                </c:pt>
                <c:pt idx="28">
                  <c:v>2005M05</c:v>
                </c:pt>
                <c:pt idx="29">
                  <c:v>2005M06</c:v>
                </c:pt>
                <c:pt idx="30">
                  <c:v>2005M07</c:v>
                </c:pt>
                <c:pt idx="31">
                  <c:v>2005M08</c:v>
                </c:pt>
                <c:pt idx="32">
                  <c:v>2005M09</c:v>
                </c:pt>
                <c:pt idx="33">
                  <c:v>2005M10</c:v>
                </c:pt>
                <c:pt idx="34">
                  <c:v>2005M11</c:v>
                </c:pt>
                <c:pt idx="35">
                  <c:v>2005M12</c:v>
                </c:pt>
                <c:pt idx="36">
                  <c:v>2006M01</c:v>
                </c:pt>
                <c:pt idx="37">
                  <c:v>2006M02</c:v>
                </c:pt>
                <c:pt idx="38">
                  <c:v>2006M03</c:v>
                </c:pt>
                <c:pt idx="39">
                  <c:v>2006M04</c:v>
                </c:pt>
                <c:pt idx="40">
                  <c:v>2006M05</c:v>
                </c:pt>
                <c:pt idx="41">
                  <c:v>2006M06</c:v>
                </c:pt>
                <c:pt idx="42">
                  <c:v>2006M07</c:v>
                </c:pt>
                <c:pt idx="43">
                  <c:v>2006M08</c:v>
                </c:pt>
                <c:pt idx="44">
                  <c:v>2006M09</c:v>
                </c:pt>
                <c:pt idx="45">
                  <c:v>2006M10</c:v>
                </c:pt>
                <c:pt idx="46">
                  <c:v>2006M11</c:v>
                </c:pt>
                <c:pt idx="47">
                  <c:v>2006M12</c:v>
                </c:pt>
                <c:pt idx="48">
                  <c:v>2007M01</c:v>
                </c:pt>
                <c:pt idx="49">
                  <c:v>2007M02</c:v>
                </c:pt>
                <c:pt idx="50">
                  <c:v>2007M03</c:v>
                </c:pt>
                <c:pt idx="51">
                  <c:v>2007M04</c:v>
                </c:pt>
                <c:pt idx="52">
                  <c:v>2007M05</c:v>
                </c:pt>
                <c:pt idx="53">
                  <c:v>2007M06</c:v>
                </c:pt>
                <c:pt idx="54">
                  <c:v>2007M07</c:v>
                </c:pt>
                <c:pt idx="55">
                  <c:v>2007M08</c:v>
                </c:pt>
                <c:pt idx="56">
                  <c:v>2007M09</c:v>
                </c:pt>
                <c:pt idx="57">
                  <c:v>2007M10</c:v>
                </c:pt>
                <c:pt idx="58">
                  <c:v>2007M11</c:v>
                </c:pt>
                <c:pt idx="59">
                  <c:v>2007M12</c:v>
                </c:pt>
                <c:pt idx="60">
                  <c:v>2008M01</c:v>
                </c:pt>
                <c:pt idx="61">
                  <c:v>2008M02</c:v>
                </c:pt>
                <c:pt idx="62">
                  <c:v>2008M03</c:v>
                </c:pt>
                <c:pt idx="63">
                  <c:v>2008M04</c:v>
                </c:pt>
                <c:pt idx="64">
                  <c:v>2008M05</c:v>
                </c:pt>
                <c:pt idx="65">
                  <c:v>2008M06</c:v>
                </c:pt>
                <c:pt idx="66">
                  <c:v>2008M07</c:v>
                </c:pt>
                <c:pt idx="67">
                  <c:v>2008M08</c:v>
                </c:pt>
                <c:pt idx="68">
                  <c:v>2008M09</c:v>
                </c:pt>
                <c:pt idx="69">
                  <c:v>2008M10</c:v>
                </c:pt>
                <c:pt idx="70">
                  <c:v>2008M11</c:v>
                </c:pt>
                <c:pt idx="71">
                  <c:v>2008M12</c:v>
                </c:pt>
                <c:pt idx="72">
                  <c:v>2009M01</c:v>
                </c:pt>
                <c:pt idx="73">
                  <c:v>2009M02</c:v>
                </c:pt>
                <c:pt idx="74">
                  <c:v>2009M03</c:v>
                </c:pt>
                <c:pt idx="75">
                  <c:v>2009M04</c:v>
                </c:pt>
                <c:pt idx="76">
                  <c:v>2009M05</c:v>
                </c:pt>
                <c:pt idx="77">
                  <c:v>2009M06</c:v>
                </c:pt>
                <c:pt idx="78">
                  <c:v>2009M07</c:v>
                </c:pt>
                <c:pt idx="79">
                  <c:v>2009M08</c:v>
                </c:pt>
                <c:pt idx="80">
                  <c:v>2009M09</c:v>
                </c:pt>
                <c:pt idx="81">
                  <c:v>2009M10</c:v>
                </c:pt>
                <c:pt idx="82">
                  <c:v>2009M11</c:v>
                </c:pt>
                <c:pt idx="83">
                  <c:v>2009M12</c:v>
                </c:pt>
                <c:pt idx="84">
                  <c:v>2010M01</c:v>
                </c:pt>
                <c:pt idx="85">
                  <c:v>2010M02</c:v>
                </c:pt>
                <c:pt idx="86">
                  <c:v>2010M03</c:v>
                </c:pt>
                <c:pt idx="87">
                  <c:v>2010M04</c:v>
                </c:pt>
                <c:pt idx="88">
                  <c:v>2010M05</c:v>
                </c:pt>
                <c:pt idx="89">
                  <c:v>2010M06</c:v>
                </c:pt>
                <c:pt idx="90">
                  <c:v>2010M07</c:v>
                </c:pt>
                <c:pt idx="91">
                  <c:v>2010M08</c:v>
                </c:pt>
                <c:pt idx="92">
                  <c:v>2010M09</c:v>
                </c:pt>
                <c:pt idx="93">
                  <c:v>2010M10</c:v>
                </c:pt>
                <c:pt idx="94">
                  <c:v>2010M11</c:v>
                </c:pt>
                <c:pt idx="95">
                  <c:v>2010M12</c:v>
                </c:pt>
                <c:pt idx="96">
                  <c:v>2011M01</c:v>
                </c:pt>
              </c:strCache>
            </c:strRef>
          </c:cat>
          <c:val>
            <c:numRef>
              <c:f>Tabelle1!$B$11:$CT$11</c:f>
              <c:numCache>
                <c:formatCode>General</c:formatCode>
                <c:ptCount val="97"/>
                <c:pt idx="0">
                  <c:v>100.30057373968748</c:v>
                </c:pt>
                <c:pt idx="1">
                  <c:v>99.891853688155678</c:v>
                </c:pt>
                <c:pt idx="2">
                  <c:v>99.431304430730236</c:v>
                </c:pt>
                <c:pt idx="3">
                  <c:v>99.385628151137368</c:v>
                </c:pt>
                <c:pt idx="4">
                  <c:v>98.362689175119613</c:v>
                </c:pt>
                <c:pt idx="5">
                  <c:v>97.803714818058126</c:v>
                </c:pt>
                <c:pt idx="6">
                  <c:v>98.623309656477218</c:v>
                </c:pt>
                <c:pt idx="7">
                  <c:v>98.655766866898858</c:v>
                </c:pt>
                <c:pt idx="8">
                  <c:v>98.593471729671208</c:v>
                </c:pt>
                <c:pt idx="9">
                  <c:v>98.388959600893074</c:v>
                </c:pt>
                <c:pt idx="10">
                  <c:v>98.583019867072323</c:v>
                </c:pt>
                <c:pt idx="11">
                  <c:v>98.362825106105959</c:v>
                </c:pt>
                <c:pt idx="12">
                  <c:v>98.744702733984283</c:v>
                </c:pt>
                <c:pt idx="13">
                  <c:v>99.094844747965226</c:v>
                </c:pt>
                <c:pt idx="14">
                  <c:v>99.576360524995678</c:v>
                </c:pt>
                <c:pt idx="15">
                  <c:v>99.46718870013882</c:v>
                </c:pt>
                <c:pt idx="16">
                  <c:v>99.768897540156658</c:v>
                </c:pt>
                <c:pt idx="17">
                  <c:v>99.658781160610445</c:v>
                </c:pt>
                <c:pt idx="18">
                  <c:v>100.05122549739207</c:v>
                </c:pt>
                <c:pt idx="19">
                  <c:v>99.819716426271711</c:v>
                </c:pt>
                <c:pt idx="20">
                  <c:v>100.0630843281016</c:v>
                </c:pt>
                <c:pt idx="21">
                  <c:v>99.966865360334467</c:v>
                </c:pt>
                <c:pt idx="22">
                  <c:v>100.74870210882787</c:v>
                </c:pt>
                <c:pt idx="23">
                  <c:v>101.56758883499764</c:v>
                </c:pt>
                <c:pt idx="24">
                  <c:v>102.76121085042634</c:v>
                </c:pt>
                <c:pt idx="25">
                  <c:v>103.97651716087694</c:v>
                </c:pt>
                <c:pt idx="26">
                  <c:v>104.07401947230764</c:v>
                </c:pt>
                <c:pt idx="27">
                  <c:v>104.27681226472149</c:v>
                </c:pt>
                <c:pt idx="28">
                  <c:v>104.36400101733045</c:v>
                </c:pt>
                <c:pt idx="29">
                  <c:v>104.59438548574934</c:v>
                </c:pt>
                <c:pt idx="30">
                  <c:v>105.17789063090945</c:v>
                </c:pt>
                <c:pt idx="31">
                  <c:v>105.42986436306732</c:v>
                </c:pt>
                <c:pt idx="32">
                  <c:v>105.78786971572312</c:v>
                </c:pt>
                <c:pt idx="33">
                  <c:v>105.80863396484989</c:v>
                </c:pt>
                <c:pt idx="34">
                  <c:v>106.19027368155012</c:v>
                </c:pt>
                <c:pt idx="35">
                  <c:v>106.53567520761719</c:v>
                </c:pt>
                <c:pt idx="36">
                  <c:v>107.92137843649753</c:v>
                </c:pt>
                <c:pt idx="37">
                  <c:v>109.15996586427302</c:v>
                </c:pt>
                <c:pt idx="38">
                  <c:v>108.93307998971105</c:v>
                </c:pt>
                <c:pt idx="39">
                  <c:v>108.92382404117969</c:v>
                </c:pt>
                <c:pt idx="40">
                  <c:v>109.14491382883102</c:v>
                </c:pt>
                <c:pt idx="41">
                  <c:v>108.49002548904332</c:v>
                </c:pt>
                <c:pt idx="42">
                  <c:v>108.75648798831072</c:v>
                </c:pt>
                <c:pt idx="43">
                  <c:v>109.06731881107928</c:v>
                </c:pt>
                <c:pt idx="44">
                  <c:v>108.82655697468066</c:v>
                </c:pt>
                <c:pt idx="45">
                  <c:v>109.36610397722302</c:v>
                </c:pt>
                <c:pt idx="46">
                  <c:v>110.55059482609956</c:v>
                </c:pt>
                <c:pt idx="47">
                  <c:v>111.25004462163039</c:v>
                </c:pt>
                <c:pt idx="48">
                  <c:v>112.39516931973647</c:v>
                </c:pt>
                <c:pt idx="49">
                  <c:v>112.33013124759285</c:v>
                </c:pt>
                <c:pt idx="50">
                  <c:v>111.92236375348205</c:v>
                </c:pt>
                <c:pt idx="51">
                  <c:v>112.32576862322225</c:v>
                </c:pt>
                <c:pt idx="52">
                  <c:v>113.17279564351725</c:v>
                </c:pt>
                <c:pt idx="53">
                  <c:v>113.67605815224408</c:v>
                </c:pt>
                <c:pt idx="54">
                  <c:v>115.56260894001456</c:v>
                </c:pt>
                <c:pt idx="55">
                  <c:v>115.86617404908053</c:v>
                </c:pt>
                <c:pt idx="56">
                  <c:v>115.91401853195917</c:v>
                </c:pt>
                <c:pt idx="57">
                  <c:v>116.66694750645128</c:v>
                </c:pt>
                <c:pt idx="58">
                  <c:v>116.61658025316875</c:v>
                </c:pt>
                <c:pt idx="59">
                  <c:v>116.85084940848388</c:v>
                </c:pt>
                <c:pt idx="60">
                  <c:v>117.46393265729006</c:v>
                </c:pt>
                <c:pt idx="61">
                  <c:v>118.07701162280655</c:v>
                </c:pt>
                <c:pt idx="62">
                  <c:v>117.79030174777807</c:v>
                </c:pt>
                <c:pt idx="63">
                  <c:v>119.11775390146202</c:v>
                </c:pt>
                <c:pt idx="64">
                  <c:v>119.12237598081325</c:v>
                </c:pt>
                <c:pt idx="65">
                  <c:v>119.38762001855446</c:v>
                </c:pt>
                <c:pt idx="66">
                  <c:v>120.90080201067754</c:v>
                </c:pt>
                <c:pt idx="67">
                  <c:v>121.39679931031428</c:v>
                </c:pt>
                <c:pt idx="68">
                  <c:v>121.07569554725355</c:v>
                </c:pt>
                <c:pt idx="69">
                  <c:v>120.19131081706225</c:v>
                </c:pt>
                <c:pt idx="70">
                  <c:v>119.56004955809911</c:v>
                </c:pt>
                <c:pt idx="71">
                  <c:v>118.37924870852525</c:v>
                </c:pt>
                <c:pt idx="72">
                  <c:v>117.82757217659865</c:v>
                </c:pt>
                <c:pt idx="73">
                  <c:v>116.89370585298779</c:v>
                </c:pt>
                <c:pt idx="74">
                  <c:v>116.44049627453053</c:v>
                </c:pt>
                <c:pt idx="75">
                  <c:v>116.75664601871347</c:v>
                </c:pt>
                <c:pt idx="76">
                  <c:v>116.68659134654735</c:v>
                </c:pt>
                <c:pt idx="77">
                  <c:v>116.32499100155124</c:v>
                </c:pt>
                <c:pt idx="78">
                  <c:v>116.91880140542581</c:v>
                </c:pt>
                <c:pt idx="79">
                  <c:v>116.57041954812513</c:v>
                </c:pt>
                <c:pt idx="80">
                  <c:v>116.28516846516811</c:v>
                </c:pt>
                <c:pt idx="81">
                  <c:v>115.7250412147242</c:v>
                </c:pt>
                <c:pt idx="82">
                  <c:v>115.61492433662538</c:v>
                </c:pt>
                <c:pt idx="83">
                  <c:v>115.58606670397678</c:v>
                </c:pt>
                <c:pt idx="84">
                  <c:v>117.38385364178239</c:v>
                </c:pt>
                <c:pt idx="85">
                  <c:v>117.27191098573661</c:v>
                </c:pt>
                <c:pt idx="86">
                  <c:v>117.21149358641622</c:v>
                </c:pt>
                <c:pt idx="87">
                  <c:v>117.09498227168218</c:v>
                </c:pt>
                <c:pt idx="88">
                  <c:v>116.55376337247026</c:v>
                </c:pt>
                <c:pt idx="89">
                  <c:v>115.982468141512</c:v>
                </c:pt>
                <c:pt idx="90">
                  <c:v>116.77505166884796</c:v>
                </c:pt>
                <c:pt idx="91">
                  <c:v>116.76513031659495</c:v>
                </c:pt>
                <c:pt idx="92">
                  <c:v>116.93756200829139</c:v>
                </c:pt>
                <c:pt idx="93">
                  <c:v>116.82483275653352</c:v>
                </c:pt>
                <c:pt idx="94">
                  <c:v>116.90083141315758</c:v>
                </c:pt>
                <c:pt idx="95">
                  <c:v>116.90282240238894</c:v>
                </c:pt>
              </c:numCache>
            </c:numRef>
          </c:val>
        </c:ser>
        <c:ser>
          <c:idx val="0"/>
          <c:order val="5"/>
          <c:tx>
            <c:strRef>
              <c:f>Tabelle1!$A$7</c:f>
              <c:strCache>
                <c:ptCount val="1"/>
                <c:pt idx="0">
                  <c:v>SEE-2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Tabelle1!$B$1:$CT$1</c:f>
              <c:strCache>
                <c:ptCount val="97"/>
                <c:pt idx="0">
                  <c:v>2003M01</c:v>
                </c:pt>
                <c:pt idx="1">
                  <c:v>2003M02</c:v>
                </c:pt>
                <c:pt idx="2">
                  <c:v>2003M03</c:v>
                </c:pt>
                <c:pt idx="3">
                  <c:v>2003M04</c:v>
                </c:pt>
                <c:pt idx="4">
                  <c:v>2003M05</c:v>
                </c:pt>
                <c:pt idx="5">
                  <c:v>2003M06</c:v>
                </c:pt>
                <c:pt idx="6">
                  <c:v>2003M07</c:v>
                </c:pt>
                <c:pt idx="7">
                  <c:v>2003M08</c:v>
                </c:pt>
                <c:pt idx="8">
                  <c:v>2003M09</c:v>
                </c:pt>
                <c:pt idx="9">
                  <c:v>2003M10</c:v>
                </c:pt>
                <c:pt idx="10">
                  <c:v>2003M11</c:v>
                </c:pt>
                <c:pt idx="11">
                  <c:v>2003M12</c:v>
                </c:pt>
                <c:pt idx="12">
                  <c:v>2004M01</c:v>
                </c:pt>
                <c:pt idx="13">
                  <c:v>2004M02</c:v>
                </c:pt>
                <c:pt idx="14">
                  <c:v>2004M03</c:v>
                </c:pt>
                <c:pt idx="15">
                  <c:v>2004M04</c:v>
                </c:pt>
                <c:pt idx="16">
                  <c:v>2004M05</c:v>
                </c:pt>
                <c:pt idx="17">
                  <c:v>2004M06</c:v>
                </c:pt>
                <c:pt idx="18">
                  <c:v>2004M07</c:v>
                </c:pt>
                <c:pt idx="19">
                  <c:v>2004M08</c:v>
                </c:pt>
                <c:pt idx="20">
                  <c:v>2004M09</c:v>
                </c:pt>
                <c:pt idx="21">
                  <c:v>2004M10</c:v>
                </c:pt>
                <c:pt idx="22">
                  <c:v>2004M11</c:v>
                </c:pt>
                <c:pt idx="23">
                  <c:v>2004M12</c:v>
                </c:pt>
                <c:pt idx="24">
                  <c:v>2005M01</c:v>
                </c:pt>
                <c:pt idx="25">
                  <c:v>2005M02</c:v>
                </c:pt>
                <c:pt idx="26">
                  <c:v>2005M03</c:v>
                </c:pt>
                <c:pt idx="27">
                  <c:v>2005M04</c:v>
                </c:pt>
                <c:pt idx="28">
                  <c:v>2005M05</c:v>
                </c:pt>
                <c:pt idx="29">
                  <c:v>2005M06</c:v>
                </c:pt>
                <c:pt idx="30">
                  <c:v>2005M07</c:v>
                </c:pt>
                <c:pt idx="31">
                  <c:v>2005M08</c:v>
                </c:pt>
                <c:pt idx="32">
                  <c:v>2005M09</c:v>
                </c:pt>
                <c:pt idx="33">
                  <c:v>2005M10</c:v>
                </c:pt>
                <c:pt idx="34">
                  <c:v>2005M11</c:v>
                </c:pt>
                <c:pt idx="35">
                  <c:v>2005M12</c:v>
                </c:pt>
                <c:pt idx="36">
                  <c:v>2006M01</c:v>
                </c:pt>
                <c:pt idx="37">
                  <c:v>2006M02</c:v>
                </c:pt>
                <c:pt idx="38">
                  <c:v>2006M03</c:v>
                </c:pt>
                <c:pt idx="39">
                  <c:v>2006M04</c:v>
                </c:pt>
                <c:pt idx="40">
                  <c:v>2006M05</c:v>
                </c:pt>
                <c:pt idx="41">
                  <c:v>2006M06</c:v>
                </c:pt>
                <c:pt idx="42">
                  <c:v>2006M07</c:v>
                </c:pt>
                <c:pt idx="43">
                  <c:v>2006M08</c:v>
                </c:pt>
                <c:pt idx="44">
                  <c:v>2006M09</c:v>
                </c:pt>
                <c:pt idx="45">
                  <c:v>2006M10</c:v>
                </c:pt>
                <c:pt idx="46">
                  <c:v>2006M11</c:v>
                </c:pt>
                <c:pt idx="47">
                  <c:v>2006M12</c:v>
                </c:pt>
                <c:pt idx="48">
                  <c:v>2007M01</c:v>
                </c:pt>
                <c:pt idx="49">
                  <c:v>2007M02</c:v>
                </c:pt>
                <c:pt idx="50">
                  <c:v>2007M03</c:v>
                </c:pt>
                <c:pt idx="51">
                  <c:v>2007M04</c:v>
                </c:pt>
                <c:pt idx="52">
                  <c:v>2007M05</c:v>
                </c:pt>
                <c:pt idx="53">
                  <c:v>2007M06</c:v>
                </c:pt>
                <c:pt idx="54">
                  <c:v>2007M07</c:v>
                </c:pt>
                <c:pt idx="55">
                  <c:v>2007M08</c:v>
                </c:pt>
                <c:pt idx="56">
                  <c:v>2007M09</c:v>
                </c:pt>
                <c:pt idx="57">
                  <c:v>2007M10</c:v>
                </c:pt>
                <c:pt idx="58">
                  <c:v>2007M11</c:v>
                </c:pt>
                <c:pt idx="59">
                  <c:v>2007M12</c:v>
                </c:pt>
                <c:pt idx="60">
                  <c:v>2008M01</c:v>
                </c:pt>
                <c:pt idx="61">
                  <c:v>2008M02</c:v>
                </c:pt>
                <c:pt idx="62">
                  <c:v>2008M03</c:v>
                </c:pt>
                <c:pt idx="63">
                  <c:v>2008M04</c:v>
                </c:pt>
                <c:pt idx="64">
                  <c:v>2008M05</c:v>
                </c:pt>
                <c:pt idx="65">
                  <c:v>2008M06</c:v>
                </c:pt>
                <c:pt idx="66">
                  <c:v>2008M07</c:v>
                </c:pt>
                <c:pt idx="67">
                  <c:v>2008M08</c:v>
                </c:pt>
                <c:pt idx="68">
                  <c:v>2008M09</c:v>
                </c:pt>
                <c:pt idx="69">
                  <c:v>2008M10</c:v>
                </c:pt>
                <c:pt idx="70">
                  <c:v>2008M11</c:v>
                </c:pt>
                <c:pt idx="71">
                  <c:v>2008M12</c:v>
                </c:pt>
                <c:pt idx="72">
                  <c:v>2009M01</c:v>
                </c:pt>
                <c:pt idx="73">
                  <c:v>2009M02</c:v>
                </c:pt>
                <c:pt idx="74">
                  <c:v>2009M03</c:v>
                </c:pt>
                <c:pt idx="75">
                  <c:v>2009M04</c:v>
                </c:pt>
                <c:pt idx="76">
                  <c:v>2009M05</c:v>
                </c:pt>
                <c:pt idx="77">
                  <c:v>2009M06</c:v>
                </c:pt>
                <c:pt idx="78">
                  <c:v>2009M07</c:v>
                </c:pt>
                <c:pt idx="79">
                  <c:v>2009M08</c:v>
                </c:pt>
                <c:pt idx="80">
                  <c:v>2009M09</c:v>
                </c:pt>
                <c:pt idx="81">
                  <c:v>2009M10</c:v>
                </c:pt>
                <c:pt idx="82">
                  <c:v>2009M11</c:v>
                </c:pt>
                <c:pt idx="83">
                  <c:v>2009M12</c:v>
                </c:pt>
                <c:pt idx="84">
                  <c:v>2010M01</c:v>
                </c:pt>
                <c:pt idx="85">
                  <c:v>2010M02</c:v>
                </c:pt>
                <c:pt idx="86">
                  <c:v>2010M03</c:v>
                </c:pt>
                <c:pt idx="87">
                  <c:v>2010M04</c:v>
                </c:pt>
                <c:pt idx="88">
                  <c:v>2010M05</c:v>
                </c:pt>
                <c:pt idx="89">
                  <c:v>2010M06</c:v>
                </c:pt>
                <c:pt idx="90">
                  <c:v>2010M07</c:v>
                </c:pt>
                <c:pt idx="91">
                  <c:v>2010M08</c:v>
                </c:pt>
                <c:pt idx="92">
                  <c:v>2010M09</c:v>
                </c:pt>
                <c:pt idx="93">
                  <c:v>2010M10</c:v>
                </c:pt>
                <c:pt idx="94">
                  <c:v>2010M11</c:v>
                </c:pt>
                <c:pt idx="95">
                  <c:v>2010M12</c:v>
                </c:pt>
                <c:pt idx="96">
                  <c:v>2011M01</c:v>
                </c:pt>
              </c:strCache>
            </c:strRef>
          </c:cat>
          <c:val>
            <c:numRef>
              <c:f>Tabelle1!$B$7:$CT$7</c:f>
            </c:numRef>
          </c:val>
        </c:ser>
        <c:ser>
          <c:idx val="2"/>
          <c:order val="6"/>
          <c:tx>
            <c:strRef>
              <c:f>Tabelle1!$A$8</c:f>
              <c:strCache>
                <c:ptCount val="1"/>
                <c:pt idx="0">
                  <c:v>B-3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Tabelle1!$B$1:$CT$1</c:f>
              <c:strCache>
                <c:ptCount val="97"/>
                <c:pt idx="0">
                  <c:v>2003M01</c:v>
                </c:pt>
                <c:pt idx="1">
                  <c:v>2003M02</c:v>
                </c:pt>
                <c:pt idx="2">
                  <c:v>2003M03</c:v>
                </c:pt>
                <c:pt idx="3">
                  <c:v>2003M04</c:v>
                </c:pt>
                <c:pt idx="4">
                  <c:v>2003M05</c:v>
                </c:pt>
                <c:pt idx="5">
                  <c:v>2003M06</c:v>
                </c:pt>
                <c:pt idx="6">
                  <c:v>2003M07</c:v>
                </c:pt>
                <c:pt idx="7">
                  <c:v>2003M08</c:v>
                </c:pt>
                <c:pt idx="8">
                  <c:v>2003M09</c:v>
                </c:pt>
                <c:pt idx="9">
                  <c:v>2003M10</c:v>
                </c:pt>
                <c:pt idx="10">
                  <c:v>2003M11</c:v>
                </c:pt>
                <c:pt idx="11">
                  <c:v>2003M12</c:v>
                </c:pt>
                <c:pt idx="12">
                  <c:v>2004M01</c:v>
                </c:pt>
                <c:pt idx="13">
                  <c:v>2004M02</c:v>
                </c:pt>
                <c:pt idx="14">
                  <c:v>2004M03</c:v>
                </c:pt>
                <c:pt idx="15">
                  <c:v>2004M04</c:v>
                </c:pt>
                <c:pt idx="16">
                  <c:v>2004M05</c:v>
                </c:pt>
                <c:pt idx="17">
                  <c:v>2004M06</c:v>
                </c:pt>
                <c:pt idx="18">
                  <c:v>2004M07</c:v>
                </c:pt>
                <c:pt idx="19">
                  <c:v>2004M08</c:v>
                </c:pt>
                <c:pt idx="20">
                  <c:v>2004M09</c:v>
                </c:pt>
                <c:pt idx="21">
                  <c:v>2004M10</c:v>
                </c:pt>
                <c:pt idx="22">
                  <c:v>2004M11</c:v>
                </c:pt>
                <c:pt idx="23">
                  <c:v>2004M12</c:v>
                </c:pt>
                <c:pt idx="24">
                  <c:v>2005M01</c:v>
                </c:pt>
                <c:pt idx="25">
                  <c:v>2005M02</c:v>
                </c:pt>
                <c:pt idx="26">
                  <c:v>2005M03</c:v>
                </c:pt>
                <c:pt idx="27">
                  <c:v>2005M04</c:v>
                </c:pt>
                <c:pt idx="28">
                  <c:v>2005M05</c:v>
                </c:pt>
                <c:pt idx="29">
                  <c:v>2005M06</c:v>
                </c:pt>
                <c:pt idx="30">
                  <c:v>2005M07</c:v>
                </c:pt>
                <c:pt idx="31">
                  <c:v>2005M08</c:v>
                </c:pt>
                <c:pt idx="32">
                  <c:v>2005M09</c:v>
                </c:pt>
                <c:pt idx="33">
                  <c:v>2005M10</c:v>
                </c:pt>
                <c:pt idx="34">
                  <c:v>2005M11</c:v>
                </c:pt>
                <c:pt idx="35">
                  <c:v>2005M12</c:v>
                </c:pt>
                <c:pt idx="36">
                  <c:v>2006M01</c:v>
                </c:pt>
                <c:pt idx="37">
                  <c:v>2006M02</c:v>
                </c:pt>
                <c:pt idx="38">
                  <c:v>2006M03</c:v>
                </c:pt>
                <c:pt idx="39">
                  <c:v>2006M04</c:v>
                </c:pt>
                <c:pt idx="40">
                  <c:v>2006M05</c:v>
                </c:pt>
                <c:pt idx="41">
                  <c:v>2006M06</c:v>
                </c:pt>
                <c:pt idx="42">
                  <c:v>2006M07</c:v>
                </c:pt>
                <c:pt idx="43">
                  <c:v>2006M08</c:v>
                </c:pt>
                <c:pt idx="44">
                  <c:v>2006M09</c:v>
                </c:pt>
                <c:pt idx="45">
                  <c:v>2006M10</c:v>
                </c:pt>
                <c:pt idx="46">
                  <c:v>2006M11</c:v>
                </c:pt>
                <c:pt idx="47">
                  <c:v>2006M12</c:v>
                </c:pt>
                <c:pt idx="48">
                  <c:v>2007M01</c:v>
                </c:pt>
                <c:pt idx="49">
                  <c:v>2007M02</c:v>
                </c:pt>
                <c:pt idx="50">
                  <c:v>2007M03</c:v>
                </c:pt>
                <c:pt idx="51">
                  <c:v>2007M04</c:v>
                </c:pt>
                <c:pt idx="52">
                  <c:v>2007M05</c:v>
                </c:pt>
                <c:pt idx="53">
                  <c:v>2007M06</c:v>
                </c:pt>
                <c:pt idx="54">
                  <c:v>2007M07</c:v>
                </c:pt>
                <c:pt idx="55">
                  <c:v>2007M08</c:v>
                </c:pt>
                <c:pt idx="56">
                  <c:v>2007M09</c:v>
                </c:pt>
                <c:pt idx="57">
                  <c:v>2007M10</c:v>
                </c:pt>
                <c:pt idx="58">
                  <c:v>2007M11</c:v>
                </c:pt>
                <c:pt idx="59">
                  <c:v>2007M12</c:v>
                </c:pt>
                <c:pt idx="60">
                  <c:v>2008M01</c:v>
                </c:pt>
                <c:pt idx="61">
                  <c:v>2008M02</c:v>
                </c:pt>
                <c:pt idx="62">
                  <c:v>2008M03</c:v>
                </c:pt>
                <c:pt idx="63">
                  <c:v>2008M04</c:v>
                </c:pt>
                <c:pt idx="64">
                  <c:v>2008M05</c:v>
                </c:pt>
                <c:pt idx="65">
                  <c:v>2008M06</c:v>
                </c:pt>
                <c:pt idx="66">
                  <c:v>2008M07</c:v>
                </c:pt>
                <c:pt idx="67">
                  <c:v>2008M08</c:v>
                </c:pt>
                <c:pt idx="68">
                  <c:v>2008M09</c:v>
                </c:pt>
                <c:pt idx="69">
                  <c:v>2008M10</c:v>
                </c:pt>
                <c:pt idx="70">
                  <c:v>2008M11</c:v>
                </c:pt>
                <c:pt idx="71">
                  <c:v>2008M12</c:v>
                </c:pt>
                <c:pt idx="72">
                  <c:v>2009M01</c:v>
                </c:pt>
                <c:pt idx="73">
                  <c:v>2009M02</c:v>
                </c:pt>
                <c:pt idx="74">
                  <c:v>2009M03</c:v>
                </c:pt>
                <c:pt idx="75">
                  <c:v>2009M04</c:v>
                </c:pt>
                <c:pt idx="76">
                  <c:v>2009M05</c:v>
                </c:pt>
                <c:pt idx="77">
                  <c:v>2009M06</c:v>
                </c:pt>
                <c:pt idx="78">
                  <c:v>2009M07</c:v>
                </c:pt>
                <c:pt idx="79">
                  <c:v>2009M08</c:v>
                </c:pt>
                <c:pt idx="80">
                  <c:v>2009M09</c:v>
                </c:pt>
                <c:pt idx="81">
                  <c:v>2009M10</c:v>
                </c:pt>
                <c:pt idx="82">
                  <c:v>2009M11</c:v>
                </c:pt>
                <c:pt idx="83">
                  <c:v>2009M12</c:v>
                </c:pt>
                <c:pt idx="84">
                  <c:v>2010M01</c:v>
                </c:pt>
                <c:pt idx="85">
                  <c:v>2010M02</c:v>
                </c:pt>
                <c:pt idx="86">
                  <c:v>2010M03</c:v>
                </c:pt>
                <c:pt idx="87">
                  <c:v>2010M04</c:v>
                </c:pt>
                <c:pt idx="88">
                  <c:v>2010M05</c:v>
                </c:pt>
                <c:pt idx="89">
                  <c:v>2010M06</c:v>
                </c:pt>
                <c:pt idx="90">
                  <c:v>2010M07</c:v>
                </c:pt>
                <c:pt idx="91">
                  <c:v>2010M08</c:v>
                </c:pt>
                <c:pt idx="92">
                  <c:v>2010M09</c:v>
                </c:pt>
                <c:pt idx="93">
                  <c:v>2010M10</c:v>
                </c:pt>
                <c:pt idx="94">
                  <c:v>2010M11</c:v>
                </c:pt>
                <c:pt idx="95">
                  <c:v>2010M12</c:v>
                </c:pt>
                <c:pt idx="96">
                  <c:v>2011M01</c:v>
                </c:pt>
              </c:strCache>
            </c:strRef>
          </c:cat>
          <c:val>
            <c:numRef>
              <c:f>Tabelle1!$B$8:$CT$8</c:f>
            </c:numRef>
          </c:val>
        </c:ser>
        <c:ser>
          <c:idx val="3"/>
          <c:order val="7"/>
          <c:tx>
            <c:strRef>
              <c:f>Tabelle1!$A$9</c:f>
              <c:strCache>
                <c:ptCount val="1"/>
                <c:pt idx="0">
                  <c:v>WB-6</c:v>
                </c:pt>
              </c:strCache>
            </c:strRef>
          </c:tx>
          <c:spPr>
            <a:ln>
              <a:solidFill>
                <a:srgbClr val="009E47"/>
              </a:solidFill>
            </a:ln>
          </c:spPr>
          <c:marker>
            <c:symbol val="none"/>
          </c:marker>
          <c:cat>
            <c:strRef>
              <c:f>Tabelle1!$B$1:$CT$1</c:f>
              <c:strCache>
                <c:ptCount val="97"/>
                <c:pt idx="0">
                  <c:v>2003M01</c:v>
                </c:pt>
                <c:pt idx="1">
                  <c:v>2003M02</c:v>
                </c:pt>
                <c:pt idx="2">
                  <c:v>2003M03</c:v>
                </c:pt>
                <c:pt idx="3">
                  <c:v>2003M04</c:v>
                </c:pt>
                <c:pt idx="4">
                  <c:v>2003M05</c:v>
                </c:pt>
                <c:pt idx="5">
                  <c:v>2003M06</c:v>
                </c:pt>
                <c:pt idx="6">
                  <c:v>2003M07</c:v>
                </c:pt>
                <c:pt idx="7">
                  <c:v>2003M08</c:v>
                </c:pt>
                <c:pt idx="8">
                  <c:v>2003M09</c:v>
                </c:pt>
                <c:pt idx="9">
                  <c:v>2003M10</c:v>
                </c:pt>
                <c:pt idx="10">
                  <c:v>2003M11</c:v>
                </c:pt>
                <c:pt idx="11">
                  <c:v>2003M12</c:v>
                </c:pt>
                <c:pt idx="12">
                  <c:v>2004M01</c:v>
                </c:pt>
                <c:pt idx="13">
                  <c:v>2004M02</c:v>
                </c:pt>
                <c:pt idx="14">
                  <c:v>2004M03</c:v>
                </c:pt>
                <c:pt idx="15">
                  <c:v>2004M04</c:v>
                </c:pt>
                <c:pt idx="16">
                  <c:v>2004M05</c:v>
                </c:pt>
                <c:pt idx="17">
                  <c:v>2004M06</c:v>
                </c:pt>
                <c:pt idx="18">
                  <c:v>2004M07</c:v>
                </c:pt>
                <c:pt idx="19">
                  <c:v>2004M08</c:v>
                </c:pt>
                <c:pt idx="20">
                  <c:v>2004M09</c:v>
                </c:pt>
                <c:pt idx="21">
                  <c:v>2004M10</c:v>
                </c:pt>
                <c:pt idx="22">
                  <c:v>2004M11</c:v>
                </c:pt>
                <c:pt idx="23">
                  <c:v>2004M12</c:v>
                </c:pt>
                <c:pt idx="24">
                  <c:v>2005M01</c:v>
                </c:pt>
                <c:pt idx="25">
                  <c:v>2005M02</c:v>
                </c:pt>
                <c:pt idx="26">
                  <c:v>2005M03</c:v>
                </c:pt>
                <c:pt idx="27">
                  <c:v>2005M04</c:v>
                </c:pt>
                <c:pt idx="28">
                  <c:v>2005M05</c:v>
                </c:pt>
                <c:pt idx="29">
                  <c:v>2005M06</c:v>
                </c:pt>
                <c:pt idx="30">
                  <c:v>2005M07</c:v>
                </c:pt>
                <c:pt idx="31">
                  <c:v>2005M08</c:v>
                </c:pt>
                <c:pt idx="32">
                  <c:v>2005M09</c:v>
                </c:pt>
                <c:pt idx="33">
                  <c:v>2005M10</c:v>
                </c:pt>
                <c:pt idx="34">
                  <c:v>2005M11</c:v>
                </c:pt>
                <c:pt idx="35">
                  <c:v>2005M12</c:v>
                </c:pt>
                <c:pt idx="36">
                  <c:v>2006M01</c:v>
                </c:pt>
                <c:pt idx="37">
                  <c:v>2006M02</c:v>
                </c:pt>
                <c:pt idx="38">
                  <c:v>2006M03</c:v>
                </c:pt>
                <c:pt idx="39">
                  <c:v>2006M04</c:v>
                </c:pt>
                <c:pt idx="40">
                  <c:v>2006M05</c:v>
                </c:pt>
                <c:pt idx="41">
                  <c:v>2006M06</c:v>
                </c:pt>
                <c:pt idx="42">
                  <c:v>2006M07</c:v>
                </c:pt>
                <c:pt idx="43">
                  <c:v>2006M08</c:v>
                </c:pt>
                <c:pt idx="44">
                  <c:v>2006M09</c:v>
                </c:pt>
                <c:pt idx="45">
                  <c:v>2006M10</c:v>
                </c:pt>
                <c:pt idx="46">
                  <c:v>2006M11</c:v>
                </c:pt>
                <c:pt idx="47">
                  <c:v>2006M12</c:v>
                </c:pt>
                <c:pt idx="48">
                  <c:v>2007M01</c:v>
                </c:pt>
                <c:pt idx="49">
                  <c:v>2007M02</c:v>
                </c:pt>
                <c:pt idx="50">
                  <c:v>2007M03</c:v>
                </c:pt>
                <c:pt idx="51">
                  <c:v>2007M04</c:v>
                </c:pt>
                <c:pt idx="52">
                  <c:v>2007M05</c:v>
                </c:pt>
                <c:pt idx="53">
                  <c:v>2007M06</c:v>
                </c:pt>
                <c:pt idx="54">
                  <c:v>2007M07</c:v>
                </c:pt>
                <c:pt idx="55">
                  <c:v>2007M08</c:v>
                </c:pt>
                <c:pt idx="56">
                  <c:v>2007M09</c:v>
                </c:pt>
                <c:pt idx="57">
                  <c:v>2007M10</c:v>
                </c:pt>
                <c:pt idx="58">
                  <c:v>2007M11</c:v>
                </c:pt>
                <c:pt idx="59">
                  <c:v>2007M12</c:v>
                </c:pt>
                <c:pt idx="60">
                  <c:v>2008M01</c:v>
                </c:pt>
                <c:pt idx="61">
                  <c:v>2008M02</c:v>
                </c:pt>
                <c:pt idx="62">
                  <c:v>2008M03</c:v>
                </c:pt>
                <c:pt idx="63">
                  <c:v>2008M04</c:v>
                </c:pt>
                <c:pt idx="64">
                  <c:v>2008M05</c:v>
                </c:pt>
                <c:pt idx="65">
                  <c:v>2008M06</c:v>
                </c:pt>
                <c:pt idx="66">
                  <c:v>2008M07</c:v>
                </c:pt>
                <c:pt idx="67">
                  <c:v>2008M08</c:v>
                </c:pt>
                <c:pt idx="68">
                  <c:v>2008M09</c:v>
                </c:pt>
                <c:pt idx="69">
                  <c:v>2008M10</c:v>
                </c:pt>
                <c:pt idx="70">
                  <c:v>2008M11</c:v>
                </c:pt>
                <c:pt idx="71">
                  <c:v>2008M12</c:v>
                </c:pt>
                <c:pt idx="72">
                  <c:v>2009M01</c:v>
                </c:pt>
                <c:pt idx="73">
                  <c:v>2009M02</c:v>
                </c:pt>
                <c:pt idx="74">
                  <c:v>2009M03</c:v>
                </c:pt>
                <c:pt idx="75">
                  <c:v>2009M04</c:v>
                </c:pt>
                <c:pt idx="76">
                  <c:v>2009M05</c:v>
                </c:pt>
                <c:pt idx="77">
                  <c:v>2009M06</c:v>
                </c:pt>
                <c:pt idx="78">
                  <c:v>2009M07</c:v>
                </c:pt>
                <c:pt idx="79">
                  <c:v>2009M08</c:v>
                </c:pt>
                <c:pt idx="80">
                  <c:v>2009M09</c:v>
                </c:pt>
                <c:pt idx="81">
                  <c:v>2009M10</c:v>
                </c:pt>
                <c:pt idx="82">
                  <c:v>2009M11</c:v>
                </c:pt>
                <c:pt idx="83">
                  <c:v>2009M12</c:v>
                </c:pt>
                <c:pt idx="84">
                  <c:v>2010M01</c:v>
                </c:pt>
                <c:pt idx="85">
                  <c:v>2010M02</c:v>
                </c:pt>
                <c:pt idx="86">
                  <c:v>2010M03</c:v>
                </c:pt>
                <c:pt idx="87">
                  <c:v>2010M04</c:v>
                </c:pt>
                <c:pt idx="88">
                  <c:v>2010M05</c:v>
                </c:pt>
                <c:pt idx="89">
                  <c:v>2010M06</c:v>
                </c:pt>
                <c:pt idx="90">
                  <c:v>2010M07</c:v>
                </c:pt>
                <c:pt idx="91">
                  <c:v>2010M08</c:v>
                </c:pt>
                <c:pt idx="92">
                  <c:v>2010M09</c:v>
                </c:pt>
                <c:pt idx="93">
                  <c:v>2010M10</c:v>
                </c:pt>
                <c:pt idx="94">
                  <c:v>2010M11</c:v>
                </c:pt>
                <c:pt idx="95">
                  <c:v>2010M12</c:v>
                </c:pt>
                <c:pt idx="96">
                  <c:v>2011M01</c:v>
                </c:pt>
              </c:strCache>
            </c:strRef>
          </c:cat>
          <c:val>
            <c:numRef>
              <c:f>Tabelle1!$B$9:$CT$9</c:f>
            </c:numRef>
          </c:val>
        </c:ser>
        <c:ser>
          <c:idx val="9"/>
          <c:order val="8"/>
          <c:tx>
            <c:strRef>
              <c:f>Tabelle1!$A$10</c:f>
              <c:strCache>
                <c:ptCount val="1"/>
                <c:pt idx="0">
                  <c:v>TR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Tabelle1!$B$1:$CT$1</c:f>
              <c:strCache>
                <c:ptCount val="97"/>
                <c:pt idx="0">
                  <c:v>2003M01</c:v>
                </c:pt>
                <c:pt idx="1">
                  <c:v>2003M02</c:v>
                </c:pt>
                <c:pt idx="2">
                  <c:v>2003M03</c:v>
                </c:pt>
                <c:pt idx="3">
                  <c:v>2003M04</c:v>
                </c:pt>
                <c:pt idx="4">
                  <c:v>2003M05</c:v>
                </c:pt>
                <c:pt idx="5">
                  <c:v>2003M06</c:v>
                </c:pt>
                <c:pt idx="6">
                  <c:v>2003M07</c:v>
                </c:pt>
                <c:pt idx="7">
                  <c:v>2003M08</c:v>
                </c:pt>
                <c:pt idx="8">
                  <c:v>2003M09</c:v>
                </c:pt>
                <c:pt idx="9">
                  <c:v>2003M10</c:v>
                </c:pt>
                <c:pt idx="10">
                  <c:v>2003M11</c:v>
                </c:pt>
                <c:pt idx="11">
                  <c:v>2003M12</c:v>
                </c:pt>
                <c:pt idx="12">
                  <c:v>2004M01</c:v>
                </c:pt>
                <c:pt idx="13">
                  <c:v>2004M02</c:v>
                </c:pt>
                <c:pt idx="14">
                  <c:v>2004M03</c:v>
                </c:pt>
                <c:pt idx="15">
                  <c:v>2004M04</c:v>
                </c:pt>
                <c:pt idx="16">
                  <c:v>2004M05</c:v>
                </c:pt>
                <c:pt idx="17">
                  <c:v>2004M06</c:v>
                </c:pt>
                <c:pt idx="18">
                  <c:v>2004M07</c:v>
                </c:pt>
                <c:pt idx="19">
                  <c:v>2004M08</c:v>
                </c:pt>
                <c:pt idx="20">
                  <c:v>2004M09</c:v>
                </c:pt>
                <c:pt idx="21">
                  <c:v>2004M10</c:v>
                </c:pt>
                <c:pt idx="22">
                  <c:v>2004M11</c:v>
                </c:pt>
                <c:pt idx="23">
                  <c:v>2004M12</c:v>
                </c:pt>
                <c:pt idx="24">
                  <c:v>2005M01</c:v>
                </c:pt>
                <c:pt idx="25">
                  <c:v>2005M02</c:v>
                </c:pt>
                <c:pt idx="26">
                  <c:v>2005M03</c:v>
                </c:pt>
                <c:pt idx="27">
                  <c:v>2005M04</c:v>
                </c:pt>
                <c:pt idx="28">
                  <c:v>2005M05</c:v>
                </c:pt>
                <c:pt idx="29">
                  <c:v>2005M06</c:v>
                </c:pt>
                <c:pt idx="30">
                  <c:v>2005M07</c:v>
                </c:pt>
                <c:pt idx="31">
                  <c:v>2005M08</c:v>
                </c:pt>
                <c:pt idx="32">
                  <c:v>2005M09</c:v>
                </c:pt>
                <c:pt idx="33">
                  <c:v>2005M10</c:v>
                </c:pt>
                <c:pt idx="34">
                  <c:v>2005M11</c:v>
                </c:pt>
                <c:pt idx="35">
                  <c:v>2005M12</c:v>
                </c:pt>
                <c:pt idx="36">
                  <c:v>2006M01</c:v>
                </c:pt>
                <c:pt idx="37">
                  <c:v>2006M02</c:v>
                </c:pt>
                <c:pt idx="38">
                  <c:v>2006M03</c:v>
                </c:pt>
                <c:pt idx="39">
                  <c:v>2006M04</c:v>
                </c:pt>
                <c:pt idx="40">
                  <c:v>2006M05</c:v>
                </c:pt>
                <c:pt idx="41">
                  <c:v>2006M06</c:v>
                </c:pt>
                <c:pt idx="42">
                  <c:v>2006M07</c:v>
                </c:pt>
                <c:pt idx="43">
                  <c:v>2006M08</c:v>
                </c:pt>
                <c:pt idx="44">
                  <c:v>2006M09</c:v>
                </c:pt>
                <c:pt idx="45">
                  <c:v>2006M10</c:v>
                </c:pt>
                <c:pt idx="46">
                  <c:v>2006M11</c:v>
                </c:pt>
                <c:pt idx="47">
                  <c:v>2006M12</c:v>
                </c:pt>
                <c:pt idx="48">
                  <c:v>2007M01</c:v>
                </c:pt>
                <c:pt idx="49">
                  <c:v>2007M02</c:v>
                </c:pt>
                <c:pt idx="50">
                  <c:v>2007M03</c:v>
                </c:pt>
                <c:pt idx="51">
                  <c:v>2007M04</c:v>
                </c:pt>
                <c:pt idx="52">
                  <c:v>2007M05</c:v>
                </c:pt>
                <c:pt idx="53">
                  <c:v>2007M06</c:v>
                </c:pt>
                <c:pt idx="54">
                  <c:v>2007M07</c:v>
                </c:pt>
                <c:pt idx="55">
                  <c:v>2007M08</c:v>
                </c:pt>
                <c:pt idx="56">
                  <c:v>2007M09</c:v>
                </c:pt>
                <c:pt idx="57">
                  <c:v>2007M10</c:v>
                </c:pt>
                <c:pt idx="58">
                  <c:v>2007M11</c:v>
                </c:pt>
                <c:pt idx="59">
                  <c:v>2007M12</c:v>
                </c:pt>
                <c:pt idx="60">
                  <c:v>2008M01</c:v>
                </c:pt>
                <c:pt idx="61">
                  <c:v>2008M02</c:v>
                </c:pt>
                <c:pt idx="62">
                  <c:v>2008M03</c:v>
                </c:pt>
                <c:pt idx="63">
                  <c:v>2008M04</c:v>
                </c:pt>
                <c:pt idx="64">
                  <c:v>2008M05</c:v>
                </c:pt>
                <c:pt idx="65">
                  <c:v>2008M06</c:v>
                </c:pt>
                <c:pt idx="66">
                  <c:v>2008M07</c:v>
                </c:pt>
                <c:pt idx="67">
                  <c:v>2008M08</c:v>
                </c:pt>
                <c:pt idx="68">
                  <c:v>2008M09</c:v>
                </c:pt>
                <c:pt idx="69">
                  <c:v>2008M10</c:v>
                </c:pt>
                <c:pt idx="70">
                  <c:v>2008M11</c:v>
                </c:pt>
                <c:pt idx="71">
                  <c:v>2008M12</c:v>
                </c:pt>
                <c:pt idx="72">
                  <c:v>2009M01</c:v>
                </c:pt>
                <c:pt idx="73">
                  <c:v>2009M02</c:v>
                </c:pt>
                <c:pt idx="74">
                  <c:v>2009M03</c:v>
                </c:pt>
                <c:pt idx="75">
                  <c:v>2009M04</c:v>
                </c:pt>
                <c:pt idx="76">
                  <c:v>2009M05</c:v>
                </c:pt>
                <c:pt idx="77">
                  <c:v>2009M06</c:v>
                </c:pt>
                <c:pt idx="78">
                  <c:v>2009M07</c:v>
                </c:pt>
                <c:pt idx="79">
                  <c:v>2009M08</c:v>
                </c:pt>
                <c:pt idx="80">
                  <c:v>2009M09</c:v>
                </c:pt>
                <c:pt idx="81">
                  <c:v>2009M10</c:v>
                </c:pt>
                <c:pt idx="82">
                  <c:v>2009M11</c:v>
                </c:pt>
                <c:pt idx="83">
                  <c:v>2009M12</c:v>
                </c:pt>
                <c:pt idx="84">
                  <c:v>2010M01</c:v>
                </c:pt>
                <c:pt idx="85">
                  <c:v>2010M02</c:v>
                </c:pt>
                <c:pt idx="86">
                  <c:v>2010M03</c:v>
                </c:pt>
                <c:pt idx="87">
                  <c:v>2010M04</c:v>
                </c:pt>
                <c:pt idx="88">
                  <c:v>2010M05</c:v>
                </c:pt>
                <c:pt idx="89">
                  <c:v>2010M06</c:v>
                </c:pt>
                <c:pt idx="90">
                  <c:v>2010M07</c:v>
                </c:pt>
                <c:pt idx="91">
                  <c:v>2010M08</c:v>
                </c:pt>
                <c:pt idx="92">
                  <c:v>2010M09</c:v>
                </c:pt>
                <c:pt idx="93">
                  <c:v>2010M10</c:v>
                </c:pt>
                <c:pt idx="94">
                  <c:v>2010M11</c:v>
                </c:pt>
                <c:pt idx="95">
                  <c:v>2010M12</c:v>
                </c:pt>
                <c:pt idx="96">
                  <c:v>2011M01</c:v>
                </c:pt>
              </c:strCache>
            </c:strRef>
          </c:cat>
          <c:val>
            <c:numRef>
              <c:f>Tabelle1!$B$10:$CT$10</c:f>
              <c:numCache>
                <c:formatCode>General</c:formatCode>
                <c:ptCount val="97"/>
                <c:pt idx="0">
                  <c:v>89.50453816218284</c:v>
                </c:pt>
                <c:pt idx="1">
                  <c:v>91.55474532416531</c:v>
                </c:pt>
                <c:pt idx="2">
                  <c:v>91.746992670393197</c:v>
                </c:pt>
                <c:pt idx="3">
                  <c:v>95.320784362440435</c:v>
                </c:pt>
                <c:pt idx="4">
                  <c:v>98.461354929294529</c:v>
                </c:pt>
                <c:pt idx="5">
                  <c:v>102.57790994127343</c:v>
                </c:pt>
                <c:pt idx="6">
                  <c:v>105.36446729307762</c:v>
                </c:pt>
                <c:pt idx="7">
                  <c:v>108.65942048487689</c:v>
                </c:pt>
                <c:pt idx="8">
                  <c:v>111.63139847907226</c:v>
                </c:pt>
                <c:pt idx="9">
                  <c:v>104.34850055201441</c:v>
                </c:pt>
                <c:pt idx="10">
                  <c:v>102.64006230081425</c:v>
                </c:pt>
                <c:pt idx="11">
                  <c:v>101.39370948135497</c:v>
                </c:pt>
                <c:pt idx="12">
                  <c:v>105.66243865549386</c:v>
                </c:pt>
                <c:pt idx="13">
                  <c:v>107.33818211110788</c:v>
                </c:pt>
                <c:pt idx="14">
                  <c:v>111.79734404465272</c:v>
                </c:pt>
                <c:pt idx="15">
                  <c:v>111.40320184507699</c:v>
                </c:pt>
                <c:pt idx="16">
                  <c:v>100.11153467552772</c:v>
                </c:pt>
                <c:pt idx="17">
                  <c:v>99.72847524754954</c:v>
                </c:pt>
                <c:pt idx="18">
                  <c:v>102.01967648455391</c:v>
                </c:pt>
                <c:pt idx="19">
                  <c:v>101.54496467027491</c:v>
                </c:pt>
                <c:pt idx="20">
                  <c:v>100.19653826587128</c:v>
                </c:pt>
                <c:pt idx="21">
                  <c:v>100.80408902273797</c:v>
                </c:pt>
                <c:pt idx="22">
                  <c:v>101.17944215034002</c:v>
                </c:pt>
                <c:pt idx="23">
                  <c:v>101.56658826424579</c:v>
                </c:pt>
                <c:pt idx="24">
                  <c:v>108.85063206948882</c:v>
                </c:pt>
                <c:pt idx="25">
                  <c:v>113.17269874701275</c:v>
                </c:pt>
                <c:pt idx="26">
                  <c:v>111.49982320815283</c:v>
                </c:pt>
                <c:pt idx="27">
                  <c:v>110.23711069457332</c:v>
                </c:pt>
                <c:pt idx="28">
                  <c:v>112.65289493433437</c:v>
                </c:pt>
                <c:pt idx="29">
                  <c:v>118.84509977650511</c:v>
                </c:pt>
                <c:pt idx="30">
                  <c:v>122.04722304568607</c:v>
                </c:pt>
                <c:pt idx="31">
                  <c:v>119.68719098205271</c:v>
                </c:pt>
                <c:pt idx="32">
                  <c:v>121.67242014182033</c:v>
                </c:pt>
                <c:pt idx="33">
                  <c:v>124.4747668228283</c:v>
                </c:pt>
                <c:pt idx="34">
                  <c:v>128.5431547476656</c:v>
                </c:pt>
                <c:pt idx="35">
                  <c:v>128.70225181412914</c:v>
                </c:pt>
                <c:pt idx="36">
                  <c:v>129.29098646670892</c:v>
                </c:pt>
                <c:pt idx="37">
                  <c:v>131.78614546421403</c:v>
                </c:pt>
                <c:pt idx="38">
                  <c:v>129.68610718798749</c:v>
                </c:pt>
                <c:pt idx="39">
                  <c:v>127.7843941026554</c:v>
                </c:pt>
                <c:pt idx="40">
                  <c:v>116.11306033796397</c:v>
                </c:pt>
                <c:pt idx="41">
                  <c:v>108.94414808040274</c:v>
                </c:pt>
                <c:pt idx="42">
                  <c:v>109.21385433780564</c:v>
                </c:pt>
                <c:pt idx="43">
                  <c:v>113.81030202048282</c:v>
                </c:pt>
                <c:pt idx="44">
                  <c:v>114.6701154313308</c:v>
                </c:pt>
                <c:pt idx="45">
                  <c:v>117.72444972096332</c:v>
                </c:pt>
                <c:pt idx="46">
                  <c:v>118.09684315425388</c:v>
                </c:pt>
                <c:pt idx="47">
                  <c:v>117.17885524627025</c:v>
                </c:pt>
                <c:pt idx="48">
                  <c:v>121.20697760763871</c:v>
                </c:pt>
                <c:pt idx="49">
                  <c:v>123.23369073943684</c:v>
                </c:pt>
                <c:pt idx="50">
                  <c:v>121.01279524414493</c:v>
                </c:pt>
                <c:pt idx="51">
                  <c:v>123.58732212580891</c:v>
                </c:pt>
                <c:pt idx="52">
                  <c:v>125.92954500444202</c:v>
                </c:pt>
                <c:pt idx="53">
                  <c:v>127.8518164735482</c:v>
                </c:pt>
                <c:pt idx="54">
                  <c:v>128.22902610585638</c:v>
                </c:pt>
                <c:pt idx="55">
                  <c:v>125.5829132643269</c:v>
                </c:pt>
                <c:pt idx="56">
                  <c:v>129.42172465985675</c:v>
                </c:pt>
                <c:pt idx="57">
                  <c:v>134.94821220984412</c:v>
                </c:pt>
                <c:pt idx="58">
                  <c:v>133.45417095128141</c:v>
                </c:pt>
                <c:pt idx="59">
                  <c:v>136.00883854284447</c:v>
                </c:pt>
                <c:pt idx="60">
                  <c:v>136.02195817406658</c:v>
                </c:pt>
                <c:pt idx="61">
                  <c:v>134.62548701555522</c:v>
                </c:pt>
                <c:pt idx="62">
                  <c:v>123.08338208326605</c:v>
                </c:pt>
                <c:pt idx="63">
                  <c:v>117.19110233329656</c:v>
                </c:pt>
                <c:pt idx="64">
                  <c:v>124.86135979114931</c:v>
                </c:pt>
                <c:pt idx="65">
                  <c:v>125.36579367097339</c:v>
                </c:pt>
                <c:pt idx="66">
                  <c:v>126.56078292485275</c:v>
                </c:pt>
                <c:pt idx="67">
                  <c:v>136.90192697181561</c:v>
                </c:pt>
                <c:pt idx="68">
                  <c:v>135.87443726236631</c:v>
                </c:pt>
                <c:pt idx="69">
                  <c:v>125.63743826620096</c:v>
                </c:pt>
                <c:pt idx="70">
                  <c:v>123.639963970671</c:v>
                </c:pt>
                <c:pt idx="71">
                  <c:v>120.56664327715299</c:v>
                </c:pt>
                <c:pt idx="72">
                  <c:v>119.57391244564026</c:v>
                </c:pt>
                <c:pt idx="73">
                  <c:v>118.00067234471921</c:v>
                </c:pt>
                <c:pt idx="74">
                  <c:v>113.16013671934336</c:v>
                </c:pt>
                <c:pt idx="75">
                  <c:v>118.90844030608366</c:v>
                </c:pt>
                <c:pt idx="76">
                  <c:v>118.99840288972031</c:v>
                </c:pt>
                <c:pt idx="77">
                  <c:v>116.70255426897496</c:v>
                </c:pt>
                <c:pt idx="78">
                  <c:v>118.8861110234555</c:v>
                </c:pt>
                <c:pt idx="79">
                  <c:v>119.3593137366647</c:v>
                </c:pt>
                <c:pt idx="80">
                  <c:v>117.07017097733554</c:v>
                </c:pt>
                <c:pt idx="81">
                  <c:v>119.11131805021907</c:v>
                </c:pt>
                <c:pt idx="82">
                  <c:v>118.34354972075938</c:v>
                </c:pt>
                <c:pt idx="83">
                  <c:v>119.55585719668875</c:v>
                </c:pt>
                <c:pt idx="84">
                  <c:v>127.77056962432667</c:v>
                </c:pt>
                <c:pt idx="85">
                  <c:v>130.94108369846958</c:v>
                </c:pt>
                <c:pt idx="86">
                  <c:v>130.44772429203815</c:v>
                </c:pt>
                <c:pt idx="87">
                  <c:v>135.9632902105952</c:v>
                </c:pt>
                <c:pt idx="88">
                  <c:v>139.33705575074458</c:v>
                </c:pt>
                <c:pt idx="89">
                  <c:v>139.64606317236846</c:v>
                </c:pt>
                <c:pt idx="90">
                  <c:v>136.35322471526447</c:v>
                </c:pt>
                <c:pt idx="91">
                  <c:v>137.9897837152717</c:v>
                </c:pt>
                <c:pt idx="92">
                  <c:v>138.96834353808481</c:v>
                </c:pt>
                <c:pt idx="93">
                  <c:v>139.01804331541629</c:v>
                </c:pt>
                <c:pt idx="94">
                  <c:v>139.95783547272848</c:v>
                </c:pt>
                <c:pt idx="95">
                  <c:v>135.79368160121959</c:v>
                </c:pt>
              </c:numCache>
            </c:numRef>
          </c:val>
        </c:ser>
        <c:marker val="1"/>
        <c:axId val="74400512"/>
        <c:axId val="74402048"/>
      </c:lineChart>
      <c:catAx>
        <c:axId val="74400512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lang="en-GB"/>
            </a:pPr>
            <a:endParaRPr lang="en-US"/>
          </a:p>
        </c:txPr>
        <c:crossAx val="74402048"/>
        <c:crosses val="autoZero"/>
        <c:auto val="1"/>
        <c:lblAlgn val="ctr"/>
        <c:lblOffset val="100"/>
        <c:tickLblSkip val="12"/>
        <c:tickMarkSkip val="1"/>
      </c:catAx>
      <c:valAx>
        <c:axId val="74402048"/>
        <c:scaling>
          <c:orientation val="minMax"/>
          <c:max val="140"/>
          <c:min val="80"/>
        </c:scaling>
        <c:axPos val="l"/>
        <c:majorGridlines/>
        <c:numFmt formatCode="0.0" sourceLinked="0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4400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55645743886528"/>
          <c:y val="2.4518571786973756E-2"/>
          <c:w val="0.83135812674926357"/>
          <c:h val="0.15512355599405767"/>
        </c:manualLayout>
      </c:layout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1010127137957312"/>
          <c:y val="4.7037275920867434E-2"/>
          <c:w val="0.79212291234680265"/>
          <c:h val="0.79675995379075881"/>
        </c:manualLayout>
      </c:layout>
      <c:scatterChart>
        <c:scatterStyle val="lineMarker"/>
        <c:ser>
          <c:idx val="0"/>
          <c:order val="0"/>
          <c:tx>
            <c:strRef>
              <c:f>other!$D$2</c:f>
              <c:strCache>
                <c:ptCount val="1"/>
                <c:pt idx="0">
                  <c:v>average CA/GDP 2004-2007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ARG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BRA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CHL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COL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ECU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MEX</a:t>
                    </a: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PER</a:t>
                    </a: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URY</a:t>
                    </a:r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IDN</a:t>
                    </a:r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KOR</a:t>
                    </a:r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MYS</a:t>
                    </a:r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PHL</a:t>
                    </a:r>
                  </a:p>
                </c:rich>
              </c:tx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TWN</a:t>
                    </a:r>
                  </a:p>
                </c:rich>
              </c:tx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THA</a:t>
                    </a:r>
                  </a:p>
                </c:rich>
              </c:tx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EGY</a:t>
                    </a:r>
                  </a:p>
                </c:rich>
              </c:tx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JOR</a:t>
                    </a:r>
                  </a:p>
                </c:rich>
              </c:tx>
              <c:showVal val="1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LBN</a:t>
                    </a:r>
                  </a:p>
                </c:rich>
              </c:tx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/>
                      <a:t>MAR</a:t>
                    </a:r>
                  </a:p>
                </c:rich>
              </c:tx>
              <c:showVal val="1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SYR</a:t>
                    </a:r>
                  </a:p>
                </c:rich>
              </c:tx>
              <c:showVal val="1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/>
                      <a:t>TUN</a:t>
                    </a:r>
                  </a:p>
                </c:rich>
              </c:tx>
              <c:showVal val="1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/>
                      <a:t>GRC</a:t>
                    </a:r>
                  </a:p>
                </c:rich>
              </c:tx>
              <c:showVal val="1"/>
            </c:dLbl>
            <c:dLbl>
              <c:idx val="21"/>
              <c:layout>
                <c:manualLayout>
                  <c:x val="7.782101167315180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IRL</a:t>
                    </a:r>
                  </a:p>
                </c:rich>
              </c:tx>
              <c:showVal val="1"/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en-US"/>
                      <a:t>PRT</a:t>
                    </a:r>
                  </a:p>
                </c:rich>
              </c:tx>
              <c:showVal val="1"/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/>
                      <a:t>ESP</a:t>
                    </a:r>
                  </a:p>
                </c:rich>
              </c:tx>
              <c:showVal val="1"/>
            </c:dLbl>
            <c:dLbl>
              <c:idx val="24"/>
              <c:tx>
                <c:rich>
                  <a:bodyPr/>
                  <a:lstStyle/>
                  <a:p>
                    <a:r>
                      <a:t>CZE</a:t>
                    </a:r>
                  </a:p>
                </c:rich>
              </c:tx>
              <c:showVal val="1"/>
            </c:dLbl>
            <c:dLbl>
              <c:idx val="25"/>
              <c:tx>
                <c:rich>
                  <a:bodyPr/>
                  <a:lstStyle/>
                  <a:p>
                    <a:r>
                      <a:t>HUN</a:t>
                    </a:r>
                  </a:p>
                </c:rich>
              </c:tx>
              <c:showVal val="1"/>
            </c:dLbl>
            <c:dLbl>
              <c:idx val="26"/>
              <c:tx>
                <c:rich>
                  <a:bodyPr/>
                  <a:lstStyle/>
                  <a:p>
                    <a:r>
                      <a:t>POL</a:t>
                    </a:r>
                  </a:p>
                </c:rich>
              </c:tx>
              <c:showVal val="1"/>
            </c:dLbl>
            <c:dLbl>
              <c:idx val="27"/>
              <c:tx>
                <c:rich>
                  <a:bodyPr/>
                  <a:lstStyle/>
                  <a:p>
                    <a:r>
                      <a:t>SVK</a:t>
                    </a:r>
                  </a:p>
                </c:rich>
              </c:tx>
              <c:showVal val="1"/>
            </c:dLbl>
            <c:dLbl>
              <c:idx val="28"/>
              <c:tx>
                <c:rich>
                  <a:bodyPr/>
                  <a:lstStyle/>
                  <a:p>
                    <a:r>
                      <a:t>SVN</a:t>
                    </a:r>
                  </a:p>
                </c:rich>
              </c:tx>
              <c:showVal val="1"/>
            </c:dLbl>
            <c:dLbl>
              <c:idx val="29"/>
              <c:tx>
                <c:rich>
                  <a:bodyPr/>
                  <a:lstStyle/>
                  <a:p>
                    <a:r>
                      <a:t>BGR</a:t>
                    </a:r>
                  </a:p>
                </c:rich>
              </c:tx>
              <c:showVal val="1"/>
            </c:dLbl>
            <c:dLbl>
              <c:idx val="30"/>
              <c:tx>
                <c:rich>
                  <a:bodyPr/>
                  <a:lstStyle/>
                  <a:p>
                    <a:r>
                      <a:t>ROU</a:t>
                    </a:r>
                  </a:p>
                </c:rich>
              </c:tx>
              <c:showVal val="1"/>
            </c:dLbl>
            <c:dLbl>
              <c:idx val="31"/>
              <c:tx>
                <c:rich>
                  <a:bodyPr/>
                  <a:lstStyle/>
                  <a:p>
                    <a:r>
                      <a:t>EST</a:t>
                    </a:r>
                  </a:p>
                </c:rich>
              </c:tx>
              <c:showVal val="1"/>
            </c:dLbl>
            <c:dLbl>
              <c:idx val="32"/>
              <c:tx>
                <c:rich>
                  <a:bodyPr/>
                  <a:lstStyle/>
                  <a:p>
                    <a:r>
                      <a:t>LVA</a:t>
                    </a:r>
                  </a:p>
                </c:rich>
              </c:tx>
              <c:showVal val="1"/>
            </c:dLbl>
            <c:dLbl>
              <c:idx val="33"/>
              <c:tx>
                <c:rich>
                  <a:bodyPr/>
                  <a:lstStyle/>
                  <a:p>
                    <a:r>
                      <a:t>LTU</a:t>
                    </a:r>
                  </a:p>
                </c:rich>
              </c:tx>
              <c:showVal val="1"/>
            </c:dLbl>
            <c:dLbl>
              <c:idx val="34"/>
              <c:tx>
                <c:rich>
                  <a:bodyPr/>
                  <a:lstStyle/>
                  <a:p>
                    <a:r>
                      <a:t>ALB</a:t>
                    </a:r>
                  </a:p>
                </c:rich>
              </c:tx>
              <c:showVal val="1"/>
            </c:dLbl>
            <c:dLbl>
              <c:idx val="35"/>
              <c:tx>
                <c:rich>
                  <a:bodyPr/>
                  <a:lstStyle/>
                  <a:p>
                    <a:r>
                      <a:t>BIH</a:t>
                    </a:r>
                  </a:p>
                </c:rich>
              </c:tx>
              <c:showVal val="1"/>
            </c:dLbl>
            <c:dLbl>
              <c:idx val="36"/>
              <c:tx>
                <c:rich>
                  <a:bodyPr/>
                  <a:lstStyle/>
                  <a:p>
                    <a:r>
                      <a:t>HRV</a:t>
                    </a:r>
                  </a:p>
                </c:rich>
              </c:tx>
              <c:showVal val="1"/>
            </c:dLbl>
            <c:dLbl>
              <c:idx val="37"/>
              <c:tx>
                <c:rich>
                  <a:bodyPr/>
                  <a:lstStyle/>
                  <a:p>
                    <a:r>
                      <a:t>MKD</a:t>
                    </a:r>
                  </a:p>
                </c:rich>
              </c:tx>
              <c:showVal val="1"/>
            </c:dLbl>
            <c:dLbl>
              <c:idx val="38"/>
              <c:tx>
                <c:rich>
                  <a:bodyPr/>
                  <a:lstStyle/>
                  <a:p>
                    <a:r>
                      <a:t>MNE</a:t>
                    </a:r>
                  </a:p>
                </c:rich>
              </c:tx>
              <c:showVal val="1"/>
            </c:dLbl>
            <c:dLbl>
              <c:idx val="39"/>
              <c:tx>
                <c:rich>
                  <a:bodyPr/>
                  <a:lstStyle/>
                  <a:p>
                    <a:r>
                      <a:t>SRB</a:t>
                    </a:r>
                  </a:p>
                </c:rich>
              </c:tx>
              <c:showVal val="1"/>
            </c:dLbl>
            <c:dLbl>
              <c:idx val="40"/>
              <c:tx>
                <c:rich>
                  <a:bodyPr/>
                  <a:lstStyle/>
                  <a:p>
                    <a:r>
                      <a:t>TUR</a:t>
                    </a:r>
                  </a:p>
                </c:rich>
              </c:tx>
              <c:showVal val="1"/>
            </c:dLbl>
            <c:delete val="1"/>
          </c:dLbls>
          <c:xVal>
            <c:numRef>
              <c:f>other!$C$3:$C$26</c:f>
              <c:numCache>
                <c:formatCode>0.0</c:formatCode>
                <c:ptCount val="24"/>
                <c:pt idx="0">
                  <c:v>3.6276806493288407</c:v>
                </c:pt>
                <c:pt idx="1">
                  <c:v>27.806261647868247</c:v>
                </c:pt>
                <c:pt idx="2">
                  <c:v>14.958061703190348</c:v>
                </c:pt>
                <c:pt idx="3">
                  <c:v>16.894171772357925</c:v>
                </c:pt>
                <c:pt idx="4">
                  <c:v>7.3612208098070866</c:v>
                </c:pt>
                <c:pt idx="5">
                  <c:v>10.283346554529524</c:v>
                </c:pt>
                <c:pt idx="6">
                  <c:v>2.7368608082094248</c:v>
                </c:pt>
                <c:pt idx="7">
                  <c:v>-4.2493059592832338</c:v>
                </c:pt>
                <c:pt idx="8">
                  <c:v>0.88285994582792615</c:v>
                </c:pt>
                <c:pt idx="9">
                  <c:v>14.507102650795687</c:v>
                </c:pt>
                <c:pt idx="10">
                  <c:v>-13.05865036378632</c:v>
                </c:pt>
                <c:pt idx="11">
                  <c:v>-9.6776212425559685</c:v>
                </c:pt>
                <c:pt idx="12">
                  <c:v>0</c:v>
                </c:pt>
                <c:pt idx="13">
                  <c:v>-19.973081512003859</c:v>
                </c:pt>
                <c:pt idx="14">
                  <c:v>-17.055376456654891</c:v>
                </c:pt>
                <c:pt idx="15">
                  <c:v>17.465429019761615</c:v>
                </c:pt>
                <c:pt idx="16">
                  <c:v>-2.2787697597300602</c:v>
                </c:pt>
                <c:pt idx="17">
                  <c:v>35.406303994143414</c:v>
                </c:pt>
                <c:pt idx="18">
                  <c:v>6.8070666017596864</c:v>
                </c:pt>
                <c:pt idx="19">
                  <c:v>-0.71168432345164945</c:v>
                </c:pt>
                <c:pt idx="20">
                  <c:v>22.767186825846366</c:v>
                </c:pt>
                <c:pt idx="21">
                  <c:v>65.340121708249427</c:v>
                </c:pt>
                <c:pt idx="22">
                  <c:v>26.734710875434942</c:v>
                </c:pt>
                <c:pt idx="23">
                  <c:v>62.85890285308232</c:v>
                </c:pt>
              </c:numCache>
            </c:numRef>
          </c:xVal>
          <c:yVal>
            <c:numRef>
              <c:f>other!$D$3:$D$26</c:f>
              <c:numCache>
                <c:formatCode>0.0</c:formatCode>
                <c:ptCount val="24"/>
                <c:pt idx="0">
                  <c:v>2.4324999999999801</c:v>
                </c:pt>
                <c:pt idx="1">
                  <c:v>1.1719999999999928</c:v>
                </c:pt>
                <c:pt idx="2">
                  <c:v>3.2029999999999998</c:v>
                </c:pt>
                <c:pt idx="3">
                  <c:v>-1.6859999999999928</c:v>
                </c:pt>
                <c:pt idx="4">
                  <c:v>1.7194999999999896</c:v>
                </c:pt>
                <c:pt idx="5">
                  <c:v>-0.62775000000000458</c:v>
                </c:pt>
                <c:pt idx="6">
                  <c:v>1.4594999999999896</c:v>
                </c:pt>
                <c:pt idx="7">
                  <c:v>-0.65825000000000389</c:v>
                </c:pt>
                <c:pt idx="8">
                  <c:v>1.5287500000000001</c:v>
                </c:pt>
                <c:pt idx="9">
                  <c:v>1.70025</c:v>
                </c:pt>
                <c:pt idx="10">
                  <c:v>14.860500000000066</c:v>
                </c:pt>
                <c:pt idx="11">
                  <c:v>3.3427499999999792</c:v>
                </c:pt>
                <c:pt idx="12">
                  <c:v>6.6377500000000005</c:v>
                </c:pt>
                <c:pt idx="13">
                  <c:v>1.2112499999999928</c:v>
                </c:pt>
                <c:pt idx="14">
                  <c:v>2.7795000000000001</c:v>
                </c:pt>
                <c:pt idx="15">
                  <c:v>-11.46625</c:v>
                </c:pt>
                <c:pt idx="16">
                  <c:v>-10.179750000000002</c:v>
                </c:pt>
                <c:pt idx="17">
                  <c:v>1.385</c:v>
                </c:pt>
                <c:pt idx="18">
                  <c:v>-1.9780000000000082</c:v>
                </c:pt>
                <c:pt idx="19">
                  <c:v>-1.8817500000000003</c:v>
                </c:pt>
                <c:pt idx="20">
                  <c:v>-9.7160000000000011</c:v>
                </c:pt>
                <c:pt idx="21">
                  <c:v>-3.2469999999999999</c:v>
                </c:pt>
                <c:pt idx="22">
                  <c:v>-8.7527500000000042</c:v>
                </c:pt>
                <c:pt idx="23">
                  <c:v>-7.8929999999999945</c:v>
                </c:pt>
              </c:numCache>
            </c:numRef>
          </c:yVal>
        </c:ser>
        <c:axId val="123434112"/>
        <c:axId val="123467648"/>
      </c:scatterChart>
      <c:valAx>
        <c:axId val="123434112"/>
        <c:scaling>
          <c:orientation val="minMax"/>
          <c:min val="-60"/>
        </c:scaling>
        <c:axPos val="b"/>
        <c:numFmt formatCode="0.0" sourceLinked="1"/>
        <c:majorTickMark val="none"/>
        <c:tickLblPos val="none"/>
        <c:spPr>
          <a:ln w="19050"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23467648"/>
        <c:crosses val="autoZero"/>
        <c:crossBetween val="midCat"/>
      </c:valAx>
      <c:valAx>
        <c:axId val="123467648"/>
        <c:scaling>
          <c:orientation val="minMax"/>
          <c:max val="20"/>
          <c:min val="-20"/>
        </c:scaling>
        <c:axPos val="l"/>
        <c:numFmt formatCode="0.0" sourceLinked="1"/>
        <c:tickLblPos val="none"/>
        <c:spPr>
          <a:ln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23434112"/>
        <c:crosses val="autoZero"/>
        <c:crossBetween val="midCat"/>
      </c:valAx>
      <c:spPr>
        <a:noFill/>
        <a:ln w="25400">
          <a:noFill/>
        </a:ln>
      </c:spPr>
    </c:plotArea>
    <c:plotVisOnly val="1"/>
  </c:chart>
  <c:spPr>
    <a:noFill/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0.06388</cdr:x>
      <cdr:y>0.73682</cdr:y>
    </cdr:from>
    <cdr:to>
      <cdr:x>0.99987</cdr:x>
      <cdr:y>0.812</cdr:y>
    </cdr:to>
    <cdr:sp macro="" textlink="">
      <cdr:nvSpPr>
        <cdr:cNvPr id="68609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5116" y="3230349"/>
          <a:ext cx="7694245" cy="3296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50292" rIns="45720" bIns="50292" anchor="ctr" upright="1"/>
        <a:lstStyle xmlns:a="http://schemas.openxmlformats.org/drawingml/2006/main"/>
        <a:p xmlns:a="http://schemas.openxmlformats.org/drawingml/2006/main">
          <a:pPr algn="l" rtl="0">
            <a:tabLst>
              <a:tab pos="85725" algn="l"/>
              <a:tab pos="982663" algn="l"/>
              <a:tab pos="1793875" algn="l"/>
              <a:tab pos="2690813" algn="l"/>
              <a:tab pos="3675063" algn="l"/>
              <a:tab pos="4305300" algn="l"/>
              <a:tab pos="5202238" algn="l"/>
              <a:tab pos="6099175" algn="l"/>
              <a:tab pos="6996113" algn="l"/>
            </a:tabLst>
            <a:defRPr sz="1000"/>
          </a:pPr>
          <a:r>
            <a:rPr lang="de-DE" sz="1600" b="0" i="0" u="none" strike="noStrike" baseline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	LATAM-8</a:t>
          </a:r>
          <a:r>
            <a:rPr lang="de-DE" sz="1600" b="0" i="0" u="none" strike="noStrike" baseline="0" dirty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	  ASIA-6	MENA-6	EU-COH	CE-5	SEE-2	B-3	WB-6	TR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1" name="Straight Connector 10"/>
        <cdr:cNvSpPr/>
      </cdr:nvSpPr>
      <cdr:spPr>
        <a:xfrm xmlns:a="http://schemas.openxmlformats.org/drawingml/2006/main">
          <a:off x="-31750" y="-21167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de-D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714751" y="9448801"/>
            <a:ext cx="3084513" cy="47466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lIns="96795" tIns="48397" rIns="96795" bIns="48397" anchor="b"/>
          <a:lstStyle/>
          <a:p>
            <a:pPr algn="r" defTabSz="966709">
              <a:defRPr/>
            </a:pPr>
            <a:fld id="{0ED5A7FD-7854-448B-BFEC-3B4D0EAF2072}" type="slidenum">
              <a:rPr kumimoji="0" lang="de-DE" sz="1300">
                <a:solidFill>
                  <a:schemeClr val="tx1"/>
                </a:solidFill>
              </a:rPr>
              <a:pPr algn="r" defTabSz="966709">
                <a:defRPr/>
              </a:pPr>
              <a:t>‹#›</a:t>
            </a:fld>
            <a:endParaRPr kumimoji="0" lang="de-DE" sz="13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24" tIns="46061" rIns="92124" bIns="46061" numCol="1" anchor="t" anchorCtr="0" compatLnSpc="1">
            <a:prstTxWarp prst="textNoShape">
              <a:avLst/>
            </a:prstTxWarp>
          </a:bodyPr>
          <a:lstStyle>
            <a:lvl1pPr defTabSz="920675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5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24" tIns="46061" rIns="92124" bIns="46061" numCol="1" anchor="t" anchorCtr="0" compatLnSpc="1">
            <a:prstTxWarp prst="textNoShape">
              <a:avLst/>
            </a:prstTxWarp>
          </a:bodyPr>
          <a:lstStyle>
            <a:lvl1pPr algn="r" defTabSz="920675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6C7344C-2D25-4AE9-BE7A-0C35419E600C}" type="datetime1">
              <a:rPr lang="de-DE"/>
              <a:pPr>
                <a:defRPr/>
              </a:pPr>
              <a:t>28.01.2012</a:t>
            </a:fld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6" y="4714876"/>
            <a:ext cx="4987925" cy="4467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24" tIns="46061" rIns="92124" bIns="46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24" tIns="46061" rIns="92124" bIns="46061" numCol="1" anchor="b" anchorCtr="0" compatLnSpc="1">
            <a:prstTxWarp prst="textNoShape">
              <a:avLst/>
            </a:prstTxWarp>
          </a:bodyPr>
          <a:lstStyle>
            <a:lvl1pPr defTabSz="920675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124" tIns="46061" rIns="92124" bIns="46061" numCol="1" anchor="b" anchorCtr="0" compatLnSpc="1">
            <a:prstTxWarp prst="textNoShape">
              <a:avLst/>
            </a:prstTxWarp>
          </a:bodyPr>
          <a:lstStyle>
            <a:lvl1pPr algn="r" defTabSz="920675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BC2CBFF-27E8-4EE5-A639-457F79FE202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6C7344C-2D25-4AE9-BE7A-0C35419E600C}" type="datetime1">
              <a:rPr lang="de-DE" smtClean="0"/>
              <a:pPr>
                <a:defRPr/>
              </a:pPr>
              <a:t>28.01.2012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CBFF-27E8-4EE5-A639-457F79FE202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6C7344C-2D25-4AE9-BE7A-0C35419E600C}" type="datetime1">
              <a:rPr lang="de-DE" smtClean="0"/>
              <a:pPr>
                <a:defRPr/>
              </a:pPr>
              <a:t>28.01.2012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CBFF-27E8-4EE5-A639-457F79FE2026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6C7344C-2D25-4AE9-BE7A-0C35419E600C}" type="datetime1">
              <a:rPr lang="de-DE" smtClean="0"/>
              <a:pPr>
                <a:defRPr/>
              </a:pPr>
              <a:t>28.01.2012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CBFF-27E8-4EE5-A639-457F79FE2026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6C7344C-2D25-4AE9-BE7A-0C35419E600C}" type="datetime1">
              <a:rPr lang="de-DE" smtClean="0"/>
              <a:pPr>
                <a:defRPr/>
              </a:pPr>
              <a:t>28.01.2012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CBFF-27E8-4EE5-A639-457F79FE2026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6C7344C-2D25-4AE9-BE7A-0C35419E600C}" type="datetime1">
              <a:rPr lang="de-DE" smtClean="0"/>
              <a:pPr>
                <a:defRPr/>
              </a:pPr>
              <a:t>28.01.2012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CBFF-27E8-4EE5-A639-457F79FE2026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6C7344C-2D25-4AE9-BE7A-0C35419E600C}" type="datetime1">
              <a:rPr lang="de-DE" smtClean="0"/>
              <a:pPr>
                <a:defRPr/>
              </a:pPr>
              <a:t>28.01.2012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CBFF-27E8-4EE5-A639-457F79FE2026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6C7344C-2D25-4AE9-BE7A-0C35419E600C}" type="datetime1">
              <a:rPr lang="de-DE" smtClean="0"/>
              <a:pPr>
                <a:defRPr/>
              </a:pPr>
              <a:t>28.01.2012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CBFF-27E8-4EE5-A639-457F79FE2026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 lIns="92199" tIns="46099" rIns="92199" bIns="46099"/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3851401" y="9429968"/>
            <a:ext cx="2946275" cy="49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99" tIns="46099" rIns="92199" bIns="46099" anchor="b"/>
          <a:lstStyle/>
          <a:p>
            <a:pPr algn="r" defTabSz="922338"/>
            <a:fld id="{E9C2C85D-09EB-436F-95C1-EDFFEC1FD775}" type="slidenum">
              <a:rPr lang="fr-FR" sz="1200"/>
              <a:pPr algn="r" defTabSz="922338"/>
              <a:t>23</a:t>
            </a:fld>
            <a:endParaRPr 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test_hintergr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grayscl/>
          </a:blip>
          <a:srcRect l="13947" t="11018" r="2115" b="5676"/>
          <a:stretch>
            <a:fillRect/>
          </a:stretch>
        </p:blipFill>
        <p:spPr bwMode="auto">
          <a:xfrm>
            <a:off x="3175" y="0"/>
            <a:ext cx="91392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142875"/>
            <a:ext cx="9144000" cy="1042988"/>
          </a:xfrm>
          <a:prstGeom prst="rect">
            <a:avLst/>
          </a:prstGeom>
          <a:solidFill>
            <a:srgbClr val="FFFFFF"/>
          </a:solidFill>
          <a:ln w="9525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2" descr="wiiw_logo-far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680" y="250825"/>
            <a:ext cx="143827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698750" y="257175"/>
            <a:ext cx="1651000" cy="63976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DE" sz="1200">
                <a:solidFill>
                  <a:schemeClr val="bg2"/>
                </a:solidFill>
              </a:rPr>
              <a:t>Wiener Institut für Internationale Wirtschaftsvergleiche</a:t>
            </a:r>
            <a:endParaRPr kumimoji="0" lang="de-AT" sz="1200">
              <a:solidFill>
                <a:schemeClr val="bg2"/>
              </a:solidFill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640263" y="266700"/>
            <a:ext cx="1989137" cy="63976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AT" sz="1200" dirty="0">
                <a:solidFill>
                  <a:schemeClr val="bg2"/>
                </a:solidFill>
              </a:rPr>
              <a:t>The Vienna Institute </a:t>
            </a:r>
            <a:r>
              <a:rPr kumimoji="0" lang="de-AT" sz="1200" dirty="0" err="1">
                <a:solidFill>
                  <a:schemeClr val="bg2"/>
                </a:solidFill>
              </a:rPr>
              <a:t>for</a:t>
            </a:r>
            <a:r>
              <a:rPr kumimoji="0" lang="de-AT" sz="1200" dirty="0">
                <a:solidFill>
                  <a:schemeClr val="bg2"/>
                </a:solidFill>
              </a:rPr>
              <a:t> International </a:t>
            </a:r>
            <a:r>
              <a:rPr kumimoji="0" lang="de-AT" sz="1200" dirty="0" err="1">
                <a:solidFill>
                  <a:schemeClr val="bg2"/>
                </a:solidFill>
              </a:rPr>
              <a:t>Economic</a:t>
            </a:r>
            <a:r>
              <a:rPr kumimoji="0" lang="de-AT" sz="1200" dirty="0">
                <a:solidFill>
                  <a:schemeClr val="bg2"/>
                </a:solidFill>
              </a:rPr>
              <a:t> </a:t>
            </a:r>
            <a:r>
              <a:rPr kumimoji="0" lang="de-DE" sz="1200" dirty="0">
                <a:solidFill>
                  <a:schemeClr val="bg2"/>
                </a:solidFill>
              </a:rPr>
              <a:t>Studies</a:t>
            </a:r>
            <a:endParaRPr kumimoji="0" lang="de-AT" sz="1200" dirty="0">
              <a:solidFill>
                <a:schemeClr val="bg2"/>
              </a:solidFill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004177" y="350838"/>
            <a:ext cx="2613025" cy="3365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DE" sz="1600" dirty="0">
                <a:solidFill>
                  <a:schemeClr val="bg2"/>
                </a:solidFill>
              </a:rPr>
              <a:t>www.wiiw.ac.at</a:t>
            </a:r>
            <a:endParaRPr kumimoji="0" lang="de-AT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test_hintergrund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grayscl/>
          </a:blip>
          <a:srcRect l="13947" t="11018" r="2115" b="5676"/>
          <a:stretch>
            <a:fillRect/>
          </a:stretch>
        </p:blipFill>
        <p:spPr bwMode="auto">
          <a:xfrm>
            <a:off x="3175" y="0"/>
            <a:ext cx="91392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142875"/>
            <a:ext cx="9144000" cy="1042988"/>
          </a:xfrm>
          <a:prstGeom prst="rect">
            <a:avLst/>
          </a:prstGeom>
          <a:solidFill>
            <a:srgbClr val="FFFFFF"/>
          </a:solidFill>
          <a:ln w="9525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2" descr="wiiw_logo-far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680" y="250825"/>
            <a:ext cx="143827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698750" y="257175"/>
            <a:ext cx="1651000" cy="63976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DE" sz="1200">
                <a:solidFill>
                  <a:schemeClr val="bg2"/>
                </a:solidFill>
              </a:rPr>
              <a:t>Wiener Institut für Internationale Wirtschaftsvergleiche</a:t>
            </a:r>
            <a:endParaRPr kumimoji="0" lang="de-AT" sz="1200">
              <a:solidFill>
                <a:schemeClr val="bg2"/>
              </a:solidFill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640263" y="266700"/>
            <a:ext cx="1989137" cy="63976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AT" sz="1200" dirty="0">
                <a:solidFill>
                  <a:schemeClr val="bg2"/>
                </a:solidFill>
              </a:rPr>
              <a:t>The Vienna Institute </a:t>
            </a:r>
            <a:r>
              <a:rPr kumimoji="0" lang="de-AT" sz="1200" dirty="0" err="1">
                <a:solidFill>
                  <a:schemeClr val="bg2"/>
                </a:solidFill>
              </a:rPr>
              <a:t>for</a:t>
            </a:r>
            <a:r>
              <a:rPr kumimoji="0" lang="de-AT" sz="1200" dirty="0">
                <a:solidFill>
                  <a:schemeClr val="bg2"/>
                </a:solidFill>
              </a:rPr>
              <a:t> International </a:t>
            </a:r>
            <a:r>
              <a:rPr kumimoji="0" lang="de-AT" sz="1200" dirty="0" err="1">
                <a:solidFill>
                  <a:schemeClr val="bg2"/>
                </a:solidFill>
              </a:rPr>
              <a:t>Economic</a:t>
            </a:r>
            <a:r>
              <a:rPr kumimoji="0" lang="de-AT" sz="1200" dirty="0">
                <a:solidFill>
                  <a:schemeClr val="bg2"/>
                </a:solidFill>
              </a:rPr>
              <a:t> </a:t>
            </a:r>
            <a:r>
              <a:rPr kumimoji="0" lang="de-DE" sz="1200" dirty="0">
                <a:solidFill>
                  <a:schemeClr val="bg2"/>
                </a:solidFill>
              </a:rPr>
              <a:t>Studies</a:t>
            </a:r>
            <a:endParaRPr kumimoji="0" lang="de-AT" sz="1200" dirty="0">
              <a:solidFill>
                <a:schemeClr val="bg2"/>
              </a:solidFill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7004177" y="350838"/>
            <a:ext cx="2613025" cy="3365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DE" sz="1600" dirty="0">
                <a:solidFill>
                  <a:schemeClr val="bg2"/>
                </a:solidFill>
              </a:rPr>
              <a:t>www.wiiw.ac.at</a:t>
            </a:r>
            <a:endParaRPr kumimoji="0" lang="de-AT" sz="1600" dirty="0">
              <a:solidFill>
                <a:schemeClr val="bg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571310" y="3421063"/>
            <a:ext cx="7921625" cy="1752600"/>
          </a:xfrm>
        </p:spPr>
        <p:txBody>
          <a:bodyPr lIns="92075" tIns="46038" rIns="92075" bIns="46038"/>
          <a:lstStyle>
            <a:lvl1pPr marL="0" indent="0">
              <a:buFont typeface="Wingdings" pitchFamily="2" charset="2"/>
              <a:buNone/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Michael Landesmann</a:t>
            </a:r>
            <a:endParaRPr lang="de-DE" dirty="0"/>
          </a:p>
        </p:txBody>
      </p:sp>
      <p:sp>
        <p:nvSpPr>
          <p:cNvPr id="17429" name="Rectangle 21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66546" y="2047875"/>
            <a:ext cx="7906893" cy="1143000"/>
          </a:xfrm>
        </p:spPr>
        <p:txBody>
          <a:bodyPr anchor="ctr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Impacts of the Crisis on European and Global Emerging Economies: Why Do They Differ?</a:t>
            </a:r>
            <a:endParaRPr lang="de-AT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804863"/>
            <a:ext cx="7908226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4513" y="2192338"/>
            <a:ext cx="7913687" cy="3915854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554927" y="6260085"/>
            <a:ext cx="6979729" cy="374078"/>
          </a:xfrm>
        </p:spPr>
        <p:txBody>
          <a:bodyPr anchor="b" anchorCtr="0"/>
          <a:lstStyle>
            <a:lvl1pPr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Hier Quelle einfügen</a:t>
            </a: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804863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544513" y="2192338"/>
            <a:ext cx="7913687" cy="3141662"/>
          </a:xfrm>
        </p:spPr>
        <p:txBody>
          <a:bodyPr/>
          <a:lstStyle/>
          <a:p>
            <a:pPr lvl="0"/>
            <a:r>
              <a:rPr lang="de-DE" noProof="0" smtClean="0"/>
              <a:t>Diagramm durch Klicken auf Symbol hinzufügen</a:t>
            </a:r>
            <a:endParaRPr lang="en-US" noProof="0" smtClean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52463" y="6229350"/>
            <a:ext cx="6297612" cy="404813"/>
          </a:xfrm>
        </p:spPr>
        <p:txBody>
          <a:bodyPr anchor="b" anchorCtr="0"/>
          <a:lstStyle>
            <a:lvl1pPr>
              <a:buNone/>
              <a:defRPr sz="1200"/>
            </a:lvl1pPr>
          </a:lstStyle>
          <a:p>
            <a:pPr lvl="0"/>
            <a:r>
              <a:rPr lang="de-AT" dirty="0" err="1" smtClean="0"/>
              <a:t>fusszeile</a:t>
            </a:r>
            <a:endParaRPr lang="de-AT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1_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804863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544513" y="2192338"/>
            <a:ext cx="7913687" cy="3141662"/>
          </a:xfrm>
        </p:spPr>
        <p:txBody>
          <a:bodyPr/>
          <a:lstStyle/>
          <a:p>
            <a:pPr lvl="0"/>
            <a:r>
              <a:rPr lang="de-DE" noProof="0" smtClean="0"/>
              <a:t>Diagramm durch Klicken auf Symbol hinzufügen</a:t>
            </a:r>
            <a:endParaRPr lang="en-US" noProof="0" smtClean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8239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4513" y="2211388"/>
            <a:ext cx="3879850" cy="3903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763" y="2211388"/>
            <a:ext cx="3881437" cy="3903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9" descr="test_hintergrund"/>
          <p:cNvPicPr>
            <a:picLocks noChangeAspect="1" noChangeArrowheads="1"/>
          </p:cNvPicPr>
          <p:nvPr/>
        </p:nvPicPr>
        <p:blipFill>
          <a:blip r:embed="rId12" cstate="print">
            <a:lum bright="70000" contrast="-70000"/>
            <a:grayscl/>
          </a:blip>
          <a:srcRect l="13947" t="11018" r="2115" b="5676"/>
          <a:stretch>
            <a:fillRect/>
          </a:stretch>
        </p:blipFill>
        <p:spPr bwMode="auto">
          <a:xfrm>
            <a:off x="3175" y="0"/>
            <a:ext cx="91392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804863"/>
            <a:ext cx="79813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grpSp>
        <p:nvGrpSpPr>
          <p:cNvPr id="20484" name="Group 36"/>
          <p:cNvGrpSpPr>
            <a:grpSpLocks/>
          </p:cNvGrpSpPr>
          <p:nvPr/>
        </p:nvGrpSpPr>
        <p:grpSpPr bwMode="auto">
          <a:xfrm>
            <a:off x="2587625" y="1143000"/>
            <a:ext cx="2060575" cy="4632325"/>
            <a:chOff x="1630" y="720"/>
            <a:chExt cx="1298" cy="2918"/>
          </a:xfrm>
        </p:grpSpPr>
        <p:sp>
          <p:nvSpPr>
            <p:cNvPr id="16421" name="Rectangle 37"/>
            <p:cNvSpPr>
              <a:spLocks noChangeArrowheads="1"/>
            </p:cNvSpPr>
            <p:nvPr/>
          </p:nvSpPr>
          <p:spPr bwMode="auto">
            <a:xfrm rot="1314767">
              <a:off x="1630" y="2918"/>
              <a:ext cx="3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 rot="1314767">
              <a:off x="2544" y="720"/>
              <a:ext cx="3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0" y="-19050"/>
            <a:ext cx="9144000" cy="468313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486" name="Picture 51" descr="wiiw_logo-farb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2138" y="152400"/>
            <a:ext cx="1039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7510590" y="6237288"/>
            <a:ext cx="984250" cy="4572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5F5F5F"/>
                </a:solidFill>
                <a:latin typeface="Symbol" pitchFamily="18" charset="2"/>
              </a:rPr>
              <a:t>Ó </a:t>
            </a:r>
            <a:r>
              <a:rPr lang="de-DE" sz="1800" dirty="0" err="1">
                <a:solidFill>
                  <a:srgbClr val="5F5F5F"/>
                </a:solidFill>
                <a:latin typeface="TheSans B6 SemiBold" pitchFamily="50" charset="0"/>
              </a:rPr>
              <a:t>wiiw</a:t>
            </a:r>
            <a:endParaRPr lang="de-DE" sz="1800" dirty="0">
              <a:solidFill>
                <a:srgbClr val="5F5F5F"/>
              </a:solidFill>
              <a:latin typeface="TheSans B6 SemiBold" pitchFamily="50" charset="0"/>
            </a:endParaRP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1738313" y="257175"/>
            <a:ext cx="869950" cy="27463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809BDCF1-032C-4650-9C27-A924BC864BC2}" type="slidenum">
              <a:rPr lang="de-AT" sz="1200">
                <a:solidFill>
                  <a:srgbClr val="000000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de-AT" sz="1200">
              <a:solidFill>
                <a:srgbClr val="000000"/>
              </a:solidFill>
            </a:endParaRPr>
          </a:p>
        </p:txBody>
      </p:sp>
      <p:sp>
        <p:nvSpPr>
          <p:cNvPr id="20489" name="Rectangle 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2192338"/>
            <a:ext cx="7913687" cy="408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Klicken Sie, um die Formate des Vorlagentextes zu bearbeiten</a:t>
            </a:r>
          </a:p>
          <a:p>
            <a:pPr lvl="1"/>
            <a:r>
              <a:rPr lang="de-AT" dirty="0" smtClean="0"/>
              <a:t>Zweite Ebene</a:t>
            </a:r>
            <a:endParaRPr lang="de-DE" dirty="0" smtClean="0"/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5" r:id="rId3"/>
    <p:sldLayoutId id="2147483696" r:id="rId4"/>
    <p:sldLayoutId id="2147483701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ransition>
    <p:zoom/>
  </p:transition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8CA1B"/>
        </a:buClr>
        <a:buSzPct val="120000"/>
        <a:buFont typeface="Wingdings" pitchFamily="2" charset="2"/>
        <a:buChar char="§"/>
        <a:tabLst>
          <a:tab pos="1046163" algn="l"/>
        </a:tabLst>
        <a:defRPr kumimoji="1"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A700"/>
        </a:buClr>
        <a:buChar char="-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2pPr>
      <a:lvl3pPr marL="1162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sz="quarter" idx="1"/>
          </p:nvPr>
        </p:nvSpPr>
        <p:spPr>
          <a:xfrm>
            <a:off x="571310" y="5397500"/>
            <a:ext cx="7921625" cy="660400"/>
          </a:xfrm>
        </p:spPr>
        <p:txBody>
          <a:bodyPr/>
          <a:lstStyle/>
          <a:p>
            <a:r>
              <a:rPr lang="de-DE" sz="1800" dirty="0" smtClean="0"/>
              <a:t>IDEAS Conference, Delhi 29 January 2012</a:t>
            </a:r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152400" y="2273300"/>
            <a:ext cx="8813800" cy="2070100"/>
          </a:xfrm>
        </p:spPr>
        <p:txBody>
          <a:bodyPr/>
          <a:lstStyle/>
          <a:p>
            <a:pPr algn="ctr"/>
            <a:r>
              <a:rPr lang="en-US" b="1" dirty="0" smtClean="0"/>
              <a:t>Session on: </a:t>
            </a:r>
            <a:br>
              <a:rPr lang="en-US" b="1" dirty="0" smtClean="0"/>
            </a:br>
            <a:r>
              <a:rPr lang="en-US" b="1" dirty="0" smtClean="0"/>
              <a:t>Economic integration and its impact 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Current state and crisis of Europe’s model of integration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de-DE" sz="2400" b="1" dirty="0" smtClean="0"/>
              <a:t>Michael A Landesmann</a:t>
            </a:r>
            <a:br>
              <a:rPr lang="de-DE" sz="2400" b="1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596900"/>
            <a:ext cx="7772400" cy="1370013"/>
          </a:xfrm>
        </p:spPr>
        <p:txBody>
          <a:bodyPr/>
          <a:lstStyle/>
          <a:p>
            <a:r>
              <a:rPr lang="en-US" sz="2400" smtClean="0"/>
              <a:t>Growth – GDP at constant prices</a:t>
            </a:r>
            <a:br>
              <a:rPr lang="en-US" sz="2400" smtClean="0"/>
            </a:br>
            <a:r>
              <a:rPr lang="en-US" sz="2400" smtClean="0"/>
              <a:t>Average annual growth rates, 2002-2008, in %</a:t>
            </a:r>
          </a:p>
        </p:txBody>
      </p:sp>
      <p:pic>
        <p:nvPicPr>
          <p:cNvPr id="266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739900"/>
            <a:ext cx="7559675" cy="4633913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BE05FB4-78D0-4FC3-80B0-8BE738C5B2F7}" type="slidenum">
              <a:rPr lang="fr-FR"/>
              <a:pPr/>
              <a:t>11</a:t>
            </a:fld>
            <a:endParaRPr lang="fr-FR"/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823913"/>
            <a:ext cx="8407400" cy="1143000"/>
          </a:xfrm>
        </p:spPr>
        <p:txBody>
          <a:bodyPr/>
          <a:lstStyle/>
          <a:p>
            <a:r>
              <a:rPr lang="en-GB" sz="2400" b="1" dirty="0" smtClean="0">
                <a:solidFill>
                  <a:srgbClr val="B80028"/>
                </a:solidFill>
              </a:rPr>
              <a:t>European </a:t>
            </a:r>
            <a:r>
              <a:rPr lang="en-GB" b="1" dirty="0" smtClean="0">
                <a:solidFill>
                  <a:srgbClr val="B80028"/>
                </a:solidFill>
              </a:rPr>
              <a:t>periphery </a:t>
            </a:r>
            <a:r>
              <a:rPr lang="en-GB" sz="2400" b="1" dirty="0" smtClean="0">
                <a:solidFill>
                  <a:srgbClr val="B80028"/>
                </a:solidFill>
              </a:rPr>
              <a:t>and comparisons with other emerging economies</a:t>
            </a:r>
            <a:r>
              <a:rPr lang="en-GB" sz="2800" dirty="0" smtClean="0">
                <a:solidFill>
                  <a:srgbClr val="B80028"/>
                </a:solidFill>
              </a:rPr>
              <a:t> </a:t>
            </a:r>
            <a:endParaRPr lang="en-US" sz="2800" dirty="0" smtClean="0">
              <a:solidFill>
                <a:srgbClr val="B80028"/>
              </a:solidFill>
            </a:endParaRPr>
          </a:p>
        </p:txBody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84188" y="2184400"/>
            <a:ext cx="8212137" cy="4160838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sz="2000" dirty="0" smtClean="0">
                <a:solidFill>
                  <a:srgbClr val="1903BD"/>
                </a:solidFill>
              </a:rPr>
              <a:t>CE-5:</a:t>
            </a:r>
            <a:r>
              <a:rPr lang="en-GB" sz="2000" dirty="0" smtClean="0"/>
              <a:t> Czech Republic, Hungary, Poland, Slovakia and Slovenia</a:t>
            </a:r>
          </a:p>
          <a:p>
            <a:pPr marL="457200" indent="-457200">
              <a:lnSpc>
                <a:spcPct val="90000"/>
              </a:lnSpc>
            </a:pPr>
            <a:r>
              <a:rPr lang="en-GB" sz="2000" dirty="0" smtClean="0">
                <a:solidFill>
                  <a:srgbClr val="1903BD"/>
                </a:solidFill>
              </a:rPr>
              <a:t>BB-5:</a:t>
            </a:r>
            <a:r>
              <a:rPr lang="en-GB" sz="2000" dirty="0" smtClean="0"/>
              <a:t> Bulgaria, Romania (</a:t>
            </a:r>
            <a:r>
              <a:rPr lang="en-GB" sz="2000" dirty="0" smtClean="0">
                <a:solidFill>
                  <a:srgbClr val="0000FF"/>
                </a:solidFill>
              </a:rPr>
              <a:t>SE-2</a:t>
            </a:r>
            <a:r>
              <a:rPr lang="en-GB" sz="2000" dirty="0" smtClean="0"/>
              <a:t>); Estonia, Latvia, Lithuania (</a:t>
            </a:r>
            <a:r>
              <a:rPr lang="en-GB" sz="2000" dirty="0" smtClean="0">
                <a:solidFill>
                  <a:srgbClr val="0000FF"/>
                </a:solidFill>
              </a:rPr>
              <a:t>B-3</a:t>
            </a:r>
            <a:r>
              <a:rPr lang="en-GB" sz="2000" dirty="0" smtClean="0"/>
              <a:t>)</a:t>
            </a:r>
          </a:p>
          <a:p>
            <a:pPr marL="457200" indent="-457200">
              <a:lnSpc>
                <a:spcPct val="90000"/>
              </a:lnSpc>
            </a:pPr>
            <a:r>
              <a:rPr lang="en-GB" sz="2000" dirty="0" smtClean="0">
                <a:solidFill>
                  <a:srgbClr val="1903BD"/>
                </a:solidFill>
              </a:rPr>
              <a:t>WB-6:</a:t>
            </a:r>
            <a:r>
              <a:rPr lang="en-GB" sz="2000" dirty="0" smtClean="0"/>
              <a:t> Albania, Bosnia and Herzegovina, Croatia, Former Yugoslav Republic of Macedonia, Montenegro and Serbia; </a:t>
            </a:r>
          </a:p>
          <a:p>
            <a:pPr marL="457200" indent="-457200">
              <a:lnSpc>
                <a:spcPct val="90000"/>
              </a:lnSpc>
            </a:pPr>
            <a:r>
              <a:rPr lang="en-GB" sz="2000" dirty="0" smtClean="0">
                <a:solidFill>
                  <a:srgbClr val="052EFB"/>
                </a:solidFill>
              </a:rPr>
              <a:t>EU-</a:t>
            </a:r>
            <a:r>
              <a:rPr lang="en-GB" sz="2000" dirty="0" err="1" smtClean="0">
                <a:solidFill>
                  <a:srgbClr val="052EFB"/>
                </a:solidFill>
              </a:rPr>
              <a:t>Coh</a:t>
            </a:r>
            <a:r>
              <a:rPr lang="en-GB" sz="2000" dirty="0" smtClean="0">
                <a:solidFill>
                  <a:srgbClr val="9933FF"/>
                </a:solidFill>
              </a:rPr>
              <a:t>:</a:t>
            </a:r>
            <a:r>
              <a:rPr lang="en-GB" sz="2000" dirty="0" smtClean="0">
                <a:solidFill>
                  <a:schemeClr val="tx1"/>
                </a:solidFill>
              </a:rPr>
              <a:t> Greece, Portugal, Spain</a:t>
            </a:r>
          </a:p>
          <a:p>
            <a:pPr marL="457200" indent="-457200">
              <a:lnSpc>
                <a:spcPct val="90000"/>
              </a:lnSpc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Asia-6:</a:t>
            </a:r>
            <a:r>
              <a:rPr lang="en-GB" sz="2000" dirty="0" smtClean="0"/>
              <a:t> Indonesia, Korea, Malaysia, Philippines, Taiwan and Thailand</a:t>
            </a:r>
          </a:p>
          <a:p>
            <a:pPr marL="457200" indent="-457200">
              <a:lnSpc>
                <a:spcPct val="9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Latam-8:</a:t>
            </a:r>
            <a:r>
              <a:rPr lang="en-GB" sz="2000" dirty="0" smtClean="0"/>
              <a:t> Argentina, Brazil, Chile, Columbia, Ecuador, Mexico, Peru and Uruguay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 bwMode="auto">
          <a:xfrm>
            <a:off x="509588" y="785813"/>
            <a:ext cx="7908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kumimoji="0" lang="en-US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Composition of the current account of the balance of payments, </a:t>
            </a:r>
            <a:r>
              <a:rPr kumimoji="0" lang="en-US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1995-2009</a:t>
            </a:r>
            <a:endParaRPr kumimoji="0" lang="de-DE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Diagramm 11"/>
          <p:cNvGraphicFramePr>
            <a:graphicFrameLocks noGrp="1"/>
          </p:cNvGraphicFramePr>
          <p:nvPr/>
        </p:nvGraphicFramePr>
        <p:xfrm>
          <a:off x="483078" y="1854678"/>
          <a:ext cx="8220435" cy="438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Inhaltsplatzhalter 10"/>
          <p:cNvSpPr>
            <a:spLocks noGrp="1"/>
          </p:cNvSpPr>
          <p:nvPr>
            <p:ph idx="10"/>
          </p:nvPr>
        </p:nvSpPr>
        <p:spPr>
          <a:xfrm>
            <a:off x="676894" y="5985164"/>
            <a:ext cx="6857381" cy="648999"/>
          </a:xfrm>
        </p:spPr>
        <p:txBody>
          <a:bodyPr/>
          <a:lstStyle/>
          <a:p>
            <a:pPr marL="0" indent="0"/>
            <a:r>
              <a:rPr lang="en-US" i="1" dirty="0" smtClean="0">
                <a:latin typeface="Arial" pitchFamily="34" charset="0"/>
              </a:rPr>
              <a:t>Note: </a:t>
            </a:r>
            <a:r>
              <a:rPr lang="en-US" dirty="0" smtClean="0">
                <a:latin typeface="Arial" pitchFamily="34" charset="0"/>
              </a:rPr>
              <a:t>ASIA-6 excl. Taiwan.</a:t>
            </a:r>
            <a:br>
              <a:rPr lang="en-US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>Source: </a:t>
            </a:r>
            <a:r>
              <a:rPr lang="en-US" dirty="0" smtClean="0">
                <a:latin typeface="Arial" pitchFamily="34" charset="0"/>
              </a:rPr>
              <a:t>IMF International Financial Statistics and IMF WEO October 2010.</a:t>
            </a:r>
            <a:endParaRPr lang="de-DE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1"/>
          <p:cNvSpPr>
            <a:spLocks noGrp="1"/>
          </p:cNvSpPr>
          <p:nvPr>
            <p:ph type="title"/>
          </p:nvPr>
        </p:nvSpPr>
        <p:spPr>
          <a:xfrm>
            <a:off x="528638" y="804863"/>
            <a:ext cx="7908925" cy="1143000"/>
          </a:xfrm>
        </p:spPr>
        <p:txBody>
          <a:bodyPr/>
          <a:lstStyle/>
          <a:p>
            <a:r>
              <a:rPr lang="en-GB" smtClean="0"/>
              <a:t>Net private financial flows </a:t>
            </a:r>
            <a:r>
              <a:rPr lang="en-GB" sz="1800" smtClean="0"/>
              <a:t/>
            </a:r>
            <a:br>
              <a:rPr lang="en-GB" sz="1800" smtClean="0"/>
            </a:br>
            <a:r>
              <a:rPr lang="en-GB" sz="1800" smtClean="0"/>
              <a:t>in % of GDP, 1993-2009</a:t>
            </a:r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graphicFrame>
        <p:nvGraphicFramePr>
          <p:cNvPr id="39938" name="Diagrammplatzhalter 4"/>
          <p:cNvGraphicFramePr>
            <a:graphicFrameLocks noGrp="1"/>
          </p:cNvGraphicFramePr>
          <p:nvPr>
            <p:ph idx="1"/>
          </p:nvPr>
        </p:nvGraphicFramePr>
        <p:xfrm>
          <a:off x="527050" y="2019300"/>
          <a:ext cx="8458200" cy="3916363"/>
        </p:xfrm>
        <a:graphic>
          <a:graphicData uri="http://schemas.openxmlformats.org/presentationml/2006/ole">
            <p:oleObj spid="_x0000_s271362" r:id="rId3" imgW="8461981" imgH="3920068" progId="Excel.Sheet.8">
              <p:embed/>
            </p:oleObj>
          </a:graphicData>
        </a:graphic>
      </p:graphicFrame>
      <p:sp>
        <p:nvSpPr>
          <p:cNvPr id="39939" name="Textplatzhalter 3"/>
          <p:cNvSpPr>
            <a:spLocks noGrp="1"/>
          </p:cNvSpPr>
          <p:nvPr>
            <p:ph idx="10"/>
          </p:nvPr>
        </p:nvSpPr>
        <p:spPr>
          <a:xfrm>
            <a:off x="555625" y="6259513"/>
            <a:ext cx="6978650" cy="374650"/>
          </a:xfrm>
        </p:spPr>
        <p:txBody>
          <a:bodyPr/>
          <a:lstStyle/>
          <a:p>
            <a:r>
              <a:rPr lang="en-US" i="1" smtClean="0"/>
              <a:t>Source:</a:t>
            </a:r>
            <a:r>
              <a:rPr lang="en-US" smtClean="0"/>
              <a:t> IMF Balance of Payments Statistics. ASIA-6 excl. Taiwan.</a:t>
            </a:r>
            <a:endParaRPr lang="de-DE" smtClean="0"/>
          </a:p>
        </p:txBody>
      </p:sp>
      <p:sp>
        <p:nvSpPr>
          <p:cNvPr id="39940" name="TextBox 1"/>
          <p:cNvSpPr txBox="1">
            <a:spLocks noChangeArrowheads="1"/>
          </p:cNvSpPr>
          <p:nvPr/>
        </p:nvSpPr>
        <p:spPr bwMode="auto">
          <a:xfrm>
            <a:off x="914400" y="5600700"/>
            <a:ext cx="78136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50292" rIns="45720" bIns="50292" anchor="ctr"/>
          <a:lstStyle/>
          <a:p>
            <a:pPr algn="ctr" eaLnBrk="0" hangingPunct="0">
              <a:tabLst>
                <a:tab pos="896938" algn="l"/>
                <a:tab pos="1698625" algn="l"/>
                <a:tab pos="2509838" algn="l"/>
                <a:tab pos="3406775" algn="l"/>
                <a:tab pos="4037013" algn="l"/>
                <a:tab pos="4933950" algn="l"/>
              </a:tabLst>
            </a:pPr>
            <a:r>
              <a:rPr lang="de-DE" sz="1600" b="1" dirty="0">
                <a:solidFill>
                  <a:srgbClr val="000000"/>
                </a:solidFill>
                <a:cs typeface="Arial" charset="0"/>
              </a:rPr>
              <a:t>LATAM-8	 ASIA-6	MENA-6 </a:t>
            </a:r>
            <a:r>
              <a:rPr lang="de-DE" sz="1600" b="1" dirty="0" smtClean="0">
                <a:solidFill>
                  <a:srgbClr val="000000"/>
                </a:solidFill>
                <a:cs typeface="Arial" charset="0"/>
              </a:rPr>
              <a:t>  EU-COH   </a:t>
            </a:r>
            <a:r>
              <a:rPr lang="de-DE" sz="1600" b="1" dirty="0">
                <a:solidFill>
                  <a:srgbClr val="000000"/>
                </a:solidFill>
                <a:cs typeface="Arial" charset="0"/>
              </a:rPr>
              <a:t>CE-5    SEE-2	   </a:t>
            </a:r>
            <a:r>
              <a:rPr lang="de-DE" sz="1600" b="1" dirty="0" smtClean="0">
                <a:solidFill>
                  <a:srgbClr val="000000"/>
                </a:solidFill>
                <a:cs typeface="Arial" charset="0"/>
              </a:rPr>
              <a:t>  B-3       WB-6       </a:t>
            </a:r>
            <a:r>
              <a:rPr lang="de-DE" sz="1600" b="1" dirty="0">
                <a:solidFill>
                  <a:srgbClr val="000000"/>
                </a:solidFill>
                <a:cs typeface="Arial" charset="0"/>
              </a:rPr>
              <a:t>TR</a:t>
            </a:r>
            <a:r>
              <a:rPr lang="de-DE" sz="1600" dirty="0">
                <a:solidFill>
                  <a:srgbClr val="000000"/>
                </a:solidFill>
                <a:cs typeface="Arial" charset="0"/>
              </a:rPr>
              <a:t>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Arial" pitchFamily="34" charset="0"/>
              </a:rPr>
              <a:t>Credit to the private sector (%GDP, 1995-2009)</a:t>
            </a:r>
          </a:p>
        </p:txBody>
      </p:sp>
      <p:pic>
        <p:nvPicPr>
          <p:cNvPr id="4813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0006" y="1346950"/>
            <a:ext cx="7624293" cy="480575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>
          <a:xfrm>
            <a:off x="279400" y="944627"/>
            <a:ext cx="8751245" cy="1033463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</a:rPr>
              <a:t>Financial integration - Changes in: (</a:t>
            </a:r>
            <a:r>
              <a:rPr lang="en-GB" dirty="0" err="1" smtClean="0">
                <a:latin typeface="Arial" pitchFamily="34" charset="0"/>
              </a:rPr>
              <a:t>i</a:t>
            </a:r>
            <a:r>
              <a:rPr lang="en-GB" dirty="0" smtClean="0">
                <a:latin typeface="Arial" pitchFamily="34" charset="0"/>
              </a:rPr>
              <a:t>) assets plus liabilities; (ii) credit to private sector </a:t>
            </a:r>
            <a:r>
              <a:rPr lang="en-GB" sz="1800" dirty="0" smtClean="0">
                <a:latin typeface="Arial" pitchFamily="34" charset="0"/>
              </a:rPr>
              <a:t>in % of GDP (percentage point change), 2001-2007</a:t>
            </a:r>
            <a:endParaRPr lang="en-GB" dirty="0" smtClean="0">
              <a:latin typeface="Arial" pitchFamily="34" charset="0"/>
            </a:endParaRPr>
          </a:p>
        </p:txBody>
      </p:sp>
      <p:sp>
        <p:nvSpPr>
          <p:cNvPr id="38916" name="Textplatzhalter 3"/>
          <p:cNvSpPr>
            <a:spLocks noGrp="1"/>
          </p:cNvSpPr>
          <p:nvPr>
            <p:ph idx="10"/>
          </p:nvPr>
        </p:nvSpPr>
        <p:spPr>
          <a:xfrm>
            <a:off x="554927" y="6260085"/>
            <a:ext cx="7560373" cy="374078"/>
          </a:xfrm>
        </p:spPr>
        <p:txBody>
          <a:bodyPr/>
          <a:lstStyle/>
          <a:p>
            <a:pPr marL="0" indent="0"/>
            <a:r>
              <a:rPr lang="en-US" i="1" dirty="0" smtClean="0">
                <a:latin typeface="Arial" pitchFamily="34" charset="0"/>
              </a:rPr>
              <a:t>Note: </a:t>
            </a:r>
            <a:r>
              <a:rPr lang="en-US" dirty="0" smtClean="0">
                <a:latin typeface="Arial" pitchFamily="34" charset="0"/>
              </a:rPr>
              <a:t>Assets and liabilities: EU-COH: 265.82%; WB-6: 212.14%. </a:t>
            </a:r>
            <a:br>
              <a:rPr lang="en-US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>Source:</a:t>
            </a:r>
            <a:r>
              <a:rPr lang="en-US" dirty="0" smtClean="0">
                <a:latin typeface="Arial" pitchFamily="34" charset="0"/>
              </a:rPr>
              <a:t> IMF International Financial Statistics. ASIA-6 excl. Taiwan, MENA-6 excl. Lebanon.</a:t>
            </a:r>
            <a:endParaRPr lang="de-DE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Diagrammplatzhalter 4"/>
          <p:cNvGraphicFramePr>
            <a:graphicFrameLocks/>
          </p:cNvGraphicFramePr>
          <p:nvPr/>
        </p:nvGraphicFramePr>
        <p:xfrm>
          <a:off x="557529" y="2235581"/>
          <a:ext cx="3908674" cy="381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platzhalter 4"/>
          <p:cNvGraphicFramePr>
            <a:graphicFrameLocks/>
          </p:cNvGraphicFramePr>
          <p:nvPr/>
        </p:nvGraphicFramePr>
        <p:xfrm>
          <a:off x="4624467" y="2221725"/>
          <a:ext cx="3908674" cy="381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 b="82800"/>
          <a:stretch>
            <a:fillRect/>
          </a:stretch>
        </p:blipFill>
        <p:spPr bwMode="auto">
          <a:xfrm>
            <a:off x="855480" y="2109381"/>
            <a:ext cx="7629525" cy="64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/>
          <p:cNvSpPr>
            <a:spLocks noGrp="1"/>
          </p:cNvSpPr>
          <p:nvPr>
            <p:ph type="title"/>
          </p:nvPr>
        </p:nvSpPr>
        <p:spPr>
          <a:xfrm>
            <a:off x="528638" y="804863"/>
            <a:ext cx="7908925" cy="1143000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</a:rPr>
              <a:t>External debt: public and private (% of GDP), 2008</a:t>
            </a:r>
            <a:br>
              <a:rPr lang="en-GB" dirty="0" smtClean="0">
                <a:latin typeface="Arial" pitchFamily="34" charset="0"/>
              </a:rPr>
            </a:br>
            <a:endParaRPr lang="en-GB" dirty="0" smtClean="0">
              <a:latin typeface="Arial" pitchFamily="34" charset="0"/>
            </a:endParaRPr>
          </a:p>
        </p:txBody>
      </p:sp>
      <p:sp>
        <p:nvSpPr>
          <p:cNvPr id="52227" name="Inhaltsplatzhalter 5"/>
          <p:cNvSpPr>
            <a:spLocks noGrp="1"/>
          </p:cNvSpPr>
          <p:nvPr>
            <p:ph idx="10"/>
          </p:nvPr>
        </p:nvSpPr>
        <p:spPr>
          <a:xfrm>
            <a:off x="555625" y="6259513"/>
            <a:ext cx="6978650" cy="374650"/>
          </a:xfrm>
        </p:spPr>
        <p:txBody>
          <a:bodyPr/>
          <a:lstStyle/>
          <a:p>
            <a:r>
              <a:rPr lang="de-DE" i="1" dirty="0" smtClean="0">
                <a:latin typeface="Arial" pitchFamily="34" charset="0"/>
              </a:rPr>
              <a:t>Note: </a:t>
            </a:r>
            <a:r>
              <a:rPr lang="de-DE" dirty="0" smtClean="0">
                <a:latin typeface="Arial" pitchFamily="34" charset="0"/>
              </a:rPr>
              <a:t>ASIA-4 excl. PH, TW. MENA-4 excl. LB, SY. B-3 excl. FYROM, BA, RS.  </a:t>
            </a:r>
          </a:p>
          <a:p>
            <a:r>
              <a:rPr lang="de-DE" i="1" dirty="0" smtClean="0">
                <a:latin typeface="Arial" pitchFamily="34" charset="0"/>
              </a:rPr>
              <a:t>Source:  </a:t>
            </a:r>
            <a:r>
              <a:rPr lang="de-DE" dirty="0" smtClean="0">
                <a:latin typeface="Arial" pitchFamily="34" charset="0"/>
              </a:rPr>
              <a:t>World Bank,  World </a:t>
            </a:r>
            <a:r>
              <a:rPr lang="de-DE" dirty="0" err="1" smtClean="0">
                <a:latin typeface="Arial" pitchFamily="34" charset="0"/>
              </a:rPr>
              <a:t>Databank</a:t>
            </a:r>
            <a:r>
              <a:rPr lang="de-DE" dirty="0" smtClean="0">
                <a:latin typeface="Arial" pitchFamily="34" charset="0"/>
              </a:rPr>
              <a:t>.</a:t>
            </a:r>
          </a:p>
        </p:txBody>
      </p:sp>
      <p:graphicFrame>
        <p:nvGraphicFramePr>
          <p:cNvPr id="9" name="Diagramm 8"/>
          <p:cNvGraphicFramePr/>
          <p:nvPr/>
        </p:nvGraphicFramePr>
        <p:xfrm>
          <a:off x="682834" y="1672804"/>
          <a:ext cx="8116109" cy="4236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/>
          <p:cNvSpPr>
            <a:spLocks noGrp="1"/>
          </p:cNvSpPr>
          <p:nvPr>
            <p:ph type="title"/>
          </p:nvPr>
        </p:nvSpPr>
        <p:spPr>
          <a:xfrm>
            <a:off x="528638" y="804863"/>
            <a:ext cx="7908925" cy="1143000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</a:rPr>
              <a:t>External debt: public and private (% of GDP), 2008</a:t>
            </a:r>
            <a:br>
              <a:rPr lang="en-GB" dirty="0" smtClean="0">
                <a:latin typeface="Arial" pitchFamily="34" charset="0"/>
              </a:rPr>
            </a:br>
            <a:endParaRPr lang="en-GB" dirty="0" smtClean="0">
              <a:latin typeface="Arial" pitchFamily="34" charset="0"/>
            </a:endParaRPr>
          </a:p>
        </p:txBody>
      </p:sp>
      <p:sp>
        <p:nvSpPr>
          <p:cNvPr id="52227" name="Inhaltsplatzhalter 5"/>
          <p:cNvSpPr>
            <a:spLocks noGrp="1"/>
          </p:cNvSpPr>
          <p:nvPr>
            <p:ph idx="10"/>
          </p:nvPr>
        </p:nvSpPr>
        <p:spPr>
          <a:xfrm>
            <a:off x="555625" y="6259513"/>
            <a:ext cx="6978650" cy="374650"/>
          </a:xfrm>
        </p:spPr>
        <p:txBody>
          <a:bodyPr/>
          <a:lstStyle/>
          <a:p>
            <a:r>
              <a:rPr lang="de-DE" i="1" dirty="0" smtClean="0">
                <a:latin typeface="Arial" pitchFamily="34" charset="0"/>
              </a:rPr>
              <a:t>Note: </a:t>
            </a:r>
            <a:r>
              <a:rPr lang="de-DE" dirty="0" smtClean="0">
                <a:latin typeface="Arial" pitchFamily="34" charset="0"/>
              </a:rPr>
              <a:t>ASIA-4 excl. PH, TW. MENA-4 excl. LB, SY. B-3 excl. FYROM, BA, RS.  </a:t>
            </a:r>
          </a:p>
          <a:p>
            <a:r>
              <a:rPr lang="de-DE" i="1" dirty="0" smtClean="0">
                <a:latin typeface="Arial" pitchFamily="34" charset="0"/>
              </a:rPr>
              <a:t>Source:  </a:t>
            </a:r>
            <a:r>
              <a:rPr lang="de-DE" dirty="0" smtClean="0">
                <a:latin typeface="Arial" pitchFamily="34" charset="0"/>
              </a:rPr>
              <a:t>World Bank,  World </a:t>
            </a:r>
            <a:r>
              <a:rPr lang="de-DE" dirty="0" err="1" smtClean="0">
                <a:latin typeface="Arial" pitchFamily="34" charset="0"/>
              </a:rPr>
              <a:t>Databank</a:t>
            </a:r>
            <a:r>
              <a:rPr lang="de-DE" dirty="0" smtClean="0">
                <a:latin typeface="Arial" pitchFamily="34" charset="0"/>
              </a:rPr>
              <a:t>.</a:t>
            </a:r>
          </a:p>
        </p:txBody>
      </p:sp>
      <p:graphicFrame>
        <p:nvGraphicFramePr>
          <p:cNvPr id="9" name="Diagramm 8"/>
          <p:cNvGraphicFramePr/>
          <p:nvPr/>
        </p:nvGraphicFramePr>
        <p:xfrm>
          <a:off x="682834" y="1672804"/>
          <a:ext cx="8116109" cy="4236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CESEE: GDP growth was well above the interest rate before the crisis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0083" y="1775900"/>
            <a:ext cx="8115837" cy="4332291"/>
          </a:xfrm>
        </p:spPr>
        <p:txBody>
          <a:bodyPr/>
          <a:lstStyle/>
          <a:p>
            <a:pPr algn="ctr">
              <a:buNone/>
            </a:pPr>
            <a:r>
              <a:rPr lang="en-US" sz="1800" dirty="0" smtClean="0"/>
              <a:t>Nominal interest rate on government debt </a:t>
            </a:r>
            <a:br>
              <a:rPr lang="en-US" sz="1800" dirty="0" smtClean="0"/>
            </a:br>
            <a:r>
              <a:rPr lang="en-US" sz="1800" dirty="0" smtClean="0"/>
              <a:t>and nominal GDP growth (%), 2000-2010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0"/>
          </p:nvPr>
        </p:nvSpPr>
        <p:spPr>
          <a:xfrm>
            <a:off x="554927" y="6242103"/>
            <a:ext cx="6979729" cy="396744"/>
          </a:xfrm>
        </p:spPr>
        <p:txBody>
          <a:bodyPr/>
          <a:lstStyle/>
          <a:p>
            <a:r>
              <a:rPr lang="en-GB" i="1" dirty="0" smtClean="0"/>
              <a:t>Note:</a:t>
            </a:r>
            <a:r>
              <a:rPr lang="en-GB" dirty="0" smtClean="0"/>
              <a:t> Interest rate = government interest expenditures / previous year gross debt.</a:t>
            </a:r>
            <a:endParaRPr lang="de-DE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532" y="2604025"/>
            <a:ext cx="4165367" cy="371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242" y="2605613"/>
            <a:ext cx="4189070" cy="37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Debt </a:t>
            </a:r>
            <a:r>
              <a:rPr lang="en-GB" sz="2400" smtClean="0"/>
              <a:t>in </a:t>
            </a:r>
            <a:r>
              <a:rPr lang="en-GB" sz="2400" smtClean="0">
                <a:cs typeface="Times New Roman" charset="0"/>
              </a:rPr>
              <a:t>% of GDP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95438" y="1708150"/>
            <a:ext cx="6461125" cy="212725"/>
            <a:chOff x="1005" y="1184"/>
            <a:chExt cx="4070" cy="134"/>
          </a:xfrm>
        </p:grpSpPr>
        <p:sp>
          <p:nvSpPr>
            <p:cNvPr id="57348" name="Line 4"/>
            <p:cNvSpPr>
              <a:spLocks noChangeShapeType="1"/>
            </p:cNvSpPr>
            <p:nvPr/>
          </p:nvSpPr>
          <p:spPr bwMode="auto">
            <a:xfrm>
              <a:off x="1005" y="1248"/>
              <a:ext cx="203" cy="1"/>
            </a:xfrm>
            <a:prstGeom prst="line">
              <a:avLst/>
            </a:prstGeom>
            <a:noFill/>
            <a:ln w="28575">
              <a:solidFill>
                <a:srgbClr val="00C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1239" y="1184"/>
              <a:ext cx="10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Gross external debt</a:t>
              </a:r>
              <a:endParaRPr lang="en-GB" sz="1400" b="1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2852" y="1248"/>
              <a:ext cx="20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3086" y="1184"/>
              <a:ext cx="6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 dirty="0">
                  <a:solidFill>
                    <a:srgbClr val="333333"/>
                  </a:solidFill>
                </a:rPr>
                <a:t>Public debt</a:t>
              </a:r>
              <a:endParaRPr lang="en-GB" sz="1400" b="1" dirty="0"/>
            </a:p>
          </p:txBody>
        </p:sp>
        <p:sp>
          <p:nvSpPr>
            <p:cNvPr id="57352" name="Line 8"/>
            <p:cNvSpPr>
              <a:spLocks noChangeShapeType="1"/>
            </p:cNvSpPr>
            <p:nvPr/>
          </p:nvSpPr>
          <p:spPr bwMode="auto">
            <a:xfrm>
              <a:off x="4202" y="1248"/>
              <a:ext cx="20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4436" y="1184"/>
              <a:ext cx="63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Private debt</a:t>
              </a:r>
              <a:endParaRPr lang="en-GB" sz="1400" b="1"/>
            </a:p>
          </p:txBody>
        </p:sp>
      </p:grpSp>
      <p:graphicFrame>
        <p:nvGraphicFramePr>
          <p:cNvPr id="57354" name="Object 10"/>
          <p:cNvGraphicFramePr>
            <a:graphicFrameLocks/>
          </p:cNvGraphicFramePr>
          <p:nvPr/>
        </p:nvGraphicFramePr>
        <p:xfrm>
          <a:off x="600075" y="1997075"/>
          <a:ext cx="4064000" cy="2400300"/>
        </p:xfrm>
        <a:graphic>
          <a:graphicData uri="http://schemas.openxmlformats.org/presentationml/2006/ole">
            <p:oleObj spid="_x0000_s363522" name="Diagramm" r:id="rId3" imgW="7791588" imgH="4619564" progId="MSGraph.Chart.8">
              <p:embed followColorScheme="full"/>
            </p:oleObj>
          </a:graphicData>
        </a:graphic>
      </p:graphicFrame>
      <p:graphicFrame>
        <p:nvGraphicFramePr>
          <p:cNvPr id="57355" name="Object 12"/>
          <p:cNvGraphicFramePr>
            <a:graphicFrameLocks/>
          </p:cNvGraphicFramePr>
          <p:nvPr/>
        </p:nvGraphicFramePr>
        <p:xfrm>
          <a:off x="4572000" y="2006600"/>
          <a:ext cx="4064000" cy="2400300"/>
        </p:xfrm>
        <a:graphic>
          <a:graphicData uri="http://schemas.openxmlformats.org/presentationml/2006/ole">
            <p:oleObj spid="_x0000_s363523" name="Diagramm" r:id="rId4" imgW="7791588" imgH="4619564" progId="MSGraph.Chart.8">
              <p:embed followColorScheme="full"/>
            </p:oleObj>
          </a:graphicData>
        </a:graphic>
      </p:graphicFrame>
      <p:graphicFrame>
        <p:nvGraphicFramePr>
          <p:cNvPr id="57356" name="Object 13"/>
          <p:cNvGraphicFramePr>
            <a:graphicFrameLocks/>
          </p:cNvGraphicFramePr>
          <p:nvPr/>
        </p:nvGraphicFramePr>
        <p:xfrm>
          <a:off x="590550" y="4044950"/>
          <a:ext cx="4064000" cy="2400300"/>
        </p:xfrm>
        <a:graphic>
          <a:graphicData uri="http://schemas.openxmlformats.org/presentationml/2006/ole">
            <p:oleObj spid="_x0000_s363524" name="Diagramm" r:id="rId5" imgW="7791588" imgH="4619564" progId="MSGraph.Chart.8">
              <p:embed followColorScheme="full"/>
            </p:oleObj>
          </a:graphicData>
        </a:graphic>
      </p:graphicFrame>
      <p:graphicFrame>
        <p:nvGraphicFramePr>
          <p:cNvPr id="57357" name="Object 14"/>
          <p:cNvGraphicFramePr>
            <a:graphicFrameLocks/>
          </p:cNvGraphicFramePr>
          <p:nvPr/>
        </p:nvGraphicFramePr>
        <p:xfrm>
          <a:off x="4562475" y="4054475"/>
          <a:ext cx="4064000" cy="2400300"/>
        </p:xfrm>
        <a:graphic>
          <a:graphicData uri="http://schemas.openxmlformats.org/presentationml/2006/ole">
            <p:oleObj spid="_x0000_s363525" name="Diagramm" r:id="rId6" imgW="7781994" imgH="4609977" progId="MSGraph.Chart.8">
              <p:embed followColorScheme="full"/>
            </p:oleObj>
          </a:graphicData>
        </a:graphic>
      </p:graphicFrame>
      <p:sp>
        <p:nvSpPr>
          <p:cNvPr id="57358" name="Text Box 6"/>
          <p:cNvSpPr txBox="1">
            <a:spLocks noChangeArrowheads="1"/>
          </p:cNvSpPr>
          <p:nvPr/>
        </p:nvSpPr>
        <p:spPr bwMode="auto">
          <a:xfrm>
            <a:off x="736600" y="6340475"/>
            <a:ext cx="8407400" cy="27463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i="1">
                <a:solidFill>
                  <a:srgbClr val="000000"/>
                </a:solidFill>
              </a:rPr>
              <a:t>Source:</a:t>
            </a:r>
            <a:r>
              <a:rPr lang="en-GB" sz="1200">
                <a:solidFill>
                  <a:srgbClr val="000000"/>
                </a:solidFill>
              </a:rPr>
              <a:t> </a:t>
            </a:r>
            <a:r>
              <a:rPr lang="en-GB" sz="1200">
                <a:solidFill>
                  <a:schemeClr val="tx1"/>
                </a:solidFill>
              </a:rPr>
              <a:t>wiiw Annual Database incorporating Eurostat statistics.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431801"/>
            <a:ext cx="7981378" cy="660400"/>
          </a:xfrm>
        </p:spPr>
        <p:txBody>
          <a:bodyPr/>
          <a:lstStyle/>
          <a:p>
            <a:pPr algn="ctr"/>
            <a:r>
              <a:rPr lang="en-US" sz="2800" b="1" dirty="0" smtClean="0"/>
              <a:t>Main Issues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5613" y="1308100"/>
            <a:ext cx="7913687" cy="458978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What is at the root of the crisis in Europe? </a:t>
            </a:r>
          </a:p>
          <a:p>
            <a:pPr>
              <a:defRPr/>
            </a:pPr>
            <a:r>
              <a:rPr lang="en-GB" dirty="0" smtClean="0"/>
              <a:t>Is the Euro-zone going to pull through? In which shape?</a:t>
            </a:r>
          </a:p>
          <a:p>
            <a:pPr>
              <a:defRPr/>
            </a:pPr>
            <a:r>
              <a:rPr lang="en-GB" dirty="0" smtClean="0"/>
              <a:t>What is the predicament of Europe’s ‘periphery’? </a:t>
            </a:r>
          </a:p>
          <a:p>
            <a:pPr>
              <a:defRPr/>
            </a:pPr>
            <a:r>
              <a:rPr lang="en-GB" dirty="0" smtClean="0"/>
              <a:t>Pitfalls in the ‘European integration model of growth and convergence’?</a:t>
            </a:r>
          </a:p>
          <a:p>
            <a:pPr>
              <a:defRPr/>
            </a:pPr>
            <a:r>
              <a:rPr lang="en-GB" dirty="0" smtClean="0"/>
              <a:t>More generally: growth and catching-up in an era of financial market integration</a:t>
            </a:r>
          </a:p>
          <a:p>
            <a:pPr>
              <a:buNone/>
              <a:defRPr/>
            </a:pPr>
            <a:endParaRPr lang="en-GB" dirty="0" smtClean="0"/>
          </a:p>
          <a:p>
            <a:pPr>
              <a:buNone/>
              <a:defRPr/>
            </a:pPr>
            <a:r>
              <a:rPr lang="en-GB" sz="2000" dirty="0" smtClean="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Debt </a:t>
            </a:r>
            <a:r>
              <a:rPr lang="en-GB" sz="2400" smtClean="0"/>
              <a:t>in </a:t>
            </a:r>
            <a:r>
              <a:rPr lang="en-GB" sz="2400" smtClean="0">
                <a:cs typeface="Times New Roman" charset="0"/>
              </a:rPr>
              <a:t>% of GDP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95438" y="1708150"/>
            <a:ext cx="6461125" cy="212725"/>
            <a:chOff x="1005" y="1184"/>
            <a:chExt cx="4070" cy="134"/>
          </a:xfrm>
        </p:grpSpPr>
        <p:sp>
          <p:nvSpPr>
            <p:cNvPr id="57348" name="Line 4"/>
            <p:cNvSpPr>
              <a:spLocks noChangeShapeType="1"/>
            </p:cNvSpPr>
            <p:nvPr/>
          </p:nvSpPr>
          <p:spPr bwMode="auto">
            <a:xfrm>
              <a:off x="1005" y="1248"/>
              <a:ext cx="203" cy="1"/>
            </a:xfrm>
            <a:prstGeom prst="line">
              <a:avLst/>
            </a:prstGeom>
            <a:noFill/>
            <a:ln w="28575">
              <a:solidFill>
                <a:srgbClr val="00C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1239" y="1184"/>
              <a:ext cx="10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Gross external debt</a:t>
              </a:r>
              <a:endParaRPr lang="en-GB" sz="1400" b="1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2852" y="1248"/>
              <a:ext cx="20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3086" y="1184"/>
              <a:ext cx="60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Public debt</a:t>
              </a:r>
              <a:endParaRPr lang="en-GB" sz="1400" b="1"/>
            </a:p>
          </p:txBody>
        </p:sp>
        <p:sp>
          <p:nvSpPr>
            <p:cNvPr id="57352" name="Line 8"/>
            <p:cNvSpPr>
              <a:spLocks noChangeShapeType="1"/>
            </p:cNvSpPr>
            <p:nvPr/>
          </p:nvSpPr>
          <p:spPr bwMode="auto">
            <a:xfrm>
              <a:off x="4202" y="1248"/>
              <a:ext cx="20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4436" y="1184"/>
              <a:ext cx="63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400" b="1">
                  <a:solidFill>
                    <a:srgbClr val="333333"/>
                  </a:solidFill>
                </a:rPr>
                <a:t>Private debt</a:t>
              </a:r>
              <a:endParaRPr lang="en-GB" sz="1400" b="1"/>
            </a:p>
          </p:txBody>
        </p:sp>
      </p:grpSp>
      <p:graphicFrame>
        <p:nvGraphicFramePr>
          <p:cNvPr id="57354" name="Object 10"/>
          <p:cNvGraphicFramePr>
            <a:graphicFrameLocks/>
          </p:cNvGraphicFramePr>
          <p:nvPr/>
        </p:nvGraphicFramePr>
        <p:xfrm>
          <a:off x="600075" y="1997075"/>
          <a:ext cx="4064000" cy="2400300"/>
        </p:xfrm>
        <a:graphic>
          <a:graphicData uri="http://schemas.openxmlformats.org/presentationml/2006/ole">
            <p:oleObj spid="_x0000_s364546" name="Diagramm" r:id="rId3" imgW="7810408" imgH="4609977" progId="MSGraph.Chart.8">
              <p:embed followColorScheme="full"/>
            </p:oleObj>
          </a:graphicData>
        </a:graphic>
      </p:graphicFrame>
      <p:graphicFrame>
        <p:nvGraphicFramePr>
          <p:cNvPr id="57355" name="Object 12"/>
          <p:cNvGraphicFramePr>
            <a:graphicFrameLocks/>
          </p:cNvGraphicFramePr>
          <p:nvPr/>
        </p:nvGraphicFramePr>
        <p:xfrm>
          <a:off x="4572000" y="2006600"/>
          <a:ext cx="4064000" cy="2400300"/>
        </p:xfrm>
        <a:graphic>
          <a:graphicData uri="http://schemas.openxmlformats.org/presentationml/2006/ole">
            <p:oleObj spid="_x0000_s364547" name="Diagramm" r:id="rId4" imgW="7810408" imgH="4609977" progId="MSGraph.Chart.8">
              <p:embed followColorScheme="full"/>
            </p:oleObj>
          </a:graphicData>
        </a:graphic>
      </p:graphicFrame>
      <p:graphicFrame>
        <p:nvGraphicFramePr>
          <p:cNvPr id="57356" name="Object 13"/>
          <p:cNvGraphicFramePr>
            <a:graphicFrameLocks/>
          </p:cNvGraphicFramePr>
          <p:nvPr/>
        </p:nvGraphicFramePr>
        <p:xfrm>
          <a:off x="590550" y="4044950"/>
          <a:ext cx="4064000" cy="2400300"/>
        </p:xfrm>
        <a:graphic>
          <a:graphicData uri="http://schemas.openxmlformats.org/presentationml/2006/ole">
            <p:oleObj spid="_x0000_s364548" name="Diagramm" r:id="rId5" imgW="7810408" imgH="4609977" progId="MSGraph.Chart.8">
              <p:embed followColorScheme="full"/>
            </p:oleObj>
          </a:graphicData>
        </a:graphic>
      </p:graphicFrame>
      <p:graphicFrame>
        <p:nvGraphicFramePr>
          <p:cNvPr id="57357" name="Object 14"/>
          <p:cNvGraphicFramePr>
            <a:graphicFrameLocks/>
          </p:cNvGraphicFramePr>
          <p:nvPr/>
        </p:nvGraphicFramePr>
        <p:xfrm>
          <a:off x="4562475" y="4054475"/>
          <a:ext cx="4064000" cy="2400300"/>
        </p:xfrm>
        <a:graphic>
          <a:graphicData uri="http://schemas.openxmlformats.org/presentationml/2006/ole">
            <p:oleObj spid="_x0000_s364549" name="Diagramm" r:id="rId6" imgW="7791588" imgH="4619564" progId="MSGraph.Chart.8">
              <p:embed followColorScheme="full"/>
            </p:oleObj>
          </a:graphicData>
        </a:graphic>
      </p:graphicFrame>
      <p:sp>
        <p:nvSpPr>
          <p:cNvPr id="57358" name="Text Box 6"/>
          <p:cNvSpPr txBox="1">
            <a:spLocks noChangeArrowheads="1"/>
          </p:cNvSpPr>
          <p:nvPr/>
        </p:nvSpPr>
        <p:spPr bwMode="auto">
          <a:xfrm>
            <a:off x="736600" y="6340475"/>
            <a:ext cx="8407400" cy="27463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i="1">
                <a:solidFill>
                  <a:srgbClr val="000000"/>
                </a:solidFill>
              </a:rPr>
              <a:t>Source:</a:t>
            </a:r>
            <a:r>
              <a:rPr lang="en-GB" sz="1200">
                <a:solidFill>
                  <a:srgbClr val="000000"/>
                </a:solidFill>
              </a:rPr>
              <a:t> </a:t>
            </a:r>
            <a:r>
              <a:rPr lang="en-GB" sz="1200">
                <a:solidFill>
                  <a:schemeClr val="tx1"/>
                </a:solidFill>
              </a:rPr>
              <a:t>wiiw Annual Database incorporating Eurostat statistics.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>
          <a:xfrm>
            <a:off x="528638" y="804863"/>
            <a:ext cx="8399462" cy="1143000"/>
          </a:xfrm>
        </p:spPr>
        <p:txBody>
          <a:bodyPr/>
          <a:lstStyle/>
          <a:p>
            <a:r>
              <a:rPr lang="en-US" smtClean="0"/>
              <a:t>Foreign bank ownership, 1998-2005</a:t>
            </a:r>
            <a:br>
              <a:rPr lang="en-US" smtClean="0"/>
            </a:br>
            <a:r>
              <a:rPr lang="en-US" sz="1800" smtClean="0"/>
              <a:t>(assets owned by foreign banks as % of banking system assets)</a:t>
            </a:r>
            <a:endParaRPr lang="de-DE" sz="1800" smtClean="0">
              <a:solidFill>
                <a:schemeClr val="accent2"/>
              </a:solidFill>
            </a:endParaRPr>
          </a:p>
        </p:txBody>
      </p:sp>
      <p:sp>
        <p:nvSpPr>
          <p:cNvPr id="28674" name="Inhaltsplatzhalter 4"/>
          <p:cNvSpPr>
            <a:spLocks noGrp="1"/>
          </p:cNvSpPr>
          <p:nvPr>
            <p:ph idx="10"/>
          </p:nvPr>
        </p:nvSpPr>
        <p:spPr>
          <a:xfrm>
            <a:off x="555625" y="6259513"/>
            <a:ext cx="6978650" cy="374650"/>
          </a:xfrm>
        </p:spPr>
        <p:txBody>
          <a:bodyPr/>
          <a:lstStyle/>
          <a:p>
            <a:pPr marL="0" indent="0"/>
            <a:r>
              <a:rPr lang="en-GB" i="1" smtClean="0"/>
              <a:t>Note: </a:t>
            </a:r>
            <a:r>
              <a:rPr lang="en-GB" smtClean="0"/>
              <a:t>ASIA-6 excl. Taiwan, MENA-6 excl. Syria.</a:t>
            </a:r>
            <a:br>
              <a:rPr lang="en-GB" smtClean="0"/>
            </a:br>
            <a:r>
              <a:rPr lang="en-GB" i="1" smtClean="0"/>
              <a:t>Source:</a:t>
            </a:r>
            <a:r>
              <a:rPr lang="en-GB" smtClean="0"/>
              <a:t> from Claessens et al (2008). </a:t>
            </a:r>
          </a:p>
        </p:txBody>
      </p:sp>
      <p:graphicFrame>
        <p:nvGraphicFramePr>
          <p:cNvPr id="28675" name="Diagrammplatzhalter 4"/>
          <p:cNvGraphicFramePr>
            <a:graphicFrameLocks noGrp="1"/>
          </p:cNvGraphicFramePr>
          <p:nvPr>
            <p:ph idx="1"/>
          </p:nvPr>
        </p:nvGraphicFramePr>
        <p:xfrm>
          <a:off x="544513" y="2192338"/>
          <a:ext cx="7913687" cy="3914775"/>
        </p:xfrm>
        <a:graphic>
          <a:graphicData uri="http://schemas.openxmlformats.org/presentationml/2006/ole">
            <p:oleObj spid="_x0000_s365570" name="Worksheet" r:id="rId3" imgW="7915276" imgH="3914847" progId="Excel.Sheet.8">
              <p:embed/>
            </p:oleObj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7270750" y="2835275"/>
            <a:ext cx="2819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1800" dirty="0">
                <a:solidFill>
                  <a:schemeClr val="accent5">
                    <a:lumMod val="75000"/>
                  </a:schemeClr>
                </a:solidFill>
              </a:rPr>
              <a:t>B-3</a:t>
            </a:r>
          </a:p>
        </p:txBody>
      </p:sp>
      <p:sp>
        <p:nvSpPr>
          <p:cNvPr id="28677" name="Textfeld 7"/>
          <p:cNvSpPr txBox="1">
            <a:spLocks noChangeArrowheads="1"/>
          </p:cNvSpPr>
          <p:nvPr/>
        </p:nvSpPr>
        <p:spPr bwMode="auto">
          <a:xfrm>
            <a:off x="7291388" y="3582988"/>
            <a:ext cx="2819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1800">
                <a:solidFill>
                  <a:srgbClr val="002060"/>
                </a:solidFill>
              </a:rPr>
              <a:t>SEE-2</a:t>
            </a:r>
          </a:p>
        </p:txBody>
      </p:sp>
      <p:sp>
        <p:nvSpPr>
          <p:cNvPr id="28678" name="Textfeld 9"/>
          <p:cNvSpPr txBox="1">
            <a:spLocks noChangeArrowheads="1"/>
          </p:cNvSpPr>
          <p:nvPr/>
        </p:nvSpPr>
        <p:spPr bwMode="auto">
          <a:xfrm>
            <a:off x="7554913" y="3100388"/>
            <a:ext cx="2819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1800">
                <a:solidFill>
                  <a:srgbClr val="009E47"/>
                </a:solidFill>
              </a:rPr>
              <a:t>WB-6</a:t>
            </a:r>
          </a:p>
        </p:txBody>
      </p:sp>
      <p:sp>
        <p:nvSpPr>
          <p:cNvPr id="28679" name="Textfeld 10"/>
          <p:cNvSpPr txBox="1">
            <a:spLocks noChangeArrowheads="1"/>
          </p:cNvSpPr>
          <p:nvPr/>
        </p:nvSpPr>
        <p:spPr bwMode="auto">
          <a:xfrm>
            <a:off x="7734300" y="3340100"/>
            <a:ext cx="2819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1800">
                <a:solidFill>
                  <a:srgbClr val="FFC000"/>
                </a:solidFill>
              </a:rPr>
              <a:t>CE-2</a:t>
            </a:r>
          </a:p>
        </p:txBody>
      </p:sp>
      <p:sp>
        <p:nvSpPr>
          <p:cNvPr id="28680" name="Textfeld 11"/>
          <p:cNvSpPr txBox="1">
            <a:spLocks noChangeArrowheads="1"/>
          </p:cNvSpPr>
          <p:nvPr/>
        </p:nvSpPr>
        <p:spPr bwMode="auto">
          <a:xfrm>
            <a:off x="7567613" y="4073525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1800">
                <a:solidFill>
                  <a:srgbClr val="C00000"/>
                </a:solidFill>
              </a:rPr>
              <a:t>LATAM-8</a:t>
            </a:r>
          </a:p>
        </p:txBody>
      </p:sp>
      <p:sp>
        <p:nvSpPr>
          <p:cNvPr id="28681" name="Textfeld 12"/>
          <p:cNvSpPr txBox="1">
            <a:spLocks noChangeArrowheads="1"/>
          </p:cNvSpPr>
          <p:nvPr/>
        </p:nvSpPr>
        <p:spPr bwMode="auto">
          <a:xfrm>
            <a:off x="6965950" y="4672013"/>
            <a:ext cx="2819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1800">
                <a:solidFill>
                  <a:srgbClr val="FF0000"/>
                </a:solidFill>
              </a:rPr>
              <a:t>MENA-6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7510463" y="4892675"/>
            <a:ext cx="2819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Turkey</a:t>
            </a:r>
          </a:p>
        </p:txBody>
      </p:sp>
      <p:sp>
        <p:nvSpPr>
          <p:cNvPr id="28683" name="Textfeld 14"/>
          <p:cNvSpPr txBox="1">
            <a:spLocks noChangeArrowheads="1"/>
          </p:cNvSpPr>
          <p:nvPr/>
        </p:nvSpPr>
        <p:spPr bwMode="auto">
          <a:xfrm>
            <a:off x="6510338" y="4362450"/>
            <a:ext cx="2819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1800">
                <a:solidFill>
                  <a:srgbClr val="9933FF"/>
                </a:solidFill>
              </a:rPr>
              <a:t>ASIA-6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Production - Index 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GB" dirty="0" smtClean="0"/>
              <a:t>993=100, 2000, 2008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7" name="Diagrammplatzhalter 4"/>
          <p:cNvGraphicFramePr>
            <a:graphicFrameLocks noGrp="1"/>
          </p:cNvGraphicFramePr>
          <p:nvPr>
            <p:ph idx="1"/>
          </p:nvPr>
        </p:nvGraphicFramePr>
        <p:xfrm>
          <a:off x="510007" y="2149206"/>
          <a:ext cx="7913687" cy="391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platzhalter 3"/>
          <p:cNvSpPr>
            <a:spLocks noGrp="1"/>
          </p:cNvSpPr>
          <p:nvPr>
            <p:ph idx="10"/>
          </p:nvPr>
        </p:nvSpPr>
        <p:spPr>
          <a:xfrm>
            <a:off x="554927" y="6260085"/>
            <a:ext cx="7760937" cy="374078"/>
          </a:xfrm>
        </p:spPr>
        <p:txBody>
          <a:bodyPr/>
          <a:lstStyle/>
          <a:p>
            <a:pPr marL="0" indent="0"/>
            <a:r>
              <a:rPr lang="en-GB" i="1" dirty="0" smtClean="0"/>
              <a:t>Note: </a:t>
            </a:r>
            <a:r>
              <a:rPr lang="en-US" dirty="0" smtClean="0"/>
              <a:t>ASIA-6 excl. Taiwan. B-SEE excl. Bosnia and Herzegovina, Montenegro and Serbia.</a:t>
            </a:r>
            <a:br>
              <a:rPr lang="en-US" dirty="0" smtClean="0"/>
            </a:br>
            <a:r>
              <a:rPr lang="en-GB" i="1" dirty="0" smtClean="0"/>
              <a:t>Source: </a:t>
            </a:r>
            <a:r>
              <a:rPr lang="en-US" dirty="0" smtClean="0"/>
              <a:t>World Bank.  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8"/>
          <p:cNvSpPr>
            <a:spLocks noGrp="1"/>
          </p:cNvSpPr>
          <p:nvPr>
            <p:ph type="title" idx="4294967295"/>
          </p:nvPr>
        </p:nvSpPr>
        <p:spPr>
          <a:xfrm>
            <a:off x="685800" y="723900"/>
            <a:ext cx="7772400" cy="749300"/>
          </a:xfrm>
        </p:spPr>
        <p:txBody>
          <a:bodyPr anchor="ctr"/>
          <a:lstStyle/>
          <a:p>
            <a:r>
              <a:rPr lang="en-GB" sz="2800" b="1" smtClean="0"/>
              <a:t>Differences in the composition of FDI 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9C1FB31-DED9-4D06-8629-AA5401BF403E}" type="slidenum">
              <a:rPr lang="fr-FR" sz="1200" b="1">
                <a:latin typeface="+mn-lt"/>
              </a:rPr>
              <a:pPr algn="r">
                <a:defRPr/>
              </a:pPr>
              <a:t>23</a:t>
            </a:fld>
            <a:endParaRPr lang="fr-FR" sz="1200" b="1">
              <a:latin typeface="+mn-lt"/>
            </a:endParaRPr>
          </a:p>
        </p:txBody>
      </p:sp>
      <p:pic>
        <p:nvPicPr>
          <p:cNvPr id="3379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47900" y="1619250"/>
            <a:ext cx="4392613" cy="4845050"/>
          </a:xfrm>
          <a:noFill/>
        </p:spPr>
      </p:pic>
      <p:sp>
        <p:nvSpPr>
          <p:cNvPr id="33797" name="Rounded Rectangle 12"/>
          <p:cNvSpPr>
            <a:spLocks noChangeArrowheads="1"/>
          </p:cNvSpPr>
          <p:nvPr/>
        </p:nvSpPr>
        <p:spPr bwMode="auto">
          <a:xfrm>
            <a:off x="2527300" y="3302000"/>
            <a:ext cx="1917700" cy="11049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sz="2000"/>
          </a:p>
        </p:txBody>
      </p:sp>
      <p:sp>
        <p:nvSpPr>
          <p:cNvPr id="33798" name="Right Arrow Callout 13"/>
          <p:cNvSpPr>
            <a:spLocks noChangeArrowheads="1"/>
          </p:cNvSpPr>
          <p:nvPr/>
        </p:nvSpPr>
        <p:spPr bwMode="auto">
          <a:xfrm>
            <a:off x="152400" y="2997200"/>
            <a:ext cx="2362200" cy="1536700"/>
          </a:xfrm>
          <a:prstGeom prst="rightArrowCallout">
            <a:avLst>
              <a:gd name="adj1" fmla="val 11778"/>
              <a:gd name="adj2" fmla="val 13431"/>
              <a:gd name="adj3" fmla="val 15906"/>
              <a:gd name="adj4" fmla="val 8467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sz="1800">
                <a:solidFill>
                  <a:srgbClr val="FFFF00"/>
                </a:solidFill>
                <a:latin typeface="Verdana" pitchFamily="34" charset="0"/>
              </a:rPr>
              <a:t>Large part in manufacturing, infrastructure, trade in central Europe</a:t>
            </a:r>
          </a:p>
        </p:txBody>
      </p:sp>
      <p:sp>
        <p:nvSpPr>
          <p:cNvPr id="33799" name="Rounded Rectangle 14"/>
          <p:cNvSpPr>
            <a:spLocks noChangeArrowheads="1"/>
          </p:cNvSpPr>
          <p:nvPr/>
        </p:nvSpPr>
        <p:spPr bwMode="auto">
          <a:xfrm>
            <a:off x="4940300" y="2705100"/>
            <a:ext cx="1447800" cy="12192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sz="2000"/>
          </a:p>
        </p:txBody>
      </p:sp>
      <p:sp>
        <p:nvSpPr>
          <p:cNvPr id="16" name="Left Arrow Callout 15"/>
          <p:cNvSpPr/>
          <p:nvPr/>
        </p:nvSpPr>
        <p:spPr bwMode="auto">
          <a:xfrm>
            <a:off x="6337300" y="2578100"/>
            <a:ext cx="2451100" cy="1231900"/>
          </a:xfrm>
          <a:prstGeom prst="leftArrowCallout">
            <a:avLst>
              <a:gd name="adj1" fmla="val 13889"/>
              <a:gd name="adj2" fmla="val 13889"/>
              <a:gd name="adj3" fmla="val 17593"/>
              <a:gd name="adj4" fmla="val 827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GB" sz="1800" dirty="0">
                <a:solidFill>
                  <a:srgbClr val="FFFF00"/>
                </a:solidFill>
                <a:latin typeface="+mn-lt"/>
              </a:rPr>
              <a:t>Large part in real estate, finance in Baltic region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658221"/>
            <a:ext cx="7908226" cy="1143000"/>
          </a:xfrm>
        </p:spPr>
        <p:txBody>
          <a:bodyPr/>
          <a:lstStyle/>
          <a:p>
            <a:r>
              <a:rPr lang="en-GB" dirty="0" smtClean="0"/>
              <a:t>Real exchange rate developments, 1995 to 2010</a:t>
            </a:r>
            <a:endParaRPr lang="en-GB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25426" y="1490664"/>
            <a:ext cx="5859244" cy="4884258"/>
          </a:xfrm>
          <a:solidFill>
            <a:schemeClr val="bg1"/>
          </a:solidFill>
        </p:spPr>
      </p:pic>
      <p:sp>
        <p:nvSpPr>
          <p:cNvPr id="6" name="Left Arrow Callout 4"/>
          <p:cNvSpPr>
            <a:spLocks noChangeArrowheads="1"/>
          </p:cNvSpPr>
          <p:nvPr/>
        </p:nvSpPr>
        <p:spPr bwMode="auto">
          <a:xfrm>
            <a:off x="5118100" y="2835514"/>
            <a:ext cx="3883025" cy="1152285"/>
          </a:xfrm>
          <a:prstGeom prst="leftArrowCallout">
            <a:avLst>
              <a:gd name="adj1" fmla="val 17204"/>
              <a:gd name="adj2" fmla="val 18505"/>
              <a:gd name="adj3" fmla="val 25000"/>
              <a:gd name="adj4" fmla="val 7554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sz="1800" dirty="0">
                <a:solidFill>
                  <a:srgbClr val="FFFF00"/>
                </a:solidFill>
                <a:latin typeface="Verdana" pitchFamily="34" charset="0"/>
              </a:rPr>
              <a:t>Appreciation </a:t>
            </a:r>
            <a:r>
              <a:rPr lang="en-GB" sz="1800" dirty="0" smtClean="0">
                <a:solidFill>
                  <a:srgbClr val="FFFF00"/>
                </a:solidFill>
                <a:latin typeface="Verdana" pitchFamily="34" charset="0"/>
              </a:rPr>
              <a:t>hand-in-hand </a:t>
            </a:r>
            <a:r>
              <a:rPr lang="en-GB" sz="1800" dirty="0">
                <a:solidFill>
                  <a:srgbClr val="FFFF00"/>
                </a:solidFill>
                <a:latin typeface="Verdana" pitchFamily="34" charset="0"/>
              </a:rPr>
              <a:t>with catching-up in Central Europe</a:t>
            </a:r>
          </a:p>
        </p:txBody>
      </p:sp>
      <p:sp>
        <p:nvSpPr>
          <p:cNvPr id="7" name="Down Arrow Callout 5"/>
          <p:cNvSpPr/>
          <p:nvPr/>
        </p:nvSpPr>
        <p:spPr bwMode="auto">
          <a:xfrm>
            <a:off x="3254757" y="1156031"/>
            <a:ext cx="2318386" cy="1368400"/>
          </a:xfrm>
          <a:prstGeom prst="downArrowCallout">
            <a:avLst>
              <a:gd name="adj1" fmla="val 12028"/>
              <a:gd name="adj2" fmla="val 12831"/>
              <a:gd name="adj3" fmla="val 15517"/>
              <a:gd name="adj4" fmla="val 47517"/>
            </a:avLst>
          </a:prstGeom>
          <a:solidFill>
            <a:schemeClr val="accent1">
              <a:alpha val="3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GB" sz="1800" dirty="0">
                <a:solidFill>
                  <a:srgbClr val="FFFF00"/>
                </a:solidFill>
                <a:latin typeface="+mn-lt"/>
              </a:rPr>
              <a:t>Misalignment in the </a:t>
            </a:r>
            <a:r>
              <a:rPr lang="en-GB" sz="1800" dirty="0" err="1">
                <a:solidFill>
                  <a:srgbClr val="FFFF00"/>
                </a:solidFill>
                <a:latin typeface="+mn-lt"/>
              </a:rPr>
              <a:t>Baltics</a:t>
            </a:r>
            <a:r>
              <a:rPr lang="en-GB" sz="1800" dirty="0">
                <a:solidFill>
                  <a:srgbClr val="FFFF00"/>
                </a:solidFill>
                <a:latin typeface="+mn-lt"/>
              </a:rPr>
              <a:t>/Balkans</a:t>
            </a:r>
          </a:p>
        </p:txBody>
      </p:sp>
      <p:sp>
        <p:nvSpPr>
          <p:cNvPr id="8" name="Up Arrow Callout 6"/>
          <p:cNvSpPr/>
          <p:nvPr/>
        </p:nvSpPr>
        <p:spPr bwMode="auto">
          <a:xfrm>
            <a:off x="1944359" y="3789363"/>
            <a:ext cx="2641600" cy="1951037"/>
          </a:xfrm>
          <a:prstGeom prst="upArrowCallout">
            <a:avLst>
              <a:gd name="adj1" fmla="val 7132"/>
              <a:gd name="adj2" fmla="val 12838"/>
              <a:gd name="adj3" fmla="val 14189"/>
              <a:gd name="adj4" fmla="val 32928"/>
            </a:avLst>
          </a:prstGeom>
          <a:solidFill>
            <a:schemeClr val="accent1">
              <a:alpha val="7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GB" sz="1800" dirty="0">
                <a:solidFill>
                  <a:srgbClr val="FFFF00"/>
                </a:solidFill>
                <a:latin typeface="+mn-lt"/>
              </a:rPr>
              <a:t>Stable real X-rate in Asia post crisis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el 1"/>
          <p:cNvSpPr>
            <a:spLocks noGrp="1"/>
          </p:cNvSpPr>
          <p:nvPr>
            <p:ph type="title"/>
          </p:nvPr>
        </p:nvSpPr>
        <p:spPr>
          <a:xfrm>
            <a:off x="528638" y="804863"/>
            <a:ext cx="8615362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Growth - GDP at constant prices</a:t>
            </a:r>
            <a:br>
              <a:rPr lang="en-US" dirty="0" smtClean="0">
                <a:latin typeface="Arial" pitchFamily="34" charset="0"/>
              </a:rPr>
            </a:br>
            <a:r>
              <a:rPr lang="en-US" dirty="0" smtClean="0">
                <a:latin typeface="Arial" pitchFamily="34" charset="0"/>
              </a:rPr>
              <a:t>Average annual growth rates, 1995-2010, in %</a:t>
            </a:r>
          </a:p>
        </p:txBody>
      </p:sp>
      <p:sp>
        <p:nvSpPr>
          <p:cNvPr id="2052" name="Inhaltsplatzhalter 3"/>
          <p:cNvSpPr>
            <a:spLocks noGrp="1"/>
          </p:cNvSpPr>
          <p:nvPr>
            <p:ph idx="10"/>
          </p:nvPr>
        </p:nvSpPr>
        <p:spPr>
          <a:xfrm>
            <a:off x="555625" y="6259513"/>
            <a:ext cx="6978650" cy="374650"/>
          </a:xfrm>
        </p:spPr>
        <p:txBody>
          <a:bodyPr/>
          <a:lstStyle/>
          <a:p>
            <a:pPr marL="0" indent="0"/>
            <a:r>
              <a:rPr lang="en-US" i="1" dirty="0" smtClean="0">
                <a:latin typeface="Arial" pitchFamily="34" charset="0"/>
              </a:rPr>
              <a:t>Source: </a:t>
            </a:r>
            <a:r>
              <a:rPr lang="en-US" dirty="0" smtClean="0">
                <a:latin typeface="Arial" pitchFamily="34" charset="0"/>
              </a:rPr>
              <a:t>IMF World Economic Outlook, October 2010. </a:t>
            </a:r>
            <a:br>
              <a:rPr lang="en-US" dirty="0" smtClean="0">
                <a:latin typeface="Arial" pitchFamily="34" charset="0"/>
              </a:rPr>
            </a:br>
            <a:r>
              <a:rPr lang="en-US" dirty="0" smtClean="0">
                <a:latin typeface="Arial" pitchFamily="34" charset="0"/>
              </a:rPr>
              <a:t>EBRD  and  </a:t>
            </a:r>
            <a:r>
              <a:rPr lang="en-US" dirty="0" err="1" smtClean="0">
                <a:latin typeface="Arial" pitchFamily="34" charset="0"/>
              </a:rPr>
              <a:t>wiiw</a:t>
            </a:r>
            <a:r>
              <a:rPr lang="en-US" dirty="0" smtClean="0">
                <a:latin typeface="Arial" pitchFamily="34" charset="0"/>
              </a:rPr>
              <a:t> Annual Database incorporating national statistics, </a:t>
            </a:r>
            <a:r>
              <a:rPr lang="en-US" dirty="0" err="1" smtClean="0">
                <a:latin typeface="Arial" pitchFamily="34" charset="0"/>
              </a:rPr>
              <a:t>Eurostat</a:t>
            </a:r>
            <a:r>
              <a:rPr lang="en-US" dirty="0" smtClean="0">
                <a:latin typeface="Arial" pitchFamily="34" charset="0"/>
              </a:rPr>
              <a:t>..</a:t>
            </a:r>
            <a:endParaRPr lang="de-DE" dirty="0" smtClean="0">
              <a:latin typeface="Arial" pitchFamily="34" charset="0"/>
            </a:endParaRPr>
          </a:p>
        </p:txBody>
      </p:sp>
      <p:sp>
        <p:nvSpPr>
          <p:cNvPr id="2053" name="Textfeld 5"/>
          <p:cNvSpPr txBox="1">
            <a:spLocks noChangeArrowheads="1"/>
          </p:cNvSpPr>
          <p:nvPr/>
        </p:nvSpPr>
        <p:spPr bwMode="auto">
          <a:xfrm>
            <a:off x="5473700" y="146050"/>
            <a:ext cx="2927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graphicFrame>
        <p:nvGraphicFramePr>
          <p:cNvPr id="6" name="Diagrammplatzhalter 4"/>
          <p:cNvGraphicFramePr>
            <a:graphicFrameLocks/>
          </p:cNvGraphicFramePr>
          <p:nvPr/>
        </p:nvGraphicFramePr>
        <p:xfrm>
          <a:off x="623888" y="1979613"/>
          <a:ext cx="7812087" cy="3716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977899"/>
            <a:ext cx="7981378" cy="969963"/>
          </a:xfrm>
        </p:spPr>
        <p:txBody>
          <a:bodyPr/>
          <a:lstStyle/>
          <a:p>
            <a:r>
              <a:rPr lang="en-GB" dirty="0" smtClean="0"/>
              <a:t>Summarizing some of the features of European EMEs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4513" y="1816100"/>
            <a:ext cx="7913687" cy="4462780"/>
          </a:xfrm>
        </p:spPr>
        <p:txBody>
          <a:bodyPr/>
          <a:lstStyle/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GB" sz="2000" dirty="0" smtClean="0">
                <a:latin typeface="Arial" pitchFamily="34" charset="0"/>
              </a:rPr>
              <a:t>High growth prior to the crisis</a:t>
            </a:r>
          </a:p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GB" sz="2000" dirty="0" smtClean="0">
                <a:latin typeface="Arial" pitchFamily="34" charset="0"/>
              </a:rPr>
              <a:t>High indicators for openness: particularly strong growth in international financial integration</a:t>
            </a:r>
          </a:p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GB" sz="2000" dirty="0" smtClean="0">
                <a:latin typeface="Arial" pitchFamily="34" charset="0"/>
              </a:rPr>
              <a:t>Much greater role of foreign banks in European EMEs compared to other EMEs</a:t>
            </a:r>
          </a:p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GB" sz="2000" dirty="0" smtClean="0">
                <a:latin typeface="Arial" pitchFamily="34" charset="0"/>
              </a:rPr>
              <a:t>Fast growth of credit to private sector in many European EMEs</a:t>
            </a:r>
          </a:p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GB" sz="2000" dirty="0" smtClean="0">
                <a:latin typeface="Arial" pitchFamily="34" charset="0"/>
              </a:rPr>
              <a:t>Public debt situation not that different between European EMEs and other EMEs</a:t>
            </a:r>
          </a:p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GB" sz="2000" dirty="0" smtClean="0">
                <a:latin typeface="Arial" pitchFamily="34" charset="0"/>
              </a:rPr>
              <a:t>Differences in industrial production growth and the build-up of export capacity in different EMEs</a:t>
            </a:r>
          </a:p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GB" sz="2000" dirty="0" smtClean="0">
                <a:latin typeface="Arial" pitchFamily="34" charset="0"/>
              </a:rPr>
              <a:t>Clear link between private credit growth and current account deterioration; and hence foreign debt positions</a:t>
            </a:r>
          </a:p>
          <a:p>
            <a:pPr marL="381000" indent="-381000">
              <a:lnSpc>
                <a:spcPct val="110000"/>
              </a:lnSpc>
              <a:spcBef>
                <a:spcPct val="20000"/>
              </a:spcBef>
              <a:buNone/>
            </a:pPr>
            <a:endParaRPr lang="en-GB" sz="2000" dirty="0" smtClean="0">
              <a:latin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28638" y="571501"/>
            <a:ext cx="7981378" cy="660400"/>
          </a:xfrm>
        </p:spPr>
        <p:txBody>
          <a:bodyPr/>
          <a:lstStyle/>
          <a:p>
            <a:r>
              <a:rPr lang="en-GB" dirty="0" smtClean="0"/>
              <a:t>Summary: Specific features of European EMEs</a:t>
            </a:r>
            <a:endParaRPr lang="en-GB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544513" y="1244600"/>
            <a:ext cx="7913687" cy="5034280"/>
          </a:xfrm>
        </p:spPr>
        <p:txBody>
          <a:bodyPr/>
          <a:lstStyle/>
          <a:p>
            <a:pPr marL="361950" indent="-361950">
              <a:spcBef>
                <a:spcPts val="1200"/>
              </a:spcBef>
              <a:tabLst>
                <a:tab pos="361950" algn="l"/>
              </a:tabLst>
            </a:pPr>
            <a:r>
              <a:rPr lang="en-GB" sz="2000" dirty="0" smtClean="0">
                <a:latin typeface="Arial" pitchFamily="34" charset="0"/>
              </a:rPr>
              <a:t>Opening of the capital account: a rule of the game in the EU; deep financial integration</a:t>
            </a:r>
          </a:p>
          <a:p>
            <a:pPr marL="361950" indent="-361950">
              <a:spcBef>
                <a:spcPts val="1200"/>
              </a:spcBef>
              <a:tabLst>
                <a:tab pos="361950" algn="l"/>
              </a:tabLst>
            </a:pPr>
            <a:r>
              <a:rPr lang="en-GB" sz="2000" dirty="0" smtClean="0">
                <a:latin typeface="Arial" pitchFamily="34" charset="0"/>
              </a:rPr>
              <a:t>Reliance on massive imports of capital; only 4 CESEE-countries could avoid skyrocketing external (private) debt </a:t>
            </a:r>
          </a:p>
          <a:p>
            <a:pPr marL="361950" indent="-361950">
              <a:spcBef>
                <a:spcPts val="1200"/>
              </a:spcBef>
              <a:tabLst>
                <a:tab pos="361950" algn="l"/>
              </a:tabLst>
            </a:pPr>
            <a:r>
              <a:rPr lang="en-GB" sz="2000" dirty="0" smtClean="0">
                <a:latin typeface="Arial" pitchFamily="34" charset="0"/>
              </a:rPr>
              <a:t>Bank credit: the overwhelming source of external funding</a:t>
            </a:r>
          </a:p>
          <a:p>
            <a:pPr marL="361950" indent="-361950">
              <a:spcBef>
                <a:spcPts val="1200"/>
              </a:spcBef>
              <a:tabLst>
                <a:tab pos="361950" algn="l"/>
              </a:tabLst>
            </a:pPr>
            <a:r>
              <a:rPr lang="en-GB" sz="2000" dirty="0" smtClean="0">
                <a:latin typeface="Arial" pitchFamily="34" charset="0"/>
              </a:rPr>
              <a:t>Financial integration: major channel for transmitting shocks (EU-</a:t>
            </a:r>
            <a:r>
              <a:rPr lang="en-GB" sz="2000" dirty="0" err="1" smtClean="0">
                <a:latin typeface="Arial" pitchFamily="34" charset="0"/>
              </a:rPr>
              <a:t>Coh</a:t>
            </a:r>
            <a:r>
              <a:rPr lang="en-GB" sz="2000" dirty="0" smtClean="0">
                <a:latin typeface="Arial" pitchFamily="34" charset="0"/>
              </a:rPr>
              <a:t>, B-SEE regions hit hardest by the crisis)</a:t>
            </a:r>
          </a:p>
          <a:p>
            <a:pPr marL="361950" indent="-361950">
              <a:spcBef>
                <a:spcPts val="1200"/>
              </a:spcBef>
              <a:tabLst>
                <a:tab pos="361950" algn="l"/>
              </a:tabLst>
            </a:pPr>
            <a:r>
              <a:rPr lang="en-GB" sz="2000" dirty="0" smtClean="0">
                <a:latin typeface="Arial" pitchFamily="34" charset="0"/>
              </a:rPr>
              <a:t>So far no meltdown of financial systems in CESEE - advantage of the presence of foreign banks? </a:t>
            </a:r>
          </a:p>
          <a:p>
            <a:pPr marL="361950" indent="-361950">
              <a:spcBef>
                <a:spcPts val="1200"/>
              </a:spcBef>
              <a:tabLst>
                <a:tab pos="361950" algn="l"/>
              </a:tabLst>
            </a:pPr>
            <a:r>
              <a:rPr lang="en-GB" sz="2000" dirty="0" smtClean="0">
                <a:latin typeface="Arial" pitchFamily="34" charset="0"/>
              </a:rPr>
              <a:t>Differentiation across CESEE economies linked to extent of build-up of industrial production and export capacity</a:t>
            </a:r>
          </a:p>
          <a:p>
            <a:pPr marL="361950" indent="-361950">
              <a:spcBef>
                <a:spcPts val="1200"/>
              </a:spcBef>
              <a:tabLst>
                <a:tab pos="361950" algn="l"/>
              </a:tabLst>
            </a:pPr>
            <a:endParaRPr lang="en-GB" sz="2000" dirty="0" smtClean="0">
              <a:latin typeface="Arial" pitchFamily="34" charset="0"/>
            </a:endParaRPr>
          </a:p>
          <a:p>
            <a:pPr marL="361950" indent="-361950">
              <a:spcBef>
                <a:spcPts val="1200"/>
              </a:spcBef>
              <a:buNone/>
              <a:tabLst>
                <a:tab pos="361950" algn="l"/>
              </a:tabLst>
            </a:pPr>
            <a:endParaRPr lang="en-GB" sz="2000" dirty="0" smtClean="0">
              <a:latin typeface="Arial" pitchFamily="34" charset="0"/>
            </a:endParaRPr>
          </a:p>
          <a:p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28638" y="533400"/>
            <a:ext cx="7981378" cy="1414463"/>
          </a:xfrm>
        </p:spPr>
        <p:txBody>
          <a:bodyPr/>
          <a:lstStyle/>
          <a:p>
            <a:pPr algn="ctr"/>
            <a:r>
              <a:rPr lang="en-GB" dirty="0" smtClean="0"/>
              <a:t>Principal policy lessons:</a:t>
            </a:r>
            <a:endParaRPr lang="en-GB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544513" y="1308100"/>
            <a:ext cx="7913687" cy="4970780"/>
          </a:xfrm>
        </p:spPr>
        <p:txBody>
          <a:bodyPr/>
          <a:lstStyle/>
          <a:p>
            <a:pPr marL="381000" indent="-381000">
              <a:spcBef>
                <a:spcPts val="600"/>
              </a:spcBef>
            </a:pPr>
            <a:r>
              <a:rPr lang="en-GB" sz="2000" dirty="0" smtClean="0">
                <a:latin typeface="Arial" pitchFamily="34" charset="0"/>
              </a:rPr>
              <a:t>In national and EU policy frameworks: neglect of private sector debt build-up relative to public sector</a:t>
            </a:r>
          </a:p>
          <a:p>
            <a:pPr marL="381000" indent="-381000">
              <a:spcBef>
                <a:spcPts val="600"/>
              </a:spcBef>
            </a:pPr>
            <a:r>
              <a:rPr lang="en-GB" sz="2000" dirty="0" smtClean="0">
                <a:latin typeface="Arial" pitchFamily="34" charset="0"/>
              </a:rPr>
              <a:t>Financial market regulation severely underdeveloped; specific issue in CESEE region: high level of cross-border banking</a:t>
            </a:r>
          </a:p>
          <a:p>
            <a:pPr marL="381000" indent="-381000">
              <a:spcBef>
                <a:spcPts val="600"/>
              </a:spcBef>
            </a:pPr>
            <a:r>
              <a:rPr lang="en-GB" sz="2000" dirty="0" smtClean="0">
                <a:latin typeface="Arial" pitchFamily="34" charset="0"/>
              </a:rPr>
              <a:t>Fixed exchange rate regimes bear high risks; but what are the options of highly </a:t>
            </a:r>
            <a:r>
              <a:rPr lang="en-GB" sz="2000" dirty="0" err="1" smtClean="0">
                <a:latin typeface="Arial" pitchFamily="34" charset="0"/>
              </a:rPr>
              <a:t>euroized</a:t>
            </a:r>
            <a:r>
              <a:rPr lang="en-GB" sz="2000" dirty="0" smtClean="0">
                <a:latin typeface="Arial" pitchFamily="34" charset="0"/>
              </a:rPr>
              <a:t> EU members and candidates?</a:t>
            </a:r>
          </a:p>
          <a:p>
            <a:pPr marL="381000" indent="-381000">
              <a:spcBef>
                <a:spcPts val="600"/>
              </a:spcBef>
            </a:pPr>
            <a:r>
              <a:rPr lang="en-GB" sz="2000" dirty="0" smtClean="0">
                <a:latin typeface="Arial" pitchFamily="34" charset="0"/>
              </a:rPr>
              <a:t>Current situation characterised by very fragile banking system; protracted deleveraging processes; strong financial market pressure prevents use of fiscal space;</a:t>
            </a:r>
          </a:p>
          <a:p>
            <a:pPr marL="381000" indent="-381000">
              <a:spcBef>
                <a:spcPts val="600"/>
              </a:spcBef>
            </a:pPr>
            <a:r>
              <a:rPr lang="en-GB" sz="2000" dirty="0" smtClean="0">
                <a:latin typeface="Arial" pitchFamily="34" charset="0"/>
              </a:rPr>
              <a:t>Consequence: ‘European integration model of growth’ requires severe re-shaping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Real </a:t>
            </a:r>
            <a:r>
              <a:rPr lang="de-DE" dirty="0" err="1" smtClean="0"/>
              <a:t>exchange</a:t>
            </a:r>
            <a:r>
              <a:rPr lang="de-DE" dirty="0" smtClean="0"/>
              <a:t> rate </a:t>
            </a:r>
            <a:r>
              <a:rPr lang="de-DE" dirty="0" err="1" smtClean="0"/>
              <a:t>developments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2003=100, CPI </a:t>
            </a:r>
            <a:r>
              <a:rPr lang="de-DE" dirty="0" err="1" smtClean="0"/>
              <a:t>deflated</a:t>
            </a:r>
            <a:r>
              <a:rPr lang="de-DE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graphicFrame>
        <p:nvGraphicFramePr>
          <p:cNvPr id="7" name="Diagrammplatzhalter 4"/>
          <p:cNvGraphicFramePr>
            <a:graphicFrameLocks noGrp="1"/>
          </p:cNvGraphicFramePr>
          <p:nvPr>
            <p:ph idx="1"/>
          </p:nvPr>
        </p:nvGraphicFramePr>
        <p:xfrm>
          <a:off x="544513" y="2192338"/>
          <a:ext cx="7913687" cy="391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platzhalt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de-DE" dirty="0" smtClean="0"/>
              <a:t>Source: IMF: International Financial </a:t>
            </a:r>
            <a:r>
              <a:rPr lang="de-DE" dirty="0" err="1" smtClean="0"/>
              <a:t>Statistics</a:t>
            </a:r>
            <a:r>
              <a:rPr lang="de-DE" dirty="0" smtClean="0"/>
              <a:t>, </a:t>
            </a:r>
            <a:r>
              <a:rPr lang="de-DE" dirty="0" err="1" smtClean="0"/>
              <a:t>wiiw</a:t>
            </a:r>
            <a:r>
              <a:rPr lang="de-DE" dirty="0" smtClean="0"/>
              <a:t> </a:t>
            </a:r>
            <a:r>
              <a:rPr lang="de-DE" dirty="0" err="1" smtClean="0"/>
              <a:t>calculation</a:t>
            </a:r>
            <a:r>
              <a:rPr lang="de-DE" dirty="0" smtClean="0"/>
              <a:t>. </a:t>
            </a:r>
            <a:endParaRPr lang="de-DE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96901"/>
            <a:ext cx="8585200" cy="711200"/>
          </a:xfrm>
        </p:spPr>
        <p:txBody>
          <a:bodyPr/>
          <a:lstStyle/>
          <a:p>
            <a:pPr algn="ctr"/>
            <a:r>
              <a:rPr lang="en-GB" dirty="0" smtClean="0"/>
              <a:t>What is at the root of the crisis in Europe? Why is EU more hit than other advanced economies?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600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765300"/>
            <a:ext cx="9144000" cy="4513580"/>
          </a:xfrm>
        </p:spPr>
        <p:txBody>
          <a:bodyPr/>
          <a:lstStyle/>
          <a:p>
            <a:pPr>
              <a:defRPr/>
            </a:pPr>
            <a:r>
              <a:rPr lang="en-GB" sz="1800" b="1" dirty="0" smtClean="0"/>
              <a:t>No-bail-out clause plus constitution of the ECB</a:t>
            </a:r>
            <a:r>
              <a:rPr lang="en-GB" sz="1800" dirty="0" smtClean="0"/>
              <a:t> makes the Euro-zone very vulnerable in times of very nervous financial markets; but the additional important ingredient is: </a:t>
            </a:r>
          </a:p>
          <a:p>
            <a:pPr>
              <a:defRPr/>
            </a:pPr>
            <a:r>
              <a:rPr lang="en-GB" sz="1800" dirty="0" smtClean="0"/>
              <a:t>Pronounced developments of </a:t>
            </a:r>
            <a:r>
              <a:rPr lang="en-GB" sz="1800" b="1" dirty="0" smtClean="0"/>
              <a:t>external imbalances within the Euro-zone</a:t>
            </a:r>
            <a:r>
              <a:rPr lang="en-GB" sz="1800" dirty="0" smtClean="0"/>
              <a:t>, driven by financial market integration and – mostly – </a:t>
            </a:r>
            <a:r>
              <a:rPr lang="en-GB" sz="1800" b="1" dirty="0" smtClean="0"/>
              <a:t>fast private sector debt accumulation</a:t>
            </a:r>
            <a:r>
              <a:rPr lang="en-GB" sz="1800" dirty="0" smtClean="0"/>
              <a:t> </a:t>
            </a:r>
          </a:p>
          <a:p>
            <a:pPr>
              <a:defRPr/>
            </a:pPr>
            <a:r>
              <a:rPr lang="en-GB" sz="1800" dirty="0" smtClean="0"/>
              <a:t>Policy-mechanisms to deal with these imbalances non-existent or in-effective: </a:t>
            </a:r>
            <a:r>
              <a:rPr lang="en-GB" sz="1800" b="1" dirty="0" smtClean="0"/>
              <a:t>no established crisis management mechanism</a:t>
            </a:r>
            <a:r>
              <a:rPr lang="en-GB" sz="1800" dirty="0" smtClean="0"/>
              <a:t> at EU/Euro level (ECB mandate, no pooling of debt responsibility; no fiscal stabilisation function); </a:t>
            </a:r>
            <a:r>
              <a:rPr lang="en-GB" sz="1800" b="1" dirty="0" smtClean="0"/>
              <a:t>financial markets</a:t>
            </a:r>
            <a:r>
              <a:rPr lang="en-GB" sz="1800" dirty="0" smtClean="0"/>
              <a:t> </a:t>
            </a:r>
            <a:r>
              <a:rPr lang="en-GB" sz="1800" b="1" dirty="0" smtClean="0"/>
              <a:t>insufficiently (and nationally) regulated</a:t>
            </a:r>
            <a:r>
              <a:rPr lang="en-GB" sz="1800" dirty="0" smtClean="0"/>
              <a:t>; </a:t>
            </a:r>
          </a:p>
          <a:p>
            <a:pPr>
              <a:defRPr/>
            </a:pPr>
            <a:r>
              <a:rPr lang="en-GB" sz="1800" b="1" dirty="0" smtClean="0"/>
              <a:t>real exchange rates diverge persistently </a:t>
            </a:r>
            <a:r>
              <a:rPr lang="en-GB" sz="1800" dirty="0" smtClean="0"/>
              <a:t>driven by capital inflows (interest rate convergence before the crisis); relative price adjustment very slow – hence, during the crisis, rebalancing through incomes;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6353" b="8132"/>
          <a:stretch>
            <a:fillRect/>
          </a:stretch>
        </p:blipFill>
        <p:spPr bwMode="auto">
          <a:xfrm>
            <a:off x="977033" y="2163048"/>
            <a:ext cx="7430230" cy="3595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1" name="Inhaltsplatzhalter 7"/>
          <p:cNvGraphicFramePr>
            <a:graphicFrameLocks noGrp="1"/>
          </p:cNvGraphicFramePr>
          <p:nvPr>
            <p:ph idx="1"/>
          </p:nvPr>
        </p:nvGraphicFramePr>
        <p:xfrm>
          <a:off x="528611" y="2170999"/>
          <a:ext cx="7913687" cy="3905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latin typeface="Arial" pitchFamily="34" charset="0"/>
              </a:rPr>
              <a:t>Relationship between pre-crisis credit growth and current account balances</a:t>
            </a:r>
          </a:p>
        </p:txBody>
      </p:sp>
      <p:sp>
        <p:nvSpPr>
          <p:cNvPr id="9" name="Inhaltsplatzhalter 4"/>
          <p:cNvSpPr>
            <a:spLocks noGrp="1"/>
          </p:cNvSpPr>
          <p:nvPr>
            <p:ph idx="10"/>
          </p:nvPr>
        </p:nvSpPr>
        <p:spPr>
          <a:xfrm>
            <a:off x="554927" y="6260085"/>
            <a:ext cx="6979729" cy="374078"/>
          </a:xfrm>
        </p:spPr>
        <p:txBody>
          <a:bodyPr/>
          <a:lstStyle/>
          <a:p>
            <a:r>
              <a:rPr lang="de-DE" i="1" dirty="0" smtClean="0"/>
              <a:t>Source: </a:t>
            </a:r>
            <a:r>
              <a:rPr lang="en-US" dirty="0" smtClean="0"/>
              <a:t>IMF World Economic Outlook.</a:t>
            </a:r>
            <a:endParaRPr lang="de-DE" dirty="0"/>
          </a:p>
        </p:txBody>
      </p:sp>
      <p:sp>
        <p:nvSpPr>
          <p:cNvPr id="19" name="Textfeld 6"/>
          <p:cNvSpPr txBox="1"/>
          <p:nvPr/>
        </p:nvSpPr>
        <p:spPr>
          <a:xfrm>
            <a:off x="658460" y="2752973"/>
            <a:ext cx="295275" cy="21526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vert270"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b="1" dirty="0" err="1"/>
              <a:t>average</a:t>
            </a:r>
            <a:r>
              <a:rPr lang="de-DE" sz="1100" b="1" dirty="0"/>
              <a:t> CA/GDP 2004-2007</a:t>
            </a:r>
          </a:p>
        </p:txBody>
      </p:sp>
      <p:sp>
        <p:nvSpPr>
          <p:cNvPr id="20" name="Textfeld 8"/>
          <p:cNvSpPr txBox="1"/>
          <p:nvPr/>
        </p:nvSpPr>
        <p:spPr>
          <a:xfrm>
            <a:off x="2109237" y="5716738"/>
            <a:ext cx="4286250" cy="3714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100" b="1" dirty="0"/>
              <a:t>Change in  </a:t>
            </a:r>
            <a:r>
              <a:rPr lang="de-DE" sz="1100" b="1" dirty="0" err="1"/>
              <a:t>credit</a:t>
            </a:r>
            <a:r>
              <a:rPr lang="de-DE" sz="1100" b="1" dirty="0"/>
              <a:t>/GDP 2004-2007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auto">
          <a:xfrm>
            <a:off x="506321" y="1579418"/>
            <a:ext cx="8191815" cy="3725613"/>
          </a:xfrm>
          <a:prstGeom prst="rect">
            <a:avLst/>
          </a:prstGeom>
          <a:solidFill>
            <a:srgbClr val="FFFFFF"/>
          </a:solidFill>
          <a:ln w="9525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de-DE" sz="2400" b="0" i="0" u="none" strike="noStrike" cap="none" normalizeH="0" baseline="0" smtClean="0">
              <a:ln>
                <a:noFill/>
              </a:ln>
              <a:solidFill>
                <a:srgbClr val="808080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1104899"/>
            <a:ext cx="7908226" cy="711201"/>
          </a:xfrm>
        </p:spPr>
        <p:txBody>
          <a:bodyPr/>
          <a:lstStyle/>
          <a:p>
            <a:r>
              <a:rPr lang="en-GB" dirty="0" smtClean="0"/>
              <a:t>Structural features: European and other EMEs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725474" y="2192338"/>
          <a:ext cx="7745950" cy="2800635"/>
        </p:xfrm>
        <a:graphic>
          <a:graphicData uri="http://schemas.openxmlformats.org/drawingml/2006/table">
            <a:tbl>
              <a:tblPr/>
              <a:tblGrid>
                <a:gridCol w="2980864"/>
                <a:gridCol w="794181"/>
                <a:gridCol w="794181"/>
                <a:gridCol w="794181"/>
                <a:gridCol w="794181"/>
                <a:gridCol w="794181"/>
                <a:gridCol w="794181"/>
              </a:tblGrid>
              <a:tr h="34682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LATAM-8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ASIA-6</a:t>
                      </a:r>
                      <a:endParaRPr lang="en-GB" sz="1200" b="1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MENA-6</a:t>
                      </a:r>
                      <a:endParaRPr lang="en-GB" sz="1200" b="1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CE-5</a:t>
                      </a:r>
                      <a:endParaRPr lang="en-GB" sz="1200" b="1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EU-COH</a:t>
                      </a:r>
                      <a:endParaRPr lang="en-GB" sz="1200" b="1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B-SEE</a:t>
                      </a:r>
                      <a:endParaRPr lang="en-GB" sz="1200" b="1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4349">
                <a:tc>
                  <a:txBody>
                    <a:bodyPr/>
                    <a:lstStyle/>
                    <a:p>
                      <a:pPr marL="0" algn="l" fontAlgn="b"/>
                      <a:r>
                        <a:rPr lang="en-GB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Credit/GDP, change from 2004 to 2008 (percentage points)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15.85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-8.97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7.02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6.68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56.88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39.21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0763">
                <a:tc>
                  <a:txBody>
                    <a:bodyPr/>
                    <a:lstStyle/>
                    <a:p>
                      <a:pPr marL="0" algn="l" fontAlgn="b"/>
                      <a:r>
                        <a:rPr lang="en-GB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Real interest rate average, 2005-2007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4.33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3.17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-0.09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1.10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-3.10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-0.26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0763">
                <a:tc>
                  <a:txBody>
                    <a:bodyPr/>
                    <a:lstStyle/>
                    <a:p>
                      <a:pPr marL="0" algn="l" fontAlgn="b"/>
                      <a:r>
                        <a:rPr lang="en-GB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Current account balance/GDP, 2007 (%)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0.14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3.35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-1.42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-4.88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-10.09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-15.21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0763">
                <a:tc>
                  <a:txBody>
                    <a:bodyPr/>
                    <a:lstStyle/>
                    <a:p>
                      <a:pPr marL="0" algn="l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Gross external debt, 2009 (% of GDP)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20.8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34.8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20.9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62.7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229.6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80.4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7175">
                <a:tc>
                  <a:txBody>
                    <a:bodyPr/>
                    <a:lstStyle/>
                    <a:p>
                      <a:pPr marL="0" algn="l" fontAlgn="b"/>
                      <a:r>
                        <a:rPr lang="en-GB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GDP growth, 2008-2010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3.82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3.47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5.38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0.50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-1.67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-1.55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i="1" dirty="0" smtClean="0"/>
              <a:t>Source</a:t>
            </a:r>
            <a:r>
              <a:rPr lang="en-GB" dirty="0" smtClean="0"/>
              <a:t>:  wiiw calculations. </a:t>
            </a:r>
            <a:endParaRPr lang="en-GB" dirty="0"/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72575" y="2675186"/>
            <a:ext cx="7821521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 Verbindung 8"/>
          <p:cNvCxnSpPr/>
          <p:nvPr/>
        </p:nvCxnSpPr>
        <p:spPr bwMode="auto">
          <a:xfrm>
            <a:off x="658721" y="5109800"/>
            <a:ext cx="7821521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auto">
          <a:xfrm>
            <a:off x="534896" y="1893743"/>
            <a:ext cx="8191815" cy="4126057"/>
          </a:xfrm>
          <a:prstGeom prst="rect">
            <a:avLst/>
          </a:prstGeom>
          <a:solidFill>
            <a:srgbClr val="FFFFFF"/>
          </a:solidFill>
          <a:ln w="9525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de-DE" sz="2400" b="0" i="0" u="none" strike="noStrike" cap="none" normalizeH="0" baseline="0" smtClean="0">
              <a:ln>
                <a:noFill/>
              </a:ln>
              <a:solidFill>
                <a:srgbClr val="808080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787399"/>
            <a:ext cx="7908226" cy="990601"/>
          </a:xfrm>
        </p:spPr>
        <p:txBody>
          <a:bodyPr/>
          <a:lstStyle/>
          <a:p>
            <a:r>
              <a:rPr lang="en-GB" dirty="0" smtClean="0"/>
              <a:t>Structural features: the role of exchange rate regimes ‘Fixers’ and ‘floaters’ amongst the CESEEs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725474" y="1838326"/>
          <a:ext cx="7085025" cy="3771896"/>
        </p:xfrm>
        <a:graphic>
          <a:graphicData uri="http://schemas.openxmlformats.org/drawingml/2006/table">
            <a:tbl>
              <a:tblPr/>
              <a:tblGrid>
                <a:gridCol w="4970624"/>
                <a:gridCol w="1013754"/>
                <a:gridCol w="1100647"/>
              </a:tblGrid>
              <a:tr h="47148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CESEE</a:t>
                      </a:r>
                      <a:r>
                        <a:rPr lang="en-GB" sz="1200" b="1" i="0" u="none" strike="noStrike" baseline="0" noProof="0" smtClean="0">
                          <a:solidFill>
                            <a:srgbClr val="000000"/>
                          </a:solidFill>
                          <a:latin typeface="Arial"/>
                        </a:rPr>
                        <a:t> float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CESEE fix</a:t>
                      </a:r>
                      <a:endParaRPr lang="en-GB" sz="1200" b="1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1487">
                <a:tc>
                  <a:txBody>
                    <a:bodyPr/>
                    <a:lstStyle/>
                    <a:p>
                      <a:pPr marL="0" algn="l" fontAlgn="b"/>
                      <a:r>
                        <a:rPr lang="en-GB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Credit/GDP, change from 2004 to 2008 (percentage points)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20.5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32.8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1487">
                <a:tc>
                  <a:txBody>
                    <a:bodyPr/>
                    <a:lstStyle/>
                    <a:p>
                      <a:pPr marL="0" algn="l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Real interest rate average, 2005-2007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-1.6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1487">
                <a:tc>
                  <a:txBody>
                    <a:bodyPr/>
                    <a:lstStyle/>
                    <a:p>
                      <a:pPr marL="0" algn="l" fontAlgn="b"/>
                      <a:r>
                        <a:rPr lang="en-GB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Current account balance/GDP, 2007 (%)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-6.6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-11.8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1487">
                <a:tc>
                  <a:txBody>
                    <a:bodyPr/>
                    <a:lstStyle/>
                    <a:p>
                      <a:pPr marL="0" algn="l" fontAlgn="b"/>
                      <a:r>
                        <a:rPr lang="en-GB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Gross external debt, 2009 (% of GDP)</a:t>
                      </a:r>
                      <a:endParaRPr lang="en-GB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78.8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95.6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14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noProof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GDP-growth, 2008-2010</a:t>
                      </a:r>
                      <a:endParaRPr lang="en-GB" sz="1200" b="0" i="0" u="none" strike="noStrike" kern="1200" noProof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1.18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-1.78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14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FDI to finance and real estate sectors, 2007 (per cent of total FDI stock)</a:t>
                      </a:r>
                      <a:endParaRPr lang="en-GB" sz="1200" b="0" i="0" u="none" strike="noStrike" kern="1200" noProof="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26.5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kern="1200" noProof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40.2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14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Change in unemployment rate from 2007 to 2010 (percentage points)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/>
                      <a:r>
                        <a:rPr lang="en-GB" sz="1200" b="0" i="0" u="none" strike="noStrike" kern="1200" noProof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i="1" dirty="0" smtClean="0"/>
              <a:t>Source</a:t>
            </a:r>
            <a:r>
              <a:rPr lang="en-GB" dirty="0" smtClean="0"/>
              <a:t>:  wiiw calculations. </a:t>
            </a:r>
            <a:endParaRPr lang="en-GB" dirty="0"/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72575" y="2427536"/>
            <a:ext cx="7821521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Gerade Verbindung 8"/>
          <p:cNvCxnSpPr/>
          <p:nvPr/>
        </p:nvCxnSpPr>
        <p:spPr bwMode="auto">
          <a:xfrm>
            <a:off x="687296" y="5824175"/>
            <a:ext cx="7821521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GDP </a:t>
            </a:r>
            <a:r>
              <a:rPr lang="de-DE" dirty="0" err="1" smtClean="0"/>
              <a:t>development</a:t>
            </a:r>
            <a:r>
              <a:rPr lang="de-DE" dirty="0" smtClean="0"/>
              <a:t>, 2005-2012</a:t>
            </a:r>
            <a:br>
              <a:rPr lang="de-DE" dirty="0" smtClean="0"/>
            </a:br>
            <a:r>
              <a:rPr lang="de-DE" dirty="0" smtClean="0"/>
              <a:t>2008=100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graphicFrame>
        <p:nvGraphicFramePr>
          <p:cNvPr id="7" name="Diagrammplatzhalter 4"/>
          <p:cNvGraphicFramePr>
            <a:graphicFrameLocks noGrp="1"/>
          </p:cNvGraphicFramePr>
          <p:nvPr>
            <p:ph idx="1"/>
          </p:nvPr>
        </p:nvGraphicFramePr>
        <p:xfrm>
          <a:off x="544513" y="2192338"/>
          <a:ext cx="7913687" cy="391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platzhalt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Source: </a:t>
            </a:r>
            <a:r>
              <a:rPr lang="en-US" dirty="0" err="1" smtClean="0">
                <a:latin typeface="Arial" pitchFamily="34" charset="0"/>
              </a:rPr>
              <a:t>wiiw</a:t>
            </a:r>
            <a:r>
              <a:rPr lang="en-US" dirty="0" smtClean="0">
                <a:latin typeface="Arial" pitchFamily="34" charset="0"/>
              </a:rPr>
              <a:t> forecast and IMF World Economic Outlook, October 2010.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654658" y="351646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9E47"/>
                </a:solidFill>
              </a:rPr>
              <a:t>WB-6</a:t>
            </a:r>
            <a:endParaRPr lang="de-DE" sz="1800" dirty="0">
              <a:solidFill>
                <a:srgbClr val="009E47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960189" y="370506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C000"/>
                </a:solidFill>
              </a:rPr>
              <a:t>CE-5</a:t>
            </a:r>
            <a:endParaRPr lang="de-DE" sz="1800" dirty="0">
              <a:solidFill>
                <a:srgbClr val="FFC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964385" y="396877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2060"/>
                </a:solidFill>
              </a:rPr>
              <a:t>SEE-2</a:t>
            </a:r>
            <a:endParaRPr lang="de-DE" sz="1800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8918" y="428494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chemeClr val="accent5">
                    <a:lumMod val="75000"/>
                  </a:schemeClr>
                </a:solidFill>
              </a:rPr>
              <a:t>B-3</a:t>
            </a:r>
            <a:endParaRPr lang="de-DE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972724" y="407060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B0F0"/>
                </a:solidFill>
              </a:rPr>
              <a:t>EU-COH</a:t>
            </a:r>
            <a:endParaRPr lang="de-DE" sz="1800" dirty="0">
              <a:solidFill>
                <a:srgbClr val="00B0F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972724" y="310540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chemeClr val="accent2"/>
                </a:solidFill>
              </a:rPr>
              <a:t>LATAM-8</a:t>
            </a:r>
            <a:endParaRPr lang="de-DE" sz="1800" dirty="0">
              <a:solidFill>
                <a:schemeClr val="accent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979074" y="287045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9933FF"/>
                </a:solidFill>
              </a:rPr>
              <a:t>ASIA-6</a:t>
            </a:r>
            <a:endParaRPr lang="de-DE" sz="1800" dirty="0">
              <a:solidFill>
                <a:srgbClr val="9933FF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966374" y="332130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TR</a:t>
            </a: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GDP </a:t>
            </a:r>
            <a:r>
              <a:rPr lang="de-DE" dirty="0" err="1" smtClean="0"/>
              <a:t>development</a:t>
            </a:r>
            <a:r>
              <a:rPr lang="de-DE" dirty="0" smtClean="0"/>
              <a:t>, 2005-2012</a:t>
            </a:r>
            <a:br>
              <a:rPr lang="de-DE" dirty="0" smtClean="0"/>
            </a:br>
            <a:r>
              <a:rPr lang="de-DE" dirty="0" smtClean="0"/>
              <a:t>2008=100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graphicFrame>
        <p:nvGraphicFramePr>
          <p:cNvPr id="7" name="Diagrammplatzhalter 4"/>
          <p:cNvGraphicFramePr>
            <a:graphicFrameLocks noGrp="1"/>
          </p:cNvGraphicFramePr>
          <p:nvPr>
            <p:ph idx="1"/>
          </p:nvPr>
        </p:nvGraphicFramePr>
        <p:xfrm>
          <a:off x="544513" y="2192338"/>
          <a:ext cx="7913687" cy="391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platzhalt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Source: </a:t>
            </a:r>
            <a:r>
              <a:rPr lang="en-US" dirty="0" err="1" smtClean="0">
                <a:latin typeface="Arial" pitchFamily="34" charset="0"/>
              </a:rPr>
              <a:t>wiiw</a:t>
            </a:r>
            <a:r>
              <a:rPr lang="en-US" dirty="0" smtClean="0">
                <a:latin typeface="Arial" pitchFamily="34" charset="0"/>
              </a:rPr>
              <a:t> forecast and IMF World Economic Outlook, October 2010.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654658" y="351646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9E47"/>
                </a:solidFill>
              </a:rPr>
              <a:t>WB-6</a:t>
            </a:r>
            <a:endParaRPr lang="de-DE" sz="1800" dirty="0">
              <a:solidFill>
                <a:srgbClr val="009E47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960189" y="370506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C000"/>
                </a:solidFill>
              </a:rPr>
              <a:t>CE-5</a:t>
            </a:r>
            <a:endParaRPr lang="de-DE" sz="1800" dirty="0">
              <a:solidFill>
                <a:srgbClr val="FFC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964385" y="396877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2060"/>
                </a:solidFill>
              </a:rPr>
              <a:t>SEE-2</a:t>
            </a:r>
            <a:endParaRPr lang="de-DE" sz="1800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8918" y="428494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chemeClr val="accent5">
                    <a:lumMod val="75000"/>
                  </a:schemeClr>
                </a:solidFill>
              </a:rPr>
              <a:t>B-3</a:t>
            </a:r>
            <a:endParaRPr lang="de-DE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972724" y="407060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B0F0"/>
                </a:solidFill>
              </a:rPr>
              <a:t>EU-COH</a:t>
            </a:r>
            <a:endParaRPr lang="de-DE" sz="1800" dirty="0">
              <a:solidFill>
                <a:srgbClr val="00B0F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972724" y="310540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chemeClr val="accent2"/>
                </a:solidFill>
              </a:rPr>
              <a:t>LATAM-8</a:t>
            </a:r>
            <a:endParaRPr lang="de-DE" sz="1800" dirty="0">
              <a:solidFill>
                <a:schemeClr val="accent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979074" y="287045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9933FF"/>
                </a:solidFill>
              </a:rPr>
              <a:t>ASIA-6</a:t>
            </a:r>
            <a:endParaRPr lang="de-DE" sz="1800" dirty="0">
              <a:solidFill>
                <a:srgbClr val="9933FF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966374" y="332130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TR</a:t>
            </a: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126828" y="30052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92D050"/>
                </a:solidFill>
              </a:rPr>
              <a:t>MENA-6</a:t>
            </a:r>
            <a:endParaRPr lang="de-DE" sz="1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</a:rPr>
              <a:t>General government gross debt</a:t>
            </a:r>
            <a:r>
              <a:rPr lang="en-US" sz="2400" dirty="0" smtClean="0">
                <a:latin typeface="Arial" pitchFamily="34" charset="0"/>
              </a:rPr>
              <a:t> 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(% of GDP), 1995-2010 </a:t>
            </a:r>
          </a:p>
        </p:txBody>
      </p:sp>
      <p:pic>
        <p:nvPicPr>
          <p:cNvPr id="66563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191" y="1828786"/>
            <a:ext cx="4774567" cy="4453201"/>
          </a:xfrm>
          <a:noFill/>
        </p:spPr>
      </p:pic>
      <p:sp>
        <p:nvSpPr>
          <p:cNvPr id="4" name="Inhaltsplatzhalt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de-DE" i="1" dirty="0" smtClean="0"/>
              <a:t>Source:  </a:t>
            </a:r>
            <a:r>
              <a:rPr lang="de-DE" dirty="0" smtClean="0"/>
              <a:t>IMF World </a:t>
            </a:r>
            <a:r>
              <a:rPr lang="de-DE" dirty="0" err="1" smtClean="0"/>
              <a:t>Economic</a:t>
            </a:r>
            <a:r>
              <a:rPr lang="de-DE" dirty="0" smtClean="0"/>
              <a:t> Outlook.</a:t>
            </a:r>
            <a:endParaRPr lang="de-DE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528638" y="804863"/>
            <a:ext cx="7908226" cy="837409"/>
          </a:xfrm>
          <a:noFill/>
        </p:spPr>
        <p:txBody>
          <a:bodyPr>
            <a:spAutoFit/>
          </a:bodyPr>
          <a:lstStyle/>
          <a:p>
            <a:r>
              <a:rPr lang="en-GB" dirty="0" smtClean="0"/>
              <a:t>Unemployment at high levels</a:t>
            </a:r>
            <a:br>
              <a:rPr lang="en-GB" dirty="0" smtClean="0"/>
            </a:br>
            <a:r>
              <a:rPr lang="en-GB" sz="1800" dirty="0" smtClean="0"/>
              <a:t>registered unemployment rates in %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603890" y="2227964"/>
          <a:ext cx="7913687" cy="3916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Inhaltsplatzhalter 7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de-DE" i="1" dirty="0" smtClean="0">
                <a:solidFill>
                  <a:schemeClr val="tx1"/>
                </a:solidFill>
              </a:rPr>
              <a:t>Source: </a:t>
            </a:r>
            <a:r>
              <a:rPr lang="de-DE" dirty="0" smtClean="0">
                <a:solidFill>
                  <a:schemeClr val="tx1"/>
                </a:solidFill>
              </a:rPr>
              <a:t>wiiw </a:t>
            </a:r>
            <a:r>
              <a:rPr lang="de-DE" dirty="0" err="1" smtClean="0">
                <a:solidFill>
                  <a:schemeClr val="tx1"/>
                </a:solidFill>
              </a:rPr>
              <a:t>Monthly</a:t>
            </a:r>
            <a:r>
              <a:rPr lang="de-DE" dirty="0" smtClean="0">
                <a:solidFill>
                  <a:schemeClr val="tx1"/>
                </a:solidFill>
              </a:rPr>
              <a:t> Database.</a:t>
            </a:r>
          </a:p>
        </p:txBody>
      </p:sp>
      <p:sp>
        <p:nvSpPr>
          <p:cNvPr id="7" name="Textfeld 1"/>
          <p:cNvSpPr txBox="1"/>
          <p:nvPr/>
        </p:nvSpPr>
        <p:spPr>
          <a:xfrm>
            <a:off x="7539052" y="3105150"/>
            <a:ext cx="1242639" cy="4953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dirty="0" err="1" smtClean="0">
                <a:solidFill>
                  <a:schemeClr val="tx1"/>
                </a:solidFill>
              </a:rPr>
              <a:t>Latvia</a:t>
            </a:r>
            <a:endParaRPr lang="de-DE" sz="1800" b="1" dirty="0" smtClean="0">
              <a:solidFill>
                <a:schemeClr val="tx1"/>
              </a:solidFill>
            </a:endParaRPr>
          </a:p>
          <a:p>
            <a:r>
              <a:rPr lang="de-DE" sz="1800" b="1" dirty="0" err="1" smtClean="0">
                <a:solidFill>
                  <a:schemeClr val="tx1"/>
                </a:solidFill>
              </a:rPr>
              <a:t>Lithuania</a:t>
            </a:r>
            <a:endParaRPr lang="de-DE" sz="1800" b="1" dirty="0">
              <a:solidFill>
                <a:schemeClr val="tx1"/>
              </a:solidFill>
            </a:endParaRPr>
          </a:p>
        </p:txBody>
      </p:sp>
      <p:sp>
        <p:nvSpPr>
          <p:cNvPr id="9" name="Textfeld 1"/>
          <p:cNvSpPr txBox="1"/>
          <p:nvPr/>
        </p:nvSpPr>
        <p:spPr>
          <a:xfrm>
            <a:off x="7586677" y="4953000"/>
            <a:ext cx="2385998" cy="4953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dirty="0" smtClean="0">
                <a:solidFill>
                  <a:schemeClr val="tx1"/>
                </a:solidFill>
              </a:rPr>
              <a:t>Romania</a:t>
            </a:r>
            <a:endParaRPr lang="de-DE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auto">
          <a:xfrm>
            <a:off x="675861" y="1733384"/>
            <a:ext cx="7943353" cy="4333461"/>
          </a:xfrm>
          <a:prstGeom prst="rect">
            <a:avLst/>
          </a:prstGeom>
          <a:solidFill>
            <a:srgbClr val="FFFFFF"/>
          </a:solidFill>
          <a:ln w="9525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de-DE" sz="2400" b="0" i="0" u="none" strike="noStrike" cap="none" normalizeH="0" baseline="0" smtClean="0">
              <a:ln>
                <a:noFill/>
              </a:ln>
              <a:solidFill>
                <a:srgbClr val="808080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817563"/>
            <a:ext cx="7908226" cy="1143000"/>
          </a:xfrm>
        </p:spPr>
        <p:txBody>
          <a:bodyPr/>
          <a:lstStyle/>
          <a:p>
            <a:r>
              <a:rPr lang="de-DE" dirty="0" smtClean="0"/>
              <a:t>Indicators - country groups: Pop, GDP, GDP per capita 2008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922352" y="1979871"/>
          <a:ext cx="7362907" cy="3959753"/>
        </p:xfrm>
        <a:graphic>
          <a:graphicData uri="http://schemas.openxmlformats.org/drawingml/2006/table">
            <a:tbl>
              <a:tblPr/>
              <a:tblGrid>
                <a:gridCol w="933327"/>
                <a:gridCol w="1285916"/>
                <a:gridCol w="1285916"/>
                <a:gridCol w="1285916"/>
                <a:gridCol w="1285916"/>
                <a:gridCol w="1285916"/>
              </a:tblGrid>
              <a:tr h="58722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Population, total (</a:t>
                      </a:r>
                      <a:r>
                        <a:rPr lang="de-DE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mn</a:t>
                      </a: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GDP </a:t>
                      </a:r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(USD </a:t>
                      </a:r>
                      <a:r>
                        <a:rPr lang="de-DE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bn</a:t>
                      </a: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GDP, PPP </a:t>
                      </a:r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(USD</a:t>
                      </a:r>
                      <a:r>
                        <a:rPr lang="de-DE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de-DE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bn</a:t>
                      </a: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GDP </a:t>
                      </a:r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per </a:t>
                      </a:r>
                      <a:r>
                        <a:rPr lang="de-DE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capita</a:t>
                      </a: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(USD)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GDP, PPP </a:t>
                      </a:r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per </a:t>
                      </a:r>
                      <a:r>
                        <a:rPr lang="de-DE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capita</a:t>
                      </a: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de-DE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(USD)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77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474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LATAM-8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445.673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3682.786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5253.562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8263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11788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77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ASIA-6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460.701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2102.759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3478.175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4564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7550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77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MENA-6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154.048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399.710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844.183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2595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5480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77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EU-COH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71.841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2462.928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2304.365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34283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32076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77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66.016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1051.935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1352.786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15934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20492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77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SEE-2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29.137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251.896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429.674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8645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14747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77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B-3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6.965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104.495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137.463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15003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19737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77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21.364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163.707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263.539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7663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12335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77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Turkey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73.914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730.337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1039.858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9881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14068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778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B-SEE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57.466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520.098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830.676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9050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14455</a:t>
                      </a:r>
                    </a:p>
                  </a:txBody>
                  <a:tcPr marL="9525" marR="72000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Inhaltsplatzhalt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de-DE" i="1" dirty="0" smtClean="0"/>
              <a:t>Source:  </a:t>
            </a:r>
            <a:r>
              <a:rPr lang="de-DE" dirty="0" smtClean="0">
                <a:latin typeface="Arial" pitchFamily="34" charset="0"/>
              </a:rPr>
              <a:t>World Bank,  World </a:t>
            </a:r>
            <a:r>
              <a:rPr lang="de-DE" dirty="0" err="1" smtClean="0">
                <a:latin typeface="Arial" pitchFamily="34" charset="0"/>
              </a:rPr>
              <a:t>Databank</a:t>
            </a:r>
            <a:r>
              <a:rPr lang="de-DE" dirty="0" smtClean="0">
                <a:latin typeface="Arial" pitchFamily="34" charset="0"/>
              </a:rPr>
              <a:t>, </a:t>
            </a:r>
            <a:r>
              <a:rPr lang="de-DE" dirty="0" err="1" smtClean="0">
                <a:latin typeface="Arial" pitchFamily="34" charset="0"/>
              </a:rPr>
              <a:t>wiiw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calculation</a:t>
            </a:r>
            <a:r>
              <a:rPr lang="de-DE" dirty="0" smtClean="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96901"/>
            <a:ext cx="8585200" cy="711200"/>
          </a:xfrm>
        </p:spPr>
        <p:txBody>
          <a:bodyPr/>
          <a:lstStyle/>
          <a:p>
            <a:pPr algn="ctr"/>
            <a:r>
              <a:rPr lang="en-GB" sz="2800" dirty="0" smtClean="0"/>
              <a:t>Current state of the crisis in Europe </a:t>
            </a:r>
            <a:br>
              <a:rPr lang="en-GB" sz="2800" dirty="0" smtClean="0"/>
            </a:br>
            <a:r>
              <a:rPr lang="en-GB" sz="2600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4200" y="1485900"/>
            <a:ext cx="8077200" cy="4792980"/>
          </a:xfrm>
        </p:spPr>
        <p:txBody>
          <a:bodyPr/>
          <a:lstStyle/>
          <a:p>
            <a:pPr>
              <a:defRPr/>
            </a:pPr>
            <a:r>
              <a:rPr lang="en-GB" sz="1800" b="1" dirty="0" smtClean="0"/>
              <a:t>Banks very weak</a:t>
            </a:r>
            <a:r>
              <a:rPr lang="en-GB" sz="1800" dirty="0" smtClean="0"/>
              <a:t>; no effective re-capitalisation; </a:t>
            </a:r>
            <a:r>
              <a:rPr lang="en-GB" sz="1800" b="1" dirty="0" smtClean="0"/>
              <a:t>implicit  liability of states</a:t>
            </a:r>
            <a:r>
              <a:rPr lang="en-GB" sz="1800" dirty="0" smtClean="0"/>
              <a:t> – </a:t>
            </a:r>
            <a:r>
              <a:rPr lang="en-GB" sz="1800" b="1" dirty="0" smtClean="0"/>
              <a:t>sovereign debt</a:t>
            </a:r>
            <a:r>
              <a:rPr lang="en-GB" sz="1800" dirty="0" smtClean="0"/>
              <a:t> problem and </a:t>
            </a:r>
            <a:r>
              <a:rPr lang="en-GB" sz="1800" b="1" dirty="0" smtClean="0"/>
              <a:t>feed-back processes</a:t>
            </a:r>
            <a:r>
              <a:rPr lang="en-GB" sz="1800" dirty="0" smtClean="0"/>
              <a:t>; national segmentation of responsibility and differentiated vulnerability of countries persists – very slow move towards some ‘mutualisation of debt’</a:t>
            </a:r>
          </a:p>
          <a:p>
            <a:pPr>
              <a:defRPr/>
            </a:pPr>
            <a:r>
              <a:rPr lang="en-GB" sz="1800" b="1" dirty="0" smtClean="0"/>
              <a:t>Austerity in fiscal policies, deleveraging processes (corporate, households, banks) generate stagnation</a:t>
            </a:r>
            <a:r>
              <a:rPr lang="en-GB" sz="1800" dirty="0" smtClean="0"/>
              <a:t>; sustainability of debt of both private and public sectors judged (by markets) as unresolved; </a:t>
            </a:r>
            <a:r>
              <a:rPr lang="en-GB" sz="1800" b="1" dirty="0" smtClean="0"/>
              <a:t>banking and sovereign debt crisis could further escalate</a:t>
            </a:r>
            <a:r>
              <a:rPr lang="en-GB" sz="2000" dirty="0" smtClean="0"/>
              <a:t> </a:t>
            </a:r>
          </a:p>
          <a:p>
            <a:pPr>
              <a:defRPr/>
            </a:pPr>
            <a:r>
              <a:rPr lang="en-GB" sz="2000" b="1" dirty="0" smtClean="0"/>
              <a:t>Any resolution in sight?</a:t>
            </a:r>
          </a:p>
          <a:p>
            <a:pPr>
              <a:defRPr/>
            </a:pPr>
            <a:endParaRPr lang="en-GB" sz="1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469901"/>
            <a:ext cx="7981378" cy="68579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sz="2800" b="1" dirty="0" smtClean="0"/>
              <a:t>Policy master-plan?</a:t>
            </a:r>
            <a:br>
              <a:rPr lang="en-GB" sz="2800" b="1" dirty="0" smtClean="0"/>
            </a:b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4513" y="1498600"/>
            <a:ext cx="7913687" cy="4780280"/>
          </a:xfrm>
        </p:spPr>
        <p:txBody>
          <a:bodyPr/>
          <a:lstStyle/>
          <a:p>
            <a:pPr>
              <a:defRPr/>
            </a:pPr>
            <a:r>
              <a:rPr lang="en-GB" sz="1800" b="1" dirty="0" smtClean="0"/>
              <a:t>Exclusive focus on fiscal consolidation</a:t>
            </a:r>
            <a:r>
              <a:rPr lang="en-GB" sz="1800" dirty="0" smtClean="0"/>
              <a:t>: Germany sees this as a pre-condition for any move towards joint action/mutualisation on the debt problem and widening ECB’s mandate – focus to bring long-term public debt ratios down (constitutional amendments; tightening of fiscal control)</a:t>
            </a:r>
          </a:p>
          <a:p>
            <a:pPr>
              <a:defRPr/>
            </a:pPr>
            <a:r>
              <a:rPr lang="en-GB" sz="1800" b="1" dirty="0" smtClean="0"/>
              <a:t>Recapitalisation of banks</a:t>
            </a:r>
            <a:r>
              <a:rPr lang="en-GB" sz="1800" dirty="0" smtClean="0"/>
              <a:t> asked for, but happens through shrinkage of balance sheets – credit crunch</a:t>
            </a:r>
          </a:p>
          <a:p>
            <a:pPr>
              <a:defRPr/>
            </a:pPr>
            <a:r>
              <a:rPr lang="en-GB" sz="1800" dirty="0" smtClean="0"/>
              <a:t>Some moves towards EU-wide regulatory and supervisory bodies; but lacking teeth so far; </a:t>
            </a:r>
            <a:r>
              <a:rPr lang="en-GB" sz="1800" b="1" dirty="0" smtClean="0"/>
              <a:t>in the short-run</a:t>
            </a:r>
            <a:r>
              <a:rPr lang="en-GB" sz="1800" dirty="0" smtClean="0"/>
              <a:t> more </a:t>
            </a:r>
            <a:r>
              <a:rPr lang="en-GB" sz="1800" b="1" dirty="0" smtClean="0"/>
              <a:t>national segmentation of banking</a:t>
            </a:r>
          </a:p>
          <a:p>
            <a:pPr>
              <a:defRPr/>
            </a:pPr>
            <a:r>
              <a:rPr lang="en-GB" sz="1800" dirty="0" smtClean="0"/>
              <a:t>Measures to </a:t>
            </a:r>
            <a:r>
              <a:rPr lang="en-GB" sz="1800" b="1" dirty="0" smtClean="0"/>
              <a:t>monitor development of competitiveness</a:t>
            </a:r>
            <a:r>
              <a:rPr lang="en-GB" sz="1800" dirty="0" smtClean="0"/>
              <a:t> in the future; details to be worked out; unlikely to be very effective </a:t>
            </a:r>
          </a:p>
          <a:p>
            <a:pPr>
              <a:defRPr/>
            </a:pPr>
            <a:r>
              <a:rPr lang="en-GB" sz="1800" dirty="0" smtClean="0"/>
              <a:t> </a:t>
            </a:r>
            <a:r>
              <a:rPr lang="en-GB" sz="1800" b="1" dirty="0" smtClean="0"/>
              <a:t>No growth strategy</a:t>
            </a:r>
            <a:r>
              <a:rPr lang="en-GB" sz="1800" dirty="0" smtClean="0"/>
              <a:t>, except lip-service to change revenue and expenditure structures in ‘growth enhancing’ manner; plus liberalisation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508001"/>
            <a:ext cx="7981378" cy="1092200"/>
          </a:xfrm>
        </p:spPr>
        <p:txBody>
          <a:bodyPr/>
          <a:lstStyle/>
          <a:p>
            <a:pPr algn="ctr"/>
            <a:r>
              <a:rPr lang="en-GB" sz="2800" dirty="0" smtClean="0"/>
              <a:t>Is the Euro-zone going to pull through? In which shape?</a:t>
            </a:r>
            <a:br>
              <a:rPr lang="en-GB" sz="2800" dirty="0" smtClean="0"/>
            </a:b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7800" y="1498600"/>
            <a:ext cx="8788399" cy="4780280"/>
          </a:xfrm>
        </p:spPr>
        <p:txBody>
          <a:bodyPr/>
          <a:lstStyle/>
          <a:p>
            <a:pPr>
              <a:defRPr/>
            </a:pPr>
            <a:r>
              <a:rPr lang="en-GB" sz="1800" b="1" dirty="0" smtClean="0"/>
              <a:t>Economic issues</a:t>
            </a:r>
            <a:r>
              <a:rPr lang="en-GB" sz="1800" dirty="0" smtClean="0"/>
              <a:t>:</a:t>
            </a:r>
          </a:p>
          <a:p>
            <a:pPr>
              <a:buNone/>
              <a:defRPr/>
            </a:pPr>
            <a:r>
              <a:rPr lang="en-GB" sz="1800" dirty="0" smtClean="0"/>
              <a:t>	- recession(s) 2012/13; then medium-term stagnation/low growth</a:t>
            </a:r>
          </a:p>
          <a:p>
            <a:pPr>
              <a:buNone/>
              <a:defRPr/>
            </a:pPr>
            <a:r>
              <a:rPr lang="en-GB" sz="1800" dirty="0" smtClean="0"/>
              <a:t>	- unfolding of fiscal consolidation; widening of ECB activity – important transitory role; slow build-up of EFSF/ESM (role </a:t>
            </a:r>
            <a:r>
              <a:rPr lang="en-GB" sz="1800" dirty="0" err="1" smtClean="0"/>
              <a:t>vis</a:t>
            </a:r>
            <a:r>
              <a:rPr lang="en-GB" sz="1800" dirty="0" smtClean="0"/>
              <a:t>-a-</a:t>
            </a:r>
            <a:r>
              <a:rPr lang="en-GB" sz="1800" dirty="0" err="1" smtClean="0"/>
              <a:t>vis</a:t>
            </a:r>
            <a:r>
              <a:rPr lang="en-GB" sz="1800" dirty="0" smtClean="0"/>
              <a:t> banking system and sovereign debt); Greek default – contagion effects – ‘ring-fencing’; access to capital markets will remain/become very problematic for a range of countries (IT,SP,PO,GR,HU, Ro, IRL, ...); bank collapses and contagion a possibility </a:t>
            </a:r>
          </a:p>
          <a:p>
            <a:pPr>
              <a:defRPr/>
            </a:pPr>
            <a:r>
              <a:rPr lang="en-GB" sz="1800" b="1" dirty="0" smtClean="0"/>
              <a:t>Political issues</a:t>
            </a:r>
            <a:r>
              <a:rPr lang="en-GB" sz="1800" dirty="0" smtClean="0"/>
              <a:t>:</a:t>
            </a:r>
          </a:p>
          <a:p>
            <a:pPr>
              <a:buNone/>
              <a:defRPr/>
            </a:pPr>
            <a:r>
              <a:rPr lang="en-GB" sz="1800" dirty="0" smtClean="0"/>
              <a:t>	- How are polities going to react? </a:t>
            </a:r>
            <a:r>
              <a:rPr lang="en-GB" sz="1800" dirty="0" err="1" smtClean="0"/>
              <a:t>espec</a:t>
            </a:r>
            <a:r>
              <a:rPr lang="en-GB" sz="1800" dirty="0" smtClean="0"/>
              <a:t>. in high austerity countries</a:t>
            </a:r>
          </a:p>
          <a:p>
            <a:pPr>
              <a:buNone/>
              <a:defRPr/>
            </a:pPr>
            <a:r>
              <a:rPr lang="en-GB" sz="1800" dirty="0" smtClean="0"/>
              <a:t>	- Technocratic handling of the crisis; reaction against </a:t>
            </a:r>
            <a:r>
              <a:rPr lang="en-GB" sz="1800" dirty="0" err="1" smtClean="0"/>
              <a:t>MerkMontozy</a:t>
            </a:r>
            <a:r>
              <a:rPr lang="en-GB" sz="1800" dirty="0" smtClean="0"/>
              <a:t>; tensions in and towards inter-governmental processes; reactions in national polities and parliaments; field for populist/nationalist parties; little debate on alternative strategies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558801"/>
            <a:ext cx="7981378" cy="673100"/>
          </a:xfrm>
        </p:spPr>
        <p:txBody>
          <a:bodyPr/>
          <a:lstStyle/>
          <a:p>
            <a:pPr algn="ctr"/>
            <a:r>
              <a:rPr lang="en-GB" sz="2800" dirty="0" smtClean="0"/>
              <a:t>The predicament of Europe’s ‘periphery’ </a:t>
            </a:r>
            <a:br>
              <a:rPr lang="en-GB" sz="2800" dirty="0" smtClean="0"/>
            </a:b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1562100"/>
            <a:ext cx="8813800" cy="4716780"/>
          </a:xfrm>
        </p:spPr>
        <p:txBody>
          <a:bodyPr/>
          <a:lstStyle/>
          <a:p>
            <a:pPr>
              <a:defRPr/>
            </a:pPr>
            <a:r>
              <a:rPr lang="en-GB" sz="1800" dirty="0" smtClean="0"/>
              <a:t>In many countries (Southern and Eastern periphery) </a:t>
            </a:r>
            <a:r>
              <a:rPr lang="en-GB" sz="1800" b="1" dirty="0" smtClean="0"/>
              <a:t>high debt levels of private sectors</a:t>
            </a:r>
            <a:r>
              <a:rPr lang="en-GB" sz="1800" dirty="0" smtClean="0"/>
              <a:t> (corporate and household sectors) – </a:t>
            </a:r>
            <a:r>
              <a:rPr lang="en-GB" sz="1800" b="1" dirty="0" smtClean="0"/>
              <a:t>deleveraging processes</a:t>
            </a:r>
            <a:r>
              <a:rPr lang="en-GB" sz="1800" dirty="0" smtClean="0"/>
              <a:t>; public sector debt has significantly increased </a:t>
            </a:r>
          </a:p>
          <a:p>
            <a:pPr>
              <a:defRPr/>
            </a:pPr>
            <a:r>
              <a:rPr lang="en-GB" sz="1800" b="1" dirty="0" smtClean="0"/>
              <a:t>Foreign banks in retrenchment</a:t>
            </a:r>
            <a:r>
              <a:rPr lang="en-GB" sz="1800" dirty="0" smtClean="0"/>
              <a:t> – credit constraints severe; cross-border banking goes through a process of re-nationalisation</a:t>
            </a:r>
          </a:p>
          <a:p>
            <a:pPr>
              <a:defRPr/>
            </a:pPr>
            <a:r>
              <a:rPr lang="en-GB" sz="1800" dirty="0" smtClean="0"/>
              <a:t>Current accounts adjust strongly – mechanisms different in fix- and flex-exchange rate countries; big differences across countries in underlying strength of export sector; in a range of economies strong legacy of </a:t>
            </a:r>
            <a:r>
              <a:rPr lang="en-GB" sz="1800" b="1" dirty="0" smtClean="0"/>
              <a:t>distorted tradable/non-tradable sector structures</a:t>
            </a:r>
          </a:p>
          <a:p>
            <a:pPr>
              <a:defRPr/>
            </a:pPr>
            <a:r>
              <a:rPr lang="en-GB" sz="1800" dirty="0" smtClean="0"/>
              <a:t>FDI and inward capital flows sharply down – </a:t>
            </a:r>
            <a:r>
              <a:rPr lang="en-GB" sz="1800" b="1" dirty="0" smtClean="0"/>
              <a:t>‘catching-up model</a:t>
            </a:r>
            <a:r>
              <a:rPr lang="en-GB" sz="1800" dirty="0" smtClean="0"/>
              <a:t>’ (‘downhill capital flows’) will have to be significantly </a:t>
            </a:r>
            <a:r>
              <a:rPr lang="en-GB" sz="1800" b="1" dirty="0" smtClean="0"/>
              <a:t>rethought</a:t>
            </a:r>
            <a:r>
              <a:rPr lang="en-GB" sz="1800" dirty="0" smtClean="0"/>
              <a:t> (stronger focus on industrial policy; emphasis on tradable sector; less reliance on fixed exch. regimes; EMU?)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8638" y="609601"/>
            <a:ext cx="7981378" cy="977900"/>
          </a:xfrm>
        </p:spPr>
        <p:txBody>
          <a:bodyPr/>
          <a:lstStyle/>
          <a:p>
            <a:pPr algn="ctr"/>
            <a:r>
              <a:rPr lang="en-US" b="1" dirty="0" smtClean="0"/>
              <a:t>Economic Integration and Emerging Economies: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general issues emerging from the crisis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4513" y="1739900"/>
            <a:ext cx="8231187" cy="4538980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International financial markets integration can strongly accentuate the possibility of external and internal imbalances</a:t>
            </a:r>
          </a:p>
          <a:p>
            <a:pPr>
              <a:defRPr/>
            </a:pPr>
            <a:r>
              <a:rPr lang="en-GB" sz="2000" dirty="0" smtClean="0"/>
              <a:t>Exchange rate regimes are very important in this context </a:t>
            </a:r>
          </a:p>
          <a:p>
            <a:pPr>
              <a:defRPr/>
            </a:pPr>
            <a:r>
              <a:rPr lang="en-GB" sz="2000" dirty="0" smtClean="0"/>
              <a:t>Catching-up processes can be seriously derailed due to the build-up of imbalances</a:t>
            </a:r>
          </a:p>
          <a:p>
            <a:pPr>
              <a:defRPr/>
            </a:pPr>
            <a:r>
              <a:rPr lang="en-GB" sz="2000" dirty="0" smtClean="0"/>
              <a:t>Impact on distorting economic structures (domestic savings behaviour, capital allocations across tradable/non-tradable sectors, asset prices, competitiveness – real exchange rates, etc.)</a:t>
            </a:r>
          </a:p>
          <a:p>
            <a:pPr>
              <a:defRPr/>
            </a:pPr>
            <a:r>
              <a:rPr lang="en-GB" sz="2000" dirty="0" smtClean="0"/>
              <a:t>The setting for catching-up economies in (EU)rope is special: affects not only EU members but also economies in the neighbourhood (e.g. Balkans)  </a:t>
            </a:r>
          </a:p>
          <a:p>
            <a:pPr>
              <a:defRPr/>
            </a:pPr>
            <a:endParaRPr lang="en-GB" sz="20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1079500"/>
            <a:ext cx="7981378" cy="868362"/>
          </a:xfrm>
        </p:spPr>
        <p:txBody>
          <a:bodyPr/>
          <a:lstStyle/>
          <a:p>
            <a:pPr algn="ctr"/>
            <a:r>
              <a:rPr lang="en-GB" dirty="0" smtClean="0"/>
              <a:t>The European integration model of catching-up</a:t>
            </a:r>
            <a:endParaRPr lang="de-DE" dirty="0" smtClean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44513" y="2133600"/>
            <a:ext cx="7913687" cy="4145280"/>
          </a:xfrm>
        </p:spPr>
        <p:txBody>
          <a:bodyPr/>
          <a:lstStyle/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US" sz="2000" dirty="0" smtClean="0">
                <a:latin typeface="Arial" pitchFamily="34" charset="0"/>
              </a:rPr>
              <a:t>targeted at </a:t>
            </a:r>
            <a:r>
              <a:rPr lang="en-US" sz="2000" b="1" dirty="0" smtClean="0">
                <a:latin typeface="Arial" pitchFamily="34" charset="0"/>
              </a:rPr>
              <a:t>‘deep integration’ with the EU/Euro area</a:t>
            </a:r>
            <a:endParaRPr lang="en-US" sz="2000" dirty="0" smtClean="0">
              <a:latin typeface="Arial" pitchFamily="34" charset="0"/>
            </a:endParaRPr>
          </a:p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US" sz="2000" dirty="0" smtClean="0">
                <a:latin typeface="Arial" pitchFamily="34" charset="0"/>
              </a:rPr>
              <a:t>associated with very far-reaching internal and </a:t>
            </a:r>
            <a:r>
              <a:rPr lang="en-US" sz="2000" b="1" dirty="0" smtClean="0">
                <a:latin typeface="Arial" pitchFamily="34" charset="0"/>
              </a:rPr>
              <a:t>external liberalization</a:t>
            </a:r>
            <a:r>
              <a:rPr lang="en-US" sz="2000" dirty="0" smtClean="0">
                <a:latin typeface="Arial" pitchFamily="34" charset="0"/>
              </a:rPr>
              <a:t> (trade, capital transactions, financial market integration, </a:t>
            </a:r>
            <a:r>
              <a:rPr lang="en-US" sz="2000" dirty="0" err="1" smtClean="0">
                <a:latin typeface="Arial" pitchFamily="34" charset="0"/>
              </a:rPr>
              <a:t>labour</a:t>
            </a:r>
            <a:r>
              <a:rPr lang="en-US" sz="2000" dirty="0" smtClean="0">
                <a:latin typeface="Arial" pitchFamily="34" charset="0"/>
              </a:rPr>
              <a:t> mobility)</a:t>
            </a:r>
          </a:p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US" sz="2000" b="1" dirty="0" smtClean="0">
                <a:latin typeface="Arial" pitchFamily="34" charset="0"/>
              </a:rPr>
              <a:t>benefits</a:t>
            </a:r>
            <a:r>
              <a:rPr lang="en-US" sz="2000" dirty="0" smtClean="0">
                <a:latin typeface="Arial" pitchFamily="34" charset="0"/>
              </a:rPr>
              <a:t>: ‘downhill’ capital inflows, trade integration, ‘technology’ transfer; institutional convergence</a:t>
            </a:r>
          </a:p>
          <a:p>
            <a:pPr marL="381000" indent="-381000">
              <a:lnSpc>
                <a:spcPct val="110000"/>
              </a:lnSpc>
              <a:spcBef>
                <a:spcPct val="20000"/>
              </a:spcBef>
            </a:pPr>
            <a:r>
              <a:rPr lang="en-US" sz="2000" dirty="0" smtClean="0">
                <a:latin typeface="Arial" pitchFamily="34" charset="0"/>
              </a:rPr>
              <a:t>the model worked - ‘convergence process’ – </a:t>
            </a:r>
            <a:r>
              <a:rPr lang="en-US" sz="2000" b="1" dirty="0" smtClean="0">
                <a:latin typeface="Arial" pitchFamily="34" charset="0"/>
              </a:rPr>
              <a:t>but  </a:t>
            </a:r>
            <a:r>
              <a:rPr lang="en-US" sz="2000" dirty="0" smtClean="0">
                <a:latin typeface="Arial" pitchFamily="34" charset="0"/>
              </a:rPr>
              <a:t>emergence of severe </a:t>
            </a:r>
            <a:r>
              <a:rPr lang="en-US" sz="2000" b="1" dirty="0" smtClean="0">
                <a:latin typeface="Arial" pitchFamily="34" charset="0"/>
              </a:rPr>
              <a:t>structural imbalances </a:t>
            </a:r>
            <a:r>
              <a:rPr lang="en-US" sz="2000" dirty="0" smtClean="0">
                <a:latin typeface="Arial" pitchFamily="34" charset="0"/>
              </a:rPr>
              <a:t>in important groups of European EMEs; </a:t>
            </a:r>
            <a:r>
              <a:rPr lang="en-US" sz="2000" b="1" dirty="0" smtClean="0">
                <a:latin typeface="Arial" pitchFamily="34" charset="0"/>
              </a:rPr>
              <a:t>heterogeneity</a:t>
            </a:r>
            <a:r>
              <a:rPr lang="en-US" sz="2000" dirty="0" smtClean="0">
                <a:latin typeface="Arial" pitchFamily="34" charset="0"/>
              </a:rPr>
              <a:t> of pre- and post-crisis experience of European EMEs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tlook_vorlage">
  <a:themeElements>
    <a:clrScheme name="layout_hell_ januar 2007 3">
      <a:dk1>
        <a:srgbClr val="333333"/>
      </a:dk1>
      <a:lt1>
        <a:srgbClr val="EAEAEA"/>
      </a:lt1>
      <a:dk2>
        <a:srgbClr val="000000"/>
      </a:dk2>
      <a:lt2>
        <a:srgbClr val="868686"/>
      </a:lt2>
      <a:accent1>
        <a:srgbClr val="A50021"/>
      </a:accent1>
      <a:accent2>
        <a:srgbClr val="CC0000"/>
      </a:accent2>
      <a:accent3>
        <a:srgbClr val="F3F3F3"/>
      </a:accent3>
      <a:accent4>
        <a:srgbClr val="2A2A2A"/>
      </a:accent4>
      <a:accent5>
        <a:srgbClr val="CFAAAB"/>
      </a:accent5>
      <a:accent6>
        <a:srgbClr val="B90000"/>
      </a:accent6>
      <a:hlink>
        <a:srgbClr val="333333"/>
      </a:hlink>
      <a:folHlink>
        <a:srgbClr val="F8CA1B"/>
      </a:folHlink>
    </a:clrScheme>
    <a:fontScheme name="layout_hell_ januar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out_hell_ januar 2007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_hell_ januar 2007 2">
        <a:dk1>
          <a:srgbClr val="333333"/>
        </a:dk1>
        <a:lt1>
          <a:srgbClr val="EAEAEA"/>
        </a:lt1>
        <a:dk2>
          <a:srgbClr val="000000"/>
        </a:dk2>
        <a:lt2>
          <a:srgbClr val="868686"/>
        </a:lt2>
        <a:accent1>
          <a:srgbClr val="A50021"/>
        </a:accent1>
        <a:accent2>
          <a:srgbClr val="CC0000"/>
        </a:accent2>
        <a:accent3>
          <a:srgbClr val="F3F3F3"/>
        </a:accent3>
        <a:accent4>
          <a:srgbClr val="2A2A2A"/>
        </a:accent4>
        <a:accent5>
          <a:srgbClr val="CFAAAB"/>
        </a:accent5>
        <a:accent6>
          <a:srgbClr val="B90000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_hell_ januar 2007 3">
        <a:dk1>
          <a:srgbClr val="333333"/>
        </a:dk1>
        <a:lt1>
          <a:srgbClr val="EAEAEA"/>
        </a:lt1>
        <a:dk2>
          <a:srgbClr val="000000"/>
        </a:dk2>
        <a:lt2>
          <a:srgbClr val="868686"/>
        </a:lt2>
        <a:accent1>
          <a:srgbClr val="A50021"/>
        </a:accent1>
        <a:accent2>
          <a:srgbClr val="CC0000"/>
        </a:accent2>
        <a:accent3>
          <a:srgbClr val="F3F3F3"/>
        </a:accent3>
        <a:accent4>
          <a:srgbClr val="2A2A2A"/>
        </a:accent4>
        <a:accent5>
          <a:srgbClr val="CFAAAB"/>
        </a:accent5>
        <a:accent6>
          <a:srgbClr val="B90000"/>
        </a:accent6>
        <a:hlink>
          <a:srgbClr val="333333"/>
        </a:hlink>
        <a:folHlink>
          <a:srgbClr val="F8CA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yout_hell_ januar 2007 3">
    <a:dk1>
      <a:srgbClr val="333333"/>
    </a:dk1>
    <a:lt1>
      <a:srgbClr val="EAEAEA"/>
    </a:lt1>
    <a:dk2>
      <a:srgbClr val="000000"/>
    </a:dk2>
    <a:lt2>
      <a:srgbClr val="868686"/>
    </a:lt2>
    <a:accent1>
      <a:srgbClr val="A50021"/>
    </a:accent1>
    <a:accent2>
      <a:srgbClr val="CC0000"/>
    </a:accent2>
    <a:accent3>
      <a:srgbClr val="F3F3F3"/>
    </a:accent3>
    <a:accent4>
      <a:srgbClr val="2A2A2A"/>
    </a:accent4>
    <a:accent5>
      <a:srgbClr val="CFAAAB"/>
    </a:accent5>
    <a:accent6>
      <a:srgbClr val="B90000"/>
    </a:accent6>
    <a:hlink>
      <a:srgbClr val="333333"/>
    </a:hlink>
    <a:folHlink>
      <a:srgbClr val="F8CA1B"/>
    </a:folHlink>
  </a:clrScheme>
  <a:fontScheme name="8_layout_hell_ januar 2007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outlook_vorlage</Template>
  <TotalTime>7433</TotalTime>
  <Words>2010</Words>
  <Application>Microsoft Office PowerPoint</Application>
  <PresentationFormat>On-screen Show (4:3)</PresentationFormat>
  <Paragraphs>364</Paragraphs>
  <Slides>37</Slides>
  <Notes>8</Notes>
  <HiddenSlides>13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outlook_vorlage</vt:lpstr>
      <vt:lpstr>Microsoft Office Excel 97-2003 Worksheet</vt:lpstr>
      <vt:lpstr>Diagramm</vt:lpstr>
      <vt:lpstr>Worksheet</vt:lpstr>
      <vt:lpstr>Session on:  Economic integration and its impact    Current state and crisis of Europe’s model of integration  Michael A Landesmann  </vt:lpstr>
      <vt:lpstr>Main Issues</vt:lpstr>
      <vt:lpstr>What is at the root of the crisis in Europe? Why is EU more hit than other advanced economies?    </vt:lpstr>
      <vt:lpstr>Current state of the crisis in Europe    </vt:lpstr>
      <vt:lpstr>Policy master-plan? </vt:lpstr>
      <vt:lpstr>Is the Euro-zone going to pull through? In which shape? </vt:lpstr>
      <vt:lpstr>The predicament of Europe’s ‘periphery’  </vt:lpstr>
      <vt:lpstr>Economic Integration and Emerging Economies:  general issues emerging from the crisis</vt:lpstr>
      <vt:lpstr>The European integration model of catching-up</vt:lpstr>
      <vt:lpstr>Growth – GDP at constant prices Average annual growth rates, 2002-2008, in %</vt:lpstr>
      <vt:lpstr>European periphery and comparisons with other emerging economies </vt:lpstr>
      <vt:lpstr>Slide 12</vt:lpstr>
      <vt:lpstr>Net private financial flows  in % of GDP, 1993-2009 </vt:lpstr>
      <vt:lpstr>Credit to the private sector (%GDP, 1995-2009)</vt:lpstr>
      <vt:lpstr>Financial integration - Changes in: (i) assets plus liabilities; (ii) credit to private sector in % of GDP (percentage point change), 2001-2007</vt:lpstr>
      <vt:lpstr>External debt: public and private (% of GDP), 2008 </vt:lpstr>
      <vt:lpstr>External debt: public and private (% of GDP), 2008 </vt:lpstr>
      <vt:lpstr>CESEE: GDP growth was well above the interest rate before the crisis</vt:lpstr>
      <vt:lpstr>Debt in % of GDP</vt:lpstr>
      <vt:lpstr>Debt in % of GDP</vt:lpstr>
      <vt:lpstr>Foreign bank ownership, 1998-2005 (assets owned by foreign banks as % of banking system assets)</vt:lpstr>
      <vt:lpstr>Industrial Production - Index  1993=100, 2000, 2008 </vt:lpstr>
      <vt:lpstr>Differences in the composition of FDI </vt:lpstr>
      <vt:lpstr>Real exchange rate developments, 1995 to 2010</vt:lpstr>
      <vt:lpstr>Growth - GDP at constant prices Average annual growth rates, 1995-2010, in %</vt:lpstr>
      <vt:lpstr>Summarizing some of the features of European EMEs</vt:lpstr>
      <vt:lpstr>Summary: Specific features of European EMEs</vt:lpstr>
      <vt:lpstr>Principal policy lessons:</vt:lpstr>
      <vt:lpstr>Real exchange rate developments 2003=100, CPI deflated  </vt:lpstr>
      <vt:lpstr>Relationship between pre-crisis credit growth and current account balances</vt:lpstr>
      <vt:lpstr>Structural features: European and other EMEs</vt:lpstr>
      <vt:lpstr>Structural features: the role of exchange rate regimes ‘Fixers’ and ‘floaters’ amongst the CESEEs</vt:lpstr>
      <vt:lpstr>GDP development, 2005-2012 2008=100   </vt:lpstr>
      <vt:lpstr>GDP development, 2005-2012 2008=100   </vt:lpstr>
      <vt:lpstr>General government gross debt  (% of GDP), 1995-2010 </vt:lpstr>
      <vt:lpstr>Unemployment at high levels registered unemployment rates in %</vt:lpstr>
      <vt:lpstr>Indicators - country groups: Pop, GDP, GDP per capita 2008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Muck</dc:creator>
  <cp:lastModifiedBy>landesmann</cp:lastModifiedBy>
  <cp:revision>563</cp:revision>
  <cp:lastPrinted>2003-09-11T08:40:51Z</cp:lastPrinted>
  <dcterms:created xsi:type="dcterms:W3CDTF">2011-03-02T08:43:56Z</dcterms:created>
  <dcterms:modified xsi:type="dcterms:W3CDTF">2012-01-28T08:01:11Z</dcterms:modified>
</cp:coreProperties>
</file>