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71" r:id="rId12"/>
    <p:sldId id="272" r:id="rId13"/>
    <p:sldId id="273" r:id="rId14"/>
    <p:sldId id="265" r:id="rId15"/>
    <p:sldId id="266" r:id="rId16"/>
    <p:sldId id="267" r:id="rId17"/>
    <p:sldId id="268"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6" d="100"/>
          <a:sy n="66" d="100"/>
        </p:scale>
        <p:origin x="-1116"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A94B5-A536-42E6-9D69-90A64D7D741A}" type="datetimeFigureOut">
              <a:rPr lang="en-US" smtClean="0"/>
              <a:pPr/>
              <a:t>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BA94B5-A536-42E6-9D69-90A64D7D741A}" type="datetimeFigureOut">
              <a:rPr lang="en-US" smtClean="0"/>
              <a:pPr/>
              <a:t>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BA94B5-A536-42E6-9D69-90A64D7D741A}" type="datetimeFigureOut">
              <a:rPr lang="en-US" smtClean="0"/>
              <a:pPr/>
              <a:t>1/30/2010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BA94B5-A536-42E6-9D69-90A64D7D741A}" type="datetimeFigureOut">
              <a:rPr lang="en-US" smtClean="0"/>
              <a:pPr/>
              <a:t>1/30/2010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A94B5-A536-42E6-9D69-90A64D7D741A}" type="datetimeFigureOut">
              <a:rPr lang="en-US" smtClean="0"/>
              <a:pPr/>
              <a:t>1/30/2010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A94B5-A536-42E6-9D69-90A64D7D741A}" type="datetimeFigureOut">
              <a:rPr lang="en-US" smtClean="0"/>
              <a:pPr/>
              <a:t>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A94B5-A536-42E6-9D69-90A64D7D741A}" type="datetimeFigureOut">
              <a:rPr lang="en-US" smtClean="0"/>
              <a:pPr/>
              <a:t>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A94B5-A536-42E6-9D69-90A64D7D741A}" type="datetimeFigureOut">
              <a:rPr lang="en-US" smtClean="0"/>
              <a:pPr/>
              <a:t>1/30/2010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55702-6B47-45B8-85F8-85AA2065A8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smtClean="0">
                <a:latin typeface="Arial" pitchFamily="34" charset="0"/>
                <a:cs typeface="Arial" pitchFamily="34" charset="0"/>
              </a:rPr>
              <a:t>International Conference </a:t>
            </a:r>
            <a:r>
              <a:rPr lang="en-US" sz="2800" b="1" dirty="0">
                <a:latin typeface="Arial" pitchFamily="34" charset="0"/>
                <a:cs typeface="Arial" pitchFamily="34" charset="0"/>
              </a:rPr>
              <a:t>on </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a:t>
            </a:r>
            <a:r>
              <a:rPr lang="en-US" sz="2800" b="1" dirty="0" smtClean="0">
                <a:latin typeface="Arial" pitchFamily="34" charset="0"/>
                <a:cs typeface="Arial" pitchFamily="34" charset="0"/>
              </a:rPr>
              <a:t>Recovery or the Bubble? The Global Economy Today”</a:t>
            </a:r>
            <a:r>
              <a:rPr lang="en-US" sz="2800" b="1" dirty="0">
                <a:latin typeface="Arial" pitchFamily="34" charset="0"/>
                <a:cs typeface="Arial" pitchFamily="34" charset="0"/>
              </a:rPr>
              <a:t/>
            </a:r>
            <a:br>
              <a:rPr lang="en-US" sz="2800" b="1" dirty="0">
                <a:latin typeface="Arial" pitchFamily="34" charset="0"/>
                <a:cs typeface="Arial" pitchFamily="34" charset="0"/>
              </a:rPr>
            </a:br>
            <a:r>
              <a:rPr lang="en-US" sz="2800" b="1" dirty="0" smtClean="0">
                <a:latin typeface="Arial" pitchFamily="34" charset="0"/>
                <a:cs typeface="Arial" pitchFamily="34" charset="0"/>
              </a:rPr>
              <a:t> 29-30 January, </a:t>
            </a:r>
            <a:r>
              <a:rPr lang="en-US" sz="2800" b="1" dirty="0">
                <a:latin typeface="Arial" pitchFamily="34" charset="0"/>
                <a:cs typeface="Arial" pitchFamily="34" charset="0"/>
              </a:rPr>
              <a:t>2010, </a:t>
            </a:r>
            <a:r>
              <a:rPr lang="en-US" sz="2800" b="1" dirty="0" smtClean="0">
                <a:latin typeface="Arial" pitchFamily="34" charset="0"/>
                <a:cs typeface="Arial" pitchFamily="34" charset="0"/>
              </a:rPr>
              <a:t>New Delhi, </a:t>
            </a:r>
            <a:r>
              <a:rPr lang="en-US" sz="2800" b="1" dirty="0">
                <a:latin typeface="Arial" pitchFamily="34" charset="0"/>
                <a:cs typeface="Arial" pitchFamily="34" charset="0"/>
              </a:rPr>
              <a:t>India</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 </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Finance and the </a:t>
            </a:r>
            <a:r>
              <a:rPr lang="en-US" sz="2800" b="1" dirty="0" smtClean="0">
                <a:latin typeface="Arial" pitchFamily="34" charset="0"/>
                <a:cs typeface="Arial" pitchFamily="34" charset="0"/>
              </a:rPr>
              <a:t>real economy</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 </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The Unraveling of </a:t>
            </a:r>
            <a:r>
              <a:rPr lang="en-US" sz="2800" b="1" dirty="0" err="1">
                <a:latin typeface="Arial" pitchFamily="34" charset="0"/>
                <a:cs typeface="Arial" pitchFamily="34" charset="0"/>
              </a:rPr>
              <a:t>Financialization</a:t>
            </a:r>
            <a:r>
              <a:rPr lang="en-US" sz="2800" b="1" dirty="0" smtClean="0">
                <a:latin typeface="Arial" pitchFamily="34" charset="0"/>
                <a:cs typeface="Arial" pitchFamily="34" charset="0"/>
              </a:rPr>
              <a:t>:</a:t>
            </a:r>
            <a:br>
              <a:rPr lang="en-US" sz="2800" b="1" dirty="0" smtClean="0">
                <a:latin typeface="Arial" pitchFamily="34" charset="0"/>
                <a:cs typeface="Arial" pitchFamily="34" charset="0"/>
              </a:rPr>
            </a:br>
            <a:r>
              <a:rPr lang="en-US" sz="2800" b="1" dirty="0" smtClean="0">
                <a:latin typeface="Arial" pitchFamily="34" charset="0"/>
                <a:cs typeface="Arial" pitchFamily="34" charset="0"/>
              </a:rPr>
              <a:t> </a:t>
            </a:r>
            <a:r>
              <a:rPr lang="en-US" sz="2800" b="1" dirty="0">
                <a:latin typeface="Arial" pitchFamily="34" charset="0"/>
                <a:cs typeface="Arial" pitchFamily="34" charset="0"/>
              </a:rPr>
              <a:t>A Macroeconomic Perspective</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 </a:t>
            </a:r>
            <a:r>
              <a:rPr lang="en-US" sz="2800" dirty="0">
                <a:latin typeface="Arial" pitchFamily="34" charset="0"/>
                <a:cs typeface="Arial" pitchFamily="34" charset="0"/>
              </a:rPr>
              <a:t/>
            </a:r>
            <a:br>
              <a:rPr lang="en-US" sz="2800" dirty="0">
                <a:latin typeface="Arial" pitchFamily="34" charset="0"/>
                <a:cs typeface="Arial" pitchFamily="34" charset="0"/>
              </a:rPr>
            </a:br>
            <a:r>
              <a:rPr lang="es-ES" sz="2800" b="1" dirty="0">
                <a:latin typeface="Arial" pitchFamily="34" charset="0"/>
                <a:cs typeface="Arial" pitchFamily="34" charset="0"/>
              </a:rPr>
              <a:t>Saúl N. </a:t>
            </a:r>
            <a:r>
              <a:rPr lang="es-ES" sz="2800" b="1" dirty="0" err="1">
                <a:latin typeface="Arial" pitchFamily="34" charset="0"/>
                <a:cs typeface="Arial" pitchFamily="34" charset="0"/>
              </a:rPr>
              <a:t>Keifman</a:t>
            </a:r>
            <a:r>
              <a:rPr lang="en-US" sz="2800" dirty="0">
                <a:latin typeface="Arial" pitchFamily="34" charset="0"/>
                <a:cs typeface="Arial" pitchFamily="34" charset="0"/>
              </a:rPr>
              <a:t/>
            </a:r>
            <a:br>
              <a:rPr lang="en-US" sz="2800" dirty="0">
                <a:latin typeface="Arial" pitchFamily="34" charset="0"/>
                <a:cs typeface="Arial" pitchFamily="34" charset="0"/>
              </a:rPr>
            </a:br>
            <a:r>
              <a:rPr lang="es-ES" sz="2800" b="1" dirty="0" err="1" smtClean="0">
                <a:latin typeface="Arial" pitchFamily="34" charset="0"/>
                <a:cs typeface="Arial" pitchFamily="34" charset="0"/>
              </a:rPr>
              <a:t>University</a:t>
            </a:r>
            <a:r>
              <a:rPr lang="es-ES" sz="2800" b="1" dirty="0" smtClean="0">
                <a:latin typeface="Arial" pitchFamily="34" charset="0"/>
                <a:cs typeface="Arial" pitchFamily="34" charset="0"/>
              </a:rPr>
              <a:t> of Buenos </a:t>
            </a:r>
            <a:r>
              <a:rPr lang="es-ES" sz="2800" b="1" dirty="0">
                <a:latin typeface="Arial" pitchFamily="34" charset="0"/>
                <a:cs typeface="Arial" pitchFamily="34" charset="0"/>
              </a:rPr>
              <a:t>Aires</a:t>
            </a:r>
            <a:r>
              <a:rPr lang="en-US" sz="2800" dirty="0">
                <a:latin typeface="Arial" pitchFamily="34" charset="0"/>
                <a:cs typeface="Arial" pitchFamily="34" charset="0"/>
              </a:rPr>
              <a:t/>
            </a:r>
            <a:br>
              <a:rPr lang="en-US" sz="2800" dirty="0">
                <a:latin typeface="Arial" pitchFamily="34" charset="0"/>
                <a:cs typeface="Arial" pitchFamily="34" charset="0"/>
              </a:rPr>
            </a:br>
            <a:endParaRPr lang="en-US" sz="28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2700" b="1" dirty="0" smtClean="0">
                <a:latin typeface="Arial" pitchFamily="34" charset="0"/>
                <a:cs typeface="Arial" pitchFamily="34" charset="0"/>
              </a:rPr>
              <a:t>A developing country view</a:t>
            </a:r>
            <a:r>
              <a:rPr lang="en-US" b="1" dirty="0" smtClean="0"/>
              <a:t/>
            </a:r>
            <a:br>
              <a:rPr lang="en-US" b="1" dirty="0" smtClean="0"/>
            </a:br>
            <a:endParaRPr lang="en-US" dirty="0"/>
          </a:p>
        </p:txBody>
      </p:sp>
      <p:sp>
        <p:nvSpPr>
          <p:cNvPr id="3" name="Content Placeholder 2"/>
          <p:cNvSpPr>
            <a:spLocks noGrp="1"/>
          </p:cNvSpPr>
          <p:nvPr>
            <p:ph idx="1"/>
          </p:nvPr>
        </p:nvSpPr>
        <p:spPr>
          <a:xfrm>
            <a:off x="152400" y="1371600"/>
            <a:ext cx="8229600" cy="4724400"/>
          </a:xfrm>
        </p:spPr>
        <p:txBody>
          <a:bodyPr>
            <a:noAutofit/>
          </a:bodyPr>
          <a:lstStyle/>
          <a:p>
            <a:r>
              <a:rPr lang="en-US" sz="2000" dirty="0" smtClean="0">
                <a:latin typeface="Arial" pitchFamily="34" charset="0"/>
                <a:cs typeface="Arial" pitchFamily="34" charset="0"/>
              </a:rPr>
              <a:t>Financial crises in developing countries </a:t>
            </a:r>
            <a:r>
              <a:rPr lang="en-US" sz="2000" dirty="0" smtClean="0">
                <a:latin typeface="Arial" pitchFamily="34" charset="0"/>
                <a:cs typeface="Arial" pitchFamily="34" charset="0"/>
              </a:rPr>
              <a:t>enabled by market liberalization were </a:t>
            </a:r>
            <a:r>
              <a:rPr lang="en-US" sz="2000" dirty="0" smtClean="0">
                <a:latin typeface="Arial" pitchFamily="34" charset="0"/>
                <a:cs typeface="Arial" pitchFamily="34" charset="0"/>
              </a:rPr>
              <a:t>forerunners, </a:t>
            </a:r>
            <a:r>
              <a:rPr lang="en-US" sz="2000" i="1" dirty="0" smtClean="0">
                <a:latin typeface="Arial" pitchFamily="34" charset="0"/>
                <a:cs typeface="Arial" pitchFamily="34" charset="0"/>
              </a:rPr>
              <a:t>mutatis </a:t>
            </a:r>
            <a:r>
              <a:rPr lang="en-US" sz="2000" i="1" dirty="0" err="1" smtClean="0">
                <a:latin typeface="Arial" pitchFamily="34" charset="0"/>
                <a:cs typeface="Arial" pitchFamily="34" charset="0"/>
              </a:rPr>
              <a:t>mutandi</a:t>
            </a:r>
            <a:r>
              <a:rPr lang="en-US" sz="2000" dirty="0" smtClean="0">
                <a:latin typeface="Arial" pitchFamily="34" charset="0"/>
                <a:cs typeface="Arial" pitchFamily="34" charset="0"/>
              </a:rPr>
              <a:t>, of the current global one, but the implicit warnings were ignored.  Instead, the victims were blamed</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However, from a developing country perspective the issues regarding financial regulation reform are different from the ones highlighted in the Northern agenda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Financial </a:t>
            </a:r>
            <a:r>
              <a:rPr lang="en-US" sz="2000" dirty="0" smtClean="0">
                <a:latin typeface="Arial" pitchFamily="34" charset="0"/>
                <a:cs typeface="Arial" pitchFamily="34" charset="0"/>
              </a:rPr>
              <a:t>“</a:t>
            </a:r>
            <a:r>
              <a:rPr lang="en-US" sz="2000" dirty="0" smtClean="0">
                <a:latin typeface="Arial" pitchFamily="34" charset="0"/>
                <a:cs typeface="Arial" pitchFamily="34" charset="0"/>
              </a:rPr>
              <a:t>deepening” </a:t>
            </a:r>
            <a:r>
              <a:rPr lang="en-US" sz="2000" dirty="0" smtClean="0">
                <a:latin typeface="Arial" pitchFamily="34" charset="0"/>
                <a:cs typeface="Arial" pitchFamily="34" charset="0"/>
              </a:rPr>
              <a:t>has been much lower in our countries, which probably </a:t>
            </a:r>
            <a:r>
              <a:rPr lang="en-US" sz="2000" dirty="0" smtClean="0">
                <a:latin typeface="Arial" pitchFamily="34" charset="0"/>
                <a:cs typeface="Arial" pitchFamily="34" charset="0"/>
              </a:rPr>
              <a:t>mitigated contagion</a:t>
            </a:r>
            <a:r>
              <a:rPr lang="en-US" sz="2000" dirty="0" smtClean="0">
                <a:latin typeface="Arial" pitchFamily="34" charset="0"/>
                <a:cs typeface="Arial" pitchFamily="34" charset="0"/>
              </a:rPr>
              <a:t>. The issue of portfolio diversification gains (illusory or second order in the First World) were never very important.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fontScale="92500" lnSpcReduction="20000"/>
          </a:bodyPr>
          <a:lstStyle/>
          <a:p>
            <a:r>
              <a:rPr lang="en-US" sz="2200" dirty="0" smtClean="0">
                <a:latin typeface="Arial" pitchFamily="34" charset="0"/>
                <a:cs typeface="Arial" pitchFamily="34" charset="0"/>
              </a:rPr>
              <a:t>Our main challenge is how to design financial and non financial institutions and regulations which prevent capital flight, reduce drastically capital flows volatility (a main source of macro instability), and mobilize and allocate domestic savings to productive investment</a:t>
            </a:r>
          </a:p>
          <a:p>
            <a:endParaRPr lang="en-US" sz="2000" dirty="0" smtClean="0">
              <a:latin typeface="Arial" pitchFamily="34" charset="0"/>
              <a:cs typeface="Arial" pitchFamily="34" charset="0"/>
            </a:endParaRPr>
          </a:p>
          <a:p>
            <a:r>
              <a:rPr lang="en-US" sz="2200" dirty="0" smtClean="0">
                <a:latin typeface="Arial" pitchFamily="34" charset="0"/>
                <a:cs typeface="Arial" pitchFamily="34" charset="0"/>
              </a:rPr>
              <a:t>We have given up long ago the illusion of tapping substantive financial flows in international markets to finance development. We cannot count much on the under-funded international multilateral banks. </a:t>
            </a:r>
          </a:p>
          <a:p>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We </a:t>
            </a:r>
            <a:r>
              <a:rPr lang="en-US" sz="2200" dirty="0" smtClean="0">
                <a:latin typeface="Arial" pitchFamily="34" charset="0"/>
                <a:cs typeface="Arial" pitchFamily="34" charset="0"/>
              </a:rPr>
              <a:t>try to protect ourselves </a:t>
            </a:r>
            <a:r>
              <a:rPr lang="en-US" sz="2200" dirty="0" smtClean="0">
                <a:latin typeface="Arial" pitchFamily="34" charset="0"/>
                <a:cs typeface="Arial" pitchFamily="34" charset="0"/>
              </a:rPr>
              <a:t>against “sudden stops” </a:t>
            </a:r>
            <a:r>
              <a:rPr lang="en-US" sz="2200" dirty="0" smtClean="0">
                <a:latin typeface="Arial" pitchFamily="34" charset="0"/>
                <a:cs typeface="Arial" pitchFamily="34" charset="0"/>
              </a:rPr>
              <a:t>by accumulating huge </a:t>
            </a:r>
            <a:r>
              <a:rPr lang="en-US" sz="2200" dirty="0" smtClean="0">
                <a:latin typeface="Arial" pitchFamily="34" charset="0"/>
                <a:cs typeface="Arial" pitchFamily="34" charset="0"/>
              </a:rPr>
              <a:t>international reserves to smooth the cycle and avoid IMF conditionality. But this has a sizable welfare cost and collectively imposes a global deflationary pressure. </a:t>
            </a:r>
          </a:p>
          <a:p>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Capital controls could help to reduce the amount of international reserves needed for </a:t>
            </a:r>
            <a:r>
              <a:rPr lang="en-US" sz="2200" dirty="0" smtClean="0">
                <a:latin typeface="Arial" pitchFamily="34" charset="0"/>
                <a:cs typeface="Arial" pitchFamily="34" charset="0"/>
              </a:rPr>
              <a:t>self-</a:t>
            </a:r>
            <a:r>
              <a:rPr lang="en-US" sz="2200" dirty="0" smtClean="0">
                <a:latin typeface="Arial" pitchFamily="34" charset="0"/>
                <a:cs typeface="Arial" pitchFamily="34" charset="0"/>
              </a:rPr>
              <a:t>protection</a:t>
            </a:r>
            <a:r>
              <a:rPr lang="en-US" sz="2200" dirty="0" smtClean="0">
                <a:latin typeface="Arial" pitchFamily="34" charset="0"/>
                <a:cs typeface="Arial" pitchFamily="34" charset="0"/>
              </a:rPr>
              <a:t>, </a:t>
            </a:r>
            <a:r>
              <a:rPr lang="en-US" sz="2200" dirty="0" smtClean="0">
                <a:latin typeface="Arial" pitchFamily="34" charset="0"/>
                <a:cs typeface="Arial" pitchFamily="34" charset="0"/>
              </a:rPr>
              <a:t>and will also allow more policy space to pursue monetary and exchange rate policies more conducive to developmental goals, moving away from the corners of </a:t>
            </a:r>
            <a:r>
              <a:rPr lang="en-US" sz="2200" dirty="0" err="1" smtClean="0">
                <a:latin typeface="Arial" pitchFamily="34" charset="0"/>
                <a:cs typeface="Arial" pitchFamily="34" charset="0"/>
              </a:rPr>
              <a:t>Mundell’s</a:t>
            </a:r>
            <a:r>
              <a:rPr lang="en-US" sz="2200" dirty="0" smtClean="0">
                <a:latin typeface="Arial" pitchFamily="34" charset="0"/>
                <a:cs typeface="Arial" pitchFamily="34" charset="0"/>
              </a:rPr>
              <a:t> </a:t>
            </a:r>
            <a:r>
              <a:rPr lang="en-US" sz="2200" dirty="0" smtClean="0">
                <a:latin typeface="Arial" pitchFamily="34" charset="0"/>
                <a:cs typeface="Arial" pitchFamily="34" charset="0"/>
              </a:rPr>
              <a:t>triangle</a:t>
            </a:r>
            <a:endParaRPr lang="en-US" sz="19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257800"/>
          </a:xfrm>
        </p:spPr>
        <p:txBody>
          <a:bodyPr>
            <a:noAutofit/>
          </a:bodyPr>
          <a:lstStyle/>
          <a:p>
            <a:r>
              <a:rPr lang="en-US" sz="2000" dirty="0" smtClean="0">
                <a:latin typeface="Arial" pitchFamily="34" charset="0"/>
                <a:cs typeface="Arial" pitchFamily="34" charset="0"/>
              </a:rPr>
              <a:t>However, WTO GATS commitments, bilateral preferential trade agreements clauses on financial services, and bilateral investment guarantees might be a serious obstacle in this regard. It is perhaps high time we reviewed the sensibility of these and other commitments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So we live in a world in which the poor lend money to the rich, a terrible anomaly which requires a profound reform of the international monetary and financial system but American or European governments won’t give away their international </a:t>
            </a:r>
            <a:r>
              <a:rPr lang="en-US" sz="2000" dirty="0" err="1" smtClean="0">
                <a:latin typeface="Arial" pitchFamily="34" charset="0"/>
                <a:cs typeface="Arial" pitchFamily="34" charset="0"/>
              </a:rPr>
              <a:t>seigniorage</a:t>
            </a:r>
            <a:r>
              <a:rPr lang="en-US" sz="2000" dirty="0" smtClean="0">
                <a:latin typeface="Arial" pitchFamily="34" charset="0"/>
                <a:cs typeface="Arial" pitchFamily="34" charset="0"/>
              </a:rPr>
              <a:t> </a:t>
            </a:r>
            <a:r>
              <a:rPr lang="en-US" sz="2000" dirty="0" smtClean="0">
                <a:latin typeface="Arial" pitchFamily="34" charset="0"/>
                <a:cs typeface="Arial" pitchFamily="34" charset="0"/>
              </a:rPr>
              <a:t>powers. They won’t commit substantial resources to multilateral banks either given the fiscal overhang of the financial crisis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But, South-South swaps and other monetary </a:t>
            </a:r>
            <a:r>
              <a:rPr lang="en-US" sz="2000" dirty="0" smtClean="0">
                <a:latin typeface="Arial" pitchFamily="34" charset="0"/>
                <a:cs typeface="Arial" pitchFamily="34" charset="0"/>
              </a:rPr>
              <a:t>clearing arrangements to save international reserves, and truly regional banks and/or monetary funds to help out during country-specific crises, have better chances to do the </a:t>
            </a:r>
            <a:r>
              <a:rPr lang="en-US" sz="2000" dirty="0" smtClean="0">
                <a:latin typeface="Arial" pitchFamily="34" charset="0"/>
                <a:cs typeface="Arial" pitchFamily="34" charset="0"/>
              </a:rPr>
              <a:t>job</a:t>
            </a:r>
            <a:endParaRPr lang="en-US" sz="20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sz="2000" dirty="0" smtClean="0">
                <a:latin typeface="Arial" pitchFamily="34" charset="0"/>
                <a:cs typeface="Arial" pitchFamily="34" charset="0"/>
              </a:rPr>
              <a:t>To prevent capital flight, close down of tax and regulatory havens,  end bank secrecy and implement global taxation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Remarkably, several analysts are reconsidering the nature of banking and the positive contributions that state-owned banks can make.  State-owned development banks have played an important role across the world</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Privatization or downsizing of these institutions was the dominant mantra in the last two decades. Now we have a growing recognition not only of the </a:t>
            </a:r>
            <a:r>
              <a:rPr lang="en-US" sz="2000" i="1" dirty="0" smtClean="0">
                <a:latin typeface="Arial" pitchFamily="34" charset="0"/>
                <a:cs typeface="Arial" pitchFamily="34" charset="0"/>
              </a:rPr>
              <a:t>public utility </a:t>
            </a:r>
            <a:r>
              <a:rPr lang="en-US" sz="2000" dirty="0" smtClean="0">
                <a:latin typeface="Arial" pitchFamily="34" charset="0"/>
                <a:cs typeface="Arial" pitchFamily="34" charset="0"/>
              </a:rPr>
              <a:t>nature of banking but of the advantages of departing from the private corporate model of banking. For instance, </a:t>
            </a:r>
            <a:r>
              <a:rPr lang="en-US" sz="2000" dirty="0" err="1" smtClean="0">
                <a:latin typeface="Arial" pitchFamily="34" charset="0"/>
                <a:cs typeface="Arial" pitchFamily="34" charset="0"/>
              </a:rPr>
              <a:t>Buiter</a:t>
            </a:r>
            <a:r>
              <a:rPr lang="en-US" sz="2000" dirty="0" smtClean="0">
                <a:latin typeface="Arial" pitchFamily="34" charset="0"/>
                <a:cs typeface="Arial" pitchFamily="34" charset="0"/>
              </a:rPr>
              <a:t> (2009) concludes that: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“Given the failure of the efficient market hypothesis, … Partnerships, mutual ownership, cooperative ownership, and various forms of public and mixed public-private ownership may be more appropriate for systematically important financial institutions.”</a:t>
            </a:r>
          </a:p>
          <a:p>
            <a:endParaRPr lang="en-US" sz="2000" dirty="0" smtClean="0">
              <a:latin typeface="Arial" pitchFamily="34" charset="0"/>
              <a:cs typeface="Arial" pitchFamily="34" charset="0"/>
            </a:endParaRPr>
          </a:p>
          <a:p>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2400" dirty="0">
                <a:latin typeface="Arial" pitchFamily="34" charset="0"/>
              </a:rPr>
              <a:t>Towards a broader perspective of bubbles, cycles and policies</a:t>
            </a:r>
            <a:r>
              <a:rPr lang="en-US" sz="2000" dirty="0">
                <a:latin typeface="Arial" pitchFamily="34" charset="0"/>
              </a:rPr>
              <a:t/>
            </a:r>
            <a:br>
              <a:rPr lang="en-US" sz="2000" dirty="0">
                <a:latin typeface="Arial" pitchFamily="34" charset="0"/>
              </a:rPr>
            </a:br>
            <a:endParaRPr lang="en-US" sz="2000" dirty="0">
              <a:latin typeface="Arial" pitchFamily="34"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Arial" pitchFamily="34" charset="0"/>
                <a:cs typeface="Arial" pitchFamily="34" charset="0"/>
              </a:rPr>
              <a:t>It is essential </a:t>
            </a:r>
            <a:r>
              <a:rPr lang="en-US" dirty="0">
                <a:latin typeface="Arial" pitchFamily="34" charset="0"/>
                <a:cs typeface="Arial" pitchFamily="34" charset="0"/>
              </a:rPr>
              <a:t>to revert the pro-cyclicality embedded in the Basel agreements regulations. </a:t>
            </a:r>
            <a:r>
              <a:rPr lang="en-US" dirty="0" smtClean="0">
                <a:latin typeface="Arial" pitchFamily="34" charset="0"/>
                <a:cs typeface="Arial" pitchFamily="34" charset="0"/>
              </a:rPr>
              <a:t>But limiting </a:t>
            </a:r>
            <a:r>
              <a:rPr lang="en-US" dirty="0">
                <a:latin typeface="Arial" pitchFamily="34" charset="0"/>
                <a:cs typeface="Arial" pitchFamily="34" charset="0"/>
              </a:rPr>
              <a:t>crisis prevention to new financial regulations is a dangerous and self-defeating illusion. </a:t>
            </a:r>
          </a:p>
          <a:p>
            <a:endParaRPr lang="en-US" dirty="0">
              <a:latin typeface="Arial" pitchFamily="34" charset="0"/>
              <a:cs typeface="Arial" pitchFamily="34" charset="0"/>
            </a:endParaRPr>
          </a:p>
          <a:p>
            <a:r>
              <a:rPr lang="en-US" dirty="0" smtClean="0">
                <a:latin typeface="Arial" pitchFamily="34" charset="0"/>
                <a:cs typeface="Arial" pitchFamily="34" charset="0"/>
              </a:rPr>
              <a:t>Bubbles were </a:t>
            </a:r>
            <a:r>
              <a:rPr lang="en-US" dirty="0" smtClean="0">
                <a:latin typeface="Arial" pitchFamily="34" charset="0"/>
                <a:cs typeface="Arial" pitchFamily="34" charset="0"/>
              </a:rPr>
              <a:t>not only </a:t>
            </a:r>
            <a:r>
              <a:rPr lang="en-US" dirty="0" smtClean="0">
                <a:latin typeface="Arial" pitchFamily="34" charset="0"/>
                <a:cs typeface="Arial" pitchFamily="34" charset="0"/>
              </a:rPr>
              <a:t>fed by deregulation </a:t>
            </a:r>
            <a:r>
              <a:rPr lang="en-US" dirty="0" smtClean="0">
                <a:latin typeface="Arial" pitchFamily="34" charset="0"/>
                <a:cs typeface="Arial" pitchFamily="34" charset="0"/>
              </a:rPr>
              <a:t>of </a:t>
            </a:r>
            <a:r>
              <a:rPr lang="en-US" dirty="0" smtClean="0">
                <a:latin typeface="Arial" pitchFamily="34" charset="0"/>
                <a:cs typeface="Arial" pitchFamily="34" charset="0"/>
              </a:rPr>
              <a:t>finance </a:t>
            </a:r>
            <a:r>
              <a:rPr lang="en-US" dirty="0" smtClean="0">
                <a:latin typeface="Arial" pitchFamily="34" charset="0"/>
                <a:cs typeface="Arial" pitchFamily="34" charset="0"/>
              </a:rPr>
              <a:t>but also by the deregulation </a:t>
            </a:r>
            <a:r>
              <a:rPr lang="en-US" dirty="0" smtClean="0">
                <a:latin typeface="Arial" pitchFamily="34" charset="0"/>
                <a:cs typeface="Arial" pitchFamily="34" charset="0"/>
              </a:rPr>
              <a:t>of the </a:t>
            </a:r>
            <a:r>
              <a:rPr lang="en-US" dirty="0" smtClean="0">
                <a:latin typeface="Arial" pitchFamily="34" charset="0"/>
                <a:cs typeface="Arial" pitchFamily="34" charset="0"/>
              </a:rPr>
              <a:t>overall </a:t>
            </a:r>
            <a:r>
              <a:rPr lang="en-US" dirty="0" smtClean="0">
                <a:latin typeface="Arial" pitchFamily="34" charset="0"/>
                <a:cs typeface="Arial" pitchFamily="34" charset="0"/>
              </a:rPr>
              <a:t>economy</a:t>
            </a:r>
          </a:p>
          <a:p>
            <a:endParaRPr lang="en-US" dirty="0">
              <a:latin typeface="Arial" pitchFamily="34" charset="0"/>
              <a:cs typeface="Arial" pitchFamily="34" charset="0"/>
            </a:endParaRPr>
          </a:p>
          <a:p>
            <a:r>
              <a:rPr lang="en-US" dirty="0" smtClean="0">
                <a:latin typeface="Arial" pitchFamily="34" charset="0"/>
                <a:cs typeface="Arial" pitchFamily="34" charset="0"/>
              </a:rPr>
              <a:t>For instance, </a:t>
            </a:r>
            <a:r>
              <a:rPr lang="en-US" dirty="0" err="1" smtClean="0">
                <a:latin typeface="Arial" pitchFamily="34" charset="0"/>
                <a:cs typeface="Arial" pitchFamily="34" charset="0"/>
              </a:rPr>
              <a:t>Stiglitz</a:t>
            </a:r>
            <a:r>
              <a:rPr lang="en-US" dirty="0" smtClean="0">
                <a:latin typeface="Arial" pitchFamily="34" charset="0"/>
                <a:cs typeface="Arial" pitchFamily="34" charset="0"/>
              </a:rPr>
              <a:t> (2003) explains how </a:t>
            </a:r>
            <a:r>
              <a:rPr lang="en-US" i="1" dirty="0">
                <a:latin typeface="Arial" pitchFamily="34" charset="0"/>
                <a:cs typeface="Arial" pitchFamily="34" charset="0"/>
              </a:rPr>
              <a:t>deregulation of telecoms and </a:t>
            </a:r>
            <a:r>
              <a:rPr lang="en-US" i="1" dirty="0" smtClean="0">
                <a:latin typeface="Arial" pitchFamily="34" charset="0"/>
                <a:cs typeface="Arial" pitchFamily="34" charset="0"/>
              </a:rPr>
              <a:t>electrical power  </a:t>
            </a:r>
            <a:r>
              <a:rPr lang="en-US" dirty="0">
                <a:latin typeface="Arial" pitchFamily="34" charset="0"/>
                <a:cs typeface="Arial" pitchFamily="34" charset="0"/>
              </a:rPr>
              <a:t>interacted with financial deregulation, lax  accounting standards and corporate governance problems, to inflate the late nineties stock bubbles that led to the Enron and </a:t>
            </a:r>
            <a:r>
              <a:rPr lang="en-US" dirty="0" err="1">
                <a:latin typeface="Arial" pitchFamily="34" charset="0"/>
                <a:cs typeface="Arial" pitchFamily="34" charset="0"/>
              </a:rPr>
              <a:t>Worldcom</a:t>
            </a:r>
            <a:r>
              <a:rPr lang="en-US" dirty="0">
                <a:latin typeface="Arial" pitchFamily="34" charset="0"/>
                <a:cs typeface="Arial" pitchFamily="34" charset="0"/>
              </a:rPr>
              <a:t> </a:t>
            </a:r>
            <a:r>
              <a:rPr lang="en-US" dirty="0" smtClean="0">
                <a:latin typeface="Arial" pitchFamily="34" charset="0"/>
                <a:cs typeface="Arial" pitchFamily="34" charset="0"/>
              </a:rPr>
              <a:t>scandals. </a:t>
            </a:r>
          </a:p>
          <a:p>
            <a:pPr>
              <a:buNone/>
            </a:pPr>
            <a:endParaRPr lang="en-US" dirty="0">
              <a:latin typeface="Arial" pitchFamily="34" charset="0"/>
              <a:cs typeface="Arial" pitchFamily="34" charset="0"/>
            </a:endParaRPr>
          </a:p>
          <a:p>
            <a:r>
              <a:rPr lang="es-AR" dirty="0">
                <a:latin typeface="Arial" pitchFamily="34" charset="0"/>
                <a:cs typeface="Arial" pitchFamily="34" charset="0"/>
              </a:rPr>
              <a:t>Fiscal </a:t>
            </a:r>
            <a:r>
              <a:rPr lang="es-AR" dirty="0" err="1">
                <a:latin typeface="Arial" pitchFamily="34" charset="0"/>
                <a:cs typeface="Arial" pitchFamily="34" charset="0"/>
              </a:rPr>
              <a:t>policy</a:t>
            </a:r>
            <a:r>
              <a:rPr lang="es-AR" dirty="0">
                <a:latin typeface="Arial" pitchFamily="34" charset="0"/>
                <a:cs typeface="Arial" pitchFamily="34" charset="0"/>
              </a:rPr>
              <a:t> </a:t>
            </a:r>
            <a:r>
              <a:rPr lang="es-AR" dirty="0" err="1">
                <a:latin typeface="Arial" pitchFamily="34" charset="0"/>
                <a:cs typeface="Arial" pitchFamily="34" charset="0"/>
              </a:rPr>
              <a:t>also</a:t>
            </a:r>
            <a:r>
              <a:rPr lang="es-AR" dirty="0">
                <a:latin typeface="Arial" pitchFamily="34" charset="0"/>
                <a:cs typeface="Arial" pitchFamily="34" charset="0"/>
              </a:rPr>
              <a:t> </a:t>
            </a:r>
            <a:r>
              <a:rPr lang="es-AR" dirty="0" err="1">
                <a:latin typeface="Arial" pitchFamily="34" charset="0"/>
                <a:cs typeface="Arial" pitchFamily="34" charset="0"/>
              </a:rPr>
              <a:t>fueled</a:t>
            </a:r>
            <a:r>
              <a:rPr lang="es-AR" dirty="0">
                <a:latin typeface="Arial" pitchFamily="34" charset="0"/>
                <a:cs typeface="Arial" pitchFamily="34" charset="0"/>
              </a:rPr>
              <a:t> </a:t>
            </a:r>
            <a:r>
              <a:rPr lang="es-AR" dirty="0" err="1">
                <a:latin typeface="Arial" pitchFamily="34" charset="0"/>
                <a:cs typeface="Arial" pitchFamily="34" charset="0"/>
              </a:rPr>
              <a:t>the</a:t>
            </a:r>
            <a:r>
              <a:rPr lang="es-AR" dirty="0">
                <a:latin typeface="Arial" pitchFamily="34" charset="0"/>
                <a:cs typeface="Arial" pitchFamily="34" charset="0"/>
              </a:rPr>
              <a:t> </a:t>
            </a:r>
            <a:r>
              <a:rPr lang="es-AR" dirty="0" err="1">
                <a:latin typeface="Arial" pitchFamily="34" charset="0"/>
                <a:cs typeface="Arial" pitchFamily="34" charset="0"/>
              </a:rPr>
              <a:t>bubbles</a:t>
            </a:r>
            <a:r>
              <a:rPr lang="es-AR" dirty="0">
                <a:latin typeface="Arial" pitchFamily="34" charset="0"/>
                <a:cs typeface="Arial" pitchFamily="34" charset="0"/>
              </a:rPr>
              <a:t> in </a:t>
            </a:r>
            <a:r>
              <a:rPr lang="es-AR" dirty="0" err="1">
                <a:latin typeface="Arial" pitchFamily="34" charset="0"/>
                <a:cs typeface="Arial" pitchFamily="34" charset="0"/>
              </a:rPr>
              <a:t>the</a:t>
            </a:r>
            <a:r>
              <a:rPr lang="es-AR" dirty="0">
                <a:latin typeface="Arial" pitchFamily="34" charset="0"/>
                <a:cs typeface="Arial" pitchFamily="34" charset="0"/>
              </a:rPr>
              <a:t> </a:t>
            </a:r>
            <a:r>
              <a:rPr lang="es-AR" dirty="0" err="1">
                <a:latin typeface="Arial" pitchFamily="34" charset="0"/>
                <a:cs typeface="Arial" pitchFamily="34" charset="0"/>
              </a:rPr>
              <a:t>last</a:t>
            </a:r>
            <a:r>
              <a:rPr lang="es-AR" dirty="0">
                <a:latin typeface="Arial" pitchFamily="34" charset="0"/>
                <a:cs typeface="Arial" pitchFamily="34" charset="0"/>
              </a:rPr>
              <a:t> </a:t>
            </a:r>
            <a:r>
              <a:rPr lang="es-AR" dirty="0" err="1">
                <a:latin typeface="Arial" pitchFamily="34" charset="0"/>
                <a:cs typeface="Arial" pitchFamily="34" charset="0"/>
              </a:rPr>
              <a:t>decade</a:t>
            </a:r>
            <a:r>
              <a:rPr lang="es-AR" dirty="0">
                <a:latin typeface="Arial" pitchFamily="34" charset="0"/>
                <a:cs typeface="Arial" pitchFamily="34" charset="0"/>
              </a:rPr>
              <a:t> and a </a:t>
            </a:r>
            <a:r>
              <a:rPr lang="es-AR" dirty="0" err="1">
                <a:latin typeface="Arial" pitchFamily="34" charset="0"/>
                <a:cs typeface="Arial" pitchFamily="34" charset="0"/>
              </a:rPr>
              <a:t>half</a:t>
            </a:r>
            <a:r>
              <a:rPr lang="es-AR" dirty="0">
                <a:latin typeface="Arial" pitchFamily="34" charset="0"/>
                <a:cs typeface="Arial" pitchFamily="34" charset="0"/>
              </a:rPr>
              <a:t> </a:t>
            </a:r>
            <a:r>
              <a:rPr lang="es-AR" dirty="0" err="1">
                <a:latin typeface="Arial" pitchFamily="34" charset="0"/>
                <a:cs typeface="Arial" pitchFamily="34" charset="0"/>
              </a:rPr>
              <a:t>via</a:t>
            </a:r>
            <a:r>
              <a:rPr lang="es-AR" dirty="0">
                <a:latin typeface="Arial" pitchFamily="34" charset="0"/>
                <a:cs typeface="Arial" pitchFamily="34" charset="0"/>
              </a:rPr>
              <a:t> </a:t>
            </a:r>
            <a:r>
              <a:rPr lang="es-AR" dirty="0" err="1">
                <a:latin typeface="Arial" pitchFamily="34" charset="0"/>
                <a:cs typeface="Arial" pitchFamily="34" charset="0"/>
              </a:rPr>
              <a:t>the</a:t>
            </a:r>
            <a:r>
              <a:rPr lang="es-AR" dirty="0">
                <a:latin typeface="Arial" pitchFamily="34" charset="0"/>
                <a:cs typeface="Arial" pitchFamily="34" charset="0"/>
              </a:rPr>
              <a:t> Clinton and W. Bush </a:t>
            </a:r>
            <a:r>
              <a:rPr lang="es-AR" dirty="0" err="1">
                <a:latin typeface="Arial" pitchFamily="34" charset="0"/>
                <a:cs typeface="Arial" pitchFamily="34" charset="0"/>
              </a:rPr>
              <a:t>Administrations</a:t>
            </a:r>
            <a:r>
              <a:rPr lang="es-AR" dirty="0">
                <a:latin typeface="Arial" pitchFamily="34" charset="0"/>
                <a:cs typeface="Arial" pitchFamily="34" charset="0"/>
              </a:rPr>
              <a:t> </a:t>
            </a:r>
            <a:r>
              <a:rPr lang="es-AR" dirty="0" err="1">
                <a:latin typeface="Arial" pitchFamily="34" charset="0"/>
                <a:cs typeface="Arial" pitchFamily="34" charset="0"/>
              </a:rPr>
              <a:t>temporary</a:t>
            </a:r>
            <a:r>
              <a:rPr lang="es-AR" dirty="0">
                <a:latin typeface="Arial" pitchFamily="34" charset="0"/>
                <a:cs typeface="Arial" pitchFamily="34" charset="0"/>
              </a:rPr>
              <a:t> </a:t>
            </a:r>
            <a:r>
              <a:rPr lang="es-AR" dirty="0" err="1">
                <a:latin typeface="Arial" pitchFamily="34" charset="0"/>
                <a:cs typeface="Arial" pitchFamily="34" charset="0"/>
              </a:rPr>
              <a:t>reductions</a:t>
            </a:r>
            <a:r>
              <a:rPr lang="es-AR" dirty="0">
                <a:latin typeface="Arial" pitchFamily="34" charset="0"/>
                <a:cs typeface="Arial" pitchFamily="34" charset="0"/>
              </a:rPr>
              <a:t> of </a:t>
            </a:r>
            <a:r>
              <a:rPr lang="es-AR" dirty="0" err="1">
                <a:latin typeface="Arial" pitchFamily="34" charset="0"/>
                <a:cs typeface="Arial" pitchFamily="34" charset="0"/>
              </a:rPr>
              <a:t>the</a:t>
            </a:r>
            <a:r>
              <a:rPr lang="es-AR" dirty="0">
                <a:latin typeface="Arial" pitchFamily="34" charset="0"/>
                <a:cs typeface="Arial" pitchFamily="34" charset="0"/>
              </a:rPr>
              <a:t> capital </a:t>
            </a:r>
            <a:r>
              <a:rPr lang="es-AR" dirty="0" err="1">
                <a:latin typeface="Arial" pitchFamily="34" charset="0"/>
                <a:cs typeface="Arial" pitchFamily="34" charset="0"/>
              </a:rPr>
              <a:t>gains</a:t>
            </a:r>
            <a:r>
              <a:rPr lang="es-AR" dirty="0">
                <a:latin typeface="Arial" pitchFamily="34" charset="0"/>
                <a:cs typeface="Arial" pitchFamily="34" charset="0"/>
              </a:rPr>
              <a:t> </a:t>
            </a:r>
            <a:r>
              <a:rPr lang="es-AR" dirty="0" err="1">
                <a:latin typeface="Arial" pitchFamily="34" charset="0"/>
                <a:cs typeface="Arial" pitchFamily="34" charset="0"/>
              </a:rPr>
              <a:t>tax</a:t>
            </a:r>
            <a:r>
              <a:rPr lang="es-AR" dirty="0">
                <a:latin typeface="Arial" pitchFamily="34" charset="0"/>
                <a:cs typeface="Arial" pitchFamily="34" charset="0"/>
              </a:rPr>
              <a:t> </a:t>
            </a:r>
            <a:r>
              <a:rPr lang="es-AR" dirty="0" err="1">
                <a:latin typeface="Arial" pitchFamily="34" charset="0"/>
                <a:cs typeface="Arial" pitchFamily="34" charset="0"/>
              </a:rPr>
              <a:t>rates</a:t>
            </a:r>
            <a:r>
              <a:rPr lang="es-AR" dirty="0">
                <a:latin typeface="Arial" pitchFamily="34" charset="0"/>
                <a:cs typeface="Arial" pitchFamily="34" charset="0"/>
              </a:rPr>
              <a:t> (</a:t>
            </a:r>
            <a:r>
              <a:rPr lang="es-AR" dirty="0" err="1">
                <a:latin typeface="Arial" pitchFamily="34" charset="0"/>
                <a:cs typeface="Arial" pitchFamily="34" charset="0"/>
              </a:rPr>
              <a:t>Stiglitz</a:t>
            </a:r>
            <a:r>
              <a:rPr lang="es-AR" dirty="0">
                <a:latin typeface="Arial" pitchFamily="34" charset="0"/>
                <a:cs typeface="Arial" pitchFamily="34" charset="0"/>
              </a:rPr>
              <a:t>, 2003, </a:t>
            </a:r>
            <a:r>
              <a:rPr lang="es-AR" dirty="0" err="1">
                <a:latin typeface="Arial" pitchFamily="34" charset="0"/>
                <a:cs typeface="Arial" pitchFamily="34" charset="0"/>
              </a:rPr>
              <a:t>chapter</a:t>
            </a:r>
            <a:r>
              <a:rPr lang="es-AR" dirty="0">
                <a:latin typeface="Arial" pitchFamily="34" charset="0"/>
                <a:cs typeface="Arial" pitchFamily="34" charset="0"/>
              </a:rPr>
              <a:t> 7). </a:t>
            </a:r>
            <a:r>
              <a:rPr lang="en-US" dirty="0">
                <a:latin typeface="Arial" pitchFamily="34" charset="0"/>
                <a:cs typeface="Arial" pitchFamily="34" charset="0"/>
              </a:rPr>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2200" dirty="0" smtClean="0">
                <a:latin typeface="Arial" pitchFamily="34" charset="0"/>
              </a:rPr>
              <a:t>During the </a:t>
            </a:r>
            <a:r>
              <a:rPr lang="en-US" sz="2200" dirty="0">
                <a:latin typeface="Arial" pitchFamily="34" charset="0"/>
              </a:rPr>
              <a:t>Golden </a:t>
            </a:r>
            <a:r>
              <a:rPr lang="en-US" sz="2200" dirty="0" smtClean="0">
                <a:latin typeface="Arial" pitchFamily="34" charset="0"/>
              </a:rPr>
              <a:t>Age, </a:t>
            </a:r>
            <a:r>
              <a:rPr lang="en-US" sz="2200" dirty="0">
                <a:latin typeface="Arial" pitchFamily="34" charset="0"/>
              </a:rPr>
              <a:t>high levels of government expenditures, progressive taxation and social protection </a:t>
            </a:r>
            <a:r>
              <a:rPr lang="en-US" sz="2200" dirty="0" smtClean="0">
                <a:latin typeface="Arial" pitchFamily="34" charset="0"/>
              </a:rPr>
              <a:t>systems </a:t>
            </a:r>
            <a:r>
              <a:rPr lang="en-US" sz="2200" dirty="0">
                <a:latin typeface="Arial" pitchFamily="34" charset="0"/>
              </a:rPr>
              <a:t>acted as powerful </a:t>
            </a:r>
            <a:r>
              <a:rPr lang="en-US" sz="2200" dirty="0" smtClean="0">
                <a:latin typeface="Arial" pitchFamily="34" charset="0"/>
              </a:rPr>
              <a:t>buffers &amp; automatic </a:t>
            </a:r>
            <a:r>
              <a:rPr lang="en-US" sz="2200" dirty="0" smtClean="0">
                <a:latin typeface="Arial" pitchFamily="34" charset="0"/>
              </a:rPr>
              <a:t>stabilizers</a:t>
            </a:r>
          </a:p>
          <a:p>
            <a:endParaRPr lang="en-US" sz="2200" dirty="0">
              <a:latin typeface="Arial" pitchFamily="34" charset="0"/>
            </a:endParaRPr>
          </a:p>
          <a:p>
            <a:r>
              <a:rPr lang="en-US" sz="2200" dirty="0" smtClean="0">
                <a:latin typeface="Arial" pitchFamily="34" charset="0"/>
              </a:rPr>
              <a:t>But in </a:t>
            </a:r>
            <a:r>
              <a:rPr lang="en-US" sz="2200" dirty="0">
                <a:latin typeface="Arial" pitchFamily="34" charset="0"/>
              </a:rPr>
              <a:t>the last </a:t>
            </a:r>
            <a:r>
              <a:rPr lang="en-US" sz="2200" dirty="0" smtClean="0">
                <a:latin typeface="Arial" pitchFamily="34" charset="0"/>
              </a:rPr>
              <a:t>decades these three fiscal pillars of macroeconomic stability and a </a:t>
            </a:r>
            <a:r>
              <a:rPr lang="en-US" sz="2200" dirty="0" smtClean="0">
                <a:latin typeface="Arial" pitchFamily="34" charset="0"/>
              </a:rPr>
              <a:t>more fair </a:t>
            </a:r>
            <a:r>
              <a:rPr lang="en-US" sz="2200" dirty="0" smtClean="0">
                <a:latin typeface="Arial" pitchFamily="34" charset="0"/>
              </a:rPr>
              <a:t>distribution of income were weakened </a:t>
            </a:r>
            <a:r>
              <a:rPr lang="en-US" sz="2200" dirty="0">
                <a:latin typeface="Arial" pitchFamily="34" charset="0"/>
              </a:rPr>
              <a:t>or </a:t>
            </a:r>
            <a:r>
              <a:rPr lang="en-US" sz="2200" dirty="0" smtClean="0">
                <a:latin typeface="Arial" pitchFamily="34" charset="0"/>
              </a:rPr>
              <a:t>removed in many countries</a:t>
            </a:r>
          </a:p>
          <a:p>
            <a:endParaRPr lang="en-US" sz="2200" dirty="0">
              <a:latin typeface="Arial" pitchFamily="34" charset="0"/>
            </a:endParaRPr>
          </a:p>
          <a:p>
            <a:r>
              <a:rPr lang="en-US" sz="2200" dirty="0" smtClean="0">
                <a:latin typeface="Arial" pitchFamily="34" charset="0"/>
              </a:rPr>
              <a:t>Given </a:t>
            </a:r>
            <a:r>
              <a:rPr lang="en-US" sz="2200" dirty="0">
                <a:latin typeface="Arial" pitchFamily="34" charset="0"/>
              </a:rPr>
              <a:t>the recent rediscovery of the importance of counter-cyclical policies, in general, and of the virtues of automatic stabilizers, in particular, it would be wrong to focus just on financial tools to pursue the complex task of macroeconomic </a:t>
            </a:r>
            <a:r>
              <a:rPr lang="en-US" sz="2200" dirty="0" smtClean="0">
                <a:latin typeface="Arial" pitchFamily="34" charset="0"/>
              </a:rPr>
              <a:t>stability</a:t>
            </a:r>
            <a:endParaRPr lang="en-US" sz="2200" dirty="0">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r>
              <a:rPr lang="en-US" sz="2000" dirty="0" smtClean="0">
                <a:latin typeface="Arial" pitchFamily="34" charset="0"/>
                <a:cs typeface="Arial" pitchFamily="34" charset="0"/>
              </a:rPr>
              <a:t>The increased frequency of financial </a:t>
            </a:r>
            <a:r>
              <a:rPr lang="en-US" sz="2000" dirty="0" smtClean="0">
                <a:latin typeface="Arial" pitchFamily="34" charset="0"/>
                <a:cs typeface="Arial" pitchFamily="34" charset="0"/>
              </a:rPr>
              <a:t>crises, </a:t>
            </a:r>
            <a:r>
              <a:rPr lang="en-US" sz="2000" dirty="0" smtClean="0">
                <a:latin typeface="Arial" pitchFamily="34" charset="0"/>
                <a:cs typeface="Arial" pitchFamily="34" charset="0"/>
              </a:rPr>
              <a:t>macro instability </a:t>
            </a:r>
            <a:r>
              <a:rPr lang="en-US" sz="2000" dirty="0" smtClean="0">
                <a:latin typeface="Arial" pitchFamily="34" charset="0"/>
                <a:cs typeface="Arial" pitchFamily="34" charset="0"/>
              </a:rPr>
              <a:t>and </a:t>
            </a:r>
            <a:r>
              <a:rPr lang="en-US" sz="2000" dirty="0" smtClean="0">
                <a:latin typeface="Arial" pitchFamily="34" charset="0"/>
                <a:cs typeface="Arial" pitchFamily="34" charset="0"/>
              </a:rPr>
              <a:t>higher </a:t>
            </a:r>
            <a:r>
              <a:rPr lang="en-US" sz="2000" dirty="0" smtClean="0">
                <a:latin typeface="Arial" pitchFamily="34" charset="0"/>
                <a:cs typeface="Arial" pitchFamily="34" charset="0"/>
              </a:rPr>
              <a:t>inequality </a:t>
            </a:r>
            <a:r>
              <a:rPr lang="en-US" sz="2000" dirty="0" smtClean="0">
                <a:latin typeface="Arial" pitchFamily="34" charset="0"/>
                <a:cs typeface="Arial" pitchFamily="34" charset="0"/>
              </a:rPr>
              <a:t>in the last three decades is the </a:t>
            </a:r>
            <a:r>
              <a:rPr lang="en-US" sz="2000" dirty="0" smtClean="0">
                <a:latin typeface="Arial" pitchFamily="34" charset="0"/>
                <a:cs typeface="Arial" pitchFamily="34" charset="0"/>
              </a:rPr>
              <a:t>result of </a:t>
            </a:r>
            <a:r>
              <a:rPr lang="en-US" sz="2000" dirty="0" smtClean="0">
                <a:latin typeface="Arial" pitchFamily="34" charset="0"/>
                <a:cs typeface="Arial" pitchFamily="34" charset="0"/>
              </a:rPr>
              <a:t>the triumph of the neo-liberal program which resulted in finance-led capitalism or </a:t>
            </a:r>
            <a:r>
              <a:rPr lang="en-US" sz="2000" i="1" dirty="0" err="1" smtClean="0">
                <a:latin typeface="Arial" pitchFamily="34" charset="0"/>
                <a:cs typeface="Arial" pitchFamily="34" charset="0"/>
              </a:rPr>
              <a:t>financialization</a:t>
            </a:r>
            <a:r>
              <a:rPr lang="en-US" sz="2000" i="1" dirty="0" smtClean="0">
                <a:latin typeface="Arial" pitchFamily="34" charset="0"/>
                <a:cs typeface="Arial" pitchFamily="34" charset="0"/>
              </a:rPr>
              <a:t>. </a:t>
            </a:r>
          </a:p>
          <a:p>
            <a:endParaRPr lang="en-US" sz="2000" i="1" dirty="0" smtClean="0">
              <a:latin typeface="Arial" pitchFamily="34" charset="0"/>
              <a:cs typeface="Arial" pitchFamily="34" charset="0"/>
            </a:endParaRPr>
          </a:p>
          <a:p>
            <a:r>
              <a:rPr lang="en-US" sz="2000" dirty="0" err="1" smtClean="0">
                <a:latin typeface="Arial" pitchFamily="34" charset="0"/>
                <a:cs typeface="Arial" pitchFamily="34" charset="0"/>
              </a:rPr>
              <a:t>Financialization</a:t>
            </a:r>
            <a:r>
              <a:rPr lang="en-US" sz="2000" dirty="0" smtClean="0">
                <a:latin typeface="Arial" pitchFamily="34" charset="0"/>
                <a:cs typeface="Arial" pitchFamily="34" charset="0"/>
              </a:rPr>
              <a:t> is the result of a political construction that took three decades to dismantle the institutions of what John </a:t>
            </a:r>
            <a:r>
              <a:rPr lang="en-US" sz="2000" dirty="0" err="1" smtClean="0">
                <a:latin typeface="Arial" pitchFamily="34" charset="0"/>
                <a:cs typeface="Arial" pitchFamily="34" charset="0"/>
              </a:rPr>
              <a:t>Ruggie</a:t>
            </a:r>
            <a:r>
              <a:rPr lang="en-US" sz="2000" dirty="0" smtClean="0">
                <a:latin typeface="Arial" pitchFamily="34" charset="0"/>
                <a:cs typeface="Arial" pitchFamily="34" charset="0"/>
              </a:rPr>
              <a:t> called “embedded liberalism” and replace it with a new institutional architecture which included the inception of WTO</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Which brings us to the </a:t>
            </a:r>
            <a:r>
              <a:rPr lang="en-US" sz="2000" i="1" dirty="0" smtClean="0">
                <a:latin typeface="Arial" pitchFamily="34" charset="0"/>
                <a:cs typeface="Arial" pitchFamily="34" charset="0"/>
              </a:rPr>
              <a:t>political economy </a:t>
            </a:r>
            <a:r>
              <a:rPr lang="en-US" sz="2000" dirty="0" smtClean="0">
                <a:latin typeface="Arial" pitchFamily="34" charset="0"/>
                <a:cs typeface="Arial" pitchFamily="34" charset="0"/>
              </a:rPr>
              <a:t>issue of the need to seize the moment to pursue serious reform and foster the unraveling of </a:t>
            </a:r>
            <a:r>
              <a:rPr lang="en-US" sz="2000" dirty="0" err="1" smtClean="0">
                <a:latin typeface="Arial" pitchFamily="34" charset="0"/>
                <a:cs typeface="Arial" pitchFamily="34" charset="0"/>
              </a:rPr>
              <a:t>financialization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Buiter</a:t>
            </a:r>
            <a:r>
              <a:rPr lang="en-US" sz="2000" dirty="0" smtClean="0">
                <a:latin typeface="Arial" pitchFamily="34" charset="0"/>
                <a:cs typeface="Arial" pitchFamily="34" charset="0"/>
              </a:rPr>
              <a:t> (2009) asserts that </a:t>
            </a:r>
          </a:p>
          <a:p>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“Financial regulation is a now-or-never proposition as the sector’s lobbying power is greatly diminished” and favors “robust regulation, risking over-regulation.”</a:t>
            </a:r>
          </a:p>
          <a:p>
            <a:pPr>
              <a:buNone/>
            </a:pPr>
            <a:r>
              <a:rPr lang="en-US" sz="2000" dirty="0" smtClean="0">
                <a:latin typeface="Arial" pitchFamily="34" charset="0"/>
                <a:cs typeface="Arial"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sz="2000" dirty="0" err="1" smtClean="0">
                <a:latin typeface="Arial" pitchFamily="34" charset="0"/>
                <a:cs typeface="Arial" pitchFamily="34" charset="0"/>
              </a:rPr>
              <a:t>Philippon</a:t>
            </a:r>
            <a:r>
              <a:rPr lang="en-US" sz="2000" dirty="0" smtClean="0">
                <a:latin typeface="Arial" pitchFamily="34" charset="0"/>
                <a:cs typeface="Arial" pitchFamily="34" charset="0"/>
              </a:rPr>
              <a:t> (2009) in turn, highlights the power dimension of effective financial regulation: </a:t>
            </a:r>
          </a:p>
          <a:p>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“The critical issue in my view does not lay in the construction of an appropriate cyclical index, but rather in making sure the regulator is powerful enough to enforce tighter prudential regulations based in part in subjective and debatable interpretations of economic data. The financial industry will not like it, and it has a strong track record of capturing regulators, so this will not be easy.”</a:t>
            </a:r>
          </a:p>
          <a:p>
            <a:endParaRPr lang="en-US" sz="4200"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Arial" pitchFamily="34" charset="0"/>
                <a:cs typeface="Arial" pitchFamily="34" charset="0"/>
              </a:rPr>
              <a:t>Conclusion</a:t>
            </a:r>
            <a:endParaRPr lang="en-US" sz="2400" dirty="0"/>
          </a:p>
        </p:txBody>
      </p:sp>
      <p:sp>
        <p:nvSpPr>
          <p:cNvPr id="3" name="Content Placeholder 2"/>
          <p:cNvSpPr>
            <a:spLocks noGrp="1"/>
          </p:cNvSpPr>
          <p:nvPr>
            <p:ph idx="1"/>
          </p:nvPr>
        </p:nvSpPr>
        <p:spPr/>
        <p:txBody>
          <a:bodyPr>
            <a:normAutofit fontScale="62500" lnSpcReduction="20000"/>
          </a:bodyPr>
          <a:lstStyle/>
          <a:p>
            <a:r>
              <a:rPr lang="en-US" dirty="0" err="1" smtClean="0">
                <a:latin typeface="Arial" pitchFamily="34" charset="0"/>
                <a:cs typeface="Arial" pitchFamily="34" charset="0"/>
              </a:rPr>
              <a:t>Financialization</a:t>
            </a:r>
            <a:r>
              <a:rPr lang="en-US" dirty="0" smtClean="0">
                <a:latin typeface="Arial" pitchFamily="34" charset="0"/>
                <a:cs typeface="Arial" pitchFamily="34" charset="0"/>
              </a:rPr>
              <a:t> is in deep trouble. Crises are opportunities for radical change. The unraveling of the current regime demands much more than well-meaning but limited financial sector reform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particular, we need to overhaul many of our institutions, not only the financial ones, in order to reestablish the balance between the market and the state, and to turn finance into the servant of the real </a:t>
            </a:r>
            <a:r>
              <a:rPr lang="en-US" dirty="0" smtClean="0">
                <a:latin typeface="Arial" pitchFamily="34" charset="0"/>
                <a:cs typeface="Arial" pitchFamily="34" charset="0"/>
              </a:rPr>
              <a:t>economy and social progress</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We need to employ more active fiscal, monetary, and exchange rate policies and strengthen social protection institutions. Institutions conducive to social justice not only serve well this goal but are also a means to achieve macroeconomic stability and sustained growth</a:t>
            </a:r>
            <a:r>
              <a:rPr lang="en-US" dirty="0" smtClean="0">
                <a:latin typeface="Arial" pitchFamily="34" charset="0"/>
                <a:cs typeface="Arial" pitchFamily="34" charset="0"/>
              </a:rPr>
              <a:t>. In this regard, we should also consider the strengthening (Bolivia, Argentina</a:t>
            </a:r>
            <a:r>
              <a:rPr lang="en-US" dirty="0" smtClean="0">
                <a:latin typeface="Arial" pitchFamily="34" charset="0"/>
                <a:cs typeface="Arial" pitchFamily="34" charset="0"/>
              </a:rPr>
              <a:t>) </a:t>
            </a:r>
            <a:r>
              <a:rPr lang="en-US" dirty="0" smtClean="0">
                <a:latin typeface="Arial" pitchFamily="34" charset="0"/>
                <a:cs typeface="Arial" pitchFamily="34" charset="0"/>
              </a:rPr>
              <a:t>and the access to and redistribution of land (Bolivia &amp; Paraguay).</a:t>
            </a:r>
            <a:r>
              <a:rPr lang="en-US" dirty="0" smtClean="0">
                <a:latin typeface="Arial" pitchFamily="34" charset="0"/>
                <a:cs typeface="Arial" pitchFamily="34" charset="0"/>
              </a:rPr>
              <a:t> </a:t>
            </a:r>
            <a:r>
              <a:rPr lang="en-US" dirty="0" smtClean="0">
                <a:latin typeface="Arial" pitchFamily="34" charset="0"/>
                <a:cs typeface="Arial" pitchFamily="34" charset="0"/>
              </a:rPr>
              <a:t>If </a:t>
            </a:r>
            <a:r>
              <a:rPr lang="en-US" dirty="0" smtClean="0">
                <a:latin typeface="Arial" pitchFamily="34" charset="0"/>
                <a:cs typeface="Arial" pitchFamily="34" charset="0"/>
              </a:rPr>
              <a:t>not now, when?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p:spPr>
        <p:txBody>
          <a:bodyPr>
            <a:noAutofit/>
          </a:bodyPr>
          <a:lstStyle/>
          <a:p>
            <a:pPr algn="r"/>
            <a:r>
              <a:rPr lang="en-US" sz="2400" dirty="0">
                <a:latin typeface="Arial" pitchFamily="34" charset="0"/>
                <a:cs typeface="Arial" pitchFamily="34" charset="0"/>
              </a:rPr>
              <a:t>“If not now, when?”</a:t>
            </a:r>
            <a:br>
              <a:rPr lang="en-US" sz="2400" dirty="0">
                <a:latin typeface="Arial" pitchFamily="34" charset="0"/>
                <a:cs typeface="Arial" pitchFamily="34" charset="0"/>
              </a:rPr>
            </a:br>
            <a:r>
              <a:rPr lang="en-US" sz="2400" dirty="0" smtClean="0">
                <a:latin typeface="Arial" pitchFamily="34" charset="0"/>
                <a:cs typeface="Arial" pitchFamily="34" charset="0"/>
              </a:rPr>
              <a:t>Hillel (2000 years ago)</a:t>
            </a:r>
            <a:r>
              <a:rPr lang="en-US" sz="2400" dirty="0">
                <a:latin typeface="Arial" pitchFamily="34" charset="0"/>
                <a:cs typeface="Arial" pitchFamily="34" charset="0"/>
              </a:rPr>
              <a:t/>
            </a:r>
            <a:br>
              <a:rPr lang="en-US" sz="2400" dirty="0">
                <a:latin typeface="Arial" pitchFamily="34" charset="0"/>
                <a:cs typeface="Arial" pitchFamily="34" charset="0"/>
              </a:rPr>
            </a:br>
            <a:endParaRPr lang="en-US" sz="2400" dirty="0">
              <a:latin typeface="Arial" pitchFamily="34" charset="0"/>
              <a:cs typeface="Arial" pitchFamily="34" charset="0"/>
            </a:endParaRPr>
          </a:p>
        </p:txBody>
      </p:sp>
      <p:sp>
        <p:nvSpPr>
          <p:cNvPr id="3" name="Content Placeholder 2"/>
          <p:cNvSpPr>
            <a:spLocks noGrp="1"/>
          </p:cNvSpPr>
          <p:nvPr>
            <p:ph idx="1"/>
          </p:nvPr>
        </p:nvSpPr>
        <p:spPr>
          <a:xfrm>
            <a:off x="533400" y="1600200"/>
            <a:ext cx="8229600" cy="4525963"/>
          </a:xfrm>
        </p:spPr>
        <p:txBody>
          <a:bodyPr>
            <a:normAutofit fontScale="62500" lnSpcReduction="20000"/>
          </a:bodyPr>
          <a:lstStyle/>
          <a:p>
            <a:r>
              <a:rPr lang="en-US" dirty="0" smtClean="0">
                <a:latin typeface="Arial" pitchFamily="34" charset="0"/>
                <a:cs typeface="Arial" pitchFamily="34" charset="0"/>
              </a:rPr>
              <a:t>The crisis as </a:t>
            </a:r>
            <a:r>
              <a:rPr lang="en-US" dirty="0">
                <a:latin typeface="Arial" pitchFamily="34" charset="0"/>
                <a:cs typeface="Arial" pitchFamily="34" charset="0"/>
              </a:rPr>
              <a:t>opportunity to redefine </a:t>
            </a:r>
            <a:r>
              <a:rPr lang="en-US" dirty="0" smtClean="0">
                <a:latin typeface="Arial" pitchFamily="34" charset="0"/>
                <a:cs typeface="Arial" pitchFamily="34" charset="0"/>
              </a:rPr>
              <a:t>the real </a:t>
            </a:r>
            <a:r>
              <a:rPr lang="en-US" dirty="0">
                <a:latin typeface="Arial" pitchFamily="34" charset="0"/>
                <a:cs typeface="Arial" pitchFamily="34" charset="0"/>
              </a:rPr>
              <a:t>economy </a:t>
            </a:r>
            <a:r>
              <a:rPr lang="en-US" dirty="0" smtClean="0">
                <a:latin typeface="Arial" pitchFamily="34" charset="0"/>
                <a:cs typeface="Arial" pitchFamily="34" charset="0"/>
              </a:rPr>
              <a:t>-finance </a:t>
            </a:r>
            <a:r>
              <a:rPr lang="en-US" dirty="0" smtClean="0">
                <a:latin typeface="Arial" pitchFamily="34" charset="0"/>
                <a:cs typeface="Arial" pitchFamily="34" charset="0"/>
              </a:rPr>
              <a:t>relationships</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Discuss </a:t>
            </a:r>
            <a:r>
              <a:rPr lang="en-US" dirty="0" smtClean="0">
                <a:latin typeface="Arial" pitchFamily="34" charset="0"/>
                <a:cs typeface="Arial" pitchFamily="34" charset="0"/>
              </a:rPr>
              <a:t>financial, esp., macro-prudential </a:t>
            </a:r>
            <a:r>
              <a:rPr lang="en-US" dirty="0">
                <a:latin typeface="Arial" pitchFamily="34" charset="0"/>
                <a:cs typeface="Arial" pitchFamily="34" charset="0"/>
              </a:rPr>
              <a:t>regulation in </a:t>
            </a:r>
            <a:r>
              <a:rPr lang="en-US" dirty="0" smtClean="0">
                <a:latin typeface="Arial" pitchFamily="34" charset="0"/>
                <a:cs typeface="Arial" pitchFamily="34" charset="0"/>
              </a:rPr>
              <a:t>a broader </a:t>
            </a:r>
            <a:r>
              <a:rPr lang="en-US" dirty="0">
                <a:latin typeface="Arial" pitchFamily="34" charset="0"/>
                <a:cs typeface="Arial" pitchFamily="34" charset="0"/>
              </a:rPr>
              <a:t>perspective</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dirty="0">
                <a:latin typeface="Arial" pitchFamily="34" charset="0"/>
                <a:cs typeface="Arial" pitchFamily="34" charset="0"/>
              </a:rPr>
              <a:t>financial crisis </a:t>
            </a:r>
            <a:r>
              <a:rPr lang="en-US" dirty="0" smtClean="0">
                <a:latin typeface="Arial" pitchFamily="34" charset="0"/>
                <a:cs typeface="Arial" pitchFamily="34" charset="0"/>
              </a:rPr>
              <a:t>symptomatic </a:t>
            </a:r>
            <a:r>
              <a:rPr lang="en-US" dirty="0">
                <a:latin typeface="Arial" pitchFamily="34" charset="0"/>
                <a:cs typeface="Arial" pitchFamily="34" charset="0"/>
              </a:rPr>
              <a:t>of much deeper problems </a:t>
            </a:r>
            <a:r>
              <a:rPr lang="en-US" dirty="0" smtClean="0">
                <a:latin typeface="Arial" pitchFamily="34" charset="0"/>
                <a:cs typeface="Arial" pitchFamily="34" charset="0"/>
              </a:rPr>
              <a:t>beyond inadequate financial </a:t>
            </a:r>
            <a:r>
              <a:rPr lang="en-US" dirty="0">
                <a:latin typeface="Arial" pitchFamily="34" charset="0"/>
                <a:cs typeface="Arial" pitchFamily="34" charset="0"/>
              </a:rPr>
              <a:t>regulations (Commission of Experts, </a:t>
            </a:r>
            <a:r>
              <a:rPr lang="en-US" dirty="0" smtClean="0">
                <a:latin typeface="Arial" pitchFamily="34" charset="0"/>
                <a:cs typeface="Arial" pitchFamily="34" charset="0"/>
              </a:rPr>
              <a:t>2009).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dirty="0">
                <a:latin typeface="Arial" pitchFamily="34" charset="0"/>
                <a:cs typeface="Arial" pitchFamily="34" charset="0"/>
              </a:rPr>
              <a:t>new emerging consensus on </a:t>
            </a:r>
            <a:r>
              <a:rPr lang="en-US" dirty="0" smtClean="0">
                <a:latin typeface="Arial" pitchFamily="34" charset="0"/>
                <a:cs typeface="Arial" pitchFamily="34" charset="0"/>
              </a:rPr>
              <a:t>destabilizing </a:t>
            </a:r>
            <a:r>
              <a:rPr lang="en-US" dirty="0">
                <a:latin typeface="Arial" pitchFamily="34" charset="0"/>
                <a:cs typeface="Arial" pitchFamily="34" charset="0"/>
              </a:rPr>
              <a:t>nature of the self-regulation paradigm </a:t>
            </a:r>
            <a:r>
              <a:rPr lang="en-US" dirty="0" smtClean="0">
                <a:latin typeface="Arial" pitchFamily="34" charset="0"/>
                <a:cs typeface="Arial" pitchFamily="34" charset="0"/>
              </a:rPr>
              <a:t>in </a:t>
            </a:r>
            <a:r>
              <a:rPr lang="en-US" dirty="0">
                <a:latin typeface="Arial" pitchFamily="34" charset="0"/>
                <a:cs typeface="Arial" pitchFamily="34" charset="0"/>
              </a:rPr>
              <a:t>global finance before the </a:t>
            </a:r>
            <a:r>
              <a:rPr lang="en-US" dirty="0" smtClean="0">
                <a:latin typeface="Arial" pitchFamily="34" charset="0"/>
                <a:cs typeface="Arial" pitchFamily="34" charset="0"/>
              </a:rPr>
              <a:t>crisis, a </a:t>
            </a:r>
            <a:r>
              <a:rPr lang="en-US" dirty="0">
                <a:latin typeface="Arial" pitchFamily="34" charset="0"/>
                <a:cs typeface="Arial" pitchFamily="34" charset="0"/>
              </a:rPr>
              <a:t>sea change</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a:t>
            </a:r>
          </a:p>
          <a:p>
            <a:r>
              <a:rPr lang="en-US" i="1" dirty="0" smtClean="0">
                <a:latin typeface="Arial" pitchFamily="34" charset="0"/>
                <a:cs typeface="Arial" pitchFamily="34" charset="0"/>
              </a:rPr>
              <a:t>Task </a:t>
            </a:r>
            <a:r>
              <a:rPr lang="en-US" i="1" dirty="0">
                <a:latin typeface="Arial" pitchFamily="34" charset="0"/>
                <a:cs typeface="Arial" pitchFamily="34" charset="0"/>
              </a:rPr>
              <a:t>of stabilizing financial markets, let alone the overall economy, will </a:t>
            </a:r>
            <a:r>
              <a:rPr lang="en-US" i="1" dirty="0" smtClean="0">
                <a:latin typeface="Arial" pitchFamily="34" charset="0"/>
                <a:cs typeface="Arial" pitchFamily="34" charset="0"/>
              </a:rPr>
              <a:t>take </a:t>
            </a:r>
            <a:r>
              <a:rPr lang="en-US" i="1" dirty="0">
                <a:latin typeface="Arial" pitchFamily="34" charset="0"/>
                <a:cs typeface="Arial" pitchFamily="34" charset="0"/>
              </a:rPr>
              <a:t>much more than new financial regulations. </a:t>
            </a:r>
          </a:p>
          <a:p>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2400" b="1" dirty="0">
                <a:latin typeface="Arial" pitchFamily="34" charset="0"/>
                <a:cs typeface="Arial" pitchFamily="34" charset="0"/>
              </a:rPr>
              <a:t>Macro-prudential regulation and </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excessive </a:t>
            </a:r>
            <a:r>
              <a:rPr lang="en-US" sz="2400" b="1" dirty="0">
                <a:latin typeface="Arial" pitchFamily="34" charset="0"/>
                <a:cs typeface="Arial" pitchFamily="34" charset="0"/>
              </a:rPr>
              <a:t>credit supply</a:t>
            </a:r>
            <a:r>
              <a:rPr lang="en-US" sz="2400" dirty="0">
                <a:latin typeface="Arial" pitchFamily="34" charset="0"/>
                <a:cs typeface="Arial" pitchFamily="34" charset="0"/>
              </a:rPr>
              <a:t/>
            </a:r>
            <a:br>
              <a:rPr lang="en-US" sz="2400" dirty="0">
                <a:latin typeface="Arial" pitchFamily="34" charset="0"/>
                <a:cs typeface="Arial" pitchFamily="34" charset="0"/>
              </a:rPr>
            </a:br>
            <a:endParaRPr lang="en-US" sz="24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000" dirty="0" smtClean="0">
                <a:latin typeface="Arial" pitchFamily="34" charset="0"/>
                <a:cs typeface="Arial" pitchFamily="34" charset="0"/>
              </a:rPr>
              <a:t>The </a:t>
            </a:r>
            <a:r>
              <a:rPr lang="en-US" sz="2000" dirty="0">
                <a:latin typeface="Arial" pitchFamily="34" charset="0"/>
                <a:cs typeface="Arial" pitchFamily="34" charset="0"/>
              </a:rPr>
              <a:t>Turner </a:t>
            </a:r>
            <a:r>
              <a:rPr lang="en-US" sz="2000" dirty="0" smtClean="0">
                <a:latin typeface="Arial" pitchFamily="34" charset="0"/>
                <a:cs typeface="Arial" pitchFamily="34" charset="0"/>
              </a:rPr>
              <a:t>Review, remarkable paper of </a:t>
            </a:r>
            <a:r>
              <a:rPr lang="en-US" sz="2000" dirty="0">
                <a:latin typeface="Arial" pitchFamily="34" charset="0"/>
                <a:cs typeface="Arial" pitchFamily="34" charset="0"/>
              </a:rPr>
              <a:t>what went wrong with global </a:t>
            </a:r>
            <a:r>
              <a:rPr lang="en-US" sz="2000" dirty="0" smtClean="0">
                <a:latin typeface="Arial" pitchFamily="34" charset="0"/>
                <a:cs typeface="Arial" pitchFamily="34" charset="0"/>
              </a:rPr>
              <a:t>finance</a:t>
            </a: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Strong critique of the efficient market hypothesis &amp; simplistic models used (</a:t>
            </a:r>
            <a:r>
              <a:rPr lang="en-US" sz="2000" dirty="0" err="1" smtClean="0">
                <a:latin typeface="Arial" pitchFamily="34" charset="0"/>
                <a:cs typeface="Arial" pitchFamily="34" charset="0"/>
              </a:rPr>
              <a:t>VaR</a:t>
            </a:r>
            <a:r>
              <a:rPr lang="en-US" sz="2000" dirty="0" smtClean="0">
                <a:latin typeface="Arial" pitchFamily="34" charset="0"/>
                <a:cs typeface="Arial" pitchFamily="34" charset="0"/>
              </a:rPr>
              <a:t>)</a:t>
            </a: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Broad array </a:t>
            </a:r>
            <a:r>
              <a:rPr lang="en-US" sz="2000" dirty="0">
                <a:latin typeface="Arial" pitchFamily="34" charset="0"/>
                <a:cs typeface="Arial" pitchFamily="34" charset="0"/>
              </a:rPr>
              <a:t>of </a:t>
            </a:r>
            <a:r>
              <a:rPr lang="en-US" sz="2000" dirty="0" smtClean="0">
                <a:latin typeface="Arial" pitchFamily="34" charset="0"/>
                <a:cs typeface="Arial" pitchFamily="34" charset="0"/>
              </a:rPr>
              <a:t>views: </a:t>
            </a:r>
            <a:r>
              <a:rPr lang="en-US" sz="2000" dirty="0">
                <a:latin typeface="Arial" pitchFamily="34" charset="0"/>
                <a:cs typeface="Arial" pitchFamily="34" charset="0"/>
              </a:rPr>
              <a:t>Keynes, </a:t>
            </a:r>
            <a:r>
              <a:rPr lang="en-US" sz="2000" dirty="0" err="1">
                <a:latin typeface="Arial" pitchFamily="34" charset="0"/>
                <a:cs typeface="Arial" pitchFamily="34" charset="0"/>
              </a:rPr>
              <a:t>Minsky</a:t>
            </a:r>
            <a:r>
              <a:rPr lang="en-US" sz="2000" dirty="0">
                <a:latin typeface="Arial" pitchFamily="34" charset="0"/>
                <a:cs typeface="Arial" pitchFamily="34" charset="0"/>
              </a:rPr>
              <a:t>, </a:t>
            </a:r>
            <a:r>
              <a:rPr lang="en-US" sz="2000" dirty="0" err="1">
                <a:latin typeface="Arial" pitchFamily="34" charset="0"/>
                <a:cs typeface="Arial" pitchFamily="34" charset="0"/>
              </a:rPr>
              <a:t>Kindleberger</a:t>
            </a:r>
            <a:r>
              <a:rPr lang="en-US" sz="2000" dirty="0">
                <a:latin typeface="Arial" pitchFamily="34" charset="0"/>
                <a:cs typeface="Arial" pitchFamily="34" charset="0"/>
              </a:rPr>
              <a:t>, </a:t>
            </a:r>
            <a:r>
              <a:rPr lang="en-US" sz="2000" dirty="0" err="1">
                <a:latin typeface="Arial" pitchFamily="34" charset="0"/>
                <a:cs typeface="Arial" pitchFamily="34" charset="0"/>
              </a:rPr>
              <a:t>Shiller</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Market </a:t>
            </a:r>
            <a:r>
              <a:rPr lang="en-US" sz="2000" dirty="0">
                <a:latin typeface="Arial" pitchFamily="34" charset="0"/>
                <a:cs typeface="Arial" pitchFamily="34" charset="0"/>
              </a:rPr>
              <a:t>failures and irrational behavior </a:t>
            </a:r>
            <a:r>
              <a:rPr lang="en-US" sz="2000" dirty="0" smtClean="0">
                <a:latin typeface="Arial" pitchFamily="34" charset="0"/>
                <a:cs typeface="Arial" pitchFamily="34" charset="0"/>
              </a:rPr>
              <a:t>blamed for market bubbles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a:t>
            </a:r>
            <a:r>
              <a:rPr lang="en-US" sz="2000" dirty="0">
                <a:latin typeface="Arial" pitchFamily="34" charset="0"/>
                <a:cs typeface="Arial" pitchFamily="34" charset="0"/>
              </a:rPr>
              <a:t>report </a:t>
            </a:r>
            <a:r>
              <a:rPr lang="en-US" sz="2000" dirty="0" smtClean="0">
                <a:latin typeface="Arial" pitchFamily="34" charset="0"/>
                <a:cs typeface="Arial" pitchFamily="34" charset="0"/>
              </a:rPr>
              <a:t>nails </a:t>
            </a:r>
            <a:r>
              <a:rPr lang="en-US" sz="2000" dirty="0">
                <a:latin typeface="Arial" pitchFamily="34" charset="0"/>
                <a:cs typeface="Arial" pitchFamily="34" charset="0"/>
              </a:rPr>
              <a:t>the IMF </a:t>
            </a:r>
            <a:r>
              <a:rPr lang="en-US" sz="2000" dirty="0" smtClean="0">
                <a:latin typeface="Arial" pitchFamily="34" charset="0"/>
                <a:cs typeface="Arial" pitchFamily="34" charset="0"/>
              </a:rPr>
              <a:t>for its </a:t>
            </a:r>
            <a:r>
              <a:rPr lang="en-US" sz="2000" dirty="0">
                <a:latin typeface="Arial" pitchFamily="34" charset="0"/>
                <a:cs typeface="Arial" pitchFamily="34" charset="0"/>
              </a:rPr>
              <a:t>eulogy of </a:t>
            </a:r>
            <a:r>
              <a:rPr lang="en-US" sz="2000" dirty="0" smtClean="0">
                <a:latin typeface="Arial" pitchFamily="34" charset="0"/>
                <a:cs typeface="Arial" pitchFamily="34" charset="0"/>
              </a:rPr>
              <a:t>securitization</a:t>
            </a:r>
          </a:p>
          <a:p>
            <a:endParaRPr lang="en-US" sz="2000" dirty="0">
              <a:latin typeface="Arial" pitchFamily="34" charset="0"/>
              <a:cs typeface="Arial" pitchFamily="34" charset="0"/>
            </a:endParaRPr>
          </a:p>
          <a:p>
            <a:r>
              <a:rPr lang="en-US" sz="2000" i="1" dirty="0">
                <a:latin typeface="Arial" pitchFamily="34" charset="0"/>
                <a:cs typeface="Arial" pitchFamily="34" charset="0"/>
              </a:rPr>
              <a:t>Financial liberalization </a:t>
            </a:r>
            <a:r>
              <a:rPr lang="en-US" sz="2000" i="1" dirty="0" smtClean="0">
                <a:latin typeface="Arial" pitchFamily="34" charset="0"/>
                <a:cs typeface="Arial" pitchFamily="34" charset="0"/>
              </a:rPr>
              <a:t>pointed </a:t>
            </a:r>
            <a:r>
              <a:rPr lang="en-US" sz="2000" i="1" dirty="0">
                <a:latin typeface="Arial" pitchFamily="34" charset="0"/>
                <a:cs typeface="Arial" pitchFamily="34" charset="0"/>
              </a:rPr>
              <a:t>out as one of the causes of higher macro </a:t>
            </a:r>
            <a:r>
              <a:rPr lang="en-US" sz="2000" i="1" dirty="0" smtClean="0">
                <a:latin typeface="Arial" pitchFamily="34" charset="0"/>
                <a:cs typeface="Arial" pitchFamily="34" charset="0"/>
              </a:rPr>
              <a:t>instability</a:t>
            </a:r>
            <a:endParaRPr lang="en-US" sz="2000" i="1" dirty="0">
              <a:latin typeface="Arial" pitchFamily="34" charset="0"/>
              <a:cs typeface="Arial"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59363"/>
          </a:xfrm>
        </p:spPr>
        <p:txBody>
          <a:bodyPr>
            <a:noAutofit/>
          </a:bodyPr>
          <a:lstStyle/>
          <a:p>
            <a:r>
              <a:rPr lang="en-US" sz="2000" dirty="0" smtClean="0">
                <a:latin typeface="Arial" pitchFamily="34" charset="0"/>
                <a:cs typeface="Arial" pitchFamily="34" charset="0"/>
              </a:rPr>
              <a:t>Basel</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II regulations, pro-cyclical. Mark-to-market </a:t>
            </a:r>
            <a:r>
              <a:rPr lang="en-US" sz="2000" dirty="0">
                <a:latin typeface="Arial" pitchFamily="34" charset="0"/>
                <a:cs typeface="Arial" pitchFamily="34" charset="0"/>
              </a:rPr>
              <a:t>valuation </a:t>
            </a:r>
            <a:r>
              <a:rPr lang="en-US" sz="2000" dirty="0" smtClean="0">
                <a:latin typeface="Arial" pitchFamily="34" charset="0"/>
                <a:cs typeface="Arial" pitchFamily="34" charset="0"/>
              </a:rPr>
              <a:t>combined </a:t>
            </a:r>
            <a:r>
              <a:rPr lang="en-US" sz="2000" dirty="0">
                <a:latin typeface="Arial" pitchFamily="34" charset="0"/>
                <a:cs typeface="Arial" pitchFamily="34" charset="0"/>
              </a:rPr>
              <a:t>with fixed capital </a:t>
            </a:r>
            <a:r>
              <a:rPr lang="en-US" sz="2000" dirty="0" smtClean="0">
                <a:latin typeface="Arial" pitchFamily="34" charset="0"/>
                <a:cs typeface="Arial" pitchFamily="34" charset="0"/>
              </a:rPr>
              <a:t>adequacy, </a:t>
            </a:r>
            <a:r>
              <a:rPr lang="en-US" sz="2000" i="1" dirty="0">
                <a:latin typeface="Arial" pitchFamily="34" charset="0"/>
                <a:cs typeface="Arial" pitchFamily="34" charset="0"/>
              </a:rPr>
              <a:t>exacerbated </a:t>
            </a:r>
            <a:r>
              <a:rPr lang="en-US" sz="2000" i="1" dirty="0" smtClean="0">
                <a:latin typeface="Arial" pitchFamily="34" charset="0"/>
                <a:cs typeface="Arial" pitchFamily="34" charset="0"/>
              </a:rPr>
              <a:t>pro-cyclicality </a:t>
            </a:r>
            <a:r>
              <a:rPr lang="en-US" sz="2000" dirty="0">
                <a:latin typeface="Arial" pitchFamily="34" charset="0"/>
                <a:cs typeface="Arial" pitchFamily="34" charset="0"/>
              </a:rPr>
              <a:t>of credit supply. </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a:p>
            <a:r>
              <a:rPr lang="en-US" sz="2000" dirty="0" smtClean="0">
                <a:latin typeface="Arial" pitchFamily="34" charset="0"/>
                <a:cs typeface="Arial" pitchFamily="34" charset="0"/>
              </a:rPr>
              <a:t>At the </a:t>
            </a:r>
            <a:r>
              <a:rPr lang="en-US" sz="2000" dirty="0">
                <a:latin typeface="Arial" pitchFamily="34" charset="0"/>
                <a:cs typeface="Arial" pitchFamily="34" charset="0"/>
              </a:rPr>
              <a:t>micro-prudential level, </a:t>
            </a:r>
            <a:r>
              <a:rPr lang="en-US" sz="2000" dirty="0" smtClean="0">
                <a:latin typeface="Arial" pitchFamily="34" charset="0"/>
                <a:cs typeface="Arial" pitchFamily="34" charset="0"/>
              </a:rPr>
              <a:t>an </a:t>
            </a:r>
            <a:r>
              <a:rPr lang="en-US" sz="2000" i="1" dirty="0" smtClean="0">
                <a:latin typeface="Arial" pitchFamily="34" charset="0"/>
                <a:cs typeface="Arial" pitchFamily="34" charset="0"/>
              </a:rPr>
              <a:t>asset-based </a:t>
            </a:r>
            <a:r>
              <a:rPr lang="en-US" sz="2000" i="1" dirty="0">
                <a:latin typeface="Arial" pitchFamily="34" charset="0"/>
                <a:cs typeface="Arial" pitchFamily="34" charset="0"/>
              </a:rPr>
              <a:t>leverage ratio</a:t>
            </a:r>
            <a:r>
              <a:rPr lang="en-US" sz="2000" dirty="0">
                <a:latin typeface="Arial" pitchFamily="34" charset="0"/>
                <a:cs typeface="Arial" pitchFamily="34" charset="0"/>
              </a:rPr>
              <a:t>, </a:t>
            </a:r>
            <a:r>
              <a:rPr lang="en-US" sz="2000" dirty="0" smtClean="0">
                <a:latin typeface="Arial" pitchFamily="34" charset="0"/>
                <a:cs typeface="Arial" pitchFamily="34" charset="0"/>
              </a:rPr>
              <a:t>proposed to address shortcomings </a:t>
            </a:r>
            <a:r>
              <a:rPr lang="en-US" sz="2000" dirty="0">
                <a:latin typeface="Arial" pitchFamily="34" charset="0"/>
                <a:cs typeface="Arial" pitchFamily="34" charset="0"/>
              </a:rPr>
              <a:t>of a risk-based solvency regime.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Special </a:t>
            </a:r>
            <a:r>
              <a:rPr lang="en-US" sz="2000" dirty="0">
                <a:latin typeface="Arial" pitchFamily="34" charset="0"/>
                <a:cs typeface="Arial" pitchFamily="34" charset="0"/>
              </a:rPr>
              <a:t>emphasis </a:t>
            </a:r>
            <a:r>
              <a:rPr lang="en-US" sz="2000" dirty="0" smtClean="0">
                <a:latin typeface="Arial" pitchFamily="34" charset="0"/>
                <a:cs typeface="Arial" pitchFamily="34" charset="0"/>
              </a:rPr>
              <a:t>on taking </a:t>
            </a:r>
            <a:r>
              <a:rPr lang="en-US" sz="2000" dirty="0">
                <a:latin typeface="Arial" pitchFamily="34" charset="0"/>
                <a:cs typeface="Arial" pitchFamily="34" charset="0"/>
              </a:rPr>
              <a:t>into account </a:t>
            </a:r>
            <a:r>
              <a:rPr lang="en-US" sz="2000" i="1" dirty="0">
                <a:latin typeface="Arial" pitchFamily="34" charset="0"/>
                <a:cs typeface="Arial" pitchFamily="34" charset="0"/>
              </a:rPr>
              <a:t>systemic </a:t>
            </a:r>
            <a:r>
              <a:rPr lang="en-US" sz="2000" i="1" dirty="0" smtClean="0">
                <a:latin typeface="Arial" pitchFamily="34" charset="0"/>
                <a:cs typeface="Arial" pitchFamily="34" charset="0"/>
              </a:rPr>
              <a:t>risk</a:t>
            </a:r>
            <a:r>
              <a:rPr lang="en-US" sz="2000" dirty="0" smtClean="0">
                <a:latin typeface="Arial" pitchFamily="34" charset="0"/>
                <a:cs typeface="Arial" pitchFamily="34" charset="0"/>
              </a:rPr>
              <a:t>, introducing counter-cyclical </a:t>
            </a:r>
            <a:r>
              <a:rPr lang="en-US" sz="2000" dirty="0">
                <a:latin typeface="Arial" pitchFamily="34" charset="0"/>
                <a:cs typeface="Arial" pitchFamily="34" charset="0"/>
              </a:rPr>
              <a:t>or macro-prudential regulations. </a:t>
            </a:r>
            <a:endParaRPr lang="en-US" sz="2000" dirty="0" smtClean="0">
              <a:latin typeface="Arial" pitchFamily="34" charset="0"/>
              <a:cs typeface="Arial" pitchFamily="34" charset="0"/>
            </a:endParaRPr>
          </a:p>
          <a:p>
            <a:endParaRPr lang="en-US" sz="2000" b="1" i="1" dirty="0">
              <a:latin typeface="Arial" pitchFamily="34" charset="0"/>
              <a:cs typeface="Arial" pitchFamily="34" charset="0"/>
            </a:endParaRPr>
          </a:p>
          <a:p>
            <a:r>
              <a:rPr lang="en-US" sz="2000" i="1" dirty="0" smtClean="0">
                <a:latin typeface="Arial" pitchFamily="34" charset="0"/>
                <a:cs typeface="Arial" pitchFamily="34" charset="0"/>
              </a:rPr>
              <a:t>Counter-cyclical </a:t>
            </a:r>
            <a:r>
              <a:rPr lang="en-US" sz="2000" i="1" dirty="0">
                <a:latin typeface="Arial" pitchFamily="34" charset="0"/>
                <a:cs typeface="Arial" pitchFamily="34" charset="0"/>
              </a:rPr>
              <a:t>capital </a:t>
            </a:r>
            <a:r>
              <a:rPr lang="en-US" sz="2000" i="1" dirty="0" smtClean="0">
                <a:latin typeface="Arial" pitchFamily="34" charset="0"/>
                <a:cs typeface="Arial" pitchFamily="34" charset="0"/>
              </a:rPr>
              <a:t>reserves/buffers, </a:t>
            </a:r>
            <a:r>
              <a:rPr lang="en-US" sz="2000" dirty="0" smtClean="0">
                <a:latin typeface="Arial" pitchFamily="34" charset="0"/>
                <a:cs typeface="Arial" pitchFamily="34" charset="0"/>
              </a:rPr>
              <a:t>based on automatic formula, on of the </a:t>
            </a:r>
            <a:r>
              <a:rPr lang="en-US" sz="2000" dirty="0">
                <a:latin typeface="Arial" pitchFamily="34" charset="0"/>
                <a:cs typeface="Arial" pitchFamily="34" charset="0"/>
              </a:rPr>
              <a:t>ideas </a:t>
            </a:r>
            <a:r>
              <a:rPr lang="en-US" sz="2000" dirty="0" smtClean="0">
                <a:latin typeface="Arial" pitchFamily="34" charset="0"/>
                <a:cs typeface="Arial" pitchFamily="34" charset="0"/>
              </a:rPr>
              <a:t>advanced</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The virtue of automatic stabilizers is resurrected</a:t>
            </a:r>
          </a:p>
          <a:p>
            <a:endParaRPr lang="en-US" sz="2000" dirty="0">
              <a:latin typeface="Arial" pitchFamily="34" charset="0"/>
              <a:cs typeface="Arial" pitchFamily="34" charset="0"/>
            </a:endParaRP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fontScale="92500" lnSpcReduction="10000"/>
          </a:bodyPr>
          <a:lstStyle/>
          <a:p>
            <a:r>
              <a:rPr lang="en-US" sz="2200" dirty="0" smtClean="0">
                <a:latin typeface="Arial" pitchFamily="34" charset="0"/>
                <a:cs typeface="Arial" pitchFamily="34" charset="0"/>
              </a:rPr>
              <a:t>But, need </a:t>
            </a:r>
            <a:r>
              <a:rPr lang="en-US" sz="2200" dirty="0" smtClean="0">
                <a:latin typeface="Arial" pitchFamily="34" charset="0"/>
                <a:cs typeface="Arial" pitchFamily="34" charset="0"/>
              </a:rPr>
              <a:t>of </a:t>
            </a:r>
            <a:r>
              <a:rPr lang="en-US" sz="2200" i="1" dirty="0" smtClean="0">
                <a:latin typeface="Arial" pitchFamily="34" charset="0"/>
                <a:cs typeface="Arial" pitchFamily="34" charset="0"/>
              </a:rPr>
              <a:t>discretionary</a:t>
            </a:r>
            <a:r>
              <a:rPr lang="en-US" sz="2200" dirty="0" smtClean="0">
                <a:latin typeface="Arial" pitchFamily="34" charset="0"/>
                <a:cs typeface="Arial" pitchFamily="34" charset="0"/>
              </a:rPr>
              <a:t> macro-prudential policy, also underscored</a:t>
            </a:r>
          </a:p>
          <a:p>
            <a:endParaRPr lang="en-US" sz="2200" dirty="0">
              <a:latin typeface="Arial" pitchFamily="34" charset="0"/>
              <a:cs typeface="Arial" pitchFamily="34" charset="0"/>
            </a:endParaRPr>
          </a:p>
          <a:p>
            <a:r>
              <a:rPr lang="en-US" sz="2200" dirty="0" smtClean="0">
                <a:latin typeface="Arial" pitchFamily="34" charset="0"/>
                <a:cs typeface="Arial" pitchFamily="34" charset="0"/>
              </a:rPr>
              <a:t>Adoption of a </a:t>
            </a:r>
            <a:r>
              <a:rPr lang="en-US" sz="2200" i="1" dirty="0" smtClean="0">
                <a:latin typeface="Arial" pitchFamily="34" charset="0"/>
                <a:cs typeface="Arial" pitchFamily="34" charset="0"/>
              </a:rPr>
              <a:t>core funding ratio</a:t>
            </a:r>
            <a:r>
              <a:rPr lang="en-US" sz="2200" dirty="0" smtClean="0">
                <a:latin typeface="Arial" pitchFamily="34" charset="0"/>
                <a:cs typeface="Arial" pitchFamily="34" charset="0"/>
              </a:rPr>
              <a:t> to help ensure that banks asset growth is supported by stable funding sources, such as retail deposits and long-term borrowing, recommended </a:t>
            </a:r>
          </a:p>
          <a:p>
            <a:endParaRPr lang="en-US" sz="2200" dirty="0" smtClean="0">
              <a:latin typeface="Arial" pitchFamily="34" charset="0"/>
              <a:cs typeface="Arial" pitchFamily="34" charset="0"/>
            </a:endParaRPr>
          </a:p>
          <a:p>
            <a:r>
              <a:rPr lang="en-US" sz="2200" dirty="0" err="1" smtClean="0">
                <a:latin typeface="Arial" pitchFamily="34" charset="0"/>
                <a:cs typeface="Arial" pitchFamily="34" charset="0"/>
              </a:rPr>
              <a:t>Banco</a:t>
            </a:r>
            <a:r>
              <a:rPr lang="en-US" sz="2200" dirty="0" smtClean="0">
                <a:latin typeface="Arial" pitchFamily="34" charset="0"/>
                <a:cs typeface="Arial" pitchFamily="34" charset="0"/>
              </a:rPr>
              <a:t> de </a:t>
            </a:r>
            <a:r>
              <a:rPr lang="en-US" sz="2200" dirty="0" err="1" smtClean="0">
                <a:latin typeface="Arial" pitchFamily="34" charset="0"/>
                <a:cs typeface="Arial" pitchFamily="34" charset="0"/>
              </a:rPr>
              <a:t>Espana</a:t>
            </a:r>
            <a:r>
              <a:rPr lang="en-US" sz="2200" dirty="0" smtClean="0">
                <a:latin typeface="Arial" pitchFamily="34" charset="0"/>
                <a:cs typeface="Arial" pitchFamily="34" charset="0"/>
              </a:rPr>
              <a:t> ‘dynamic provisioning’ formula, offered as example of counter-cyclical automatic buffers. </a:t>
            </a:r>
            <a:r>
              <a:rPr lang="en-US" sz="2200" dirty="0" smtClean="0">
                <a:latin typeface="Arial" pitchFamily="34" charset="0"/>
                <a:cs typeface="Arial" pitchFamily="34" charset="0"/>
              </a:rPr>
              <a:t>But no </a:t>
            </a:r>
            <a:r>
              <a:rPr lang="en-US" sz="2200" dirty="0" smtClean="0">
                <a:latin typeface="Arial" pitchFamily="34" charset="0"/>
                <a:cs typeface="Arial" pitchFamily="34" charset="0"/>
              </a:rPr>
              <a:t>comments on Spain’s real estate </a:t>
            </a:r>
            <a:r>
              <a:rPr lang="en-US" sz="2200" dirty="0" smtClean="0">
                <a:latin typeface="Arial" pitchFamily="34" charset="0"/>
                <a:cs typeface="Arial" pitchFamily="34" charset="0"/>
              </a:rPr>
              <a:t>bubble, one of the worst in Europe</a:t>
            </a:r>
            <a:endParaRPr lang="en-US" sz="2200" dirty="0" smtClean="0">
              <a:latin typeface="Arial" pitchFamily="34" charset="0"/>
              <a:cs typeface="Arial" pitchFamily="34" charset="0"/>
            </a:endParaRPr>
          </a:p>
          <a:p>
            <a:endParaRPr lang="en-US" sz="2200" dirty="0">
              <a:latin typeface="Arial" pitchFamily="34" charset="0"/>
              <a:cs typeface="Arial" pitchFamily="34" charset="0"/>
            </a:endParaRPr>
          </a:p>
          <a:p>
            <a:r>
              <a:rPr lang="es-AR" sz="2200" dirty="0" err="1" smtClean="0">
                <a:latin typeface="Arial" pitchFamily="34" charset="0"/>
                <a:cs typeface="Arial" pitchFamily="34" charset="0"/>
              </a:rPr>
              <a:t>Beyond</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the</a:t>
            </a:r>
            <a:r>
              <a:rPr lang="es-AR" sz="2200" dirty="0" smtClean="0">
                <a:latin typeface="Arial" pitchFamily="34" charset="0"/>
                <a:cs typeface="Arial" pitchFamily="34" charset="0"/>
              </a:rPr>
              <a:t> formula, and </a:t>
            </a:r>
            <a:r>
              <a:rPr lang="es-AR" sz="2200" dirty="0" err="1" smtClean="0">
                <a:latin typeface="Arial" pitchFamily="34" charset="0"/>
                <a:cs typeface="Arial" pitchFamily="34" charset="0"/>
              </a:rPr>
              <a:t>whether</a:t>
            </a:r>
            <a:r>
              <a:rPr lang="es-AR" sz="2200" dirty="0" smtClean="0">
                <a:latin typeface="Arial" pitchFamily="34" charset="0"/>
                <a:cs typeface="Arial" pitchFamily="34" charset="0"/>
              </a:rPr>
              <a:t> </a:t>
            </a:r>
            <a:r>
              <a:rPr lang="es-AR" sz="2200" dirty="0" err="1">
                <a:latin typeface="Arial" pitchFamily="34" charset="0"/>
                <a:cs typeface="Arial" pitchFamily="34" charset="0"/>
              </a:rPr>
              <a:t>the</a:t>
            </a:r>
            <a:r>
              <a:rPr lang="es-AR" sz="2200" dirty="0">
                <a:latin typeface="Arial" pitchFamily="34" charset="0"/>
                <a:cs typeface="Arial" pitchFamily="34" charset="0"/>
              </a:rPr>
              <a:t> </a:t>
            </a:r>
            <a:r>
              <a:rPr lang="es-AR" sz="2200" dirty="0" err="1">
                <a:latin typeface="Arial" pitchFamily="34" charset="0"/>
                <a:cs typeface="Arial" pitchFamily="34" charset="0"/>
              </a:rPr>
              <a:t>emphasis</a:t>
            </a:r>
            <a:r>
              <a:rPr lang="es-AR" sz="2200" dirty="0">
                <a:latin typeface="Arial" pitchFamily="34" charset="0"/>
                <a:cs typeface="Arial" pitchFamily="34" charset="0"/>
              </a:rPr>
              <a:t> of macro-</a:t>
            </a:r>
            <a:r>
              <a:rPr lang="es-AR" sz="2200" dirty="0" err="1">
                <a:latin typeface="Arial" pitchFamily="34" charset="0"/>
                <a:cs typeface="Arial" pitchFamily="34" charset="0"/>
              </a:rPr>
              <a:t>prudential</a:t>
            </a:r>
            <a:r>
              <a:rPr lang="es-AR" sz="2200" dirty="0">
                <a:latin typeface="Arial" pitchFamily="34" charset="0"/>
                <a:cs typeface="Arial" pitchFamily="34" charset="0"/>
              </a:rPr>
              <a:t> </a:t>
            </a:r>
            <a:r>
              <a:rPr lang="es-AR" sz="2200" dirty="0" err="1">
                <a:latin typeface="Arial" pitchFamily="34" charset="0"/>
                <a:cs typeface="Arial" pitchFamily="34" charset="0"/>
              </a:rPr>
              <a:t>regulation</a:t>
            </a:r>
            <a:r>
              <a:rPr lang="es-AR" sz="2200" dirty="0">
                <a:latin typeface="Arial" pitchFamily="34" charset="0"/>
                <a:cs typeface="Arial" pitchFamily="34" charset="0"/>
              </a:rPr>
              <a:t> </a:t>
            </a:r>
            <a:r>
              <a:rPr lang="es-AR" sz="2200" dirty="0" err="1">
                <a:latin typeface="Arial" pitchFamily="34" charset="0"/>
                <a:cs typeface="Arial" pitchFamily="34" charset="0"/>
              </a:rPr>
              <a:t>is</a:t>
            </a:r>
            <a:r>
              <a:rPr lang="es-AR" sz="2200" dirty="0">
                <a:latin typeface="Arial" pitchFamily="34" charset="0"/>
                <a:cs typeface="Arial" pitchFamily="34" charset="0"/>
              </a:rPr>
              <a:t> </a:t>
            </a:r>
            <a:r>
              <a:rPr lang="es-AR" sz="2200" dirty="0" err="1" smtClean="0">
                <a:latin typeface="Arial" pitchFamily="34" charset="0"/>
                <a:cs typeface="Arial" pitchFamily="34" charset="0"/>
              </a:rPr>
              <a:t>on</a:t>
            </a:r>
            <a:r>
              <a:rPr lang="es-AR" sz="2200" dirty="0" smtClean="0">
                <a:latin typeface="Arial" pitchFamily="34" charset="0"/>
                <a:cs typeface="Arial" pitchFamily="34" charset="0"/>
              </a:rPr>
              <a:t> </a:t>
            </a:r>
            <a:r>
              <a:rPr lang="es-AR" sz="2200" dirty="0" err="1">
                <a:latin typeface="Arial" pitchFamily="34" charset="0"/>
                <a:cs typeface="Arial" pitchFamily="34" charset="0"/>
              </a:rPr>
              <a:t>automatic</a:t>
            </a:r>
            <a:r>
              <a:rPr lang="es-AR" sz="2200" dirty="0">
                <a:latin typeface="Arial" pitchFamily="34" charset="0"/>
                <a:cs typeface="Arial" pitchFamily="34" charset="0"/>
              </a:rPr>
              <a:t> </a:t>
            </a:r>
            <a:r>
              <a:rPr lang="es-AR" sz="2200" dirty="0" err="1">
                <a:latin typeface="Arial" pitchFamily="34" charset="0"/>
                <a:cs typeface="Arial" pitchFamily="34" charset="0"/>
              </a:rPr>
              <a:t>or</a:t>
            </a:r>
            <a:r>
              <a:rPr lang="es-AR" sz="2200" dirty="0">
                <a:latin typeface="Arial" pitchFamily="34" charset="0"/>
                <a:cs typeface="Arial" pitchFamily="34" charset="0"/>
              </a:rPr>
              <a:t> </a:t>
            </a:r>
            <a:r>
              <a:rPr lang="es-AR" sz="2200" dirty="0" err="1">
                <a:latin typeface="Arial" pitchFamily="34" charset="0"/>
                <a:cs typeface="Arial" pitchFamily="34" charset="0"/>
              </a:rPr>
              <a:t>discretionary</a:t>
            </a:r>
            <a:r>
              <a:rPr lang="es-AR" sz="2200" dirty="0">
                <a:latin typeface="Arial" pitchFamily="34" charset="0"/>
                <a:cs typeface="Arial" pitchFamily="34" charset="0"/>
              </a:rPr>
              <a:t> </a:t>
            </a:r>
            <a:r>
              <a:rPr lang="es-AR" sz="2200" dirty="0" err="1">
                <a:latin typeface="Arial" pitchFamily="34" charset="0"/>
                <a:cs typeface="Arial" pitchFamily="34" charset="0"/>
              </a:rPr>
              <a:t>measures</a:t>
            </a:r>
            <a:r>
              <a:rPr lang="es-AR" sz="2200" dirty="0">
                <a:latin typeface="Arial" pitchFamily="34" charset="0"/>
                <a:cs typeface="Arial" pitchFamily="34" charset="0"/>
              </a:rPr>
              <a:t>, </a:t>
            </a:r>
            <a:r>
              <a:rPr lang="es-AR" sz="2200" dirty="0" err="1">
                <a:latin typeface="Arial" pitchFamily="34" charset="0"/>
                <a:cs typeface="Arial" pitchFamily="34" charset="0"/>
              </a:rPr>
              <a:t>its</a:t>
            </a:r>
            <a:r>
              <a:rPr lang="es-AR" sz="2200" dirty="0">
                <a:latin typeface="Arial" pitchFamily="34" charset="0"/>
                <a:cs typeface="Arial" pitchFamily="34" charset="0"/>
              </a:rPr>
              <a:t> </a:t>
            </a:r>
            <a:r>
              <a:rPr lang="es-AR" sz="2200" dirty="0" err="1">
                <a:latin typeface="Arial" pitchFamily="34" charset="0"/>
                <a:cs typeface="Arial" pitchFamily="34" charset="0"/>
              </a:rPr>
              <a:t>paramount</a:t>
            </a:r>
            <a:r>
              <a:rPr lang="es-AR" sz="2200" dirty="0">
                <a:latin typeface="Arial" pitchFamily="34" charset="0"/>
                <a:cs typeface="Arial" pitchFamily="34" charset="0"/>
              </a:rPr>
              <a:t> </a:t>
            </a:r>
            <a:r>
              <a:rPr lang="es-AR" sz="2200" dirty="0" err="1">
                <a:latin typeface="Arial" pitchFamily="34" charset="0"/>
                <a:cs typeface="Arial" pitchFamily="34" charset="0"/>
              </a:rPr>
              <a:t>goal</a:t>
            </a:r>
            <a:r>
              <a:rPr lang="es-AR" sz="2200" dirty="0">
                <a:latin typeface="Arial" pitchFamily="34" charset="0"/>
                <a:cs typeface="Arial" pitchFamily="34" charset="0"/>
              </a:rPr>
              <a:t> </a:t>
            </a:r>
            <a:r>
              <a:rPr lang="es-AR" sz="2200" dirty="0" err="1">
                <a:latin typeface="Arial" pitchFamily="34" charset="0"/>
                <a:cs typeface="Arial" pitchFamily="34" charset="0"/>
              </a:rPr>
              <a:t>is</a:t>
            </a:r>
            <a:r>
              <a:rPr lang="es-AR" sz="2200" dirty="0">
                <a:latin typeface="Arial" pitchFamily="34" charset="0"/>
                <a:cs typeface="Arial" pitchFamily="34" charset="0"/>
              </a:rPr>
              <a:t> </a:t>
            </a:r>
            <a:r>
              <a:rPr lang="es-AR" sz="2200" dirty="0" err="1">
                <a:latin typeface="Arial" pitchFamily="34" charset="0"/>
                <a:cs typeface="Arial" pitchFamily="34" charset="0"/>
              </a:rPr>
              <a:t>to</a:t>
            </a:r>
            <a:r>
              <a:rPr lang="es-AR" sz="2200" dirty="0">
                <a:latin typeface="Arial" pitchFamily="34" charset="0"/>
                <a:cs typeface="Arial" pitchFamily="34" charset="0"/>
              </a:rPr>
              <a:t> </a:t>
            </a:r>
            <a:r>
              <a:rPr lang="es-AR" sz="2200" dirty="0" err="1">
                <a:latin typeface="Arial" pitchFamily="34" charset="0"/>
                <a:cs typeface="Arial" pitchFamily="34" charset="0"/>
              </a:rPr>
              <a:t>inhibit</a:t>
            </a:r>
            <a:r>
              <a:rPr lang="es-AR" sz="2200" dirty="0">
                <a:latin typeface="Arial" pitchFamily="34" charset="0"/>
                <a:cs typeface="Arial" pitchFamily="34" charset="0"/>
              </a:rPr>
              <a:t> </a:t>
            </a:r>
            <a:r>
              <a:rPr lang="es-AR" sz="2200" i="1" dirty="0">
                <a:latin typeface="Arial" pitchFamily="34" charset="0"/>
                <a:cs typeface="Arial" pitchFamily="34" charset="0"/>
              </a:rPr>
              <a:t>“</a:t>
            </a:r>
            <a:r>
              <a:rPr lang="es-AR" sz="2200" i="1" dirty="0" err="1">
                <a:latin typeface="Arial" pitchFamily="34" charset="0"/>
                <a:cs typeface="Arial" pitchFamily="34" charset="0"/>
              </a:rPr>
              <a:t>excessive</a:t>
            </a:r>
            <a:r>
              <a:rPr lang="es-AR" sz="2200" i="1" dirty="0">
                <a:latin typeface="Arial" pitchFamily="34" charset="0"/>
                <a:cs typeface="Arial" pitchFamily="34" charset="0"/>
              </a:rPr>
              <a:t> </a:t>
            </a:r>
            <a:r>
              <a:rPr lang="es-AR" sz="2200" i="1" dirty="0" err="1">
                <a:latin typeface="Arial" pitchFamily="34" charset="0"/>
                <a:cs typeface="Arial" pitchFamily="34" charset="0"/>
              </a:rPr>
              <a:t>credit</a:t>
            </a:r>
            <a:r>
              <a:rPr lang="es-AR" sz="2200" i="1" dirty="0">
                <a:latin typeface="Arial" pitchFamily="34" charset="0"/>
                <a:cs typeface="Arial" pitchFamily="34" charset="0"/>
              </a:rPr>
              <a:t> </a:t>
            </a:r>
            <a:r>
              <a:rPr lang="es-AR" sz="2200" i="1" dirty="0" err="1">
                <a:latin typeface="Arial" pitchFamily="34" charset="0"/>
                <a:cs typeface="Arial" pitchFamily="34" charset="0"/>
              </a:rPr>
              <a:t>supply</a:t>
            </a:r>
            <a:r>
              <a:rPr lang="es-AR" sz="2200" i="1" dirty="0" smtClean="0">
                <a:latin typeface="Arial" pitchFamily="34" charset="0"/>
                <a:cs typeface="Arial" pitchFamily="34" charset="0"/>
              </a:rPr>
              <a:t>”.</a:t>
            </a:r>
            <a:endParaRPr lang="es-AR" sz="2200" i="1" dirty="0" smtClean="0">
              <a:latin typeface="Arial" pitchFamily="34" charset="0"/>
              <a:cs typeface="Arial" pitchFamily="34" charset="0"/>
            </a:endParaRPr>
          </a:p>
          <a:p>
            <a:endParaRPr lang="es-AR" sz="2200" i="1" dirty="0">
              <a:latin typeface="Arial" pitchFamily="34" charset="0"/>
              <a:cs typeface="Arial" pitchFamily="34" charset="0"/>
            </a:endParaRPr>
          </a:p>
          <a:p>
            <a:r>
              <a:rPr lang="es-AR" sz="2200" dirty="0" err="1" smtClean="0">
                <a:latin typeface="Arial" pitchFamily="34" charset="0"/>
                <a:cs typeface="Arial" pitchFamily="34" charset="0"/>
              </a:rPr>
              <a:t>This</a:t>
            </a:r>
            <a:r>
              <a:rPr lang="es-AR" sz="2200" dirty="0" smtClean="0">
                <a:latin typeface="Arial" pitchFamily="34" charset="0"/>
                <a:cs typeface="Arial" pitchFamily="34" charset="0"/>
              </a:rPr>
              <a:t> </a:t>
            </a:r>
            <a:r>
              <a:rPr lang="es-AR" sz="2200" dirty="0" err="1">
                <a:latin typeface="Arial" pitchFamily="34" charset="0"/>
                <a:cs typeface="Arial" pitchFamily="34" charset="0"/>
              </a:rPr>
              <a:t>is</a:t>
            </a:r>
            <a:r>
              <a:rPr lang="es-AR" sz="2200" dirty="0">
                <a:latin typeface="Arial" pitchFamily="34" charset="0"/>
                <a:cs typeface="Arial" pitchFamily="34" charset="0"/>
              </a:rPr>
              <a:t> </a:t>
            </a:r>
            <a:r>
              <a:rPr lang="es-AR" sz="2200" dirty="0" err="1">
                <a:latin typeface="Arial" pitchFamily="34" charset="0"/>
                <a:cs typeface="Arial" pitchFamily="34" charset="0"/>
              </a:rPr>
              <a:t>rather</a:t>
            </a:r>
            <a:r>
              <a:rPr lang="es-AR" sz="2200" dirty="0">
                <a:latin typeface="Arial" pitchFamily="34" charset="0"/>
                <a:cs typeface="Arial" pitchFamily="34" charset="0"/>
              </a:rPr>
              <a:t> </a:t>
            </a:r>
            <a:r>
              <a:rPr lang="es-AR" sz="2200" dirty="0" err="1" smtClean="0">
                <a:latin typeface="Arial" pitchFamily="34" charset="0"/>
                <a:cs typeface="Arial" pitchFamily="34" charset="0"/>
              </a:rPr>
              <a:t>curious</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After</a:t>
            </a:r>
            <a:r>
              <a:rPr lang="es-AR" sz="2200" dirty="0" smtClean="0">
                <a:latin typeface="Arial" pitchFamily="34" charset="0"/>
                <a:cs typeface="Arial" pitchFamily="34" charset="0"/>
              </a:rPr>
              <a:t> </a:t>
            </a:r>
            <a:r>
              <a:rPr lang="es-AR" sz="2200" dirty="0" err="1">
                <a:latin typeface="Arial" pitchFamily="34" charset="0"/>
                <a:cs typeface="Arial" pitchFamily="34" charset="0"/>
              </a:rPr>
              <a:t>recognizing</a:t>
            </a:r>
            <a:r>
              <a:rPr lang="es-AR" sz="2200" dirty="0">
                <a:latin typeface="Arial" pitchFamily="34" charset="0"/>
                <a:cs typeface="Arial" pitchFamily="34" charset="0"/>
              </a:rPr>
              <a:t> </a:t>
            </a:r>
            <a:r>
              <a:rPr lang="es-AR" sz="2200" dirty="0" err="1">
                <a:latin typeface="Arial" pitchFamily="34" charset="0"/>
                <a:cs typeface="Arial" pitchFamily="34" charset="0"/>
              </a:rPr>
              <a:t>the</a:t>
            </a:r>
            <a:r>
              <a:rPr lang="es-AR" sz="2200" dirty="0">
                <a:latin typeface="Arial" pitchFamily="34" charset="0"/>
                <a:cs typeface="Arial" pitchFamily="34" charset="0"/>
              </a:rPr>
              <a:t> </a:t>
            </a:r>
            <a:r>
              <a:rPr lang="es-AR" sz="2200" dirty="0" err="1">
                <a:latin typeface="Arial" pitchFamily="34" charset="0"/>
                <a:cs typeface="Arial" pitchFamily="34" charset="0"/>
              </a:rPr>
              <a:t>importance</a:t>
            </a:r>
            <a:r>
              <a:rPr lang="es-AR" sz="2200" dirty="0">
                <a:latin typeface="Arial" pitchFamily="34" charset="0"/>
                <a:cs typeface="Arial" pitchFamily="34" charset="0"/>
              </a:rPr>
              <a:t> of </a:t>
            </a:r>
            <a:r>
              <a:rPr lang="es-AR" sz="2200" dirty="0" err="1">
                <a:latin typeface="Arial" pitchFamily="34" charset="0"/>
                <a:cs typeface="Arial" pitchFamily="34" charset="0"/>
              </a:rPr>
              <a:t>market</a:t>
            </a:r>
            <a:r>
              <a:rPr lang="es-AR" sz="2200" dirty="0">
                <a:latin typeface="Arial" pitchFamily="34" charset="0"/>
                <a:cs typeface="Arial" pitchFamily="34" charset="0"/>
              </a:rPr>
              <a:t> </a:t>
            </a:r>
            <a:r>
              <a:rPr lang="es-AR" sz="2200" dirty="0" err="1">
                <a:latin typeface="Arial" pitchFamily="34" charset="0"/>
                <a:cs typeface="Arial" pitchFamily="34" charset="0"/>
              </a:rPr>
              <a:t>failures</a:t>
            </a:r>
            <a:r>
              <a:rPr lang="es-AR" sz="2200" dirty="0">
                <a:latin typeface="Arial" pitchFamily="34" charset="0"/>
                <a:cs typeface="Arial" pitchFamily="34" charset="0"/>
              </a:rPr>
              <a:t>, </a:t>
            </a:r>
            <a:r>
              <a:rPr lang="es-AR" sz="2200" dirty="0" err="1">
                <a:latin typeface="Arial" pitchFamily="34" charset="0"/>
                <a:cs typeface="Arial" pitchFamily="34" charset="0"/>
              </a:rPr>
              <a:t>irrational</a:t>
            </a:r>
            <a:r>
              <a:rPr lang="es-AR" sz="2200" dirty="0">
                <a:latin typeface="Arial" pitchFamily="34" charset="0"/>
                <a:cs typeface="Arial" pitchFamily="34" charset="0"/>
              </a:rPr>
              <a:t> </a:t>
            </a:r>
            <a:r>
              <a:rPr lang="es-AR" sz="2200" dirty="0" err="1">
                <a:latin typeface="Arial" pitchFamily="34" charset="0"/>
                <a:cs typeface="Arial" pitchFamily="34" charset="0"/>
              </a:rPr>
              <a:t>behavior</a:t>
            </a:r>
            <a:r>
              <a:rPr lang="es-AR" sz="2200" dirty="0">
                <a:latin typeface="Arial" pitchFamily="34" charset="0"/>
                <a:cs typeface="Arial" pitchFamily="34" charset="0"/>
              </a:rPr>
              <a:t>, </a:t>
            </a:r>
            <a:r>
              <a:rPr lang="es-AR" sz="2200" dirty="0" err="1">
                <a:latin typeface="Arial" pitchFamily="34" charset="0"/>
                <a:cs typeface="Arial" pitchFamily="34" charset="0"/>
              </a:rPr>
              <a:t>financial</a:t>
            </a:r>
            <a:r>
              <a:rPr lang="es-AR" sz="2200" dirty="0">
                <a:latin typeface="Arial" pitchFamily="34" charset="0"/>
                <a:cs typeface="Arial" pitchFamily="34" charset="0"/>
              </a:rPr>
              <a:t> </a:t>
            </a:r>
            <a:r>
              <a:rPr lang="es-AR" sz="2200" dirty="0" err="1">
                <a:latin typeface="Arial" pitchFamily="34" charset="0"/>
                <a:cs typeface="Arial" pitchFamily="34" charset="0"/>
              </a:rPr>
              <a:t>liberalization</a:t>
            </a:r>
            <a:r>
              <a:rPr lang="es-AR" sz="2200" dirty="0">
                <a:latin typeface="Arial" pitchFamily="34" charset="0"/>
                <a:cs typeface="Arial" pitchFamily="34" charset="0"/>
              </a:rPr>
              <a:t> and </a:t>
            </a:r>
            <a:r>
              <a:rPr lang="es-AR" sz="2200" dirty="0" err="1">
                <a:latin typeface="Arial" pitchFamily="34" charset="0"/>
                <a:cs typeface="Arial" pitchFamily="34" charset="0"/>
              </a:rPr>
              <a:t>securitization</a:t>
            </a:r>
            <a:r>
              <a:rPr lang="es-AR" sz="2200" dirty="0">
                <a:latin typeface="Arial" pitchFamily="34" charset="0"/>
                <a:cs typeface="Arial" pitchFamily="34" charset="0"/>
              </a:rPr>
              <a:t> in </a:t>
            </a:r>
            <a:r>
              <a:rPr lang="es-AR" sz="2200" dirty="0" err="1">
                <a:latin typeface="Arial" pitchFamily="34" charset="0"/>
                <a:cs typeface="Arial" pitchFamily="34" charset="0"/>
              </a:rPr>
              <a:t>determining</a:t>
            </a:r>
            <a:r>
              <a:rPr lang="es-AR" sz="2200" dirty="0">
                <a:latin typeface="Arial" pitchFamily="34" charset="0"/>
                <a:cs typeface="Arial" pitchFamily="34" charset="0"/>
              </a:rPr>
              <a:t> </a:t>
            </a:r>
            <a:r>
              <a:rPr lang="es-AR" sz="2200" dirty="0" err="1">
                <a:latin typeface="Arial" pitchFamily="34" charset="0"/>
                <a:cs typeface="Arial" pitchFamily="34" charset="0"/>
              </a:rPr>
              <a:t>asset</a:t>
            </a:r>
            <a:r>
              <a:rPr lang="es-AR" sz="2200" dirty="0">
                <a:latin typeface="Arial" pitchFamily="34" charset="0"/>
                <a:cs typeface="Arial" pitchFamily="34" charset="0"/>
              </a:rPr>
              <a:t> </a:t>
            </a:r>
            <a:r>
              <a:rPr lang="es-AR" sz="2200" dirty="0" err="1">
                <a:latin typeface="Arial" pitchFamily="34" charset="0"/>
                <a:cs typeface="Arial" pitchFamily="34" charset="0"/>
              </a:rPr>
              <a:t>price</a:t>
            </a:r>
            <a:r>
              <a:rPr lang="es-AR" sz="2200" dirty="0">
                <a:latin typeface="Arial" pitchFamily="34" charset="0"/>
                <a:cs typeface="Arial" pitchFamily="34" charset="0"/>
              </a:rPr>
              <a:t> </a:t>
            </a:r>
            <a:r>
              <a:rPr lang="es-AR" sz="2200" dirty="0" err="1">
                <a:latin typeface="Arial" pitchFamily="34" charset="0"/>
                <a:cs typeface="Arial" pitchFamily="34" charset="0"/>
              </a:rPr>
              <a:t>bubbles</a:t>
            </a:r>
            <a:r>
              <a:rPr lang="es-AR" sz="2200" dirty="0">
                <a:latin typeface="Arial" pitchFamily="34" charset="0"/>
                <a:cs typeface="Arial" pitchFamily="34" charset="0"/>
              </a:rPr>
              <a:t>, </a:t>
            </a:r>
            <a:r>
              <a:rPr lang="es-AR" sz="2200" dirty="0" err="1" smtClean="0">
                <a:latin typeface="Arial" pitchFamily="34" charset="0"/>
                <a:cs typeface="Arial" pitchFamily="34" charset="0"/>
              </a:rPr>
              <a:t>you</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would</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expect</a:t>
            </a:r>
            <a:r>
              <a:rPr lang="es-AR" sz="2200" dirty="0" smtClean="0">
                <a:latin typeface="Arial" pitchFamily="34" charset="0"/>
                <a:cs typeface="Arial" pitchFamily="34" charset="0"/>
              </a:rPr>
              <a:t> a </a:t>
            </a:r>
            <a:r>
              <a:rPr lang="es-AR" sz="2200" dirty="0" err="1" smtClean="0">
                <a:latin typeface="Arial" pitchFamily="34" charset="0"/>
                <a:cs typeface="Arial" pitchFamily="34" charset="0"/>
              </a:rPr>
              <a:t>call</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for</a:t>
            </a:r>
            <a:r>
              <a:rPr lang="es-AR" sz="2200" dirty="0" smtClean="0">
                <a:latin typeface="Arial" pitchFamily="34" charset="0"/>
                <a:cs typeface="Arial" pitchFamily="34" charset="0"/>
              </a:rPr>
              <a:t>  </a:t>
            </a:r>
            <a:r>
              <a:rPr lang="es-AR" sz="2200" i="1" dirty="0" err="1" smtClean="0">
                <a:latin typeface="Arial" pitchFamily="34" charset="0"/>
                <a:cs typeface="Arial" pitchFamily="34" charset="0"/>
              </a:rPr>
              <a:t>structural</a:t>
            </a:r>
            <a:r>
              <a:rPr lang="es-AR" sz="2200" i="1" dirty="0" smtClean="0">
                <a:latin typeface="Arial" pitchFamily="34" charset="0"/>
                <a:cs typeface="Arial" pitchFamily="34" charset="0"/>
              </a:rPr>
              <a:t> </a:t>
            </a:r>
            <a:r>
              <a:rPr lang="es-AR" sz="2200" i="1" dirty="0" err="1" smtClean="0">
                <a:latin typeface="Arial" pitchFamily="34" charset="0"/>
                <a:cs typeface="Arial" pitchFamily="34" charset="0"/>
              </a:rPr>
              <a:t>regulation</a:t>
            </a:r>
            <a:r>
              <a:rPr lang="es-AR" sz="2200" i="1" dirty="0" smtClean="0">
                <a:latin typeface="Arial" pitchFamily="34" charset="0"/>
                <a:cs typeface="Arial" pitchFamily="34" charset="0"/>
              </a:rPr>
              <a:t>. </a:t>
            </a:r>
            <a:r>
              <a:rPr lang="es-AR" sz="2200" dirty="0" err="1" smtClean="0">
                <a:latin typeface="Arial" pitchFamily="34" charset="0"/>
                <a:cs typeface="Arial" pitchFamily="34" charset="0"/>
              </a:rPr>
              <a:t>Instead</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the</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main</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recommendation</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is</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to</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find</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ways</a:t>
            </a:r>
            <a:r>
              <a:rPr lang="es-AR" sz="2200" dirty="0" smtClean="0">
                <a:latin typeface="Arial" pitchFamily="34" charset="0"/>
                <a:cs typeface="Arial" pitchFamily="34" charset="0"/>
              </a:rPr>
              <a:t> </a:t>
            </a:r>
            <a:r>
              <a:rPr lang="es-AR" sz="2200" dirty="0" err="1">
                <a:latin typeface="Arial" pitchFamily="34" charset="0"/>
                <a:cs typeface="Arial" pitchFamily="34" charset="0"/>
              </a:rPr>
              <a:t>to</a:t>
            </a:r>
            <a:r>
              <a:rPr lang="es-AR" sz="2200" dirty="0">
                <a:latin typeface="Arial" pitchFamily="34" charset="0"/>
                <a:cs typeface="Arial" pitchFamily="34" charset="0"/>
              </a:rPr>
              <a:t> </a:t>
            </a:r>
            <a:r>
              <a:rPr lang="es-AR" sz="2200" dirty="0" err="1" smtClean="0">
                <a:latin typeface="Arial" pitchFamily="34" charset="0"/>
                <a:cs typeface="Arial" pitchFamily="34" charset="0"/>
              </a:rPr>
              <a:t>prevent</a:t>
            </a:r>
            <a:r>
              <a:rPr lang="es-AR" sz="2200" dirty="0" smtClean="0">
                <a:latin typeface="Arial" pitchFamily="34" charset="0"/>
                <a:cs typeface="Arial" pitchFamily="34" charset="0"/>
              </a:rPr>
              <a:t> </a:t>
            </a:r>
            <a:r>
              <a:rPr lang="es-AR" sz="2200" dirty="0" err="1">
                <a:latin typeface="Arial" pitchFamily="34" charset="0"/>
                <a:cs typeface="Arial" pitchFamily="34" charset="0"/>
              </a:rPr>
              <a:t>or</a:t>
            </a:r>
            <a:r>
              <a:rPr lang="es-AR" sz="2200" dirty="0">
                <a:latin typeface="Arial" pitchFamily="34" charset="0"/>
                <a:cs typeface="Arial" pitchFamily="34" charset="0"/>
              </a:rPr>
              <a:t> </a:t>
            </a:r>
            <a:r>
              <a:rPr lang="es-AR" sz="2200" dirty="0" err="1" smtClean="0">
                <a:latin typeface="Arial" pitchFamily="34" charset="0"/>
                <a:cs typeface="Arial" pitchFamily="34" charset="0"/>
              </a:rPr>
              <a:t>mitigate</a:t>
            </a:r>
            <a:r>
              <a:rPr lang="es-AR" sz="2200" dirty="0" smtClean="0">
                <a:latin typeface="Arial" pitchFamily="34" charset="0"/>
                <a:cs typeface="Arial" pitchFamily="34" charset="0"/>
              </a:rPr>
              <a:t> </a:t>
            </a:r>
            <a:r>
              <a:rPr lang="es-AR" sz="2200" dirty="0" err="1">
                <a:latin typeface="Arial" pitchFamily="34" charset="0"/>
                <a:cs typeface="Arial" pitchFamily="34" charset="0"/>
              </a:rPr>
              <a:t>excessive</a:t>
            </a:r>
            <a:r>
              <a:rPr lang="es-AR" sz="2200" dirty="0">
                <a:latin typeface="Arial" pitchFamily="34" charset="0"/>
                <a:cs typeface="Arial" pitchFamily="34" charset="0"/>
              </a:rPr>
              <a:t> </a:t>
            </a:r>
            <a:r>
              <a:rPr lang="es-AR" sz="2200" dirty="0" err="1">
                <a:latin typeface="Arial" pitchFamily="34" charset="0"/>
                <a:cs typeface="Arial" pitchFamily="34" charset="0"/>
              </a:rPr>
              <a:t>credit</a:t>
            </a:r>
            <a:r>
              <a:rPr lang="es-AR" sz="2200" dirty="0">
                <a:latin typeface="Arial" pitchFamily="34" charset="0"/>
                <a:cs typeface="Arial" pitchFamily="34" charset="0"/>
              </a:rPr>
              <a:t> </a:t>
            </a:r>
            <a:r>
              <a:rPr lang="es-AR" sz="2200" dirty="0" err="1" smtClean="0">
                <a:latin typeface="Arial" pitchFamily="34" charset="0"/>
                <a:cs typeface="Arial" pitchFamily="34" charset="0"/>
              </a:rPr>
              <a:t>supply</a:t>
            </a:r>
            <a:endParaRPr lang="en-US" sz="2200" dirty="0">
              <a:latin typeface="Arial" pitchFamily="34" charset="0"/>
              <a:cs typeface="Arial" pitchFamily="34" charset="0"/>
            </a:endParaRPr>
          </a:p>
          <a:p>
            <a:pPr>
              <a:buNone/>
            </a:pPr>
            <a:endParaRPr lang="en-US" sz="2200" dirty="0">
              <a:latin typeface="Arial" pitchFamily="34" charset="0"/>
              <a:cs typeface="Arial" pitchFamily="34" charset="0"/>
            </a:endParaRPr>
          </a:p>
          <a:p>
            <a:endParaRPr lang="en-US" sz="2200" dirty="0" smtClean="0">
              <a:latin typeface="Arial" pitchFamily="34" charset="0"/>
              <a:cs typeface="Arial" pitchFamily="34" charset="0"/>
            </a:endParaRPr>
          </a:p>
          <a:p>
            <a:endParaRPr lang="en-US" sz="2000" dirty="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000" dirty="0" smtClean="0">
                <a:latin typeface="Arial" pitchFamily="34" charset="0"/>
              </a:rPr>
              <a:t>The </a:t>
            </a:r>
            <a:r>
              <a:rPr lang="en-US" sz="2000" dirty="0">
                <a:latin typeface="Arial" pitchFamily="34" charset="0"/>
              </a:rPr>
              <a:t>Turner Report criticized </a:t>
            </a:r>
            <a:r>
              <a:rPr lang="en-US" sz="2000" dirty="0" smtClean="0">
                <a:latin typeface="Arial" pitchFamily="34" charset="0"/>
              </a:rPr>
              <a:t>the prevailing view before </a:t>
            </a:r>
            <a:r>
              <a:rPr lang="en-US" sz="2000" dirty="0">
                <a:latin typeface="Arial" pitchFamily="34" charset="0"/>
              </a:rPr>
              <a:t>the crisis, </a:t>
            </a:r>
            <a:r>
              <a:rPr lang="en-US" sz="2000" dirty="0" smtClean="0">
                <a:latin typeface="Arial" pitchFamily="34" charset="0"/>
              </a:rPr>
              <a:t>that price </a:t>
            </a:r>
            <a:r>
              <a:rPr lang="en-US" sz="2000" dirty="0">
                <a:latin typeface="Arial" pitchFamily="34" charset="0"/>
              </a:rPr>
              <a:t>stability, understood as </a:t>
            </a:r>
            <a:r>
              <a:rPr lang="en-US" sz="2000" i="1" dirty="0">
                <a:latin typeface="Arial" pitchFamily="34" charset="0"/>
              </a:rPr>
              <a:t>low goods inflation</a:t>
            </a:r>
            <a:r>
              <a:rPr lang="en-US" sz="2000" dirty="0">
                <a:latin typeface="Arial" pitchFamily="34" charset="0"/>
              </a:rPr>
              <a:t>, was a necessary and sufficient condition for </a:t>
            </a:r>
            <a:r>
              <a:rPr lang="en-US" sz="2000" dirty="0" smtClean="0">
                <a:latin typeface="Arial" pitchFamily="34" charset="0"/>
              </a:rPr>
              <a:t>financial and macroeconomic stability</a:t>
            </a:r>
          </a:p>
          <a:p>
            <a:endParaRPr lang="en-US" sz="2000" dirty="0">
              <a:latin typeface="Arial" pitchFamily="34" charset="0"/>
            </a:endParaRPr>
          </a:p>
          <a:p>
            <a:r>
              <a:rPr lang="en-US" sz="2000" dirty="0" smtClean="0">
                <a:latin typeface="Arial" pitchFamily="34" charset="0"/>
              </a:rPr>
              <a:t>This </a:t>
            </a:r>
            <a:r>
              <a:rPr lang="en-US" sz="2000" dirty="0">
                <a:latin typeface="Arial" pitchFamily="34" charset="0"/>
              </a:rPr>
              <a:t>seemed </a:t>
            </a:r>
            <a:r>
              <a:rPr lang="en-US" sz="2000" dirty="0" smtClean="0">
                <a:latin typeface="Arial" pitchFamily="34" charset="0"/>
              </a:rPr>
              <a:t>to be a </a:t>
            </a:r>
            <a:r>
              <a:rPr lang="en-US" sz="2000" dirty="0">
                <a:latin typeface="Arial" pitchFamily="34" charset="0"/>
              </a:rPr>
              <a:t>departure from economic </a:t>
            </a:r>
            <a:r>
              <a:rPr lang="en-US" sz="2000" dirty="0" smtClean="0">
                <a:latin typeface="Arial" pitchFamily="34" charset="0"/>
              </a:rPr>
              <a:t>orthodoxy but </a:t>
            </a:r>
            <a:r>
              <a:rPr lang="en-US" sz="2000" dirty="0" smtClean="0">
                <a:latin typeface="Arial" pitchFamily="34" charset="0"/>
              </a:rPr>
              <a:t> the emphasis </a:t>
            </a:r>
            <a:r>
              <a:rPr lang="en-US" sz="2000" dirty="0">
                <a:latin typeface="Arial" pitchFamily="34" charset="0"/>
              </a:rPr>
              <a:t>on avoiding excessive credit </a:t>
            </a:r>
            <a:r>
              <a:rPr lang="en-US" sz="2000" dirty="0" smtClean="0">
                <a:latin typeface="Arial" pitchFamily="34" charset="0"/>
              </a:rPr>
              <a:t>supply, reveals </a:t>
            </a:r>
            <a:r>
              <a:rPr lang="en-US" sz="2000" dirty="0">
                <a:latin typeface="Arial" pitchFamily="34" charset="0"/>
              </a:rPr>
              <a:t>a diagnosis which interprets bubbles as </a:t>
            </a:r>
            <a:r>
              <a:rPr lang="en-US" sz="2000" i="1" dirty="0">
                <a:latin typeface="Arial" pitchFamily="34" charset="0"/>
              </a:rPr>
              <a:t>asset price inflation</a:t>
            </a:r>
            <a:r>
              <a:rPr lang="en-US" sz="2000" dirty="0">
                <a:latin typeface="Arial" pitchFamily="34" charset="0"/>
              </a:rPr>
              <a:t>. </a:t>
            </a:r>
            <a:r>
              <a:rPr lang="en-US" sz="2000" dirty="0" smtClean="0">
                <a:latin typeface="Arial" pitchFamily="34" charset="0"/>
              </a:rPr>
              <a:t>Then, </a:t>
            </a:r>
            <a:r>
              <a:rPr lang="en-US" sz="2000" dirty="0">
                <a:latin typeface="Arial" pitchFamily="34" charset="0"/>
              </a:rPr>
              <a:t>the key to macroeconomic stability would lie on fighting not only goods inflation but also asset price inflation. This is clearly stated on the report:</a:t>
            </a:r>
          </a:p>
          <a:p>
            <a:pPr>
              <a:buNone/>
            </a:pPr>
            <a:r>
              <a:rPr lang="en-US" sz="2000" dirty="0" smtClean="0">
                <a:latin typeface="Arial" pitchFamily="34" charset="0"/>
              </a:rPr>
              <a:t>	</a:t>
            </a:r>
          </a:p>
          <a:p>
            <a:pPr>
              <a:buNone/>
            </a:pPr>
            <a:r>
              <a:rPr lang="en-US" sz="2000" dirty="0" smtClean="0">
                <a:latin typeface="Arial" pitchFamily="34" charset="0"/>
              </a:rPr>
              <a:t>	“</a:t>
            </a:r>
            <a:r>
              <a:rPr lang="en-US" sz="2000" dirty="0">
                <a:latin typeface="Arial" pitchFamily="34" charset="0"/>
              </a:rPr>
              <a:t>Characteristics of the new global financial system, combining with macroeconomic imbalances, helped create an unsustainable credit boom and asset price inflation</a:t>
            </a:r>
            <a:r>
              <a:rPr lang="en-US" sz="2000" dirty="0" smtClean="0">
                <a:latin typeface="Arial" pitchFamily="34" charset="0"/>
              </a:rPr>
              <a:t>.”</a:t>
            </a:r>
            <a:endParaRPr lang="en-US" sz="2000" dirty="0">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Autofit/>
          </a:bodyPr>
          <a:lstStyle/>
          <a:p>
            <a:r>
              <a:rPr lang="en-US" sz="2000" dirty="0" smtClean="0">
                <a:latin typeface="Arial" pitchFamily="34" charset="0"/>
                <a:cs typeface="Arial" pitchFamily="34" charset="0"/>
              </a:rPr>
              <a:t>“The adoption of a core funding </a:t>
            </a:r>
            <a:r>
              <a:rPr lang="en-US" sz="2000" dirty="0" smtClean="0">
                <a:latin typeface="Arial" pitchFamily="34" charset="0"/>
                <a:cs typeface="Arial" pitchFamily="34" charset="0"/>
              </a:rPr>
              <a:t>ratio” recommended to put “a </a:t>
            </a:r>
            <a:r>
              <a:rPr lang="en-US" sz="2000" dirty="0" smtClean="0">
                <a:latin typeface="Arial" pitchFamily="34" charset="0"/>
                <a:cs typeface="Arial" pitchFamily="34" charset="0"/>
              </a:rPr>
              <a:t>brake on excessive credit supply.”, p. 9. </a:t>
            </a:r>
            <a:r>
              <a:rPr lang="en-US" sz="2000" dirty="0" smtClean="0">
                <a:latin typeface="Arial" pitchFamily="34" charset="0"/>
                <a:cs typeface="Arial" pitchFamily="34" charset="0"/>
              </a:rPr>
              <a:t>“… a </a:t>
            </a:r>
            <a:r>
              <a:rPr lang="en-US" sz="2000" dirty="0" smtClean="0">
                <a:latin typeface="Arial" pitchFamily="34" charset="0"/>
                <a:cs typeface="Arial" pitchFamily="34" charset="0"/>
              </a:rPr>
              <a:t>core funding ratio would act as a powerful inhibitor of excessive credit supply”, p. 114. (FSA, 2009b).</a:t>
            </a:r>
          </a:p>
          <a:p>
            <a:pPr>
              <a:buNone/>
            </a:pPr>
            <a:r>
              <a:rPr lang="en-US" sz="2000" dirty="0" smtClean="0">
                <a:latin typeface="Arial" pitchFamily="34" charset="0"/>
                <a:cs typeface="Arial" pitchFamily="34" charset="0"/>
              </a:rPr>
              <a:t> </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Excessive </a:t>
            </a:r>
            <a:r>
              <a:rPr lang="en-US" sz="2000" dirty="0">
                <a:latin typeface="Arial" pitchFamily="34" charset="0"/>
                <a:cs typeface="Arial" pitchFamily="34" charset="0"/>
              </a:rPr>
              <a:t>credit </a:t>
            </a:r>
            <a:r>
              <a:rPr lang="en-US" sz="2000" dirty="0" smtClean="0">
                <a:latin typeface="Arial" pitchFamily="34" charset="0"/>
                <a:cs typeface="Arial" pitchFamily="34" charset="0"/>
              </a:rPr>
              <a:t>might </a:t>
            </a:r>
            <a:r>
              <a:rPr lang="en-US" sz="2000" dirty="0">
                <a:latin typeface="Arial" pitchFamily="34" charset="0"/>
                <a:cs typeface="Arial" pitchFamily="34" charset="0"/>
              </a:rPr>
              <a:t>fuel or exacerbate bubbles, but it won’t create them. </a:t>
            </a:r>
            <a:r>
              <a:rPr lang="en-US" sz="2000" dirty="0" smtClean="0">
                <a:latin typeface="Arial" pitchFamily="34" charset="0"/>
                <a:cs typeface="Arial" pitchFamily="34" charset="0"/>
              </a:rPr>
              <a:t>Inflation </a:t>
            </a:r>
            <a:r>
              <a:rPr lang="en-US" sz="2000" dirty="0">
                <a:latin typeface="Arial" pitchFamily="34" charset="0"/>
                <a:cs typeface="Arial" pitchFamily="34" charset="0"/>
              </a:rPr>
              <a:t>is </a:t>
            </a:r>
            <a:r>
              <a:rPr lang="en-US" sz="2000" dirty="0" smtClean="0">
                <a:latin typeface="Arial" pitchFamily="34" charset="0"/>
                <a:cs typeface="Arial" pitchFamily="34" charset="0"/>
              </a:rPr>
              <a:t>a rise </a:t>
            </a:r>
            <a:r>
              <a:rPr lang="en-US" sz="2000" dirty="0">
                <a:latin typeface="Arial" pitchFamily="34" charset="0"/>
                <a:cs typeface="Arial" pitchFamily="34" charset="0"/>
              </a:rPr>
              <a:t>in the general </a:t>
            </a:r>
            <a:r>
              <a:rPr lang="en-US" sz="2000" dirty="0" smtClean="0">
                <a:latin typeface="Arial" pitchFamily="34" charset="0"/>
                <a:cs typeface="Arial" pitchFamily="34" charset="0"/>
              </a:rPr>
              <a:t>prices level. </a:t>
            </a:r>
            <a:r>
              <a:rPr lang="en-US" sz="2000" dirty="0">
                <a:latin typeface="Arial" pitchFamily="34" charset="0"/>
                <a:cs typeface="Arial" pitchFamily="34" charset="0"/>
              </a:rPr>
              <a:t>Asset price inflation </a:t>
            </a:r>
            <a:r>
              <a:rPr lang="en-US" sz="2000" dirty="0" smtClean="0">
                <a:latin typeface="Arial" pitchFamily="34" charset="0"/>
                <a:cs typeface="Arial" pitchFamily="34" charset="0"/>
              </a:rPr>
              <a:t>is a </a:t>
            </a:r>
            <a:r>
              <a:rPr lang="en-US" sz="2000" dirty="0">
                <a:latin typeface="Arial" pitchFamily="34" charset="0"/>
                <a:cs typeface="Arial" pitchFamily="34" charset="0"/>
              </a:rPr>
              <a:t>general rise in the </a:t>
            </a:r>
            <a:r>
              <a:rPr lang="en-US" sz="2000" dirty="0" smtClean="0">
                <a:latin typeface="Arial" pitchFamily="34" charset="0"/>
                <a:cs typeface="Arial" pitchFamily="34" charset="0"/>
              </a:rPr>
              <a:t>asset prices, but under </a:t>
            </a:r>
            <a:r>
              <a:rPr lang="en-US" sz="2000" dirty="0">
                <a:latin typeface="Arial" pitchFamily="34" charset="0"/>
                <a:cs typeface="Arial" pitchFamily="34" charset="0"/>
              </a:rPr>
              <a:t>manias </a:t>
            </a:r>
            <a:r>
              <a:rPr lang="en-US" sz="2000" dirty="0" smtClean="0">
                <a:latin typeface="Arial" pitchFamily="34" charset="0"/>
                <a:cs typeface="Arial" pitchFamily="34" charset="0"/>
              </a:rPr>
              <a:t>or bubbles </a:t>
            </a:r>
            <a:r>
              <a:rPr lang="en-US" sz="2000" dirty="0">
                <a:latin typeface="Arial" pitchFamily="34" charset="0"/>
                <a:cs typeface="Arial" pitchFamily="34" charset="0"/>
              </a:rPr>
              <a:t>speculation is concentrated on some specific </a:t>
            </a:r>
            <a:r>
              <a:rPr lang="en-US" sz="2000" dirty="0" smtClean="0">
                <a:latin typeface="Arial" pitchFamily="34" charset="0"/>
                <a:cs typeface="Arial" pitchFamily="34" charset="0"/>
              </a:rPr>
              <a:t>objects, like the </a:t>
            </a:r>
            <a:r>
              <a:rPr lang="en-US" sz="2000" dirty="0">
                <a:latin typeface="Arial" pitchFamily="34" charset="0"/>
                <a:cs typeface="Arial" pitchFamily="34" charset="0"/>
              </a:rPr>
              <a:t>real estate bubble.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 monetary or credit theory of bubbles must assume (like the monetary theory of inflation) that money/credit is exogenous or </a:t>
            </a:r>
            <a:r>
              <a:rPr lang="en-US" sz="2000" dirty="0" smtClean="0">
                <a:latin typeface="Arial" pitchFamily="34" charset="0"/>
                <a:cs typeface="Arial" pitchFamily="34" charset="0"/>
              </a:rPr>
              <a:t>under </a:t>
            </a:r>
            <a:r>
              <a:rPr lang="en-US" sz="2000" dirty="0" smtClean="0">
                <a:latin typeface="Arial" pitchFamily="34" charset="0"/>
                <a:cs typeface="Arial" pitchFamily="34" charset="0"/>
              </a:rPr>
              <a:t>the control of authorities, which is controversial. The hypothesis of endogenous money/credit has a respectable pedigree in the history of economic thought, especially, in the Keynesian and Post-Keynesian tradition. </a:t>
            </a: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sz="2000" dirty="0" smtClean="0">
                <a:latin typeface="Arial" pitchFamily="34" charset="0"/>
                <a:cs typeface="Arial" pitchFamily="34" charset="0"/>
              </a:rPr>
              <a:t>On </a:t>
            </a:r>
            <a:r>
              <a:rPr lang="en-US" sz="2000" dirty="0" smtClean="0">
                <a:latin typeface="Arial" pitchFamily="34" charset="0"/>
                <a:cs typeface="Arial" pitchFamily="34" charset="0"/>
              </a:rPr>
              <a:t>the other hand, since the market determination of interest rates is not </a:t>
            </a:r>
            <a:r>
              <a:rPr lang="en-US" sz="2000" dirty="0" smtClean="0">
                <a:latin typeface="Arial" pitchFamily="34" charset="0"/>
                <a:cs typeface="Arial" pitchFamily="34" charset="0"/>
              </a:rPr>
              <a:t>questioned in the report, the </a:t>
            </a:r>
            <a:r>
              <a:rPr lang="en-US" sz="2000" dirty="0" smtClean="0">
                <a:latin typeface="Arial" pitchFamily="34" charset="0"/>
                <a:cs typeface="Arial" pitchFamily="34" charset="0"/>
              </a:rPr>
              <a:t>proposed brakes on credit supply would raise interest rates. </a:t>
            </a:r>
            <a:r>
              <a:rPr lang="en-US" sz="2000" dirty="0" smtClean="0">
                <a:latin typeface="Arial" pitchFamily="34" charset="0"/>
                <a:cs typeface="Arial" pitchFamily="34" charset="0"/>
              </a:rPr>
              <a:t>Finally, it </a:t>
            </a:r>
            <a:r>
              <a:rPr lang="en-US" sz="2000" dirty="0" smtClean="0">
                <a:latin typeface="Arial" pitchFamily="34" charset="0"/>
                <a:cs typeface="Arial" pitchFamily="34" charset="0"/>
              </a:rPr>
              <a:t>all comes down to preventing </a:t>
            </a:r>
            <a:r>
              <a:rPr lang="en-US" sz="2000" i="1" dirty="0" smtClean="0">
                <a:latin typeface="Arial" pitchFamily="34" charset="0"/>
                <a:cs typeface="Arial" pitchFamily="34" charset="0"/>
              </a:rPr>
              <a:t>low interest rates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But, were low interest rates and a lax monetary policy the root cause </a:t>
            </a:r>
            <a:r>
              <a:rPr lang="en-US" sz="2000" dirty="0" smtClean="0">
                <a:latin typeface="Arial" pitchFamily="34" charset="0"/>
                <a:cs typeface="Arial" pitchFamily="34" charset="0"/>
              </a:rPr>
              <a:t>of bubbles? </a:t>
            </a:r>
            <a:r>
              <a:rPr lang="en-US" sz="2000" dirty="0" err="1" smtClean="0">
                <a:latin typeface="Arial" pitchFamily="34" charset="0"/>
                <a:cs typeface="Arial" pitchFamily="34" charset="0"/>
              </a:rPr>
              <a:t>Shiller</a:t>
            </a:r>
            <a:r>
              <a:rPr lang="en-US" sz="2000" dirty="0" smtClean="0">
                <a:latin typeface="Arial" pitchFamily="34" charset="0"/>
                <a:cs typeface="Arial" pitchFamily="34" charset="0"/>
              </a:rPr>
              <a:t> </a:t>
            </a:r>
            <a:r>
              <a:rPr lang="en-US" sz="2000" dirty="0" smtClean="0">
                <a:latin typeface="Arial" pitchFamily="34" charset="0"/>
                <a:cs typeface="Arial" pitchFamily="34" charset="0"/>
              </a:rPr>
              <a:t>(on the real </a:t>
            </a:r>
            <a:r>
              <a:rPr lang="en-US" sz="2000" dirty="0" smtClean="0">
                <a:latin typeface="Arial" pitchFamily="34" charset="0"/>
                <a:cs typeface="Arial" pitchFamily="34" charset="0"/>
              </a:rPr>
              <a:t>e</a:t>
            </a:r>
            <a:r>
              <a:rPr lang="en-US" sz="2000" dirty="0" smtClean="0">
                <a:latin typeface="Arial" pitchFamily="34" charset="0"/>
                <a:cs typeface="Arial" pitchFamily="34" charset="0"/>
              </a:rPr>
              <a:t>state </a:t>
            </a:r>
            <a:r>
              <a:rPr lang="en-US" sz="2000" dirty="0" smtClean="0">
                <a:latin typeface="Arial" pitchFamily="34" charset="0"/>
                <a:cs typeface="Arial" pitchFamily="34" charset="0"/>
              </a:rPr>
              <a:t>bubble) and </a:t>
            </a:r>
            <a:r>
              <a:rPr lang="en-US" sz="2000" dirty="0" err="1" smtClean="0">
                <a:latin typeface="Arial" pitchFamily="34" charset="0"/>
                <a:cs typeface="Arial" pitchFamily="34" charset="0"/>
              </a:rPr>
              <a:t>Stiglitz</a:t>
            </a:r>
            <a:r>
              <a:rPr lang="en-US" sz="2000" dirty="0" smtClean="0">
                <a:latin typeface="Arial" pitchFamily="34" charset="0"/>
                <a:cs typeface="Arial" pitchFamily="34" charset="0"/>
              </a:rPr>
              <a:t> (on the dot-com bubble) </a:t>
            </a:r>
            <a:r>
              <a:rPr lang="en-US" sz="2000" dirty="0" smtClean="0">
                <a:latin typeface="Arial" pitchFamily="34" charset="0"/>
                <a:cs typeface="Arial" pitchFamily="34" charset="0"/>
              </a:rPr>
              <a:t>say </a:t>
            </a:r>
            <a:r>
              <a:rPr lang="en-US" sz="2000" dirty="0" smtClean="0">
                <a:latin typeface="Arial" pitchFamily="34" charset="0"/>
                <a:cs typeface="Arial" pitchFamily="34" charset="0"/>
              </a:rPr>
              <a:t>NO.</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a:p>
            <a:r>
              <a:rPr lang="en-US" sz="2000" dirty="0" smtClean="0">
                <a:latin typeface="Arial" pitchFamily="34" charset="0"/>
                <a:cs typeface="Arial" pitchFamily="34" charset="0"/>
              </a:rPr>
              <a:t>The </a:t>
            </a:r>
            <a:r>
              <a:rPr lang="en-US" sz="2000" dirty="0">
                <a:latin typeface="Arial" pitchFamily="34" charset="0"/>
                <a:cs typeface="Arial" pitchFamily="34" charset="0"/>
              </a:rPr>
              <a:t>FSA view </a:t>
            </a:r>
            <a:r>
              <a:rPr lang="en-US" sz="2000" dirty="0" smtClean="0">
                <a:latin typeface="Arial" pitchFamily="34" charset="0"/>
                <a:cs typeface="Arial" pitchFamily="34" charset="0"/>
              </a:rPr>
              <a:t>is not only a credit </a:t>
            </a:r>
            <a:r>
              <a:rPr lang="en-US" sz="2000" dirty="0">
                <a:latin typeface="Arial" pitchFamily="34" charset="0"/>
                <a:cs typeface="Arial" pitchFamily="34" charset="0"/>
              </a:rPr>
              <a:t>theory of bubbles </a:t>
            </a:r>
            <a:r>
              <a:rPr lang="en-US" sz="2000" dirty="0" smtClean="0">
                <a:latin typeface="Arial" pitchFamily="34" charset="0"/>
                <a:cs typeface="Arial" pitchFamily="34" charset="0"/>
              </a:rPr>
              <a:t>but also a </a:t>
            </a:r>
            <a:r>
              <a:rPr lang="en-US" sz="2000" dirty="0">
                <a:latin typeface="Arial" pitchFamily="34" charset="0"/>
                <a:cs typeface="Arial" pitchFamily="34" charset="0"/>
              </a:rPr>
              <a:t>credit theory of the </a:t>
            </a:r>
            <a:r>
              <a:rPr lang="en-US" sz="2000" dirty="0" smtClean="0">
                <a:latin typeface="Arial" pitchFamily="34" charset="0"/>
                <a:cs typeface="Arial" pitchFamily="34" charset="0"/>
              </a:rPr>
              <a:t>business cycle</a:t>
            </a:r>
            <a:r>
              <a:rPr lang="en-US" sz="2000" dirty="0">
                <a:latin typeface="Arial" pitchFamily="34" charset="0"/>
                <a:cs typeface="Arial" pitchFamily="34" charset="0"/>
              </a:rPr>
              <a:t>. </a:t>
            </a:r>
            <a:r>
              <a:rPr lang="en-US" sz="2000" dirty="0" smtClean="0">
                <a:latin typeface="Arial" pitchFamily="34" charset="0"/>
                <a:cs typeface="Arial" pitchFamily="34" charset="0"/>
              </a:rPr>
              <a:t>Keynes </a:t>
            </a:r>
            <a:r>
              <a:rPr lang="en-US" sz="2000" dirty="0">
                <a:latin typeface="Arial" pitchFamily="34" charset="0"/>
                <a:cs typeface="Arial" pitchFamily="34" charset="0"/>
              </a:rPr>
              <a:t>rebutted this view in chapter 22 of the </a:t>
            </a:r>
            <a:r>
              <a:rPr lang="en-US" sz="2000" i="1" dirty="0">
                <a:latin typeface="Arial" pitchFamily="34" charset="0"/>
                <a:cs typeface="Arial" pitchFamily="34" charset="0"/>
              </a:rPr>
              <a:t>General Theory</a:t>
            </a:r>
            <a:r>
              <a:rPr lang="en-US" sz="2000" dirty="0">
                <a:latin typeface="Arial" pitchFamily="34" charset="0"/>
                <a:cs typeface="Arial" pitchFamily="34" charset="0"/>
              </a:rPr>
              <a:t>, “Notes on the Trade Cycle</a:t>
            </a:r>
            <a:r>
              <a:rPr lang="en-US" sz="2000" dirty="0" smtClean="0">
                <a:latin typeface="Arial" pitchFamily="34" charset="0"/>
                <a:cs typeface="Arial" pitchFamily="34" charset="0"/>
              </a:rPr>
              <a:t>” in which he discusses</a:t>
            </a:r>
            <a:r>
              <a:rPr lang="es-AR" sz="2000" dirty="0" smtClean="0">
                <a:latin typeface="Arial" pitchFamily="34" charset="0"/>
                <a:cs typeface="Arial" pitchFamily="34" charset="0"/>
              </a:rPr>
              <a:t>:</a:t>
            </a:r>
            <a:r>
              <a:rPr lang="en-US" sz="2000" dirty="0" smtClean="0">
                <a:latin typeface="Arial" pitchFamily="34" charset="0"/>
                <a:cs typeface="Arial" pitchFamily="34" charset="0"/>
              </a:rPr>
              <a:t> </a:t>
            </a:r>
          </a:p>
          <a:p>
            <a:endParaRPr lang="en-US" sz="2000" dirty="0" smtClean="0">
              <a:latin typeface="Arial" pitchFamily="34" charset="0"/>
              <a:cs typeface="Arial" pitchFamily="34" charset="0"/>
            </a:endParaRPr>
          </a:p>
          <a:p>
            <a:pPr>
              <a:buNone/>
            </a:pPr>
            <a:r>
              <a:rPr lang="en-US" sz="2000" dirty="0">
                <a:latin typeface="Arial" pitchFamily="34" charset="0"/>
                <a:cs typeface="Arial" pitchFamily="34" charset="0"/>
              </a:rPr>
              <a:t>	</a:t>
            </a:r>
            <a:r>
              <a:rPr lang="en-US" sz="2000" dirty="0" smtClean="0">
                <a:latin typeface="Arial" pitchFamily="34" charset="0"/>
                <a:cs typeface="Arial" pitchFamily="34" charset="0"/>
              </a:rPr>
              <a:t>“… the </a:t>
            </a:r>
            <a:r>
              <a:rPr lang="en-US" sz="2000" dirty="0">
                <a:latin typeface="Arial" pitchFamily="34" charset="0"/>
                <a:cs typeface="Arial" pitchFamily="34" charset="0"/>
              </a:rPr>
              <a:t>view </a:t>
            </a:r>
            <a:r>
              <a:rPr lang="en-US" sz="2000" dirty="0" smtClean="0">
                <a:latin typeface="Arial" pitchFamily="34" charset="0"/>
                <a:cs typeface="Arial" pitchFamily="34" charset="0"/>
              </a:rPr>
              <a:t>that </a:t>
            </a:r>
            <a:r>
              <a:rPr lang="en-US" sz="2000" dirty="0">
                <a:latin typeface="Arial" pitchFamily="34" charset="0"/>
                <a:cs typeface="Arial" pitchFamily="34" charset="0"/>
              </a:rPr>
              <a:t>over-investment is the characteristic of the boom, that the avoidance of this over-investment is the only possible remedy for the ensuing slump, and that, ..., the boom can be avoided by a high rate of interest</a:t>
            </a:r>
            <a:r>
              <a:rPr lang="en-US" sz="2000" dirty="0" smtClean="0">
                <a:latin typeface="Arial" pitchFamily="34" charset="0"/>
                <a:cs typeface="Arial" pitchFamily="34" charset="0"/>
              </a:rPr>
              <a:t>.”</a:t>
            </a:r>
          </a:p>
          <a:p>
            <a:pPr>
              <a:buNone/>
            </a:pPr>
            <a:endParaRPr lang="en-US" sz="16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sz="2000" dirty="0" smtClean="0">
                <a:latin typeface="Arial" pitchFamily="34" charset="0"/>
                <a:cs typeface="Arial" pitchFamily="34" charset="0"/>
              </a:rPr>
              <a:t>Keynes rejects the empirical relevance of overinvestment. Instead, he thinks that the</a:t>
            </a:r>
            <a:r>
              <a:rPr lang="es-AR" sz="2000" dirty="0" smtClean="0">
                <a:latin typeface="Arial" pitchFamily="34" charset="0"/>
                <a:cs typeface="Arial" pitchFamily="34" charset="0"/>
              </a:rPr>
              <a:t>: </a:t>
            </a:r>
          </a:p>
          <a:p>
            <a:endParaRPr lang="en-US" sz="2000" dirty="0" smtClean="0">
              <a:latin typeface="Arial" pitchFamily="34" charset="0"/>
              <a:cs typeface="Arial" pitchFamily="34" charset="0"/>
            </a:endParaRPr>
          </a:p>
          <a:p>
            <a:pPr>
              <a:buNone/>
            </a:pPr>
            <a:r>
              <a:rPr lang="en-US" sz="2000" dirty="0" smtClean="0">
                <a:latin typeface="Arial" pitchFamily="34" charset="0"/>
              </a:rPr>
              <a:t>	“... illusions </a:t>
            </a:r>
            <a:r>
              <a:rPr lang="en-US" sz="2000" dirty="0">
                <a:latin typeface="Arial" pitchFamily="34" charset="0"/>
              </a:rPr>
              <a:t>of the boom cause particular types of capital-assets to be produced in such excessive abundance that some part of the output, is ..., a waste or resources; ... It leads, ..., to </a:t>
            </a:r>
            <a:r>
              <a:rPr lang="en-US" sz="2000" i="1" dirty="0">
                <a:latin typeface="Arial" pitchFamily="34" charset="0"/>
              </a:rPr>
              <a:t>misdirected</a:t>
            </a:r>
            <a:r>
              <a:rPr lang="en-US" sz="2000" dirty="0">
                <a:latin typeface="Arial" pitchFamily="34" charset="0"/>
              </a:rPr>
              <a:t> investment</a:t>
            </a:r>
            <a:r>
              <a:rPr lang="en-US" sz="2000" dirty="0" smtClean="0">
                <a:latin typeface="Arial" pitchFamily="34" charset="0"/>
              </a:rPr>
              <a:t>.”</a:t>
            </a:r>
          </a:p>
          <a:p>
            <a:endParaRPr lang="en-US" sz="2000" dirty="0">
              <a:latin typeface="Arial" pitchFamily="34" charset="0"/>
            </a:endParaRPr>
          </a:p>
          <a:p>
            <a:r>
              <a:rPr lang="en-US" sz="2000" dirty="0" smtClean="0">
                <a:latin typeface="Arial" pitchFamily="34" charset="0"/>
              </a:rPr>
              <a:t>But this is precisely a bubble! </a:t>
            </a:r>
            <a:endParaRPr lang="en-US" sz="2000" dirty="0">
              <a:latin typeface="Arial" pitchFamily="34" charset="0"/>
            </a:endParaRPr>
          </a:p>
          <a:p>
            <a:endParaRPr lang="en-US" sz="2000" dirty="0" smtClean="0">
              <a:latin typeface="Arial" pitchFamily="34" charset="0"/>
            </a:endParaRPr>
          </a:p>
          <a:p>
            <a:r>
              <a:rPr lang="en-US" sz="2000" dirty="0" smtClean="0">
                <a:latin typeface="Arial" pitchFamily="34" charset="0"/>
              </a:rPr>
              <a:t>The credit theory of bubbles </a:t>
            </a:r>
            <a:r>
              <a:rPr lang="en-US" sz="2000" dirty="0" smtClean="0">
                <a:latin typeface="Arial" pitchFamily="34" charset="0"/>
              </a:rPr>
              <a:t>is </a:t>
            </a:r>
            <a:r>
              <a:rPr lang="en-US" sz="2000" dirty="0" smtClean="0">
                <a:latin typeface="Arial" pitchFamily="34" charset="0"/>
              </a:rPr>
              <a:t>very similar to the </a:t>
            </a:r>
            <a:r>
              <a:rPr lang="en-US" sz="2000" dirty="0" smtClean="0">
                <a:latin typeface="Arial" pitchFamily="34" charset="0"/>
              </a:rPr>
              <a:t>business </a:t>
            </a:r>
            <a:r>
              <a:rPr lang="en-US" sz="2000" dirty="0" smtClean="0">
                <a:latin typeface="Arial" pitchFamily="34" charset="0"/>
              </a:rPr>
              <a:t>cycle- overinvestment </a:t>
            </a:r>
            <a:r>
              <a:rPr lang="en-US" sz="2000" dirty="0" smtClean="0">
                <a:latin typeface="Arial" pitchFamily="34" charset="0"/>
              </a:rPr>
              <a:t>hypothesis rejected by Keynes.</a:t>
            </a:r>
            <a:endParaRPr lang="en-US" sz="2000" dirty="0">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1679</Words>
  <Application>Microsoft Office PowerPoint</Application>
  <PresentationFormat>On-screen Show (4:3)</PresentationFormat>
  <Paragraphs>123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International Conference on  “Recovery or the Bubble? The Global Economy Today”  29-30 January, 2010, New Delhi, India   Finance and the real economy   The Unraveling of Financialization:  A Macroeconomic Perspective   Saúl N. Keifman University of Buenos Aires </vt:lpstr>
      <vt:lpstr>“If not now, when?” Hillel (2000 years ago) </vt:lpstr>
      <vt:lpstr>Macro-prudential regulation and  excessive credit supply </vt:lpstr>
      <vt:lpstr>Slide 4</vt:lpstr>
      <vt:lpstr>Slide 5</vt:lpstr>
      <vt:lpstr>Slide 6</vt:lpstr>
      <vt:lpstr>Slide 7</vt:lpstr>
      <vt:lpstr>Slide 8</vt:lpstr>
      <vt:lpstr>Slide 9</vt:lpstr>
      <vt:lpstr>A developing country view </vt:lpstr>
      <vt:lpstr>Slide 11</vt:lpstr>
      <vt:lpstr>Slide 12</vt:lpstr>
      <vt:lpstr>Slide 13</vt:lpstr>
      <vt:lpstr>Towards a broader perspective of bubbles, cycles and policies </vt:lpstr>
      <vt:lpstr>Slide 15</vt:lpstr>
      <vt:lpstr>Slide 16</vt:lpstr>
      <vt:lpstr>Slide 17</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69</cp:revision>
  <dcterms:created xsi:type="dcterms:W3CDTF">2010-01-25T18:42:17Z</dcterms:created>
  <dcterms:modified xsi:type="dcterms:W3CDTF">2010-01-31T02:19:17Z</dcterms:modified>
</cp:coreProperties>
</file>