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71" r:id="rId12"/>
    <p:sldId id="272" r:id="rId13"/>
    <p:sldId id="273" r:id="rId14"/>
    <p:sldId id="265" r:id="rId15"/>
    <p:sldId id="266" r:id="rId16"/>
    <p:sldId id="267" r:id="rId17"/>
    <p:sldId id="268"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66" d="100"/>
          <a:sy n="66" d="100"/>
        </p:scale>
        <p:origin x="-1116"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A94B5-A536-42E6-9D69-90A64D7D741A}"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A94B5-A536-42E6-9D69-90A64D7D741A}"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BA94B5-A536-42E6-9D69-90A64D7D741A}"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BA94B5-A536-42E6-9D69-90A64D7D741A}" type="datetimeFigureOut">
              <a:rPr lang="en-US" smtClean="0"/>
              <a:pPr/>
              <a:t>1/26/2010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BA94B5-A536-42E6-9D69-90A64D7D741A}" type="datetimeFigureOut">
              <a:rPr lang="en-US" smtClean="0"/>
              <a:pPr/>
              <a:t>1/26/2010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A94B5-A536-42E6-9D69-90A64D7D741A}" type="datetimeFigureOut">
              <a:rPr lang="en-US" smtClean="0"/>
              <a:pPr/>
              <a:t>1/26/2010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A94B5-A536-42E6-9D69-90A64D7D741A}"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A94B5-A536-42E6-9D69-90A64D7D741A}"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55702-6B47-45B8-85F8-85AA2065A8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A94B5-A536-42E6-9D69-90A64D7D741A}" type="datetimeFigureOut">
              <a:rPr lang="en-US" smtClean="0"/>
              <a:pPr/>
              <a:t>1/26/2010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55702-6B47-45B8-85F8-85AA2065A8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a:t>Conference on </a:t>
            </a:r>
            <a:r>
              <a:rPr lang="en-US" sz="2800" dirty="0"/>
              <a:t/>
            </a:r>
            <a:br>
              <a:rPr lang="en-US" sz="2800" dirty="0"/>
            </a:br>
            <a:r>
              <a:rPr lang="en-US" sz="2800" b="1" dirty="0"/>
              <a:t>“Reforming the Financial System: Proposals, Constraints and New Directions”</a:t>
            </a:r>
            <a:r>
              <a:rPr lang="en-US" sz="2800" dirty="0"/>
              <a:t/>
            </a:r>
            <a:br>
              <a:rPr lang="en-US" sz="2800" dirty="0"/>
            </a:br>
            <a:r>
              <a:rPr lang="en-US" sz="2800" b="1" dirty="0"/>
              <a:t>January 25-27, 2010, </a:t>
            </a:r>
            <a:r>
              <a:rPr lang="en-US" sz="2800" b="1" dirty="0" err="1"/>
              <a:t>Muttukadu</a:t>
            </a:r>
            <a:r>
              <a:rPr lang="en-US" sz="2800" b="1" dirty="0"/>
              <a:t>, Chennai, India</a:t>
            </a:r>
            <a:r>
              <a:rPr lang="en-US" sz="2800" dirty="0"/>
              <a:t/>
            </a:r>
            <a:br>
              <a:rPr lang="en-US" sz="2800" dirty="0"/>
            </a:br>
            <a:r>
              <a:rPr lang="en-US" sz="2800" b="1" dirty="0"/>
              <a:t> </a:t>
            </a:r>
            <a:r>
              <a:rPr lang="en-US" sz="2800" dirty="0"/>
              <a:t/>
            </a:r>
            <a:br>
              <a:rPr lang="en-US" sz="2800" dirty="0"/>
            </a:br>
            <a:r>
              <a:rPr lang="en-US" sz="2800" b="1" dirty="0"/>
              <a:t>Finance and the </a:t>
            </a:r>
            <a:r>
              <a:rPr lang="en-US" sz="2800" b="1" dirty="0" smtClean="0"/>
              <a:t>real–1</a:t>
            </a:r>
            <a:r>
              <a:rPr lang="en-US" sz="2800" dirty="0"/>
              <a:t/>
            </a:r>
            <a:br>
              <a:rPr lang="en-US" sz="2800" dirty="0"/>
            </a:br>
            <a:r>
              <a:rPr lang="en-US" sz="2800" b="1" dirty="0"/>
              <a:t> </a:t>
            </a:r>
            <a:r>
              <a:rPr lang="en-US" sz="2800" dirty="0"/>
              <a:t/>
            </a:r>
            <a:br>
              <a:rPr lang="en-US" sz="2800" dirty="0"/>
            </a:br>
            <a:r>
              <a:rPr lang="en-US" sz="2800" b="1" dirty="0"/>
              <a:t>The Unraveling of </a:t>
            </a:r>
            <a:r>
              <a:rPr lang="en-US" sz="2800" b="1" dirty="0" err="1"/>
              <a:t>Financialization</a:t>
            </a:r>
            <a:r>
              <a:rPr lang="en-US" sz="2800" b="1" dirty="0" smtClean="0"/>
              <a:t>:</a:t>
            </a:r>
            <a:br>
              <a:rPr lang="en-US" sz="2800" b="1" dirty="0" smtClean="0"/>
            </a:br>
            <a:r>
              <a:rPr lang="en-US" sz="2800" b="1" dirty="0" smtClean="0"/>
              <a:t> </a:t>
            </a:r>
            <a:r>
              <a:rPr lang="en-US" sz="2800" b="1" dirty="0"/>
              <a:t>A Macroeconomic Perspective</a:t>
            </a:r>
            <a:r>
              <a:rPr lang="en-US" sz="2800" dirty="0"/>
              <a:t/>
            </a:r>
            <a:br>
              <a:rPr lang="en-US" sz="2800" dirty="0"/>
            </a:br>
            <a:r>
              <a:rPr lang="en-US" sz="2800" b="1" dirty="0"/>
              <a:t> </a:t>
            </a:r>
            <a:r>
              <a:rPr lang="en-US" sz="2800" dirty="0"/>
              <a:t/>
            </a:r>
            <a:br>
              <a:rPr lang="en-US" sz="2800" dirty="0"/>
            </a:br>
            <a:r>
              <a:rPr lang="es-ES" sz="2800" b="1" dirty="0"/>
              <a:t>Saúl N. </a:t>
            </a:r>
            <a:r>
              <a:rPr lang="es-ES" sz="2800" b="1" dirty="0" err="1"/>
              <a:t>Keifman</a:t>
            </a:r>
            <a:r>
              <a:rPr lang="en-US" sz="2800" dirty="0"/>
              <a:t/>
            </a:r>
            <a:br>
              <a:rPr lang="en-US" sz="2800" dirty="0"/>
            </a:br>
            <a:r>
              <a:rPr lang="es-ES" sz="2800" b="1" dirty="0"/>
              <a:t>Universidad de Buenos Aires</a:t>
            </a:r>
            <a:r>
              <a:rPr lang="en-US" sz="2800" dirty="0"/>
              <a:t/>
            </a:r>
            <a:br>
              <a:rPr lang="en-US" sz="2800" dirty="0"/>
            </a:b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2700" b="1" dirty="0" smtClean="0">
                <a:latin typeface="Arial" pitchFamily="34" charset="0"/>
                <a:cs typeface="Arial" pitchFamily="34" charset="0"/>
              </a:rPr>
              <a:t>A developing country view</a:t>
            </a:r>
            <a:r>
              <a:rPr lang="en-US" b="1" dirty="0" smtClean="0"/>
              <a:t/>
            </a:r>
            <a:br>
              <a:rPr lang="en-US" b="1" dirty="0" smtClean="0"/>
            </a:br>
            <a:endParaRPr lang="en-US" dirty="0"/>
          </a:p>
        </p:txBody>
      </p:sp>
      <p:sp>
        <p:nvSpPr>
          <p:cNvPr id="3" name="Content Placeholder 2"/>
          <p:cNvSpPr>
            <a:spLocks noGrp="1"/>
          </p:cNvSpPr>
          <p:nvPr>
            <p:ph idx="1"/>
          </p:nvPr>
        </p:nvSpPr>
        <p:spPr>
          <a:xfrm>
            <a:off x="152400" y="1371600"/>
            <a:ext cx="8229600" cy="4724400"/>
          </a:xfrm>
        </p:spPr>
        <p:txBody>
          <a:bodyPr>
            <a:noAutofit/>
          </a:bodyPr>
          <a:lstStyle/>
          <a:p>
            <a:r>
              <a:rPr lang="en-US" sz="2000" dirty="0" smtClean="0">
                <a:latin typeface="Arial" pitchFamily="34" charset="0"/>
                <a:cs typeface="Arial" pitchFamily="34" charset="0"/>
              </a:rPr>
              <a:t>Financial </a:t>
            </a:r>
            <a:r>
              <a:rPr lang="en-US" sz="2000" dirty="0" smtClean="0">
                <a:latin typeface="Arial" pitchFamily="34" charset="0"/>
                <a:cs typeface="Arial" pitchFamily="34" charset="0"/>
              </a:rPr>
              <a:t>crises </a:t>
            </a:r>
            <a:r>
              <a:rPr lang="en-US" sz="2000" dirty="0" smtClean="0">
                <a:latin typeface="Arial" pitchFamily="34" charset="0"/>
                <a:cs typeface="Arial" pitchFamily="34" charset="0"/>
              </a:rPr>
              <a:t>in developing </a:t>
            </a:r>
            <a:r>
              <a:rPr lang="en-US" sz="2000" dirty="0" smtClean="0">
                <a:latin typeface="Arial" pitchFamily="34" charset="0"/>
                <a:cs typeface="Arial" pitchFamily="34" charset="0"/>
              </a:rPr>
              <a:t>countries </a:t>
            </a:r>
            <a:r>
              <a:rPr lang="en-US" sz="2000" dirty="0" smtClean="0">
                <a:latin typeface="Arial" pitchFamily="34" charset="0"/>
                <a:cs typeface="Arial" pitchFamily="34" charset="0"/>
              </a:rPr>
              <a:t>were </a:t>
            </a:r>
            <a:r>
              <a:rPr lang="en-US" sz="2000" dirty="0" smtClean="0">
                <a:latin typeface="Arial" pitchFamily="34" charset="0"/>
                <a:cs typeface="Arial" pitchFamily="34" charset="0"/>
              </a:rPr>
              <a:t>forerunners, </a:t>
            </a:r>
            <a:r>
              <a:rPr lang="en-US" sz="2000" i="1" dirty="0" smtClean="0">
                <a:latin typeface="Arial" pitchFamily="34" charset="0"/>
                <a:cs typeface="Arial" pitchFamily="34" charset="0"/>
              </a:rPr>
              <a:t>mutatis </a:t>
            </a:r>
            <a:r>
              <a:rPr lang="en-US" sz="2000" i="1" dirty="0" err="1" smtClean="0">
                <a:latin typeface="Arial" pitchFamily="34" charset="0"/>
                <a:cs typeface="Arial" pitchFamily="34" charset="0"/>
              </a:rPr>
              <a:t>mutandi</a:t>
            </a:r>
            <a:r>
              <a:rPr lang="en-US" sz="2000" dirty="0" smtClean="0">
                <a:latin typeface="Arial" pitchFamily="34" charset="0"/>
                <a:cs typeface="Arial" pitchFamily="34" charset="0"/>
              </a:rPr>
              <a:t>, of the current global one, </a:t>
            </a:r>
            <a:r>
              <a:rPr lang="en-US" sz="2000" dirty="0" smtClean="0">
                <a:latin typeface="Arial" pitchFamily="34" charset="0"/>
                <a:cs typeface="Arial" pitchFamily="34" charset="0"/>
              </a:rPr>
              <a:t>but the </a:t>
            </a:r>
            <a:r>
              <a:rPr lang="en-US" sz="2000" dirty="0" smtClean="0">
                <a:latin typeface="Arial" pitchFamily="34" charset="0"/>
                <a:cs typeface="Arial" pitchFamily="34" charset="0"/>
              </a:rPr>
              <a:t>implicit warnings </a:t>
            </a:r>
            <a:r>
              <a:rPr lang="en-US" sz="2000" dirty="0" smtClean="0">
                <a:latin typeface="Arial" pitchFamily="34" charset="0"/>
                <a:cs typeface="Arial" pitchFamily="34" charset="0"/>
              </a:rPr>
              <a:t>were ignored.  Instead, </a:t>
            </a:r>
            <a:r>
              <a:rPr lang="en-US" sz="2000" dirty="0" smtClean="0">
                <a:latin typeface="Arial" pitchFamily="34" charset="0"/>
                <a:cs typeface="Arial" pitchFamily="34" charset="0"/>
              </a:rPr>
              <a:t>the victims were </a:t>
            </a:r>
            <a:r>
              <a:rPr lang="en-US" sz="2000" dirty="0" smtClean="0">
                <a:latin typeface="Arial" pitchFamily="34" charset="0"/>
                <a:cs typeface="Arial" pitchFamily="34" charset="0"/>
              </a:rPr>
              <a:t>blamed</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However</a:t>
            </a:r>
            <a:r>
              <a:rPr lang="en-US" sz="2000" dirty="0" smtClean="0">
                <a:latin typeface="Arial" pitchFamily="34" charset="0"/>
                <a:cs typeface="Arial" pitchFamily="34" charset="0"/>
              </a:rPr>
              <a:t>, from a developing country perspective the </a:t>
            </a:r>
            <a:r>
              <a:rPr lang="en-US" sz="2000" dirty="0" smtClean="0">
                <a:latin typeface="Arial" pitchFamily="34" charset="0"/>
                <a:cs typeface="Arial" pitchFamily="34" charset="0"/>
              </a:rPr>
              <a:t>issues regarding financial regulation reform are different </a:t>
            </a:r>
            <a:r>
              <a:rPr lang="en-US" sz="2000" dirty="0" smtClean="0">
                <a:latin typeface="Arial" pitchFamily="34" charset="0"/>
                <a:cs typeface="Arial" pitchFamily="34" charset="0"/>
              </a:rPr>
              <a:t>from the ones highlighted in the </a:t>
            </a:r>
            <a:r>
              <a:rPr lang="en-US" sz="2000" dirty="0" smtClean="0">
                <a:latin typeface="Arial" pitchFamily="34" charset="0"/>
                <a:cs typeface="Arial" pitchFamily="34" charset="0"/>
              </a:rPr>
              <a:t>Northern agenda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Financial </a:t>
            </a:r>
            <a:r>
              <a:rPr lang="en-US" sz="2000" dirty="0" smtClean="0">
                <a:latin typeface="Arial" pitchFamily="34" charset="0"/>
                <a:cs typeface="Arial" pitchFamily="34" charset="0"/>
              </a:rPr>
              <a:t>deepening </a:t>
            </a:r>
            <a:r>
              <a:rPr lang="en-US" sz="2000" dirty="0" smtClean="0">
                <a:latin typeface="Arial" pitchFamily="34" charset="0"/>
                <a:cs typeface="Arial" pitchFamily="34" charset="0"/>
              </a:rPr>
              <a:t>has been much lower in </a:t>
            </a:r>
            <a:r>
              <a:rPr lang="en-US" sz="2000" dirty="0" smtClean="0">
                <a:latin typeface="Arial" pitchFamily="34" charset="0"/>
                <a:cs typeface="Arial" pitchFamily="34" charset="0"/>
              </a:rPr>
              <a:t>our countries, which probably acted as a buffer of contagion. The </a:t>
            </a:r>
            <a:r>
              <a:rPr lang="en-US" sz="2000" dirty="0" smtClean="0">
                <a:latin typeface="Arial" pitchFamily="34" charset="0"/>
                <a:cs typeface="Arial" pitchFamily="34" charset="0"/>
              </a:rPr>
              <a:t>issue of </a:t>
            </a:r>
            <a:r>
              <a:rPr lang="en-US" sz="2000" dirty="0" smtClean="0">
                <a:latin typeface="Arial" pitchFamily="34" charset="0"/>
                <a:cs typeface="Arial" pitchFamily="34" charset="0"/>
              </a:rPr>
              <a:t>portfolio diversification gains </a:t>
            </a:r>
            <a:r>
              <a:rPr lang="en-US" sz="2000" dirty="0" smtClean="0">
                <a:latin typeface="Arial" pitchFamily="34" charset="0"/>
                <a:cs typeface="Arial" pitchFamily="34" charset="0"/>
              </a:rPr>
              <a:t>(illusory </a:t>
            </a:r>
            <a:r>
              <a:rPr lang="en-US" sz="2000" dirty="0" smtClean="0">
                <a:latin typeface="Arial" pitchFamily="34" charset="0"/>
                <a:cs typeface="Arial" pitchFamily="34" charset="0"/>
              </a:rPr>
              <a:t>or second order in the First World) were never very important. </a:t>
            </a:r>
            <a:endParaRPr lang="en-US" sz="20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fontScale="92500" lnSpcReduction="20000"/>
          </a:bodyPr>
          <a:lstStyle/>
          <a:p>
            <a:r>
              <a:rPr lang="en-US" sz="2200" dirty="0" smtClean="0">
                <a:latin typeface="Arial" pitchFamily="34" charset="0"/>
                <a:cs typeface="Arial" pitchFamily="34" charset="0"/>
              </a:rPr>
              <a:t>Our main challenge is how to design financial and non financial institutions and regulations which prevent capital flight, reduce drastically capital flows volatility (a main source of macro instability), and mobilize and allocate domestic savings to productive </a:t>
            </a:r>
            <a:r>
              <a:rPr lang="en-US" sz="2200" dirty="0" smtClean="0">
                <a:latin typeface="Arial" pitchFamily="34" charset="0"/>
                <a:cs typeface="Arial" pitchFamily="34" charset="0"/>
              </a:rPr>
              <a:t>investment</a:t>
            </a:r>
          </a:p>
          <a:p>
            <a:endParaRPr lang="en-US" sz="2000" dirty="0" smtClean="0">
              <a:latin typeface="Arial" pitchFamily="34" charset="0"/>
              <a:cs typeface="Arial" pitchFamily="34" charset="0"/>
            </a:endParaRPr>
          </a:p>
          <a:p>
            <a:r>
              <a:rPr lang="en-US" sz="2200" dirty="0" smtClean="0">
                <a:latin typeface="Arial" pitchFamily="34" charset="0"/>
                <a:cs typeface="Arial" pitchFamily="34" charset="0"/>
              </a:rPr>
              <a:t>We have given up long ago the illusion of tapping substantive financial flows in international markets to finance development. We cannot count much on the under-funded international multilateral banks. </a:t>
            </a:r>
            <a:endParaRPr lang="en-US" sz="2200" dirty="0" smtClean="0">
              <a:latin typeface="Arial" pitchFamily="34" charset="0"/>
              <a:cs typeface="Arial" pitchFamily="34" charset="0"/>
            </a:endParaRPr>
          </a:p>
          <a:p>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We </a:t>
            </a:r>
            <a:r>
              <a:rPr lang="en-US" sz="2200" dirty="0" smtClean="0">
                <a:latin typeface="Arial" pitchFamily="34" charset="0"/>
                <a:cs typeface="Arial" pitchFamily="34" charset="0"/>
              </a:rPr>
              <a:t>insured ourselves against “sudden stops” accumulating huge international reserves </a:t>
            </a:r>
            <a:r>
              <a:rPr lang="en-US" sz="2200" dirty="0" smtClean="0">
                <a:latin typeface="Arial" pitchFamily="34" charset="0"/>
                <a:cs typeface="Arial" pitchFamily="34" charset="0"/>
              </a:rPr>
              <a:t>to smooth </a:t>
            </a:r>
            <a:r>
              <a:rPr lang="en-US" sz="2200" dirty="0" smtClean="0">
                <a:latin typeface="Arial" pitchFamily="34" charset="0"/>
                <a:cs typeface="Arial" pitchFamily="34" charset="0"/>
              </a:rPr>
              <a:t>the cycle and avoid </a:t>
            </a:r>
            <a:r>
              <a:rPr lang="en-US" sz="2200" dirty="0" smtClean="0">
                <a:latin typeface="Arial" pitchFamily="34" charset="0"/>
                <a:cs typeface="Arial" pitchFamily="34" charset="0"/>
              </a:rPr>
              <a:t>IMF </a:t>
            </a:r>
            <a:r>
              <a:rPr lang="en-US" sz="2200" dirty="0" smtClean="0">
                <a:latin typeface="Arial" pitchFamily="34" charset="0"/>
                <a:cs typeface="Arial" pitchFamily="34" charset="0"/>
              </a:rPr>
              <a:t>conditionality. But this has a sizable welfare cost and collectively imposes a global deflationary pressure. </a:t>
            </a:r>
            <a:endParaRPr lang="en-US" sz="2200" dirty="0" smtClean="0">
              <a:latin typeface="Arial" pitchFamily="34" charset="0"/>
              <a:cs typeface="Arial" pitchFamily="34" charset="0"/>
            </a:endParaRPr>
          </a:p>
          <a:p>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Capital </a:t>
            </a:r>
            <a:r>
              <a:rPr lang="en-US" sz="2200" dirty="0" smtClean="0">
                <a:latin typeface="Arial" pitchFamily="34" charset="0"/>
                <a:cs typeface="Arial" pitchFamily="34" charset="0"/>
              </a:rPr>
              <a:t>controls could help to reduce the amount of international reserves needed for self-insurance, and will also allow more policy space to pursue monetary and exchange rate policies more conducive to developmental goals, moving away from the corners of </a:t>
            </a:r>
            <a:r>
              <a:rPr lang="en-US" sz="2200" dirty="0" err="1" smtClean="0">
                <a:latin typeface="Arial" pitchFamily="34" charset="0"/>
                <a:cs typeface="Arial" pitchFamily="34" charset="0"/>
              </a:rPr>
              <a:t>Mundell’s</a:t>
            </a:r>
            <a:r>
              <a:rPr lang="en-US" sz="2200" dirty="0" smtClean="0">
                <a:latin typeface="Arial" pitchFamily="34" charset="0"/>
                <a:cs typeface="Arial" pitchFamily="34" charset="0"/>
              </a:rPr>
              <a:t> </a:t>
            </a:r>
            <a:r>
              <a:rPr lang="en-US" sz="2200" dirty="0" smtClean="0">
                <a:latin typeface="Arial" pitchFamily="34" charset="0"/>
                <a:cs typeface="Arial" pitchFamily="34" charset="0"/>
              </a:rPr>
              <a:t>triangle </a:t>
            </a:r>
            <a:r>
              <a:rPr lang="en-US" sz="2200" dirty="0" smtClean="0">
                <a:latin typeface="Arial" pitchFamily="34" charset="0"/>
                <a:cs typeface="Arial" pitchFamily="34" charset="0"/>
              </a:rPr>
              <a:t> </a:t>
            </a:r>
          </a:p>
          <a:p>
            <a:endParaRPr lang="en-US" sz="2000" dirty="0" smtClean="0">
              <a:latin typeface="Arial" pitchFamily="34" charset="0"/>
              <a:cs typeface="Arial" pitchFamily="34" charset="0"/>
            </a:endParaRP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a:bodyPr>
          <a:lstStyle/>
          <a:p>
            <a:r>
              <a:rPr lang="en-US" sz="2000" dirty="0" smtClean="0">
                <a:latin typeface="Arial" pitchFamily="34" charset="0"/>
                <a:cs typeface="Arial" pitchFamily="34" charset="0"/>
              </a:rPr>
              <a:t>However, WTO </a:t>
            </a:r>
            <a:r>
              <a:rPr lang="en-US" sz="2000" dirty="0" smtClean="0">
                <a:latin typeface="Arial" pitchFamily="34" charset="0"/>
                <a:cs typeface="Arial" pitchFamily="34" charset="0"/>
              </a:rPr>
              <a:t>GATS commitments, bilateral </a:t>
            </a:r>
            <a:r>
              <a:rPr lang="en-US" sz="2000" dirty="0" smtClean="0">
                <a:latin typeface="Arial" pitchFamily="34" charset="0"/>
                <a:cs typeface="Arial" pitchFamily="34" charset="0"/>
              </a:rPr>
              <a:t>preferential trade agreements clauses on financial services, and bilateral investment guarantees might be a serious obstacle in this regard. It is perhaps high time we reviewed the sensibility of these and other </a:t>
            </a:r>
            <a:r>
              <a:rPr lang="en-US" sz="2000" dirty="0" smtClean="0">
                <a:latin typeface="Arial" pitchFamily="34" charset="0"/>
                <a:cs typeface="Arial" pitchFamily="34" charset="0"/>
              </a:rPr>
              <a:t>commitments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So we live in a world </a:t>
            </a:r>
            <a:r>
              <a:rPr lang="en-US" sz="2000" dirty="0" smtClean="0">
                <a:latin typeface="Arial" pitchFamily="34" charset="0"/>
                <a:cs typeface="Arial" pitchFamily="34" charset="0"/>
              </a:rPr>
              <a:t>in </a:t>
            </a:r>
            <a:r>
              <a:rPr lang="en-US" sz="2000" dirty="0" smtClean="0">
                <a:latin typeface="Arial" pitchFamily="34" charset="0"/>
                <a:cs typeface="Arial" pitchFamily="34" charset="0"/>
              </a:rPr>
              <a:t>which the poor lend money to the </a:t>
            </a:r>
            <a:r>
              <a:rPr lang="en-US" sz="2000" dirty="0" smtClean="0">
                <a:latin typeface="Arial" pitchFamily="34" charset="0"/>
                <a:cs typeface="Arial" pitchFamily="34" charset="0"/>
              </a:rPr>
              <a:t>rich, a </a:t>
            </a:r>
            <a:r>
              <a:rPr lang="en-US" sz="2000" dirty="0" smtClean="0">
                <a:latin typeface="Arial" pitchFamily="34" charset="0"/>
                <a:cs typeface="Arial" pitchFamily="34" charset="0"/>
              </a:rPr>
              <a:t>terrible anomaly which requires a profound reform of the international monetary and financial </a:t>
            </a:r>
            <a:r>
              <a:rPr lang="en-US" sz="2000" dirty="0" smtClean="0">
                <a:latin typeface="Arial" pitchFamily="34" charset="0"/>
                <a:cs typeface="Arial" pitchFamily="34" charset="0"/>
              </a:rPr>
              <a:t>system but </a:t>
            </a:r>
            <a:r>
              <a:rPr lang="en-US" sz="2000" dirty="0" smtClean="0">
                <a:latin typeface="Arial" pitchFamily="34" charset="0"/>
                <a:cs typeface="Arial" pitchFamily="34" charset="0"/>
              </a:rPr>
              <a:t>American or European governments won’t give away their international </a:t>
            </a:r>
            <a:r>
              <a:rPr lang="en-US" sz="2000" dirty="0" err="1" smtClean="0">
                <a:latin typeface="Arial" pitchFamily="34" charset="0"/>
                <a:cs typeface="Arial" pitchFamily="34" charset="0"/>
              </a:rPr>
              <a:t>seigniorage</a:t>
            </a:r>
            <a:r>
              <a:rPr lang="en-US" sz="2000" dirty="0" smtClean="0">
                <a:latin typeface="Arial" pitchFamily="34" charset="0"/>
                <a:cs typeface="Arial" pitchFamily="34" charset="0"/>
              </a:rPr>
              <a:t> </a:t>
            </a:r>
            <a:r>
              <a:rPr lang="en-US" sz="2000" dirty="0" smtClean="0">
                <a:latin typeface="Arial" pitchFamily="34" charset="0"/>
                <a:cs typeface="Arial" pitchFamily="34" charset="0"/>
              </a:rPr>
              <a:t>powers. They </a:t>
            </a:r>
            <a:r>
              <a:rPr lang="en-US" sz="2000" dirty="0" smtClean="0">
                <a:latin typeface="Arial" pitchFamily="34" charset="0"/>
                <a:cs typeface="Arial" pitchFamily="34" charset="0"/>
              </a:rPr>
              <a:t>won’t commit substantial resources to multilateral banks either given the fiscal overhang of the financial </a:t>
            </a:r>
            <a:r>
              <a:rPr lang="en-US" sz="2000" dirty="0" smtClean="0">
                <a:latin typeface="Arial" pitchFamily="34" charset="0"/>
                <a:cs typeface="Arial" pitchFamily="34" charset="0"/>
              </a:rPr>
              <a:t>crisis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In </a:t>
            </a:r>
            <a:r>
              <a:rPr lang="en-US" sz="2000" dirty="0" smtClean="0">
                <a:latin typeface="Arial" pitchFamily="34" charset="0"/>
                <a:cs typeface="Arial" pitchFamily="34" charset="0"/>
              </a:rPr>
              <a:t>the meantime, South-South monetary clearing arrangements to </a:t>
            </a:r>
            <a:r>
              <a:rPr lang="en-US" sz="2000" dirty="0" smtClean="0">
                <a:latin typeface="Arial" pitchFamily="34" charset="0"/>
                <a:cs typeface="Arial" pitchFamily="34" charset="0"/>
              </a:rPr>
              <a:t>save international </a:t>
            </a:r>
            <a:r>
              <a:rPr lang="en-US" sz="2000" dirty="0" smtClean="0">
                <a:latin typeface="Arial" pitchFamily="34" charset="0"/>
                <a:cs typeface="Arial" pitchFamily="34" charset="0"/>
              </a:rPr>
              <a:t>reserves, and truly regional banks and/or monetary funds to help out during country-specific crises, have better chances to do the job. </a:t>
            </a:r>
          </a:p>
          <a:p>
            <a:endParaRPr lang="en-US"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000" dirty="0" smtClean="0">
                <a:latin typeface="Arial" pitchFamily="34" charset="0"/>
                <a:cs typeface="Arial" pitchFamily="34" charset="0"/>
              </a:rPr>
              <a:t>To prevent capital flight, </a:t>
            </a:r>
            <a:r>
              <a:rPr lang="en-US" sz="2000" dirty="0" smtClean="0">
                <a:latin typeface="Arial" pitchFamily="34" charset="0"/>
                <a:cs typeface="Arial" pitchFamily="34" charset="0"/>
              </a:rPr>
              <a:t>close down </a:t>
            </a:r>
            <a:r>
              <a:rPr lang="en-US" sz="2000" dirty="0" smtClean="0">
                <a:latin typeface="Arial" pitchFamily="34" charset="0"/>
                <a:cs typeface="Arial" pitchFamily="34" charset="0"/>
              </a:rPr>
              <a:t>of tax and regulatory havens, </a:t>
            </a:r>
            <a:r>
              <a:rPr lang="en-US" sz="2000" dirty="0" smtClean="0">
                <a:latin typeface="Arial" pitchFamily="34" charset="0"/>
                <a:cs typeface="Arial" pitchFamily="34" charset="0"/>
              </a:rPr>
              <a:t> end bank </a:t>
            </a:r>
            <a:r>
              <a:rPr lang="en-US" sz="2000" dirty="0" smtClean="0">
                <a:latin typeface="Arial" pitchFamily="34" charset="0"/>
                <a:cs typeface="Arial" pitchFamily="34" charset="0"/>
              </a:rPr>
              <a:t>secrecy and </a:t>
            </a:r>
            <a:r>
              <a:rPr lang="en-US" sz="2000" dirty="0" smtClean="0">
                <a:latin typeface="Arial" pitchFamily="34" charset="0"/>
                <a:cs typeface="Arial" pitchFamily="34" charset="0"/>
              </a:rPr>
              <a:t>implement global </a:t>
            </a:r>
            <a:r>
              <a:rPr lang="en-US" sz="2000" dirty="0" smtClean="0">
                <a:latin typeface="Arial" pitchFamily="34" charset="0"/>
                <a:cs typeface="Arial" pitchFamily="34" charset="0"/>
              </a:rPr>
              <a:t>taxation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t>Remarkably, several </a:t>
            </a:r>
            <a:r>
              <a:rPr lang="en-US" sz="2000" dirty="0" smtClean="0"/>
              <a:t>analysts </a:t>
            </a:r>
            <a:r>
              <a:rPr lang="en-US" sz="2000" dirty="0" smtClean="0"/>
              <a:t>are reconsidering the </a:t>
            </a:r>
            <a:r>
              <a:rPr lang="en-US" sz="2000" dirty="0" smtClean="0"/>
              <a:t>nature of banking and the positive </a:t>
            </a:r>
            <a:r>
              <a:rPr lang="en-US" sz="2000" dirty="0" smtClean="0"/>
              <a:t>contributions </a:t>
            </a:r>
            <a:r>
              <a:rPr lang="en-US" sz="2000" dirty="0" smtClean="0"/>
              <a:t>that state-owned banks can make. </a:t>
            </a:r>
            <a:r>
              <a:rPr lang="en-US" sz="2000" dirty="0" smtClean="0"/>
              <a:t> State-owned </a:t>
            </a:r>
            <a:r>
              <a:rPr lang="en-US" sz="2000" dirty="0" smtClean="0"/>
              <a:t>development banks have played an important role across the </a:t>
            </a:r>
            <a:r>
              <a:rPr lang="en-US" sz="2000" dirty="0" smtClean="0"/>
              <a:t>world</a:t>
            </a:r>
          </a:p>
          <a:p>
            <a:endParaRPr lang="en-US" sz="2000" dirty="0" smtClean="0"/>
          </a:p>
          <a:p>
            <a:r>
              <a:rPr lang="en-US" sz="2000" dirty="0" smtClean="0"/>
              <a:t>Privatization </a:t>
            </a:r>
            <a:r>
              <a:rPr lang="en-US" sz="2000" dirty="0" smtClean="0"/>
              <a:t>or downsizing of these institutions </a:t>
            </a:r>
            <a:r>
              <a:rPr lang="en-US" sz="2000" dirty="0" smtClean="0"/>
              <a:t>was the </a:t>
            </a:r>
            <a:r>
              <a:rPr lang="en-US" sz="2000" dirty="0" smtClean="0"/>
              <a:t>dominant mantra in the last two decades. </a:t>
            </a:r>
            <a:r>
              <a:rPr lang="en-US" sz="2000" dirty="0" smtClean="0"/>
              <a:t>Now </a:t>
            </a:r>
            <a:r>
              <a:rPr lang="en-US" sz="2000" dirty="0" smtClean="0"/>
              <a:t>we have a growing recognition not only of the </a:t>
            </a:r>
            <a:r>
              <a:rPr lang="en-US" sz="2000" i="1" dirty="0" smtClean="0"/>
              <a:t>public utility </a:t>
            </a:r>
            <a:r>
              <a:rPr lang="en-US" sz="2000" dirty="0" smtClean="0"/>
              <a:t>nature of banking but of the advantages of departing from </a:t>
            </a:r>
            <a:r>
              <a:rPr lang="en-US" sz="2000" dirty="0" smtClean="0"/>
              <a:t>the </a:t>
            </a:r>
            <a:r>
              <a:rPr lang="en-US" sz="2000" dirty="0" smtClean="0"/>
              <a:t>private corporate model of banking. For instance, </a:t>
            </a:r>
            <a:r>
              <a:rPr lang="en-US" sz="2000" dirty="0" err="1" smtClean="0"/>
              <a:t>Buiter</a:t>
            </a:r>
            <a:r>
              <a:rPr lang="en-US" sz="2000" dirty="0" smtClean="0"/>
              <a:t> (2009) concludes that</a:t>
            </a:r>
            <a:r>
              <a:rPr lang="en-US" sz="2000" dirty="0" smtClean="0"/>
              <a:t>: </a:t>
            </a:r>
          </a:p>
          <a:p>
            <a:pPr>
              <a:buNone/>
            </a:pPr>
            <a:r>
              <a:rPr lang="en-US" sz="2000" dirty="0" smtClean="0"/>
              <a:t>	“</a:t>
            </a:r>
            <a:r>
              <a:rPr lang="en-US" sz="2000" dirty="0" smtClean="0"/>
              <a:t>Given the failure of the efficient market hypothesis, </a:t>
            </a:r>
            <a:r>
              <a:rPr lang="en-US" sz="2000" dirty="0" smtClean="0"/>
              <a:t>… Partnerships</a:t>
            </a:r>
            <a:r>
              <a:rPr lang="en-US" sz="2000" dirty="0" smtClean="0"/>
              <a:t>, mutual ownership, cooperative ownership, and various forms of public and mixed public-private ownership may be more appropriate for systematically important </a:t>
            </a:r>
            <a:r>
              <a:rPr lang="en-US" sz="2000" dirty="0" smtClean="0"/>
              <a:t>financial </a:t>
            </a:r>
            <a:r>
              <a:rPr lang="en-US" sz="2000" dirty="0" smtClean="0"/>
              <a:t>institutions</a:t>
            </a:r>
            <a:r>
              <a:rPr lang="en-US" sz="2000" dirty="0" smtClean="0"/>
              <a:t>.”</a:t>
            </a:r>
            <a:endParaRPr lang="en-US" sz="2000" dirty="0" smtClean="0"/>
          </a:p>
          <a:p>
            <a:endParaRPr lang="en-US" sz="2000" dirty="0" smtClean="0"/>
          </a:p>
          <a:p>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2400" dirty="0">
                <a:latin typeface="Arial" pitchFamily="34" charset="0"/>
              </a:rPr>
              <a:t>Towards a broader perspective of bubbles, cycles and policies</a:t>
            </a:r>
            <a:r>
              <a:rPr lang="en-US" sz="2000" dirty="0">
                <a:latin typeface="Arial" pitchFamily="34" charset="0"/>
              </a:rPr>
              <a:t/>
            </a:r>
            <a:br>
              <a:rPr lang="en-US" sz="2000" dirty="0">
                <a:latin typeface="Arial" pitchFamily="34" charset="0"/>
              </a:rPr>
            </a:br>
            <a:endParaRPr lang="en-US" sz="2000" dirty="0">
              <a:latin typeface="Arial" pitchFamily="34"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Arial" pitchFamily="34" charset="0"/>
                <a:cs typeface="Arial" pitchFamily="34" charset="0"/>
              </a:rPr>
              <a:t>It is essential </a:t>
            </a:r>
            <a:r>
              <a:rPr lang="en-US" dirty="0">
                <a:latin typeface="Arial" pitchFamily="34" charset="0"/>
                <a:cs typeface="Arial" pitchFamily="34" charset="0"/>
              </a:rPr>
              <a:t>to revert the pro-cyclicality embedded in the Basel agreements regulations. </a:t>
            </a:r>
            <a:r>
              <a:rPr lang="en-US" dirty="0" smtClean="0">
                <a:latin typeface="Arial" pitchFamily="34" charset="0"/>
                <a:cs typeface="Arial" pitchFamily="34" charset="0"/>
              </a:rPr>
              <a:t>But limiting </a:t>
            </a:r>
            <a:r>
              <a:rPr lang="en-US" dirty="0">
                <a:latin typeface="Arial" pitchFamily="34" charset="0"/>
                <a:cs typeface="Arial" pitchFamily="34" charset="0"/>
              </a:rPr>
              <a:t>crisis prevention to new financial regulations is a dangerous and self-defeating illusion. </a:t>
            </a:r>
          </a:p>
          <a:p>
            <a:endParaRPr lang="en-US" dirty="0">
              <a:latin typeface="Arial" pitchFamily="34" charset="0"/>
              <a:cs typeface="Arial" pitchFamily="34" charset="0"/>
            </a:endParaRPr>
          </a:p>
          <a:p>
            <a:r>
              <a:rPr lang="en-US" dirty="0" smtClean="0">
                <a:latin typeface="Arial" pitchFamily="34" charset="0"/>
                <a:cs typeface="Arial" pitchFamily="34" charset="0"/>
              </a:rPr>
              <a:t>Deregulation not only in the financial sector but in the overall economy played a decisive role in determining bubbles. </a:t>
            </a:r>
          </a:p>
          <a:p>
            <a:endParaRPr lang="en-US" dirty="0">
              <a:latin typeface="Arial" pitchFamily="34" charset="0"/>
              <a:cs typeface="Arial" pitchFamily="34" charset="0"/>
            </a:endParaRPr>
          </a:p>
          <a:p>
            <a:r>
              <a:rPr lang="en-US" dirty="0" smtClean="0">
                <a:latin typeface="Arial" pitchFamily="34" charset="0"/>
                <a:cs typeface="Arial" pitchFamily="34" charset="0"/>
              </a:rPr>
              <a:t>For instance, </a:t>
            </a:r>
            <a:r>
              <a:rPr lang="en-US" dirty="0" err="1" smtClean="0">
                <a:latin typeface="Arial" pitchFamily="34" charset="0"/>
                <a:cs typeface="Arial" pitchFamily="34" charset="0"/>
              </a:rPr>
              <a:t>Stiglitz</a:t>
            </a:r>
            <a:r>
              <a:rPr lang="en-US" dirty="0" smtClean="0">
                <a:latin typeface="Arial" pitchFamily="34" charset="0"/>
                <a:cs typeface="Arial" pitchFamily="34" charset="0"/>
              </a:rPr>
              <a:t> (2003) explains how </a:t>
            </a:r>
            <a:r>
              <a:rPr lang="en-US" i="1" dirty="0">
                <a:latin typeface="Arial" pitchFamily="34" charset="0"/>
                <a:cs typeface="Arial" pitchFamily="34" charset="0"/>
              </a:rPr>
              <a:t>deregulation of telecoms and electricity </a:t>
            </a:r>
            <a:r>
              <a:rPr lang="en-US" dirty="0">
                <a:latin typeface="Arial" pitchFamily="34" charset="0"/>
                <a:cs typeface="Arial" pitchFamily="34" charset="0"/>
              </a:rPr>
              <a:t>interacted with financial deregulation, lax  accounting standards and corporate governance problems, to inflate the late nineties stock bubbles that led to the Enron and </a:t>
            </a:r>
            <a:r>
              <a:rPr lang="en-US" dirty="0" err="1">
                <a:latin typeface="Arial" pitchFamily="34" charset="0"/>
                <a:cs typeface="Arial" pitchFamily="34" charset="0"/>
              </a:rPr>
              <a:t>Worldcom</a:t>
            </a:r>
            <a:r>
              <a:rPr lang="en-US" dirty="0">
                <a:latin typeface="Arial" pitchFamily="34" charset="0"/>
                <a:cs typeface="Arial" pitchFamily="34" charset="0"/>
              </a:rPr>
              <a:t> </a:t>
            </a:r>
            <a:r>
              <a:rPr lang="en-US" dirty="0" smtClean="0">
                <a:latin typeface="Arial" pitchFamily="34" charset="0"/>
                <a:cs typeface="Arial" pitchFamily="34" charset="0"/>
              </a:rPr>
              <a:t>scandals. </a:t>
            </a:r>
          </a:p>
          <a:p>
            <a:pPr>
              <a:buNone/>
            </a:pPr>
            <a:endParaRPr lang="en-US" dirty="0">
              <a:latin typeface="Arial" pitchFamily="34" charset="0"/>
              <a:cs typeface="Arial" pitchFamily="34" charset="0"/>
            </a:endParaRPr>
          </a:p>
          <a:p>
            <a:r>
              <a:rPr lang="es-AR" dirty="0">
                <a:latin typeface="Arial" pitchFamily="34" charset="0"/>
                <a:cs typeface="Arial" pitchFamily="34" charset="0"/>
              </a:rPr>
              <a:t>Fiscal </a:t>
            </a:r>
            <a:r>
              <a:rPr lang="es-AR" dirty="0" err="1">
                <a:latin typeface="Arial" pitchFamily="34" charset="0"/>
                <a:cs typeface="Arial" pitchFamily="34" charset="0"/>
              </a:rPr>
              <a:t>policy</a:t>
            </a:r>
            <a:r>
              <a:rPr lang="es-AR" dirty="0">
                <a:latin typeface="Arial" pitchFamily="34" charset="0"/>
                <a:cs typeface="Arial" pitchFamily="34" charset="0"/>
              </a:rPr>
              <a:t> </a:t>
            </a:r>
            <a:r>
              <a:rPr lang="es-AR" dirty="0" err="1">
                <a:latin typeface="Arial" pitchFamily="34" charset="0"/>
                <a:cs typeface="Arial" pitchFamily="34" charset="0"/>
              </a:rPr>
              <a:t>also</a:t>
            </a:r>
            <a:r>
              <a:rPr lang="es-AR" dirty="0">
                <a:latin typeface="Arial" pitchFamily="34" charset="0"/>
                <a:cs typeface="Arial" pitchFamily="34" charset="0"/>
              </a:rPr>
              <a:t> </a:t>
            </a:r>
            <a:r>
              <a:rPr lang="es-AR" dirty="0" err="1">
                <a:latin typeface="Arial" pitchFamily="34" charset="0"/>
                <a:cs typeface="Arial" pitchFamily="34" charset="0"/>
              </a:rPr>
              <a:t>fueled</a:t>
            </a:r>
            <a:r>
              <a:rPr lang="es-AR" dirty="0">
                <a:latin typeface="Arial" pitchFamily="34" charset="0"/>
                <a:cs typeface="Arial" pitchFamily="34" charset="0"/>
              </a:rPr>
              <a:t> </a:t>
            </a:r>
            <a:r>
              <a:rPr lang="es-AR" dirty="0" err="1">
                <a:latin typeface="Arial" pitchFamily="34" charset="0"/>
                <a:cs typeface="Arial" pitchFamily="34" charset="0"/>
              </a:rPr>
              <a:t>the</a:t>
            </a:r>
            <a:r>
              <a:rPr lang="es-AR" dirty="0">
                <a:latin typeface="Arial" pitchFamily="34" charset="0"/>
                <a:cs typeface="Arial" pitchFamily="34" charset="0"/>
              </a:rPr>
              <a:t> </a:t>
            </a:r>
            <a:r>
              <a:rPr lang="es-AR" dirty="0" err="1">
                <a:latin typeface="Arial" pitchFamily="34" charset="0"/>
                <a:cs typeface="Arial" pitchFamily="34" charset="0"/>
              </a:rPr>
              <a:t>bubbles</a:t>
            </a:r>
            <a:r>
              <a:rPr lang="es-AR" dirty="0">
                <a:latin typeface="Arial" pitchFamily="34" charset="0"/>
                <a:cs typeface="Arial" pitchFamily="34" charset="0"/>
              </a:rPr>
              <a:t> in </a:t>
            </a:r>
            <a:r>
              <a:rPr lang="es-AR" dirty="0" err="1">
                <a:latin typeface="Arial" pitchFamily="34" charset="0"/>
                <a:cs typeface="Arial" pitchFamily="34" charset="0"/>
              </a:rPr>
              <a:t>the</a:t>
            </a:r>
            <a:r>
              <a:rPr lang="es-AR" dirty="0">
                <a:latin typeface="Arial" pitchFamily="34" charset="0"/>
                <a:cs typeface="Arial" pitchFamily="34" charset="0"/>
              </a:rPr>
              <a:t> </a:t>
            </a:r>
            <a:r>
              <a:rPr lang="es-AR" dirty="0" err="1">
                <a:latin typeface="Arial" pitchFamily="34" charset="0"/>
                <a:cs typeface="Arial" pitchFamily="34" charset="0"/>
              </a:rPr>
              <a:t>last</a:t>
            </a:r>
            <a:r>
              <a:rPr lang="es-AR" dirty="0">
                <a:latin typeface="Arial" pitchFamily="34" charset="0"/>
                <a:cs typeface="Arial" pitchFamily="34" charset="0"/>
              </a:rPr>
              <a:t> </a:t>
            </a:r>
            <a:r>
              <a:rPr lang="es-AR" dirty="0" err="1">
                <a:latin typeface="Arial" pitchFamily="34" charset="0"/>
                <a:cs typeface="Arial" pitchFamily="34" charset="0"/>
              </a:rPr>
              <a:t>decade</a:t>
            </a:r>
            <a:r>
              <a:rPr lang="es-AR" dirty="0">
                <a:latin typeface="Arial" pitchFamily="34" charset="0"/>
                <a:cs typeface="Arial" pitchFamily="34" charset="0"/>
              </a:rPr>
              <a:t> and a </a:t>
            </a:r>
            <a:r>
              <a:rPr lang="es-AR" dirty="0" err="1">
                <a:latin typeface="Arial" pitchFamily="34" charset="0"/>
                <a:cs typeface="Arial" pitchFamily="34" charset="0"/>
              </a:rPr>
              <a:t>half</a:t>
            </a:r>
            <a:r>
              <a:rPr lang="es-AR" dirty="0">
                <a:latin typeface="Arial" pitchFamily="34" charset="0"/>
                <a:cs typeface="Arial" pitchFamily="34" charset="0"/>
              </a:rPr>
              <a:t> </a:t>
            </a:r>
            <a:r>
              <a:rPr lang="es-AR" dirty="0" err="1">
                <a:latin typeface="Arial" pitchFamily="34" charset="0"/>
                <a:cs typeface="Arial" pitchFamily="34" charset="0"/>
              </a:rPr>
              <a:t>via</a:t>
            </a:r>
            <a:r>
              <a:rPr lang="es-AR" dirty="0">
                <a:latin typeface="Arial" pitchFamily="34" charset="0"/>
                <a:cs typeface="Arial" pitchFamily="34" charset="0"/>
              </a:rPr>
              <a:t> </a:t>
            </a:r>
            <a:r>
              <a:rPr lang="es-AR" dirty="0" err="1">
                <a:latin typeface="Arial" pitchFamily="34" charset="0"/>
                <a:cs typeface="Arial" pitchFamily="34" charset="0"/>
              </a:rPr>
              <a:t>the</a:t>
            </a:r>
            <a:r>
              <a:rPr lang="es-AR" dirty="0">
                <a:latin typeface="Arial" pitchFamily="34" charset="0"/>
                <a:cs typeface="Arial" pitchFamily="34" charset="0"/>
              </a:rPr>
              <a:t> Clinton and W. Bush </a:t>
            </a:r>
            <a:r>
              <a:rPr lang="es-AR" dirty="0" err="1">
                <a:latin typeface="Arial" pitchFamily="34" charset="0"/>
                <a:cs typeface="Arial" pitchFamily="34" charset="0"/>
              </a:rPr>
              <a:t>Administrations</a:t>
            </a:r>
            <a:r>
              <a:rPr lang="es-AR" dirty="0">
                <a:latin typeface="Arial" pitchFamily="34" charset="0"/>
                <a:cs typeface="Arial" pitchFamily="34" charset="0"/>
              </a:rPr>
              <a:t> </a:t>
            </a:r>
            <a:r>
              <a:rPr lang="es-AR" dirty="0" err="1">
                <a:latin typeface="Arial" pitchFamily="34" charset="0"/>
                <a:cs typeface="Arial" pitchFamily="34" charset="0"/>
              </a:rPr>
              <a:t>temporary</a:t>
            </a:r>
            <a:r>
              <a:rPr lang="es-AR" dirty="0">
                <a:latin typeface="Arial" pitchFamily="34" charset="0"/>
                <a:cs typeface="Arial" pitchFamily="34" charset="0"/>
              </a:rPr>
              <a:t> </a:t>
            </a:r>
            <a:r>
              <a:rPr lang="es-AR" dirty="0" err="1">
                <a:latin typeface="Arial" pitchFamily="34" charset="0"/>
                <a:cs typeface="Arial" pitchFamily="34" charset="0"/>
              </a:rPr>
              <a:t>reductions</a:t>
            </a:r>
            <a:r>
              <a:rPr lang="es-AR" dirty="0">
                <a:latin typeface="Arial" pitchFamily="34" charset="0"/>
                <a:cs typeface="Arial" pitchFamily="34" charset="0"/>
              </a:rPr>
              <a:t> of </a:t>
            </a:r>
            <a:r>
              <a:rPr lang="es-AR" dirty="0" err="1">
                <a:latin typeface="Arial" pitchFamily="34" charset="0"/>
                <a:cs typeface="Arial" pitchFamily="34" charset="0"/>
              </a:rPr>
              <a:t>the</a:t>
            </a:r>
            <a:r>
              <a:rPr lang="es-AR" dirty="0">
                <a:latin typeface="Arial" pitchFamily="34" charset="0"/>
                <a:cs typeface="Arial" pitchFamily="34" charset="0"/>
              </a:rPr>
              <a:t> capital </a:t>
            </a:r>
            <a:r>
              <a:rPr lang="es-AR" dirty="0" err="1">
                <a:latin typeface="Arial" pitchFamily="34" charset="0"/>
                <a:cs typeface="Arial" pitchFamily="34" charset="0"/>
              </a:rPr>
              <a:t>gains</a:t>
            </a:r>
            <a:r>
              <a:rPr lang="es-AR" dirty="0">
                <a:latin typeface="Arial" pitchFamily="34" charset="0"/>
                <a:cs typeface="Arial" pitchFamily="34" charset="0"/>
              </a:rPr>
              <a:t> </a:t>
            </a:r>
            <a:r>
              <a:rPr lang="es-AR" dirty="0" err="1">
                <a:latin typeface="Arial" pitchFamily="34" charset="0"/>
                <a:cs typeface="Arial" pitchFamily="34" charset="0"/>
              </a:rPr>
              <a:t>tax</a:t>
            </a:r>
            <a:r>
              <a:rPr lang="es-AR" dirty="0">
                <a:latin typeface="Arial" pitchFamily="34" charset="0"/>
                <a:cs typeface="Arial" pitchFamily="34" charset="0"/>
              </a:rPr>
              <a:t> </a:t>
            </a:r>
            <a:r>
              <a:rPr lang="es-AR" dirty="0" err="1">
                <a:latin typeface="Arial" pitchFamily="34" charset="0"/>
                <a:cs typeface="Arial" pitchFamily="34" charset="0"/>
              </a:rPr>
              <a:t>rates</a:t>
            </a:r>
            <a:r>
              <a:rPr lang="es-AR" dirty="0">
                <a:latin typeface="Arial" pitchFamily="34" charset="0"/>
                <a:cs typeface="Arial" pitchFamily="34" charset="0"/>
              </a:rPr>
              <a:t> (</a:t>
            </a:r>
            <a:r>
              <a:rPr lang="es-AR" dirty="0" err="1">
                <a:latin typeface="Arial" pitchFamily="34" charset="0"/>
                <a:cs typeface="Arial" pitchFamily="34" charset="0"/>
              </a:rPr>
              <a:t>Stiglitz</a:t>
            </a:r>
            <a:r>
              <a:rPr lang="es-AR" dirty="0">
                <a:latin typeface="Arial" pitchFamily="34" charset="0"/>
                <a:cs typeface="Arial" pitchFamily="34" charset="0"/>
              </a:rPr>
              <a:t>, 2003, </a:t>
            </a:r>
            <a:r>
              <a:rPr lang="es-AR" dirty="0" err="1">
                <a:latin typeface="Arial" pitchFamily="34" charset="0"/>
                <a:cs typeface="Arial" pitchFamily="34" charset="0"/>
              </a:rPr>
              <a:t>chapter</a:t>
            </a:r>
            <a:r>
              <a:rPr lang="es-AR" dirty="0">
                <a:latin typeface="Arial" pitchFamily="34" charset="0"/>
                <a:cs typeface="Arial" pitchFamily="34" charset="0"/>
              </a:rPr>
              <a:t> 7). </a:t>
            </a:r>
            <a:r>
              <a:rPr lang="en-US" dirty="0">
                <a:latin typeface="Arial" pitchFamily="34" charset="0"/>
                <a:cs typeface="Arial" pitchFamily="34" charset="0"/>
              </a:rPr>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200" dirty="0" smtClean="0">
                <a:latin typeface="Arial" pitchFamily="34" charset="0"/>
              </a:rPr>
              <a:t>During the </a:t>
            </a:r>
            <a:r>
              <a:rPr lang="en-US" sz="2200" dirty="0">
                <a:latin typeface="Arial" pitchFamily="34" charset="0"/>
              </a:rPr>
              <a:t>Golden Age of </a:t>
            </a:r>
            <a:r>
              <a:rPr lang="en-US" sz="2200" dirty="0" err="1">
                <a:latin typeface="Arial" pitchFamily="34" charset="0"/>
              </a:rPr>
              <a:t>Fordism</a:t>
            </a:r>
            <a:r>
              <a:rPr lang="en-US" sz="2200" dirty="0">
                <a:latin typeface="Arial" pitchFamily="34" charset="0"/>
              </a:rPr>
              <a:t>, high levels of government expenditures, progressive taxation and social protection </a:t>
            </a:r>
            <a:r>
              <a:rPr lang="en-US" sz="2200" dirty="0" smtClean="0">
                <a:latin typeface="Arial" pitchFamily="34" charset="0"/>
              </a:rPr>
              <a:t>systems </a:t>
            </a:r>
            <a:r>
              <a:rPr lang="en-US" sz="2200" dirty="0">
                <a:latin typeface="Arial" pitchFamily="34" charset="0"/>
              </a:rPr>
              <a:t>acted as powerful automatic </a:t>
            </a:r>
            <a:r>
              <a:rPr lang="en-US" sz="2200" dirty="0" smtClean="0">
                <a:latin typeface="Arial" pitchFamily="34" charset="0"/>
              </a:rPr>
              <a:t>stabilizers</a:t>
            </a:r>
          </a:p>
          <a:p>
            <a:endParaRPr lang="en-US" sz="2200" dirty="0">
              <a:latin typeface="Arial" pitchFamily="34" charset="0"/>
            </a:endParaRPr>
          </a:p>
          <a:p>
            <a:r>
              <a:rPr lang="en-US" sz="2200" dirty="0" smtClean="0">
                <a:latin typeface="Arial" pitchFamily="34" charset="0"/>
              </a:rPr>
              <a:t>But in </a:t>
            </a:r>
            <a:r>
              <a:rPr lang="en-US" sz="2200" dirty="0">
                <a:latin typeface="Arial" pitchFamily="34" charset="0"/>
              </a:rPr>
              <a:t>the last </a:t>
            </a:r>
            <a:r>
              <a:rPr lang="en-US" sz="2200" dirty="0" smtClean="0">
                <a:latin typeface="Arial" pitchFamily="34" charset="0"/>
              </a:rPr>
              <a:t>decades these three fiscal pillars of macroeconomic stability and a fairer distribution of income were weakened </a:t>
            </a:r>
            <a:r>
              <a:rPr lang="en-US" sz="2200" dirty="0">
                <a:latin typeface="Arial" pitchFamily="34" charset="0"/>
              </a:rPr>
              <a:t>or </a:t>
            </a:r>
            <a:r>
              <a:rPr lang="en-US" sz="2200" dirty="0" smtClean="0">
                <a:latin typeface="Arial" pitchFamily="34" charset="0"/>
              </a:rPr>
              <a:t>removed in many countries</a:t>
            </a:r>
          </a:p>
          <a:p>
            <a:endParaRPr lang="en-US" sz="2200" dirty="0">
              <a:latin typeface="Arial" pitchFamily="34" charset="0"/>
            </a:endParaRPr>
          </a:p>
          <a:p>
            <a:r>
              <a:rPr lang="en-US" sz="2200" dirty="0" smtClean="0">
                <a:latin typeface="Arial" pitchFamily="34" charset="0"/>
              </a:rPr>
              <a:t>Given </a:t>
            </a:r>
            <a:r>
              <a:rPr lang="en-US" sz="2200" dirty="0">
                <a:latin typeface="Arial" pitchFamily="34" charset="0"/>
              </a:rPr>
              <a:t>the recent rediscovery of the importance of counter-cyclical policies, in general, and of the virtues of automatic stabilizers, in particular, it would be wrong to focus just on financial tools to pursue the complex task of macroeconomic </a:t>
            </a:r>
            <a:r>
              <a:rPr lang="en-US" sz="2200" dirty="0" smtClean="0">
                <a:latin typeface="Arial" pitchFamily="34" charset="0"/>
              </a:rPr>
              <a:t>stability</a:t>
            </a:r>
            <a:endParaRPr lang="en-US" sz="2200" dirty="0">
              <a:latin typeface="Arial" pitchFamily="34"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r>
              <a:rPr lang="en-US" sz="2000" dirty="0" smtClean="0">
                <a:latin typeface="Arial" pitchFamily="34" charset="0"/>
                <a:cs typeface="Arial" pitchFamily="34" charset="0"/>
              </a:rPr>
              <a:t>The increased frequency of financial crises and macro instability (and higher inequality) in the last three decades is the of the triumph of the neo-liberal program which resulted </a:t>
            </a:r>
            <a:r>
              <a:rPr lang="en-US" sz="2000" dirty="0" smtClean="0">
                <a:latin typeface="Arial" pitchFamily="34" charset="0"/>
                <a:cs typeface="Arial" pitchFamily="34" charset="0"/>
              </a:rPr>
              <a:t>in </a:t>
            </a:r>
            <a:r>
              <a:rPr lang="en-US" sz="2000" dirty="0" smtClean="0">
                <a:latin typeface="Arial" pitchFamily="34" charset="0"/>
                <a:cs typeface="Arial" pitchFamily="34" charset="0"/>
              </a:rPr>
              <a:t>finance-led capitalism or </a:t>
            </a:r>
            <a:r>
              <a:rPr lang="en-US" sz="2000" i="1" dirty="0" err="1" smtClean="0">
                <a:latin typeface="Arial" pitchFamily="34" charset="0"/>
                <a:cs typeface="Arial" pitchFamily="34" charset="0"/>
              </a:rPr>
              <a:t>financialization</a:t>
            </a:r>
            <a:r>
              <a:rPr lang="en-US" sz="2000" i="1" dirty="0" smtClean="0">
                <a:latin typeface="Arial" pitchFamily="34" charset="0"/>
                <a:cs typeface="Arial" pitchFamily="34" charset="0"/>
              </a:rPr>
              <a:t>. </a:t>
            </a:r>
          </a:p>
          <a:p>
            <a:endParaRPr lang="en-US" sz="2000" i="1" dirty="0" smtClean="0">
              <a:latin typeface="Arial" pitchFamily="34" charset="0"/>
              <a:cs typeface="Arial" pitchFamily="34" charset="0"/>
            </a:endParaRPr>
          </a:p>
          <a:p>
            <a:r>
              <a:rPr lang="en-US" sz="2000" dirty="0" err="1" smtClean="0">
                <a:latin typeface="Arial" pitchFamily="34" charset="0"/>
                <a:cs typeface="Arial" pitchFamily="34" charset="0"/>
              </a:rPr>
              <a:t>Financialization</a:t>
            </a:r>
            <a:r>
              <a:rPr lang="en-US" sz="2000" dirty="0" smtClean="0">
                <a:latin typeface="Arial" pitchFamily="34" charset="0"/>
                <a:cs typeface="Arial" pitchFamily="34" charset="0"/>
              </a:rPr>
              <a:t> is the result of a political construction that took three decades to dismantle the institutions of what John </a:t>
            </a:r>
            <a:r>
              <a:rPr lang="en-US" sz="2000" dirty="0" err="1" smtClean="0">
                <a:latin typeface="Arial" pitchFamily="34" charset="0"/>
                <a:cs typeface="Arial" pitchFamily="34" charset="0"/>
              </a:rPr>
              <a:t>Ruggie</a:t>
            </a:r>
            <a:r>
              <a:rPr lang="en-US" sz="2000" dirty="0" smtClean="0">
                <a:latin typeface="Arial" pitchFamily="34" charset="0"/>
                <a:cs typeface="Arial" pitchFamily="34" charset="0"/>
              </a:rPr>
              <a:t> called “embedded liberalism” and replace it with a new institutional architecture which included the inception of WTO</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Which brings us to the </a:t>
            </a:r>
            <a:r>
              <a:rPr lang="en-US" sz="2000" i="1" dirty="0" smtClean="0">
                <a:latin typeface="Arial" pitchFamily="34" charset="0"/>
                <a:cs typeface="Arial" pitchFamily="34" charset="0"/>
              </a:rPr>
              <a:t>political economy </a:t>
            </a:r>
            <a:r>
              <a:rPr lang="en-US" sz="2000" dirty="0" smtClean="0">
                <a:latin typeface="Arial" pitchFamily="34" charset="0"/>
                <a:cs typeface="Arial" pitchFamily="34" charset="0"/>
              </a:rPr>
              <a:t>issue of the need to seize the moment to pursue serious reform and foster the unraveling of </a:t>
            </a:r>
            <a:r>
              <a:rPr lang="en-US" sz="2000" dirty="0" err="1" smtClean="0">
                <a:latin typeface="Arial" pitchFamily="34" charset="0"/>
                <a:cs typeface="Arial" pitchFamily="34" charset="0"/>
              </a:rPr>
              <a:t>financialization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Buiter</a:t>
            </a:r>
            <a:r>
              <a:rPr lang="en-US" sz="2000" dirty="0" smtClean="0">
                <a:latin typeface="Arial" pitchFamily="34" charset="0"/>
                <a:cs typeface="Arial" pitchFamily="34" charset="0"/>
              </a:rPr>
              <a:t> (2009) asserts that </a:t>
            </a:r>
          </a:p>
          <a:p>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“Financial regulation is a now-or-never proposition as the sector’s lobbying power is greatly diminished” and favors “robust regulation, risking over-regulation.”</a:t>
            </a:r>
          </a:p>
          <a:p>
            <a:pPr>
              <a:buNone/>
            </a:pPr>
            <a:r>
              <a:rPr lang="en-US" sz="2000" dirty="0" smtClean="0">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2000" dirty="0" err="1" smtClean="0">
                <a:latin typeface="Arial" pitchFamily="34" charset="0"/>
                <a:cs typeface="Arial" pitchFamily="34" charset="0"/>
              </a:rPr>
              <a:t>Philippon</a:t>
            </a:r>
            <a:r>
              <a:rPr lang="en-US" sz="2000" dirty="0" smtClean="0">
                <a:latin typeface="Arial" pitchFamily="34" charset="0"/>
                <a:cs typeface="Arial" pitchFamily="34" charset="0"/>
              </a:rPr>
              <a:t> (2009) in turn, highlights the power dimension of effective financial regulation: </a:t>
            </a:r>
          </a:p>
          <a:p>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“The </a:t>
            </a:r>
            <a:r>
              <a:rPr lang="en-US" sz="2000" dirty="0" smtClean="0">
                <a:latin typeface="Arial" pitchFamily="34" charset="0"/>
                <a:cs typeface="Arial" pitchFamily="34" charset="0"/>
              </a:rPr>
              <a:t>critical issue in my view does not lay in the construction of an appropriate cyclical index, but rather in making sure the regulator is powerful enough to enforce tighter prudential regulations based in part in subjective and debatable interpretations of economic data. The financial industry will not like it, and it has a strong track record of capturing regulators, so this will not be easy</a:t>
            </a:r>
            <a:r>
              <a:rPr lang="en-US" sz="2000" dirty="0" smtClean="0">
                <a:latin typeface="Arial" pitchFamily="34" charset="0"/>
                <a:cs typeface="Arial" pitchFamily="34" charset="0"/>
              </a:rPr>
              <a:t>.”</a:t>
            </a:r>
          </a:p>
          <a:p>
            <a:endParaRPr lang="en-US" sz="4200"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Arial" pitchFamily="34" charset="0"/>
                <a:cs typeface="Arial" pitchFamily="34" charset="0"/>
              </a:rPr>
              <a:t>Conclusion</a:t>
            </a:r>
            <a:endParaRPr lang="en-US" sz="2400" dirty="0"/>
          </a:p>
        </p:txBody>
      </p:sp>
      <p:sp>
        <p:nvSpPr>
          <p:cNvPr id="3" name="Content Placeholder 2"/>
          <p:cNvSpPr>
            <a:spLocks noGrp="1"/>
          </p:cNvSpPr>
          <p:nvPr>
            <p:ph idx="1"/>
          </p:nvPr>
        </p:nvSpPr>
        <p:spPr/>
        <p:txBody>
          <a:bodyPr>
            <a:normAutofit fontScale="62500" lnSpcReduction="20000"/>
          </a:bodyPr>
          <a:lstStyle/>
          <a:p>
            <a:r>
              <a:rPr lang="en-US" dirty="0" err="1" smtClean="0">
                <a:latin typeface="Arial" pitchFamily="34" charset="0"/>
                <a:cs typeface="Arial" pitchFamily="34" charset="0"/>
              </a:rPr>
              <a:t>Financialization</a:t>
            </a:r>
            <a:r>
              <a:rPr lang="en-US" dirty="0" smtClean="0">
                <a:latin typeface="Arial" pitchFamily="34" charset="0"/>
                <a:cs typeface="Arial" pitchFamily="34" charset="0"/>
              </a:rPr>
              <a:t> </a:t>
            </a:r>
            <a:r>
              <a:rPr lang="en-US" dirty="0" smtClean="0">
                <a:latin typeface="Arial" pitchFamily="34" charset="0"/>
                <a:cs typeface="Arial" pitchFamily="34" charset="0"/>
              </a:rPr>
              <a:t>is in deep trouble. Crises are opportunities for radical change. The unraveling of the current regime demands much more than well-meaning but limited financial sector </a:t>
            </a:r>
            <a:r>
              <a:rPr lang="en-US" dirty="0" smtClean="0">
                <a:latin typeface="Arial" pitchFamily="34" charset="0"/>
                <a:cs typeface="Arial" pitchFamily="34" charset="0"/>
              </a:rPr>
              <a:t>reform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dirty="0" smtClean="0">
                <a:latin typeface="Arial" pitchFamily="34" charset="0"/>
                <a:cs typeface="Arial" pitchFamily="34" charset="0"/>
              </a:rPr>
              <a:t>particular, we need to overhaul many of our institutions, not only the financial ones, in order to reestablish the balance between the market and the state, and to turn finance into the servant of the real </a:t>
            </a:r>
            <a:r>
              <a:rPr lang="en-US" dirty="0" smtClean="0">
                <a:latin typeface="Arial" pitchFamily="34" charset="0"/>
                <a:cs typeface="Arial" pitchFamily="34" charset="0"/>
              </a:rPr>
              <a:t>economy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t>
            </a:r>
            <a:r>
              <a:rPr lang="en-US" dirty="0" smtClean="0">
                <a:latin typeface="Arial" pitchFamily="34" charset="0"/>
                <a:cs typeface="Arial" pitchFamily="34" charset="0"/>
              </a:rPr>
              <a:t>need to employ more active fiscal, monetary, and exchange rate policies and strengthen social protection institutions. Institutions conducive to social justice not only serve well this goal but are also a means to achieve macroeconomic stability and sustained </a:t>
            </a:r>
            <a:r>
              <a:rPr lang="en-US" dirty="0" smtClean="0">
                <a:latin typeface="Arial" pitchFamily="34" charset="0"/>
                <a:cs typeface="Arial" pitchFamily="34" charset="0"/>
              </a:rPr>
              <a:t>growth. If </a:t>
            </a:r>
            <a:r>
              <a:rPr lang="en-US" dirty="0" smtClean="0">
                <a:latin typeface="Arial" pitchFamily="34" charset="0"/>
                <a:cs typeface="Arial" pitchFamily="34" charset="0"/>
              </a:rPr>
              <a:t>not now, when?</a:t>
            </a:r>
            <a:endParaRPr lang="en-US"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Arial" pitchFamily="34" charset="0"/>
                <a:cs typeface="Arial" pitchFamily="34" charset="0"/>
              </a:rPr>
              <a:t>“If not now, when?”</a:t>
            </a:r>
            <a:br>
              <a:rPr lang="en-US" sz="2400" dirty="0">
                <a:latin typeface="Arial" pitchFamily="34" charset="0"/>
                <a:cs typeface="Arial" pitchFamily="34" charset="0"/>
              </a:rPr>
            </a:br>
            <a:r>
              <a:rPr lang="en-US" sz="2400" dirty="0">
                <a:latin typeface="Arial" pitchFamily="34" charset="0"/>
                <a:cs typeface="Arial" pitchFamily="34" charset="0"/>
              </a:rPr>
              <a:t>Hillel</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Arial" pitchFamily="34" charset="0"/>
                <a:cs typeface="Arial" pitchFamily="34" charset="0"/>
              </a:rPr>
              <a:t>The crisis as </a:t>
            </a:r>
            <a:r>
              <a:rPr lang="en-US" dirty="0">
                <a:latin typeface="Arial" pitchFamily="34" charset="0"/>
                <a:cs typeface="Arial" pitchFamily="34" charset="0"/>
              </a:rPr>
              <a:t>opportunity to redefine </a:t>
            </a:r>
            <a:r>
              <a:rPr lang="en-US" dirty="0" smtClean="0">
                <a:latin typeface="Arial" pitchFamily="34" charset="0"/>
                <a:cs typeface="Arial" pitchFamily="34" charset="0"/>
              </a:rPr>
              <a:t>real </a:t>
            </a:r>
            <a:r>
              <a:rPr lang="en-US" dirty="0">
                <a:latin typeface="Arial" pitchFamily="34" charset="0"/>
                <a:cs typeface="Arial" pitchFamily="34" charset="0"/>
              </a:rPr>
              <a:t>economy </a:t>
            </a:r>
            <a:r>
              <a:rPr lang="en-US" dirty="0" smtClean="0">
                <a:latin typeface="Arial" pitchFamily="34" charset="0"/>
                <a:cs typeface="Arial" pitchFamily="34" charset="0"/>
              </a:rPr>
              <a:t>-finance relations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Discuss macro-prudential </a:t>
            </a:r>
            <a:r>
              <a:rPr lang="en-US" dirty="0">
                <a:latin typeface="Arial" pitchFamily="34" charset="0"/>
                <a:cs typeface="Arial" pitchFamily="34" charset="0"/>
              </a:rPr>
              <a:t>regulation in </a:t>
            </a:r>
            <a:r>
              <a:rPr lang="en-US" dirty="0" smtClean="0">
                <a:latin typeface="Arial" pitchFamily="34" charset="0"/>
                <a:cs typeface="Arial" pitchFamily="34" charset="0"/>
              </a:rPr>
              <a:t>broader </a:t>
            </a:r>
            <a:r>
              <a:rPr lang="en-US" dirty="0">
                <a:latin typeface="Arial" pitchFamily="34" charset="0"/>
                <a:cs typeface="Arial" pitchFamily="34" charset="0"/>
              </a:rPr>
              <a:t>perspective</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a:latin typeface="Arial" pitchFamily="34" charset="0"/>
                <a:cs typeface="Arial" pitchFamily="34" charset="0"/>
              </a:rPr>
              <a:t>financial crisis </a:t>
            </a:r>
            <a:r>
              <a:rPr lang="en-US" dirty="0" smtClean="0">
                <a:latin typeface="Arial" pitchFamily="34" charset="0"/>
                <a:cs typeface="Arial" pitchFamily="34" charset="0"/>
              </a:rPr>
              <a:t>symptomatic </a:t>
            </a:r>
            <a:r>
              <a:rPr lang="en-US" dirty="0">
                <a:latin typeface="Arial" pitchFamily="34" charset="0"/>
                <a:cs typeface="Arial" pitchFamily="34" charset="0"/>
              </a:rPr>
              <a:t>of much deeper problems </a:t>
            </a:r>
            <a:r>
              <a:rPr lang="en-US" dirty="0" smtClean="0">
                <a:latin typeface="Arial" pitchFamily="34" charset="0"/>
                <a:cs typeface="Arial" pitchFamily="34" charset="0"/>
              </a:rPr>
              <a:t>beyond inadequate financial </a:t>
            </a:r>
            <a:r>
              <a:rPr lang="en-US" dirty="0">
                <a:latin typeface="Arial" pitchFamily="34" charset="0"/>
                <a:cs typeface="Arial" pitchFamily="34" charset="0"/>
              </a:rPr>
              <a:t>regulations (Commission of Experts, </a:t>
            </a:r>
            <a:r>
              <a:rPr lang="en-US" dirty="0" smtClean="0">
                <a:latin typeface="Arial" pitchFamily="34" charset="0"/>
                <a:cs typeface="Arial" pitchFamily="34" charset="0"/>
              </a:rPr>
              <a:t>2009).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a:latin typeface="Arial" pitchFamily="34" charset="0"/>
                <a:cs typeface="Arial" pitchFamily="34" charset="0"/>
              </a:rPr>
              <a:t>new emerging consensus on </a:t>
            </a:r>
            <a:r>
              <a:rPr lang="en-US" dirty="0" smtClean="0">
                <a:latin typeface="Arial" pitchFamily="34" charset="0"/>
                <a:cs typeface="Arial" pitchFamily="34" charset="0"/>
              </a:rPr>
              <a:t>destabilizing </a:t>
            </a:r>
            <a:r>
              <a:rPr lang="en-US" dirty="0">
                <a:latin typeface="Arial" pitchFamily="34" charset="0"/>
                <a:cs typeface="Arial" pitchFamily="34" charset="0"/>
              </a:rPr>
              <a:t>nature of the self-regulation paradigm </a:t>
            </a:r>
            <a:r>
              <a:rPr lang="en-US" dirty="0" smtClean="0">
                <a:latin typeface="Arial" pitchFamily="34" charset="0"/>
                <a:cs typeface="Arial" pitchFamily="34" charset="0"/>
              </a:rPr>
              <a:t>in </a:t>
            </a:r>
            <a:r>
              <a:rPr lang="en-US" dirty="0">
                <a:latin typeface="Arial" pitchFamily="34" charset="0"/>
                <a:cs typeface="Arial" pitchFamily="34" charset="0"/>
              </a:rPr>
              <a:t>global finance before the </a:t>
            </a:r>
            <a:r>
              <a:rPr lang="en-US" dirty="0" smtClean="0">
                <a:latin typeface="Arial" pitchFamily="34" charset="0"/>
                <a:cs typeface="Arial" pitchFamily="34" charset="0"/>
              </a:rPr>
              <a:t>crisis, a </a:t>
            </a:r>
            <a:r>
              <a:rPr lang="en-US" dirty="0">
                <a:latin typeface="Arial" pitchFamily="34" charset="0"/>
                <a:cs typeface="Arial" pitchFamily="34" charset="0"/>
              </a:rPr>
              <a:t>sea change</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a:t>
            </a:r>
          </a:p>
          <a:p>
            <a:r>
              <a:rPr lang="en-US" dirty="0" smtClean="0">
                <a:latin typeface="Arial" pitchFamily="34" charset="0"/>
                <a:cs typeface="Arial" pitchFamily="34" charset="0"/>
              </a:rPr>
              <a:t>Task </a:t>
            </a:r>
            <a:r>
              <a:rPr lang="en-US" dirty="0">
                <a:latin typeface="Arial" pitchFamily="34" charset="0"/>
                <a:cs typeface="Arial" pitchFamily="34" charset="0"/>
              </a:rPr>
              <a:t>of stabilizing financial markets, let alone the overall economy, will </a:t>
            </a:r>
            <a:r>
              <a:rPr lang="en-US" dirty="0" smtClean="0">
                <a:latin typeface="Arial" pitchFamily="34" charset="0"/>
                <a:cs typeface="Arial" pitchFamily="34" charset="0"/>
              </a:rPr>
              <a:t>take </a:t>
            </a:r>
            <a:r>
              <a:rPr lang="en-US" dirty="0">
                <a:latin typeface="Arial" pitchFamily="34" charset="0"/>
                <a:cs typeface="Arial" pitchFamily="34" charset="0"/>
              </a:rPr>
              <a:t>much more than new financial regulations. </a:t>
            </a:r>
          </a:p>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2400" b="1" dirty="0">
                <a:latin typeface="Arial" pitchFamily="34" charset="0"/>
                <a:cs typeface="Arial" pitchFamily="34" charset="0"/>
              </a:rPr>
              <a:t>Macro-prudential regulation and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excessive </a:t>
            </a:r>
            <a:r>
              <a:rPr lang="en-US" sz="2400" b="1" dirty="0">
                <a:latin typeface="Arial" pitchFamily="34" charset="0"/>
                <a:cs typeface="Arial" pitchFamily="34" charset="0"/>
              </a:rPr>
              <a:t>credit supply</a:t>
            </a:r>
            <a:r>
              <a:rPr lang="en-US" sz="2400" dirty="0">
                <a:latin typeface="Arial" pitchFamily="34" charset="0"/>
                <a:cs typeface="Arial" pitchFamily="34" charset="0"/>
              </a:rPr>
              <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sz="2000" dirty="0" smtClean="0">
                <a:latin typeface="Arial" pitchFamily="34" charset="0"/>
                <a:cs typeface="Arial" pitchFamily="34" charset="0"/>
              </a:rPr>
              <a:t>The </a:t>
            </a:r>
            <a:r>
              <a:rPr lang="en-US" sz="2000" dirty="0">
                <a:latin typeface="Arial" pitchFamily="34" charset="0"/>
                <a:cs typeface="Arial" pitchFamily="34" charset="0"/>
              </a:rPr>
              <a:t>Turner </a:t>
            </a:r>
            <a:r>
              <a:rPr lang="en-US" sz="2000" dirty="0" smtClean="0">
                <a:latin typeface="Arial" pitchFamily="34" charset="0"/>
                <a:cs typeface="Arial" pitchFamily="34" charset="0"/>
              </a:rPr>
              <a:t>Review, remarkable paper of </a:t>
            </a:r>
            <a:r>
              <a:rPr lang="en-US" sz="2000" dirty="0">
                <a:latin typeface="Arial" pitchFamily="34" charset="0"/>
                <a:cs typeface="Arial" pitchFamily="34" charset="0"/>
              </a:rPr>
              <a:t>what went wrong with global finance</a:t>
            </a:r>
            <a:r>
              <a:rPr lang="en-US" sz="2000" dirty="0" smtClean="0">
                <a:latin typeface="Arial" pitchFamily="34" charset="0"/>
                <a:cs typeface="Arial" pitchFamily="34" charset="0"/>
              </a:rPr>
              <a:t>.</a:t>
            </a:r>
          </a:p>
          <a:p>
            <a:pPr>
              <a:buNone/>
            </a:pP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Comprehensive analysis</a:t>
            </a:r>
          </a:p>
          <a:p>
            <a:pPr>
              <a:buNone/>
            </a:pP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Broad array </a:t>
            </a:r>
            <a:r>
              <a:rPr lang="en-US" sz="2000" dirty="0">
                <a:latin typeface="Arial" pitchFamily="34" charset="0"/>
                <a:cs typeface="Arial" pitchFamily="34" charset="0"/>
              </a:rPr>
              <a:t>of views </a:t>
            </a:r>
            <a:r>
              <a:rPr lang="en-US" sz="2000" dirty="0" smtClean="0">
                <a:latin typeface="Arial" pitchFamily="34" charset="0"/>
                <a:cs typeface="Arial" pitchFamily="34" charset="0"/>
              </a:rPr>
              <a:t>: </a:t>
            </a:r>
            <a:r>
              <a:rPr lang="en-US" sz="2000" dirty="0">
                <a:latin typeface="Arial" pitchFamily="34" charset="0"/>
                <a:cs typeface="Arial" pitchFamily="34" charset="0"/>
              </a:rPr>
              <a:t>Keynes, </a:t>
            </a:r>
            <a:r>
              <a:rPr lang="en-US" sz="2000" dirty="0" err="1">
                <a:latin typeface="Arial" pitchFamily="34" charset="0"/>
                <a:cs typeface="Arial" pitchFamily="34" charset="0"/>
              </a:rPr>
              <a:t>Minsky</a:t>
            </a:r>
            <a:r>
              <a:rPr lang="en-US" sz="2000" dirty="0">
                <a:latin typeface="Arial" pitchFamily="34" charset="0"/>
                <a:cs typeface="Arial" pitchFamily="34" charset="0"/>
              </a:rPr>
              <a:t>, </a:t>
            </a:r>
            <a:r>
              <a:rPr lang="en-US" sz="2000" dirty="0" err="1">
                <a:latin typeface="Arial" pitchFamily="34" charset="0"/>
                <a:cs typeface="Arial" pitchFamily="34" charset="0"/>
              </a:rPr>
              <a:t>Kindleberger</a:t>
            </a:r>
            <a:r>
              <a:rPr lang="en-US" sz="2000" dirty="0">
                <a:latin typeface="Arial" pitchFamily="34" charset="0"/>
                <a:cs typeface="Arial" pitchFamily="34" charset="0"/>
              </a:rPr>
              <a:t>, </a:t>
            </a:r>
            <a:r>
              <a:rPr lang="en-US" sz="2000" dirty="0" err="1">
                <a:latin typeface="Arial" pitchFamily="34" charset="0"/>
                <a:cs typeface="Arial" pitchFamily="34" charset="0"/>
              </a:rPr>
              <a:t>Shiller</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Market </a:t>
            </a:r>
            <a:r>
              <a:rPr lang="en-US" sz="2000" dirty="0">
                <a:latin typeface="Arial" pitchFamily="34" charset="0"/>
                <a:cs typeface="Arial" pitchFamily="34" charset="0"/>
              </a:rPr>
              <a:t>failures and irrational behavior </a:t>
            </a:r>
            <a:r>
              <a:rPr lang="en-US" sz="2000" dirty="0" smtClean="0">
                <a:latin typeface="Arial" pitchFamily="34" charset="0"/>
                <a:cs typeface="Arial" pitchFamily="34" charset="0"/>
              </a:rPr>
              <a:t>blamed for market bubbles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a:t>
            </a:r>
            <a:r>
              <a:rPr lang="en-US" sz="2000" dirty="0">
                <a:latin typeface="Arial" pitchFamily="34" charset="0"/>
                <a:cs typeface="Arial" pitchFamily="34" charset="0"/>
              </a:rPr>
              <a:t>report </a:t>
            </a:r>
            <a:r>
              <a:rPr lang="en-US" sz="2000" dirty="0" smtClean="0">
                <a:latin typeface="Arial" pitchFamily="34" charset="0"/>
                <a:cs typeface="Arial" pitchFamily="34" charset="0"/>
              </a:rPr>
              <a:t>nails </a:t>
            </a:r>
            <a:r>
              <a:rPr lang="en-US" sz="2000" dirty="0">
                <a:latin typeface="Arial" pitchFamily="34" charset="0"/>
                <a:cs typeface="Arial" pitchFamily="34" charset="0"/>
              </a:rPr>
              <a:t>the IMF </a:t>
            </a:r>
            <a:r>
              <a:rPr lang="en-US" sz="2000" dirty="0" smtClean="0">
                <a:latin typeface="Arial" pitchFamily="34" charset="0"/>
                <a:cs typeface="Arial" pitchFamily="34" charset="0"/>
              </a:rPr>
              <a:t>for its </a:t>
            </a:r>
            <a:r>
              <a:rPr lang="en-US" sz="2000" dirty="0">
                <a:latin typeface="Arial" pitchFamily="34" charset="0"/>
                <a:cs typeface="Arial" pitchFamily="34" charset="0"/>
              </a:rPr>
              <a:t>eulogy of </a:t>
            </a:r>
            <a:r>
              <a:rPr lang="en-US" sz="2000" dirty="0" smtClean="0">
                <a:latin typeface="Arial" pitchFamily="34" charset="0"/>
                <a:cs typeface="Arial" pitchFamily="34" charset="0"/>
              </a:rPr>
              <a:t>securitization</a:t>
            </a:r>
          </a:p>
          <a:p>
            <a:endParaRPr lang="en-US" sz="2000" dirty="0">
              <a:latin typeface="Arial" pitchFamily="34" charset="0"/>
              <a:cs typeface="Arial" pitchFamily="34" charset="0"/>
            </a:endParaRPr>
          </a:p>
          <a:p>
            <a:r>
              <a:rPr lang="en-US" sz="2000" dirty="0">
                <a:latin typeface="Arial" pitchFamily="34" charset="0"/>
                <a:cs typeface="Arial" pitchFamily="34" charset="0"/>
              </a:rPr>
              <a:t>Financial liberalization </a:t>
            </a:r>
            <a:r>
              <a:rPr lang="en-US" sz="2000" dirty="0" smtClean="0">
                <a:latin typeface="Arial" pitchFamily="34" charset="0"/>
                <a:cs typeface="Arial" pitchFamily="34" charset="0"/>
              </a:rPr>
              <a:t>pointed </a:t>
            </a:r>
            <a:r>
              <a:rPr lang="en-US" sz="2000" dirty="0">
                <a:latin typeface="Arial" pitchFamily="34" charset="0"/>
                <a:cs typeface="Arial" pitchFamily="34" charset="0"/>
              </a:rPr>
              <a:t>out as one of the causes of higher macro </a:t>
            </a:r>
            <a:r>
              <a:rPr lang="en-US" sz="2000" dirty="0" smtClean="0">
                <a:latin typeface="Arial" pitchFamily="34" charset="0"/>
                <a:cs typeface="Arial" pitchFamily="34" charset="0"/>
              </a:rPr>
              <a:t>instability</a:t>
            </a:r>
            <a:endParaRPr lang="en-US" sz="2000" dirty="0">
              <a:latin typeface="Arial" pitchFamily="34" charset="0"/>
              <a:cs typeface="Arial"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59363"/>
          </a:xfrm>
        </p:spPr>
        <p:txBody>
          <a:bodyPr>
            <a:noAutofit/>
          </a:bodyPr>
          <a:lstStyle/>
          <a:p>
            <a:r>
              <a:rPr lang="en-US" sz="2000" dirty="0" smtClean="0">
                <a:latin typeface="Arial" pitchFamily="34" charset="0"/>
                <a:cs typeface="Arial" pitchFamily="34" charset="0"/>
              </a:rPr>
              <a:t>Basel</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II regulations, pro-cyclical. Mark-to-market </a:t>
            </a:r>
            <a:r>
              <a:rPr lang="en-US" sz="2000" dirty="0">
                <a:latin typeface="Arial" pitchFamily="34" charset="0"/>
                <a:cs typeface="Arial" pitchFamily="34" charset="0"/>
              </a:rPr>
              <a:t>valuation </a:t>
            </a:r>
            <a:r>
              <a:rPr lang="en-US" sz="2000" dirty="0" smtClean="0">
                <a:latin typeface="Arial" pitchFamily="34" charset="0"/>
                <a:cs typeface="Arial" pitchFamily="34" charset="0"/>
              </a:rPr>
              <a:t>combined </a:t>
            </a:r>
            <a:r>
              <a:rPr lang="en-US" sz="2000" dirty="0">
                <a:latin typeface="Arial" pitchFamily="34" charset="0"/>
                <a:cs typeface="Arial" pitchFamily="34" charset="0"/>
              </a:rPr>
              <a:t>with fixed capital </a:t>
            </a:r>
            <a:r>
              <a:rPr lang="en-US" sz="2000" dirty="0" smtClean="0">
                <a:latin typeface="Arial" pitchFamily="34" charset="0"/>
                <a:cs typeface="Arial" pitchFamily="34" charset="0"/>
              </a:rPr>
              <a:t>adequacy, </a:t>
            </a:r>
            <a:r>
              <a:rPr lang="en-US" sz="2000" dirty="0">
                <a:latin typeface="Arial" pitchFamily="34" charset="0"/>
                <a:cs typeface="Arial" pitchFamily="34" charset="0"/>
              </a:rPr>
              <a:t>exacerbated </a:t>
            </a:r>
            <a:r>
              <a:rPr lang="en-US" sz="2000" dirty="0" smtClean="0">
                <a:latin typeface="Arial" pitchFamily="34" charset="0"/>
                <a:cs typeface="Arial" pitchFamily="34" charset="0"/>
              </a:rPr>
              <a:t>pro-cyclicality </a:t>
            </a:r>
            <a:r>
              <a:rPr lang="en-US" sz="2000" dirty="0">
                <a:latin typeface="Arial" pitchFamily="34" charset="0"/>
                <a:cs typeface="Arial" pitchFamily="34" charset="0"/>
              </a:rPr>
              <a:t>of credit supply. </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a:p>
            <a:r>
              <a:rPr lang="en-US" sz="2000" dirty="0" smtClean="0">
                <a:latin typeface="Arial" pitchFamily="34" charset="0"/>
                <a:cs typeface="Arial" pitchFamily="34" charset="0"/>
              </a:rPr>
              <a:t>At the </a:t>
            </a:r>
            <a:r>
              <a:rPr lang="en-US" sz="2000" dirty="0">
                <a:latin typeface="Arial" pitchFamily="34" charset="0"/>
                <a:cs typeface="Arial" pitchFamily="34" charset="0"/>
              </a:rPr>
              <a:t>micro-prudential level, </a:t>
            </a:r>
            <a:r>
              <a:rPr lang="en-US" sz="2000" dirty="0" smtClean="0">
                <a:latin typeface="Arial" pitchFamily="34" charset="0"/>
                <a:cs typeface="Arial" pitchFamily="34" charset="0"/>
              </a:rPr>
              <a:t>an </a:t>
            </a:r>
            <a:r>
              <a:rPr lang="en-US" sz="2000" i="1" dirty="0" smtClean="0">
                <a:latin typeface="Arial" pitchFamily="34" charset="0"/>
                <a:cs typeface="Arial" pitchFamily="34" charset="0"/>
              </a:rPr>
              <a:t>asset-based </a:t>
            </a:r>
            <a:r>
              <a:rPr lang="en-US" sz="2000" i="1" dirty="0">
                <a:latin typeface="Arial" pitchFamily="34" charset="0"/>
                <a:cs typeface="Arial" pitchFamily="34" charset="0"/>
              </a:rPr>
              <a:t>leverage ratio</a:t>
            </a:r>
            <a:r>
              <a:rPr lang="en-US" sz="2000" dirty="0">
                <a:latin typeface="Arial" pitchFamily="34" charset="0"/>
                <a:cs typeface="Arial" pitchFamily="34" charset="0"/>
              </a:rPr>
              <a:t>, </a:t>
            </a:r>
            <a:r>
              <a:rPr lang="en-US" sz="2000" dirty="0" smtClean="0">
                <a:latin typeface="Arial" pitchFamily="34" charset="0"/>
                <a:cs typeface="Arial" pitchFamily="34" charset="0"/>
              </a:rPr>
              <a:t>proposed to address shortcomings </a:t>
            </a:r>
            <a:r>
              <a:rPr lang="en-US" sz="2000" dirty="0">
                <a:latin typeface="Arial" pitchFamily="34" charset="0"/>
                <a:cs typeface="Arial" pitchFamily="34" charset="0"/>
              </a:rPr>
              <a:t>of a risk-based solvency regime.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Special </a:t>
            </a:r>
            <a:r>
              <a:rPr lang="en-US" sz="2000" dirty="0">
                <a:latin typeface="Arial" pitchFamily="34" charset="0"/>
                <a:cs typeface="Arial" pitchFamily="34" charset="0"/>
              </a:rPr>
              <a:t>emphasis </a:t>
            </a:r>
            <a:r>
              <a:rPr lang="en-US" sz="2000" dirty="0" smtClean="0">
                <a:latin typeface="Arial" pitchFamily="34" charset="0"/>
                <a:cs typeface="Arial" pitchFamily="34" charset="0"/>
              </a:rPr>
              <a:t>on taking </a:t>
            </a:r>
            <a:r>
              <a:rPr lang="en-US" sz="2000" dirty="0">
                <a:latin typeface="Arial" pitchFamily="34" charset="0"/>
                <a:cs typeface="Arial" pitchFamily="34" charset="0"/>
              </a:rPr>
              <a:t>into account systemic </a:t>
            </a:r>
            <a:r>
              <a:rPr lang="en-US" sz="2000" dirty="0" smtClean="0">
                <a:latin typeface="Arial" pitchFamily="34" charset="0"/>
                <a:cs typeface="Arial" pitchFamily="34" charset="0"/>
              </a:rPr>
              <a:t>risk, introducing counter-cyclical </a:t>
            </a:r>
            <a:r>
              <a:rPr lang="en-US" sz="2000" dirty="0">
                <a:latin typeface="Arial" pitchFamily="34" charset="0"/>
                <a:cs typeface="Arial" pitchFamily="34" charset="0"/>
              </a:rPr>
              <a:t>or macro-prudential regulations. </a:t>
            </a:r>
            <a:endParaRPr lang="en-US" sz="2000" dirty="0" smtClean="0">
              <a:latin typeface="Arial" pitchFamily="34" charset="0"/>
              <a:cs typeface="Arial" pitchFamily="34" charset="0"/>
            </a:endParaRPr>
          </a:p>
          <a:p>
            <a:endParaRPr lang="en-US" sz="2000" i="1" dirty="0">
              <a:latin typeface="Arial" pitchFamily="34" charset="0"/>
              <a:cs typeface="Arial" pitchFamily="34" charset="0"/>
            </a:endParaRPr>
          </a:p>
          <a:p>
            <a:r>
              <a:rPr lang="en-US" sz="2000" i="1" dirty="0" smtClean="0">
                <a:latin typeface="Arial" pitchFamily="34" charset="0"/>
                <a:cs typeface="Arial" pitchFamily="34" charset="0"/>
              </a:rPr>
              <a:t>Counter-cyclical </a:t>
            </a:r>
            <a:r>
              <a:rPr lang="en-US" sz="2000" i="1" dirty="0">
                <a:latin typeface="Arial" pitchFamily="34" charset="0"/>
                <a:cs typeface="Arial" pitchFamily="34" charset="0"/>
              </a:rPr>
              <a:t>capital </a:t>
            </a:r>
            <a:r>
              <a:rPr lang="en-US" sz="2000" i="1" dirty="0" smtClean="0">
                <a:latin typeface="Arial" pitchFamily="34" charset="0"/>
                <a:cs typeface="Arial" pitchFamily="34" charset="0"/>
              </a:rPr>
              <a:t>reserves/buffers, </a:t>
            </a:r>
            <a:r>
              <a:rPr lang="en-US" sz="2000" dirty="0" smtClean="0">
                <a:latin typeface="Arial" pitchFamily="34" charset="0"/>
                <a:cs typeface="Arial" pitchFamily="34" charset="0"/>
              </a:rPr>
              <a:t>based on automatic formula, on of the </a:t>
            </a:r>
            <a:r>
              <a:rPr lang="en-US" sz="2000" dirty="0">
                <a:latin typeface="Arial" pitchFamily="34" charset="0"/>
                <a:cs typeface="Arial" pitchFamily="34" charset="0"/>
              </a:rPr>
              <a:t>ideas </a:t>
            </a:r>
            <a:r>
              <a:rPr lang="en-US" sz="2000" dirty="0" smtClean="0">
                <a:latin typeface="Arial" pitchFamily="34" charset="0"/>
                <a:cs typeface="Arial" pitchFamily="34" charset="0"/>
              </a:rPr>
              <a:t>advanced</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The virtue of automatic stabilizers is resurrected</a:t>
            </a:r>
          </a:p>
          <a:p>
            <a:endParaRPr lang="en-US" sz="2000" dirty="0">
              <a:latin typeface="Arial" pitchFamily="34" charset="0"/>
              <a:cs typeface="Arial" pitchFamily="34" charset="0"/>
            </a:endParaRP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en-US" sz="2200" dirty="0" smtClean="0">
                <a:latin typeface="Arial" pitchFamily="34" charset="0"/>
                <a:cs typeface="Arial" pitchFamily="34" charset="0"/>
              </a:rPr>
              <a:t>Need of discretionary macro-prudential policy, also underscored</a:t>
            </a:r>
          </a:p>
          <a:p>
            <a:endParaRPr lang="en-US" sz="2200" dirty="0">
              <a:latin typeface="Arial" pitchFamily="34" charset="0"/>
              <a:cs typeface="Arial" pitchFamily="34" charset="0"/>
            </a:endParaRPr>
          </a:p>
          <a:p>
            <a:r>
              <a:rPr lang="en-US" sz="2200" dirty="0" smtClean="0">
                <a:latin typeface="Arial" pitchFamily="34" charset="0"/>
                <a:cs typeface="Arial" pitchFamily="34" charset="0"/>
              </a:rPr>
              <a:t>Adoption of a </a:t>
            </a:r>
            <a:r>
              <a:rPr lang="en-US" sz="2200" i="1" dirty="0" smtClean="0">
                <a:latin typeface="Arial" pitchFamily="34" charset="0"/>
                <a:cs typeface="Arial" pitchFamily="34" charset="0"/>
              </a:rPr>
              <a:t>core funding ratio</a:t>
            </a:r>
            <a:r>
              <a:rPr lang="en-US" sz="2200" dirty="0" smtClean="0">
                <a:latin typeface="Arial" pitchFamily="34" charset="0"/>
                <a:cs typeface="Arial" pitchFamily="34" charset="0"/>
              </a:rPr>
              <a:t> to help ensure that banks asset growth is supported by stable funding sources, such as retail deposits and long-term borrowing, recommended </a:t>
            </a:r>
          </a:p>
          <a:p>
            <a:endParaRPr lang="en-US" sz="2200" dirty="0" smtClean="0">
              <a:latin typeface="Arial" pitchFamily="34" charset="0"/>
              <a:cs typeface="Arial" pitchFamily="34" charset="0"/>
            </a:endParaRPr>
          </a:p>
          <a:p>
            <a:r>
              <a:rPr lang="en-US" sz="2200" dirty="0" err="1" smtClean="0">
                <a:latin typeface="Arial" pitchFamily="34" charset="0"/>
                <a:cs typeface="Arial" pitchFamily="34" charset="0"/>
              </a:rPr>
              <a:t>Banco</a:t>
            </a:r>
            <a:r>
              <a:rPr lang="en-US" sz="2200" dirty="0" smtClean="0">
                <a:latin typeface="Arial" pitchFamily="34" charset="0"/>
                <a:cs typeface="Arial" pitchFamily="34" charset="0"/>
              </a:rPr>
              <a:t> de </a:t>
            </a:r>
            <a:r>
              <a:rPr lang="en-US" sz="2200" dirty="0" err="1" smtClean="0">
                <a:latin typeface="Arial" pitchFamily="34" charset="0"/>
                <a:cs typeface="Arial" pitchFamily="34" charset="0"/>
              </a:rPr>
              <a:t>Espana</a:t>
            </a:r>
            <a:r>
              <a:rPr lang="en-US" sz="2200" dirty="0" smtClean="0">
                <a:latin typeface="Arial" pitchFamily="34" charset="0"/>
                <a:cs typeface="Arial" pitchFamily="34" charset="0"/>
              </a:rPr>
              <a:t> ‘dynamic provisioning’ formula, offered as example of counter-cyclical automatic buffers. No comments on Spain’s real estate bubble</a:t>
            </a:r>
          </a:p>
          <a:p>
            <a:endParaRPr lang="en-US" sz="2200" dirty="0">
              <a:latin typeface="Arial" pitchFamily="34" charset="0"/>
              <a:cs typeface="Arial" pitchFamily="34" charset="0"/>
            </a:endParaRPr>
          </a:p>
          <a:p>
            <a:r>
              <a:rPr lang="es-AR" sz="2200" dirty="0" err="1" smtClean="0">
                <a:latin typeface="Arial" pitchFamily="34" charset="0"/>
                <a:cs typeface="Arial" pitchFamily="34" charset="0"/>
              </a:rPr>
              <a:t>Beyoid</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the</a:t>
            </a:r>
            <a:r>
              <a:rPr lang="es-AR" sz="2200" dirty="0" smtClean="0">
                <a:latin typeface="Arial" pitchFamily="34" charset="0"/>
                <a:cs typeface="Arial" pitchFamily="34" charset="0"/>
              </a:rPr>
              <a:t> formula, and </a:t>
            </a:r>
            <a:r>
              <a:rPr lang="es-AR" sz="2200" dirty="0" err="1" smtClean="0">
                <a:latin typeface="Arial" pitchFamily="34" charset="0"/>
                <a:cs typeface="Arial" pitchFamily="34" charset="0"/>
              </a:rPr>
              <a:t>whether</a:t>
            </a:r>
            <a:r>
              <a:rPr lang="es-AR" sz="2200" dirty="0" smtClean="0">
                <a:latin typeface="Arial" pitchFamily="34" charset="0"/>
                <a:cs typeface="Arial" pitchFamily="34" charset="0"/>
              </a:rPr>
              <a:t> </a:t>
            </a:r>
            <a:r>
              <a:rPr lang="es-AR" sz="2200" dirty="0" err="1">
                <a:latin typeface="Arial" pitchFamily="34" charset="0"/>
                <a:cs typeface="Arial" pitchFamily="34" charset="0"/>
              </a:rPr>
              <a:t>the</a:t>
            </a:r>
            <a:r>
              <a:rPr lang="es-AR" sz="2200" dirty="0">
                <a:latin typeface="Arial" pitchFamily="34" charset="0"/>
                <a:cs typeface="Arial" pitchFamily="34" charset="0"/>
              </a:rPr>
              <a:t> </a:t>
            </a:r>
            <a:r>
              <a:rPr lang="es-AR" sz="2200" dirty="0" err="1">
                <a:latin typeface="Arial" pitchFamily="34" charset="0"/>
                <a:cs typeface="Arial" pitchFamily="34" charset="0"/>
              </a:rPr>
              <a:t>emphasis</a:t>
            </a:r>
            <a:r>
              <a:rPr lang="es-AR" sz="2200" dirty="0">
                <a:latin typeface="Arial" pitchFamily="34" charset="0"/>
                <a:cs typeface="Arial" pitchFamily="34" charset="0"/>
              </a:rPr>
              <a:t> of macro-</a:t>
            </a:r>
            <a:r>
              <a:rPr lang="es-AR" sz="2200" dirty="0" err="1">
                <a:latin typeface="Arial" pitchFamily="34" charset="0"/>
                <a:cs typeface="Arial" pitchFamily="34" charset="0"/>
              </a:rPr>
              <a:t>prudential</a:t>
            </a:r>
            <a:r>
              <a:rPr lang="es-AR" sz="2200" dirty="0">
                <a:latin typeface="Arial" pitchFamily="34" charset="0"/>
                <a:cs typeface="Arial" pitchFamily="34" charset="0"/>
              </a:rPr>
              <a:t> </a:t>
            </a:r>
            <a:r>
              <a:rPr lang="es-AR" sz="2200" dirty="0" err="1">
                <a:latin typeface="Arial" pitchFamily="34" charset="0"/>
                <a:cs typeface="Arial" pitchFamily="34" charset="0"/>
              </a:rPr>
              <a:t>regulation</a:t>
            </a:r>
            <a:r>
              <a:rPr lang="es-AR" sz="2200" dirty="0">
                <a:latin typeface="Arial" pitchFamily="34" charset="0"/>
                <a:cs typeface="Arial" pitchFamily="34" charset="0"/>
              </a:rPr>
              <a:t> </a:t>
            </a:r>
            <a:r>
              <a:rPr lang="es-AR" sz="2200" dirty="0" err="1">
                <a:latin typeface="Arial" pitchFamily="34" charset="0"/>
                <a:cs typeface="Arial" pitchFamily="34" charset="0"/>
              </a:rPr>
              <a:t>is</a:t>
            </a:r>
            <a:r>
              <a:rPr lang="es-AR" sz="2200" dirty="0">
                <a:latin typeface="Arial" pitchFamily="34" charset="0"/>
                <a:cs typeface="Arial" pitchFamily="34" charset="0"/>
              </a:rPr>
              <a:t> </a:t>
            </a:r>
            <a:r>
              <a:rPr lang="es-AR" sz="2200" dirty="0" err="1" smtClean="0">
                <a:latin typeface="Arial" pitchFamily="34" charset="0"/>
                <a:cs typeface="Arial" pitchFamily="34" charset="0"/>
              </a:rPr>
              <a:t>on</a:t>
            </a:r>
            <a:r>
              <a:rPr lang="es-AR" sz="2200" dirty="0" smtClean="0">
                <a:latin typeface="Arial" pitchFamily="34" charset="0"/>
                <a:cs typeface="Arial" pitchFamily="34" charset="0"/>
              </a:rPr>
              <a:t> </a:t>
            </a:r>
            <a:r>
              <a:rPr lang="es-AR" sz="2200" dirty="0" err="1">
                <a:latin typeface="Arial" pitchFamily="34" charset="0"/>
                <a:cs typeface="Arial" pitchFamily="34" charset="0"/>
              </a:rPr>
              <a:t>automatic</a:t>
            </a:r>
            <a:r>
              <a:rPr lang="es-AR" sz="2200" dirty="0">
                <a:latin typeface="Arial" pitchFamily="34" charset="0"/>
                <a:cs typeface="Arial" pitchFamily="34" charset="0"/>
              </a:rPr>
              <a:t> </a:t>
            </a:r>
            <a:r>
              <a:rPr lang="es-AR" sz="2200" dirty="0" err="1">
                <a:latin typeface="Arial" pitchFamily="34" charset="0"/>
                <a:cs typeface="Arial" pitchFamily="34" charset="0"/>
              </a:rPr>
              <a:t>or</a:t>
            </a:r>
            <a:r>
              <a:rPr lang="es-AR" sz="2200" dirty="0">
                <a:latin typeface="Arial" pitchFamily="34" charset="0"/>
                <a:cs typeface="Arial" pitchFamily="34" charset="0"/>
              </a:rPr>
              <a:t> </a:t>
            </a:r>
            <a:r>
              <a:rPr lang="es-AR" sz="2200" dirty="0" err="1">
                <a:latin typeface="Arial" pitchFamily="34" charset="0"/>
                <a:cs typeface="Arial" pitchFamily="34" charset="0"/>
              </a:rPr>
              <a:t>discretionary</a:t>
            </a:r>
            <a:r>
              <a:rPr lang="es-AR" sz="2200" dirty="0">
                <a:latin typeface="Arial" pitchFamily="34" charset="0"/>
                <a:cs typeface="Arial" pitchFamily="34" charset="0"/>
              </a:rPr>
              <a:t> </a:t>
            </a:r>
            <a:r>
              <a:rPr lang="es-AR" sz="2200" dirty="0" err="1">
                <a:latin typeface="Arial" pitchFamily="34" charset="0"/>
                <a:cs typeface="Arial" pitchFamily="34" charset="0"/>
              </a:rPr>
              <a:t>measures</a:t>
            </a:r>
            <a:r>
              <a:rPr lang="es-AR" sz="2200" dirty="0">
                <a:latin typeface="Arial" pitchFamily="34" charset="0"/>
                <a:cs typeface="Arial" pitchFamily="34" charset="0"/>
              </a:rPr>
              <a:t>, </a:t>
            </a:r>
            <a:r>
              <a:rPr lang="es-AR" sz="2200" dirty="0" err="1">
                <a:latin typeface="Arial" pitchFamily="34" charset="0"/>
                <a:cs typeface="Arial" pitchFamily="34" charset="0"/>
              </a:rPr>
              <a:t>its</a:t>
            </a:r>
            <a:r>
              <a:rPr lang="es-AR" sz="2200" dirty="0">
                <a:latin typeface="Arial" pitchFamily="34" charset="0"/>
                <a:cs typeface="Arial" pitchFamily="34" charset="0"/>
              </a:rPr>
              <a:t> </a:t>
            </a:r>
            <a:r>
              <a:rPr lang="es-AR" sz="2200" dirty="0" err="1">
                <a:latin typeface="Arial" pitchFamily="34" charset="0"/>
                <a:cs typeface="Arial" pitchFamily="34" charset="0"/>
              </a:rPr>
              <a:t>paramount</a:t>
            </a:r>
            <a:r>
              <a:rPr lang="es-AR" sz="2200" dirty="0">
                <a:latin typeface="Arial" pitchFamily="34" charset="0"/>
                <a:cs typeface="Arial" pitchFamily="34" charset="0"/>
              </a:rPr>
              <a:t> </a:t>
            </a:r>
            <a:r>
              <a:rPr lang="es-AR" sz="2200" dirty="0" err="1">
                <a:latin typeface="Arial" pitchFamily="34" charset="0"/>
                <a:cs typeface="Arial" pitchFamily="34" charset="0"/>
              </a:rPr>
              <a:t>goal</a:t>
            </a:r>
            <a:r>
              <a:rPr lang="es-AR" sz="2200" dirty="0">
                <a:latin typeface="Arial" pitchFamily="34" charset="0"/>
                <a:cs typeface="Arial" pitchFamily="34" charset="0"/>
              </a:rPr>
              <a:t> </a:t>
            </a:r>
            <a:r>
              <a:rPr lang="es-AR" sz="2200" dirty="0" err="1">
                <a:latin typeface="Arial" pitchFamily="34" charset="0"/>
                <a:cs typeface="Arial" pitchFamily="34" charset="0"/>
              </a:rPr>
              <a:t>is</a:t>
            </a:r>
            <a:r>
              <a:rPr lang="es-AR" sz="2200" dirty="0">
                <a:latin typeface="Arial" pitchFamily="34" charset="0"/>
                <a:cs typeface="Arial" pitchFamily="34" charset="0"/>
              </a:rPr>
              <a:t> </a:t>
            </a:r>
            <a:r>
              <a:rPr lang="es-AR" sz="2200" dirty="0" err="1">
                <a:latin typeface="Arial" pitchFamily="34" charset="0"/>
                <a:cs typeface="Arial" pitchFamily="34" charset="0"/>
              </a:rPr>
              <a:t>to</a:t>
            </a:r>
            <a:r>
              <a:rPr lang="es-AR" sz="2200" dirty="0">
                <a:latin typeface="Arial" pitchFamily="34" charset="0"/>
                <a:cs typeface="Arial" pitchFamily="34" charset="0"/>
              </a:rPr>
              <a:t> </a:t>
            </a:r>
            <a:r>
              <a:rPr lang="es-AR" sz="2200" dirty="0" err="1">
                <a:latin typeface="Arial" pitchFamily="34" charset="0"/>
                <a:cs typeface="Arial" pitchFamily="34" charset="0"/>
              </a:rPr>
              <a:t>inhibit</a:t>
            </a:r>
            <a:r>
              <a:rPr lang="es-AR" sz="2200" dirty="0">
                <a:latin typeface="Arial" pitchFamily="34" charset="0"/>
                <a:cs typeface="Arial" pitchFamily="34" charset="0"/>
              </a:rPr>
              <a:t> </a:t>
            </a:r>
            <a:r>
              <a:rPr lang="es-AR" sz="2200" i="1" dirty="0">
                <a:latin typeface="Arial" pitchFamily="34" charset="0"/>
                <a:cs typeface="Arial" pitchFamily="34" charset="0"/>
              </a:rPr>
              <a:t>“</a:t>
            </a:r>
            <a:r>
              <a:rPr lang="es-AR" sz="2200" i="1" dirty="0" err="1">
                <a:latin typeface="Arial" pitchFamily="34" charset="0"/>
                <a:cs typeface="Arial" pitchFamily="34" charset="0"/>
              </a:rPr>
              <a:t>excessive</a:t>
            </a:r>
            <a:r>
              <a:rPr lang="es-AR" sz="2200" i="1" dirty="0">
                <a:latin typeface="Arial" pitchFamily="34" charset="0"/>
                <a:cs typeface="Arial" pitchFamily="34" charset="0"/>
              </a:rPr>
              <a:t> </a:t>
            </a:r>
            <a:r>
              <a:rPr lang="es-AR" sz="2200" i="1" dirty="0" err="1">
                <a:latin typeface="Arial" pitchFamily="34" charset="0"/>
                <a:cs typeface="Arial" pitchFamily="34" charset="0"/>
              </a:rPr>
              <a:t>credit</a:t>
            </a:r>
            <a:r>
              <a:rPr lang="es-AR" sz="2200" i="1" dirty="0">
                <a:latin typeface="Arial" pitchFamily="34" charset="0"/>
                <a:cs typeface="Arial" pitchFamily="34" charset="0"/>
              </a:rPr>
              <a:t> </a:t>
            </a:r>
            <a:r>
              <a:rPr lang="es-AR" sz="2200" i="1" dirty="0" err="1">
                <a:latin typeface="Arial" pitchFamily="34" charset="0"/>
                <a:cs typeface="Arial" pitchFamily="34" charset="0"/>
              </a:rPr>
              <a:t>supply</a:t>
            </a:r>
            <a:r>
              <a:rPr lang="es-AR" sz="2200" i="1" dirty="0" smtClean="0">
                <a:latin typeface="Arial" pitchFamily="34" charset="0"/>
                <a:cs typeface="Arial" pitchFamily="34" charset="0"/>
              </a:rPr>
              <a:t>”</a:t>
            </a:r>
          </a:p>
          <a:p>
            <a:endParaRPr lang="es-AR" sz="2200" i="1" dirty="0">
              <a:latin typeface="Arial" pitchFamily="34" charset="0"/>
              <a:cs typeface="Arial" pitchFamily="34" charset="0"/>
            </a:endParaRPr>
          </a:p>
          <a:p>
            <a:r>
              <a:rPr lang="es-AR" sz="2200" dirty="0" err="1" smtClean="0">
                <a:latin typeface="Arial" pitchFamily="34" charset="0"/>
                <a:cs typeface="Arial" pitchFamily="34" charset="0"/>
              </a:rPr>
              <a:t>This</a:t>
            </a:r>
            <a:r>
              <a:rPr lang="es-AR" sz="2200" dirty="0" smtClean="0">
                <a:latin typeface="Arial" pitchFamily="34" charset="0"/>
                <a:cs typeface="Arial" pitchFamily="34" charset="0"/>
              </a:rPr>
              <a:t> </a:t>
            </a:r>
            <a:r>
              <a:rPr lang="es-AR" sz="2200" dirty="0" err="1">
                <a:latin typeface="Arial" pitchFamily="34" charset="0"/>
                <a:cs typeface="Arial" pitchFamily="34" charset="0"/>
              </a:rPr>
              <a:t>is</a:t>
            </a:r>
            <a:r>
              <a:rPr lang="es-AR" sz="2200" dirty="0">
                <a:latin typeface="Arial" pitchFamily="34" charset="0"/>
                <a:cs typeface="Arial" pitchFamily="34" charset="0"/>
              </a:rPr>
              <a:t> </a:t>
            </a:r>
            <a:r>
              <a:rPr lang="es-AR" sz="2200" dirty="0" err="1">
                <a:latin typeface="Arial" pitchFamily="34" charset="0"/>
                <a:cs typeface="Arial" pitchFamily="34" charset="0"/>
              </a:rPr>
              <a:t>rather</a:t>
            </a:r>
            <a:r>
              <a:rPr lang="es-AR" sz="2200" dirty="0">
                <a:latin typeface="Arial" pitchFamily="34" charset="0"/>
                <a:cs typeface="Arial" pitchFamily="34" charset="0"/>
              </a:rPr>
              <a:t> </a:t>
            </a:r>
            <a:r>
              <a:rPr lang="es-AR" sz="2200" dirty="0" err="1" smtClean="0">
                <a:latin typeface="Arial" pitchFamily="34" charset="0"/>
                <a:cs typeface="Arial" pitchFamily="34" charset="0"/>
              </a:rPr>
              <a:t>curious</a:t>
            </a:r>
            <a:r>
              <a:rPr lang="es-AR" sz="2200" dirty="0" smtClean="0">
                <a:latin typeface="Arial" pitchFamily="34" charset="0"/>
                <a:cs typeface="Arial" pitchFamily="34" charset="0"/>
              </a:rPr>
              <a:t>. </a:t>
            </a:r>
            <a:r>
              <a:rPr lang="es-AR" sz="2200" dirty="0" err="1" smtClean="0">
                <a:latin typeface="Arial" pitchFamily="34" charset="0"/>
                <a:cs typeface="Arial" pitchFamily="34" charset="0"/>
              </a:rPr>
              <a:t>After</a:t>
            </a:r>
            <a:r>
              <a:rPr lang="es-AR" sz="2200" dirty="0" smtClean="0">
                <a:latin typeface="Arial" pitchFamily="34" charset="0"/>
                <a:cs typeface="Arial" pitchFamily="34" charset="0"/>
              </a:rPr>
              <a:t> </a:t>
            </a:r>
            <a:r>
              <a:rPr lang="es-AR" sz="2200" dirty="0" err="1">
                <a:latin typeface="Arial" pitchFamily="34" charset="0"/>
                <a:cs typeface="Arial" pitchFamily="34" charset="0"/>
              </a:rPr>
              <a:t>recognizing</a:t>
            </a:r>
            <a:r>
              <a:rPr lang="es-AR" sz="2200" dirty="0">
                <a:latin typeface="Arial" pitchFamily="34" charset="0"/>
                <a:cs typeface="Arial" pitchFamily="34" charset="0"/>
              </a:rPr>
              <a:t> </a:t>
            </a:r>
            <a:r>
              <a:rPr lang="es-AR" sz="2200" dirty="0" err="1">
                <a:latin typeface="Arial" pitchFamily="34" charset="0"/>
                <a:cs typeface="Arial" pitchFamily="34" charset="0"/>
              </a:rPr>
              <a:t>the</a:t>
            </a:r>
            <a:r>
              <a:rPr lang="es-AR" sz="2200" dirty="0">
                <a:latin typeface="Arial" pitchFamily="34" charset="0"/>
                <a:cs typeface="Arial" pitchFamily="34" charset="0"/>
              </a:rPr>
              <a:t> </a:t>
            </a:r>
            <a:r>
              <a:rPr lang="es-AR" sz="2200" dirty="0" err="1">
                <a:latin typeface="Arial" pitchFamily="34" charset="0"/>
                <a:cs typeface="Arial" pitchFamily="34" charset="0"/>
              </a:rPr>
              <a:t>importance</a:t>
            </a:r>
            <a:r>
              <a:rPr lang="es-AR" sz="2200" dirty="0">
                <a:latin typeface="Arial" pitchFamily="34" charset="0"/>
                <a:cs typeface="Arial" pitchFamily="34" charset="0"/>
              </a:rPr>
              <a:t> of </a:t>
            </a:r>
            <a:r>
              <a:rPr lang="es-AR" sz="2200" dirty="0" err="1">
                <a:latin typeface="Arial" pitchFamily="34" charset="0"/>
                <a:cs typeface="Arial" pitchFamily="34" charset="0"/>
              </a:rPr>
              <a:t>market</a:t>
            </a:r>
            <a:r>
              <a:rPr lang="es-AR" sz="2200" dirty="0">
                <a:latin typeface="Arial" pitchFamily="34" charset="0"/>
                <a:cs typeface="Arial" pitchFamily="34" charset="0"/>
              </a:rPr>
              <a:t> </a:t>
            </a:r>
            <a:r>
              <a:rPr lang="es-AR" sz="2200" dirty="0" err="1">
                <a:latin typeface="Arial" pitchFamily="34" charset="0"/>
                <a:cs typeface="Arial" pitchFamily="34" charset="0"/>
              </a:rPr>
              <a:t>failures</a:t>
            </a:r>
            <a:r>
              <a:rPr lang="es-AR" sz="2200" dirty="0">
                <a:latin typeface="Arial" pitchFamily="34" charset="0"/>
                <a:cs typeface="Arial" pitchFamily="34" charset="0"/>
              </a:rPr>
              <a:t>, </a:t>
            </a:r>
            <a:r>
              <a:rPr lang="es-AR" sz="2200" dirty="0" err="1">
                <a:latin typeface="Arial" pitchFamily="34" charset="0"/>
                <a:cs typeface="Arial" pitchFamily="34" charset="0"/>
              </a:rPr>
              <a:t>irrational</a:t>
            </a:r>
            <a:r>
              <a:rPr lang="es-AR" sz="2200" dirty="0">
                <a:latin typeface="Arial" pitchFamily="34" charset="0"/>
                <a:cs typeface="Arial" pitchFamily="34" charset="0"/>
              </a:rPr>
              <a:t> </a:t>
            </a:r>
            <a:r>
              <a:rPr lang="es-AR" sz="2200" dirty="0" err="1">
                <a:latin typeface="Arial" pitchFamily="34" charset="0"/>
                <a:cs typeface="Arial" pitchFamily="34" charset="0"/>
              </a:rPr>
              <a:t>behavior</a:t>
            </a:r>
            <a:r>
              <a:rPr lang="es-AR" sz="2200" dirty="0">
                <a:latin typeface="Arial" pitchFamily="34" charset="0"/>
                <a:cs typeface="Arial" pitchFamily="34" charset="0"/>
              </a:rPr>
              <a:t>, </a:t>
            </a:r>
            <a:r>
              <a:rPr lang="es-AR" sz="2200" dirty="0" err="1">
                <a:latin typeface="Arial" pitchFamily="34" charset="0"/>
                <a:cs typeface="Arial" pitchFamily="34" charset="0"/>
              </a:rPr>
              <a:t>financial</a:t>
            </a:r>
            <a:r>
              <a:rPr lang="es-AR" sz="2200" dirty="0">
                <a:latin typeface="Arial" pitchFamily="34" charset="0"/>
                <a:cs typeface="Arial" pitchFamily="34" charset="0"/>
              </a:rPr>
              <a:t> </a:t>
            </a:r>
            <a:r>
              <a:rPr lang="es-AR" sz="2200" dirty="0" err="1">
                <a:latin typeface="Arial" pitchFamily="34" charset="0"/>
                <a:cs typeface="Arial" pitchFamily="34" charset="0"/>
              </a:rPr>
              <a:t>liberalization</a:t>
            </a:r>
            <a:r>
              <a:rPr lang="es-AR" sz="2200" dirty="0">
                <a:latin typeface="Arial" pitchFamily="34" charset="0"/>
                <a:cs typeface="Arial" pitchFamily="34" charset="0"/>
              </a:rPr>
              <a:t> and </a:t>
            </a:r>
            <a:r>
              <a:rPr lang="es-AR" sz="2200" dirty="0" err="1">
                <a:latin typeface="Arial" pitchFamily="34" charset="0"/>
                <a:cs typeface="Arial" pitchFamily="34" charset="0"/>
              </a:rPr>
              <a:t>securitization</a:t>
            </a:r>
            <a:r>
              <a:rPr lang="es-AR" sz="2200" dirty="0">
                <a:latin typeface="Arial" pitchFamily="34" charset="0"/>
                <a:cs typeface="Arial" pitchFamily="34" charset="0"/>
              </a:rPr>
              <a:t> in </a:t>
            </a:r>
            <a:r>
              <a:rPr lang="es-AR" sz="2200" dirty="0" err="1">
                <a:latin typeface="Arial" pitchFamily="34" charset="0"/>
                <a:cs typeface="Arial" pitchFamily="34" charset="0"/>
              </a:rPr>
              <a:t>determining</a:t>
            </a:r>
            <a:r>
              <a:rPr lang="es-AR" sz="2200" dirty="0">
                <a:latin typeface="Arial" pitchFamily="34" charset="0"/>
                <a:cs typeface="Arial" pitchFamily="34" charset="0"/>
              </a:rPr>
              <a:t> </a:t>
            </a:r>
            <a:r>
              <a:rPr lang="es-AR" sz="2200" dirty="0" err="1">
                <a:latin typeface="Arial" pitchFamily="34" charset="0"/>
                <a:cs typeface="Arial" pitchFamily="34" charset="0"/>
              </a:rPr>
              <a:t>asset</a:t>
            </a:r>
            <a:r>
              <a:rPr lang="es-AR" sz="2200" dirty="0">
                <a:latin typeface="Arial" pitchFamily="34" charset="0"/>
                <a:cs typeface="Arial" pitchFamily="34" charset="0"/>
              </a:rPr>
              <a:t> </a:t>
            </a:r>
            <a:r>
              <a:rPr lang="es-AR" sz="2200" dirty="0" err="1">
                <a:latin typeface="Arial" pitchFamily="34" charset="0"/>
                <a:cs typeface="Arial" pitchFamily="34" charset="0"/>
              </a:rPr>
              <a:t>price</a:t>
            </a:r>
            <a:r>
              <a:rPr lang="es-AR" sz="2200" dirty="0">
                <a:latin typeface="Arial" pitchFamily="34" charset="0"/>
                <a:cs typeface="Arial" pitchFamily="34" charset="0"/>
              </a:rPr>
              <a:t> </a:t>
            </a:r>
            <a:r>
              <a:rPr lang="es-AR" sz="2200" dirty="0" err="1">
                <a:latin typeface="Arial" pitchFamily="34" charset="0"/>
                <a:cs typeface="Arial" pitchFamily="34" charset="0"/>
              </a:rPr>
              <a:t>bubbles</a:t>
            </a:r>
            <a:r>
              <a:rPr lang="es-AR" sz="2200" dirty="0">
                <a:latin typeface="Arial" pitchFamily="34" charset="0"/>
                <a:cs typeface="Arial" pitchFamily="34" charset="0"/>
              </a:rPr>
              <a:t>, (</a:t>
            </a:r>
            <a:r>
              <a:rPr lang="es-AR" sz="2200" dirty="0" err="1">
                <a:latin typeface="Arial" pitchFamily="34" charset="0"/>
                <a:cs typeface="Arial" pitchFamily="34" charset="0"/>
              </a:rPr>
              <a:t>almost</a:t>
            </a:r>
            <a:r>
              <a:rPr lang="es-AR" sz="2200" dirty="0">
                <a:latin typeface="Arial" pitchFamily="34" charset="0"/>
                <a:cs typeface="Arial" pitchFamily="34" charset="0"/>
              </a:rPr>
              <a:t>) </a:t>
            </a:r>
            <a:r>
              <a:rPr lang="es-AR" sz="2200" dirty="0" err="1">
                <a:latin typeface="Arial" pitchFamily="34" charset="0"/>
                <a:cs typeface="Arial" pitchFamily="34" charset="0"/>
              </a:rPr>
              <a:t>all</a:t>
            </a:r>
            <a:r>
              <a:rPr lang="es-AR" sz="2200" dirty="0">
                <a:latin typeface="Arial" pitchFamily="34" charset="0"/>
                <a:cs typeface="Arial" pitchFamily="34" charset="0"/>
              </a:rPr>
              <a:t> </a:t>
            </a:r>
            <a:r>
              <a:rPr lang="es-AR" sz="2200" dirty="0" err="1">
                <a:latin typeface="Arial" pitchFamily="34" charset="0"/>
                <a:cs typeface="Arial" pitchFamily="34" charset="0"/>
              </a:rPr>
              <a:t>the</a:t>
            </a:r>
            <a:r>
              <a:rPr lang="es-AR" sz="2200" dirty="0">
                <a:latin typeface="Arial" pitchFamily="34" charset="0"/>
                <a:cs typeface="Arial" pitchFamily="34" charset="0"/>
              </a:rPr>
              <a:t> </a:t>
            </a:r>
            <a:r>
              <a:rPr lang="es-AR" sz="2200" dirty="0" err="1">
                <a:latin typeface="Arial" pitchFamily="34" charset="0"/>
                <a:cs typeface="Arial" pitchFamily="34" charset="0"/>
              </a:rPr>
              <a:t>action</a:t>
            </a:r>
            <a:r>
              <a:rPr lang="es-AR" sz="2200" dirty="0">
                <a:latin typeface="Arial" pitchFamily="34" charset="0"/>
                <a:cs typeface="Arial" pitchFamily="34" charset="0"/>
              </a:rPr>
              <a:t> comes </a:t>
            </a:r>
            <a:r>
              <a:rPr lang="es-AR" sz="2200" dirty="0" err="1">
                <a:latin typeface="Arial" pitchFamily="34" charset="0"/>
                <a:cs typeface="Arial" pitchFamily="34" charset="0"/>
              </a:rPr>
              <a:t>down</a:t>
            </a:r>
            <a:r>
              <a:rPr lang="es-AR" sz="2200" dirty="0">
                <a:latin typeface="Arial" pitchFamily="34" charset="0"/>
                <a:cs typeface="Arial" pitchFamily="34" charset="0"/>
              </a:rPr>
              <a:t> </a:t>
            </a:r>
            <a:r>
              <a:rPr lang="es-AR" sz="2200" dirty="0" err="1">
                <a:latin typeface="Arial" pitchFamily="34" charset="0"/>
                <a:cs typeface="Arial" pitchFamily="34" charset="0"/>
              </a:rPr>
              <a:t>to</a:t>
            </a:r>
            <a:r>
              <a:rPr lang="es-AR" sz="2200" dirty="0">
                <a:latin typeface="Arial" pitchFamily="34" charset="0"/>
                <a:cs typeface="Arial" pitchFamily="34" charset="0"/>
              </a:rPr>
              <a:t> </a:t>
            </a:r>
            <a:r>
              <a:rPr lang="es-AR" sz="2200" dirty="0" err="1">
                <a:latin typeface="Arial" pitchFamily="34" charset="0"/>
                <a:cs typeface="Arial" pitchFamily="34" charset="0"/>
              </a:rPr>
              <a:t>finding</a:t>
            </a:r>
            <a:r>
              <a:rPr lang="es-AR" sz="2200" dirty="0">
                <a:latin typeface="Arial" pitchFamily="34" charset="0"/>
                <a:cs typeface="Arial" pitchFamily="34" charset="0"/>
              </a:rPr>
              <a:t> </a:t>
            </a:r>
            <a:r>
              <a:rPr lang="es-AR" sz="2200" dirty="0" err="1">
                <a:latin typeface="Arial" pitchFamily="34" charset="0"/>
                <a:cs typeface="Arial" pitchFamily="34" charset="0"/>
              </a:rPr>
              <a:t>ways</a:t>
            </a:r>
            <a:r>
              <a:rPr lang="es-AR" sz="2200" dirty="0">
                <a:latin typeface="Arial" pitchFamily="34" charset="0"/>
                <a:cs typeface="Arial" pitchFamily="34" charset="0"/>
              </a:rPr>
              <a:t> </a:t>
            </a:r>
            <a:r>
              <a:rPr lang="es-AR" sz="2200" dirty="0" err="1">
                <a:latin typeface="Arial" pitchFamily="34" charset="0"/>
                <a:cs typeface="Arial" pitchFamily="34" charset="0"/>
              </a:rPr>
              <a:t>to</a:t>
            </a:r>
            <a:r>
              <a:rPr lang="es-AR" sz="2200" dirty="0">
                <a:latin typeface="Arial" pitchFamily="34" charset="0"/>
                <a:cs typeface="Arial" pitchFamily="34" charset="0"/>
              </a:rPr>
              <a:t> </a:t>
            </a:r>
            <a:r>
              <a:rPr lang="es-AR" sz="2200" dirty="0" err="1">
                <a:latin typeface="Arial" pitchFamily="34" charset="0"/>
                <a:cs typeface="Arial" pitchFamily="34" charset="0"/>
              </a:rPr>
              <a:t>preventing</a:t>
            </a:r>
            <a:r>
              <a:rPr lang="es-AR" sz="2200" dirty="0">
                <a:latin typeface="Arial" pitchFamily="34" charset="0"/>
                <a:cs typeface="Arial" pitchFamily="34" charset="0"/>
              </a:rPr>
              <a:t> </a:t>
            </a:r>
            <a:r>
              <a:rPr lang="es-AR" sz="2200" dirty="0" err="1">
                <a:latin typeface="Arial" pitchFamily="34" charset="0"/>
                <a:cs typeface="Arial" pitchFamily="34" charset="0"/>
              </a:rPr>
              <a:t>or</a:t>
            </a:r>
            <a:r>
              <a:rPr lang="es-AR" sz="2200" dirty="0">
                <a:latin typeface="Arial" pitchFamily="34" charset="0"/>
                <a:cs typeface="Arial" pitchFamily="34" charset="0"/>
              </a:rPr>
              <a:t> </a:t>
            </a:r>
            <a:r>
              <a:rPr lang="es-AR" sz="2200" dirty="0" err="1">
                <a:latin typeface="Arial" pitchFamily="34" charset="0"/>
                <a:cs typeface="Arial" pitchFamily="34" charset="0"/>
              </a:rPr>
              <a:t>mitigating</a:t>
            </a:r>
            <a:r>
              <a:rPr lang="es-AR" sz="2200" dirty="0">
                <a:latin typeface="Arial" pitchFamily="34" charset="0"/>
                <a:cs typeface="Arial" pitchFamily="34" charset="0"/>
              </a:rPr>
              <a:t> </a:t>
            </a:r>
            <a:r>
              <a:rPr lang="es-AR" sz="2200" dirty="0" err="1">
                <a:latin typeface="Arial" pitchFamily="34" charset="0"/>
                <a:cs typeface="Arial" pitchFamily="34" charset="0"/>
              </a:rPr>
              <a:t>excessive</a:t>
            </a:r>
            <a:r>
              <a:rPr lang="es-AR" sz="2200" dirty="0">
                <a:latin typeface="Arial" pitchFamily="34" charset="0"/>
                <a:cs typeface="Arial" pitchFamily="34" charset="0"/>
              </a:rPr>
              <a:t> </a:t>
            </a:r>
            <a:r>
              <a:rPr lang="es-AR" sz="2200" dirty="0" err="1">
                <a:latin typeface="Arial" pitchFamily="34" charset="0"/>
                <a:cs typeface="Arial" pitchFamily="34" charset="0"/>
              </a:rPr>
              <a:t>credit</a:t>
            </a:r>
            <a:r>
              <a:rPr lang="es-AR" sz="2200" dirty="0">
                <a:latin typeface="Arial" pitchFamily="34" charset="0"/>
                <a:cs typeface="Arial" pitchFamily="34" charset="0"/>
              </a:rPr>
              <a:t> </a:t>
            </a:r>
            <a:r>
              <a:rPr lang="es-AR" sz="2200" dirty="0" err="1">
                <a:latin typeface="Arial" pitchFamily="34" charset="0"/>
                <a:cs typeface="Arial" pitchFamily="34" charset="0"/>
              </a:rPr>
              <a:t>supply</a:t>
            </a:r>
            <a:r>
              <a:rPr lang="es-AR" sz="2200" dirty="0">
                <a:latin typeface="Arial" pitchFamily="34" charset="0"/>
                <a:cs typeface="Arial" pitchFamily="34" charset="0"/>
              </a:rPr>
              <a:t>. </a:t>
            </a:r>
            <a:endParaRPr lang="en-US" sz="2200" dirty="0">
              <a:latin typeface="Arial" pitchFamily="34" charset="0"/>
              <a:cs typeface="Arial" pitchFamily="34" charset="0"/>
            </a:endParaRPr>
          </a:p>
          <a:p>
            <a:pPr>
              <a:buNone/>
            </a:pPr>
            <a:endParaRPr lang="en-US" sz="2200" dirty="0">
              <a:latin typeface="Arial" pitchFamily="34" charset="0"/>
              <a:cs typeface="Arial" pitchFamily="34" charset="0"/>
            </a:endParaRPr>
          </a:p>
          <a:p>
            <a:endParaRPr lang="en-US" sz="2200" dirty="0" smtClean="0">
              <a:latin typeface="Arial" pitchFamily="34" charset="0"/>
              <a:cs typeface="Arial" pitchFamily="34" charset="0"/>
            </a:endParaRPr>
          </a:p>
          <a:p>
            <a:endParaRPr lang="en-US" sz="2000" dirty="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000" dirty="0" smtClean="0">
                <a:latin typeface="Arial" pitchFamily="34" charset="0"/>
              </a:rPr>
              <a:t>The </a:t>
            </a:r>
            <a:r>
              <a:rPr lang="en-US" sz="2000" dirty="0">
                <a:latin typeface="Arial" pitchFamily="34" charset="0"/>
              </a:rPr>
              <a:t>Turner Report criticized </a:t>
            </a:r>
            <a:r>
              <a:rPr lang="en-US" sz="2000" dirty="0" smtClean="0">
                <a:latin typeface="Arial" pitchFamily="34" charset="0"/>
              </a:rPr>
              <a:t>the prevailing view before </a:t>
            </a:r>
            <a:r>
              <a:rPr lang="en-US" sz="2000" dirty="0">
                <a:latin typeface="Arial" pitchFamily="34" charset="0"/>
              </a:rPr>
              <a:t>the crisis, </a:t>
            </a:r>
            <a:r>
              <a:rPr lang="en-US" sz="2000" dirty="0" smtClean="0">
                <a:latin typeface="Arial" pitchFamily="34" charset="0"/>
              </a:rPr>
              <a:t>that price </a:t>
            </a:r>
            <a:r>
              <a:rPr lang="en-US" sz="2000" dirty="0">
                <a:latin typeface="Arial" pitchFamily="34" charset="0"/>
              </a:rPr>
              <a:t>stability, understood as low goods inflation, was a necessary and sufficient condition for </a:t>
            </a:r>
            <a:r>
              <a:rPr lang="en-US" sz="2000" dirty="0" smtClean="0">
                <a:latin typeface="Arial" pitchFamily="34" charset="0"/>
              </a:rPr>
              <a:t>financial and macroeconomic stability</a:t>
            </a:r>
          </a:p>
          <a:p>
            <a:endParaRPr lang="en-US" sz="2000" dirty="0">
              <a:latin typeface="Arial" pitchFamily="34" charset="0"/>
            </a:endParaRPr>
          </a:p>
          <a:p>
            <a:r>
              <a:rPr lang="en-US" sz="2000" dirty="0" smtClean="0">
                <a:latin typeface="Arial" pitchFamily="34" charset="0"/>
              </a:rPr>
              <a:t>This </a:t>
            </a:r>
            <a:r>
              <a:rPr lang="en-US" sz="2000" dirty="0">
                <a:latin typeface="Arial" pitchFamily="34" charset="0"/>
              </a:rPr>
              <a:t>seemed </a:t>
            </a:r>
            <a:r>
              <a:rPr lang="en-US" sz="2000" dirty="0" smtClean="0">
                <a:latin typeface="Arial" pitchFamily="34" charset="0"/>
              </a:rPr>
              <a:t>to be a </a:t>
            </a:r>
            <a:r>
              <a:rPr lang="en-US" sz="2000" dirty="0">
                <a:latin typeface="Arial" pitchFamily="34" charset="0"/>
              </a:rPr>
              <a:t>departure from economic </a:t>
            </a:r>
            <a:r>
              <a:rPr lang="en-US" sz="2000" dirty="0" smtClean="0">
                <a:latin typeface="Arial" pitchFamily="34" charset="0"/>
              </a:rPr>
              <a:t>orthodoxy but emphasis </a:t>
            </a:r>
            <a:r>
              <a:rPr lang="en-US" sz="2000" dirty="0">
                <a:latin typeface="Arial" pitchFamily="34" charset="0"/>
              </a:rPr>
              <a:t>on avoiding excessive credit supply </a:t>
            </a:r>
            <a:r>
              <a:rPr lang="en-US" sz="2000" dirty="0" smtClean="0">
                <a:latin typeface="Arial" pitchFamily="34" charset="0"/>
              </a:rPr>
              <a:t>reveals </a:t>
            </a:r>
            <a:r>
              <a:rPr lang="en-US" sz="2000" dirty="0">
                <a:latin typeface="Arial" pitchFamily="34" charset="0"/>
              </a:rPr>
              <a:t>a diagnosis which interprets bubbles as asset price inflation. </a:t>
            </a:r>
            <a:r>
              <a:rPr lang="en-US" sz="2000" dirty="0" smtClean="0">
                <a:latin typeface="Arial" pitchFamily="34" charset="0"/>
              </a:rPr>
              <a:t>Then, </a:t>
            </a:r>
            <a:r>
              <a:rPr lang="en-US" sz="2000" dirty="0">
                <a:latin typeface="Arial" pitchFamily="34" charset="0"/>
              </a:rPr>
              <a:t>the key to macroeconomic stability would lie on fighting not only goods inflation but also asset price inflation. This is clearly stated on the report:</a:t>
            </a:r>
          </a:p>
          <a:p>
            <a:pPr>
              <a:buNone/>
            </a:pPr>
            <a:r>
              <a:rPr lang="en-US" sz="2000" dirty="0" smtClean="0">
                <a:latin typeface="Arial" pitchFamily="34" charset="0"/>
              </a:rPr>
              <a:t>	</a:t>
            </a:r>
          </a:p>
          <a:p>
            <a:pPr>
              <a:buNone/>
            </a:pPr>
            <a:r>
              <a:rPr lang="en-US" sz="2000" dirty="0" smtClean="0">
                <a:latin typeface="Arial" pitchFamily="34" charset="0"/>
              </a:rPr>
              <a:t>	“</a:t>
            </a:r>
            <a:r>
              <a:rPr lang="en-US" sz="2000" dirty="0">
                <a:latin typeface="Arial" pitchFamily="34" charset="0"/>
              </a:rPr>
              <a:t>Characteristics of the new global financial system, combining with macroeconomic imbalances, helped create an unsustainable credit boom and asset price inflation</a:t>
            </a:r>
            <a:r>
              <a:rPr lang="en-US" sz="2000" dirty="0" smtClean="0">
                <a:latin typeface="Arial" pitchFamily="34" charset="0"/>
              </a:rPr>
              <a:t>.”</a:t>
            </a:r>
            <a:endParaRPr lang="en-US" sz="2000" dirty="0">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dirty="0" smtClean="0"/>
              <a:t>Excessive </a:t>
            </a:r>
            <a:r>
              <a:rPr lang="en-US" dirty="0"/>
              <a:t>credit might fuel or exacerbate bubbles, but it won’t create them. </a:t>
            </a:r>
            <a:r>
              <a:rPr lang="en-US" dirty="0" smtClean="0"/>
              <a:t>Inflation </a:t>
            </a:r>
            <a:r>
              <a:rPr lang="en-US" dirty="0"/>
              <a:t>is </a:t>
            </a:r>
            <a:r>
              <a:rPr lang="en-US" dirty="0" smtClean="0"/>
              <a:t>a rise </a:t>
            </a:r>
            <a:r>
              <a:rPr lang="en-US" dirty="0"/>
              <a:t>in the general </a:t>
            </a:r>
            <a:r>
              <a:rPr lang="en-US" dirty="0" smtClean="0"/>
              <a:t>prices level. </a:t>
            </a:r>
            <a:r>
              <a:rPr lang="en-US" dirty="0"/>
              <a:t>Asset price inflation </a:t>
            </a:r>
            <a:r>
              <a:rPr lang="en-US" dirty="0" smtClean="0"/>
              <a:t>is a </a:t>
            </a:r>
            <a:r>
              <a:rPr lang="en-US" dirty="0"/>
              <a:t>general rise in the </a:t>
            </a:r>
            <a:r>
              <a:rPr lang="en-US" dirty="0" smtClean="0"/>
              <a:t>asset prices, but under </a:t>
            </a:r>
            <a:r>
              <a:rPr lang="en-US" dirty="0"/>
              <a:t>manias </a:t>
            </a:r>
            <a:r>
              <a:rPr lang="en-US" dirty="0" smtClean="0"/>
              <a:t>or bubbles </a:t>
            </a:r>
            <a:r>
              <a:rPr lang="en-US" dirty="0"/>
              <a:t>speculation is concentrated on some specific </a:t>
            </a:r>
            <a:r>
              <a:rPr lang="en-US" dirty="0" smtClean="0"/>
              <a:t>objects., like the </a:t>
            </a:r>
            <a:r>
              <a:rPr lang="en-US" dirty="0" err="1" smtClean="0"/>
              <a:t>the</a:t>
            </a:r>
            <a:r>
              <a:rPr lang="en-US" dirty="0" smtClean="0"/>
              <a:t> </a:t>
            </a:r>
            <a:r>
              <a:rPr lang="en-US" dirty="0"/>
              <a:t>real estate bubble. </a:t>
            </a:r>
            <a:endParaRPr lang="en-US" dirty="0" smtClean="0"/>
          </a:p>
          <a:p>
            <a:endParaRPr lang="en-US" dirty="0"/>
          </a:p>
          <a:p>
            <a:r>
              <a:rPr lang="en-US" dirty="0" smtClean="0"/>
              <a:t>A </a:t>
            </a:r>
            <a:r>
              <a:rPr lang="en-US" dirty="0"/>
              <a:t>monetary or credit theory of bubbles must assume (like the monetary theory of inflation) that money/credit is exogenous or somehow under the control of </a:t>
            </a:r>
            <a:r>
              <a:rPr lang="en-US" dirty="0" smtClean="0"/>
              <a:t>authorities which is </a:t>
            </a:r>
            <a:r>
              <a:rPr lang="en-US" dirty="0"/>
              <a:t>arguable. </a:t>
            </a:r>
            <a:r>
              <a:rPr lang="en-US" dirty="0" smtClean="0"/>
              <a:t>The hypothesis of </a:t>
            </a:r>
            <a:r>
              <a:rPr lang="en-US" dirty="0"/>
              <a:t>endogenous money/credit has a respectable pedigree in the history of economic thought, especially, in the Keynesian and Post-Keynesian tradition.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000" dirty="0" err="1" smtClean="0">
                <a:latin typeface="Arial" pitchFamily="34" charset="0"/>
                <a:cs typeface="Arial" pitchFamily="34" charset="0"/>
              </a:rPr>
              <a:t>Shiller</a:t>
            </a:r>
            <a:r>
              <a:rPr lang="en-US" sz="2000" dirty="0" smtClean="0">
                <a:latin typeface="Arial" pitchFamily="34" charset="0"/>
                <a:cs typeface="Arial" pitchFamily="34" charset="0"/>
              </a:rPr>
              <a:t> (on the real estate bubble) and </a:t>
            </a:r>
            <a:r>
              <a:rPr lang="en-US" sz="2000" dirty="0" err="1" smtClean="0">
                <a:latin typeface="Arial" pitchFamily="34" charset="0"/>
                <a:cs typeface="Arial" pitchFamily="34" charset="0"/>
              </a:rPr>
              <a:t>Stiglitz</a:t>
            </a:r>
            <a:r>
              <a:rPr lang="en-US" sz="2000" dirty="0" smtClean="0">
                <a:latin typeface="Arial" pitchFamily="34" charset="0"/>
                <a:cs typeface="Arial" pitchFamily="34" charset="0"/>
              </a:rPr>
              <a:t> (on the dot-com bubble) dismiss the monetary story which blamed low interest rates for these bubbles</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The </a:t>
            </a:r>
            <a:r>
              <a:rPr lang="en-US" sz="2000" dirty="0">
                <a:latin typeface="Arial" pitchFamily="34" charset="0"/>
                <a:cs typeface="Arial" pitchFamily="34" charset="0"/>
              </a:rPr>
              <a:t>FSA view </a:t>
            </a:r>
            <a:r>
              <a:rPr lang="en-US" sz="2000" dirty="0" smtClean="0">
                <a:latin typeface="Arial" pitchFamily="34" charset="0"/>
                <a:cs typeface="Arial" pitchFamily="34" charset="0"/>
              </a:rPr>
              <a:t>is not only a credit </a:t>
            </a:r>
            <a:r>
              <a:rPr lang="en-US" sz="2000" dirty="0">
                <a:latin typeface="Arial" pitchFamily="34" charset="0"/>
                <a:cs typeface="Arial" pitchFamily="34" charset="0"/>
              </a:rPr>
              <a:t>theory of bubbles </a:t>
            </a:r>
            <a:r>
              <a:rPr lang="en-US" sz="2000" dirty="0" smtClean="0">
                <a:latin typeface="Arial" pitchFamily="34" charset="0"/>
                <a:cs typeface="Arial" pitchFamily="34" charset="0"/>
              </a:rPr>
              <a:t>but also a </a:t>
            </a:r>
            <a:r>
              <a:rPr lang="en-US" sz="2000" dirty="0">
                <a:latin typeface="Arial" pitchFamily="34" charset="0"/>
                <a:cs typeface="Arial" pitchFamily="34" charset="0"/>
              </a:rPr>
              <a:t>credit theory of the trade cycle. </a:t>
            </a:r>
            <a:r>
              <a:rPr lang="en-US" sz="2000" dirty="0" smtClean="0">
                <a:latin typeface="Arial" pitchFamily="34" charset="0"/>
                <a:cs typeface="Arial" pitchFamily="34" charset="0"/>
              </a:rPr>
              <a:t>Keynes </a:t>
            </a:r>
            <a:r>
              <a:rPr lang="en-US" sz="2000" dirty="0">
                <a:latin typeface="Arial" pitchFamily="34" charset="0"/>
                <a:cs typeface="Arial" pitchFamily="34" charset="0"/>
              </a:rPr>
              <a:t>rebutted this view in chapter 22 of the </a:t>
            </a:r>
            <a:r>
              <a:rPr lang="en-US" sz="2000" i="1" dirty="0">
                <a:latin typeface="Arial" pitchFamily="34" charset="0"/>
                <a:cs typeface="Arial" pitchFamily="34" charset="0"/>
              </a:rPr>
              <a:t>General Theory</a:t>
            </a:r>
            <a:r>
              <a:rPr lang="en-US" sz="2000" dirty="0">
                <a:latin typeface="Arial" pitchFamily="34" charset="0"/>
                <a:cs typeface="Arial" pitchFamily="34" charset="0"/>
              </a:rPr>
              <a:t>, “Notes on the Trade Cycle</a:t>
            </a:r>
            <a:r>
              <a:rPr lang="en-US" sz="2000" dirty="0" smtClean="0">
                <a:latin typeface="Arial" pitchFamily="34" charset="0"/>
                <a:cs typeface="Arial" pitchFamily="34" charset="0"/>
              </a:rPr>
              <a:t>” in which he discusses</a:t>
            </a:r>
            <a:r>
              <a:rPr lang="es-AR" sz="2000" dirty="0" smtClean="0">
                <a:latin typeface="Arial" pitchFamily="34" charset="0"/>
                <a:cs typeface="Arial" pitchFamily="34" charset="0"/>
              </a:rPr>
              <a:t>:</a:t>
            </a:r>
            <a:r>
              <a:rPr lang="en-US" sz="2000" dirty="0" smtClean="0">
                <a:latin typeface="Arial" pitchFamily="34" charset="0"/>
                <a:cs typeface="Arial" pitchFamily="34" charset="0"/>
              </a:rPr>
              <a:t> </a:t>
            </a:r>
          </a:p>
          <a:p>
            <a:endParaRPr lang="en-US" sz="2000" dirty="0" smtClean="0">
              <a:latin typeface="Arial" pitchFamily="34" charset="0"/>
              <a:cs typeface="Arial" pitchFamily="34" charset="0"/>
            </a:endParaRPr>
          </a:p>
          <a:p>
            <a:pPr>
              <a:buNone/>
            </a:pPr>
            <a:r>
              <a:rPr lang="en-US" sz="2000" dirty="0">
                <a:latin typeface="Arial" pitchFamily="34" charset="0"/>
                <a:cs typeface="Arial" pitchFamily="34" charset="0"/>
              </a:rPr>
              <a:t>	</a:t>
            </a:r>
            <a:r>
              <a:rPr lang="en-US" sz="2000" dirty="0" smtClean="0">
                <a:latin typeface="Arial" pitchFamily="34" charset="0"/>
                <a:cs typeface="Arial" pitchFamily="34" charset="0"/>
              </a:rPr>
              <a:t>“… the </a:t>
            </a:r>
            <a:r>
              <a:rPr lang="en-US" sz="2000" dirty="0">
                <a:latin typeface="Arial" pitchFamily="34" charset="0"/>
                <a:cs typeface="Arial" pitchFamily="34" charset="0"/>
              </a:rPr>
              <a:t>view </a:t>
            </a:r>
            <a:r>
              <a:rPr lang="en-US" sz="2000" dirty="0" smtClean="0">
                <a:latin typeface="Arial" pitchFamily="34" charset="0"/>
                <a:cs typeface="Arial" pitchFamily="34" charset="0"/>
              </a:rPr>
              <a:t>that </a:t>
            </a:r>
            <a:r>
              <a:rPr lang="en-US" sz="2000" dirty="0">
                <a:latin typeface="Arial" pitchFamily="34" charset="0"/>
                <a:cs typeface="Arial" pitchFamily="34" charset="0"/>
              </a:rPr>
              <a:t>over-investment is the characteristic of the boom, that the avoidance of this over-investment is the only possible remedy for the ensuing slump, and that, ..., the boom can be avoided by a high rate of interest</a:t>
            </a:r>
            <a:r>
              <a:rPr lang="en-US" sz="2000" dirty="0" smtClean="0">
                <a:latin typeface="Arial" pitchFamily="34" charset="0"/>
                <a:cs typeface="Arial" pitchFamily="34" charset="0"/>
              </a:rPr>
              <a:t>.”</a:t>
            </a:r>
          </a:p>
          <a:p>
            <a:pPr>
              <a:buNone/>
            </a:pPr>
            <a:endParaRPr lang="en-US" sz="16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sz="2000" dirty="0" smtClean="0">
                <a:latin typeface="Arial" pitchFamily="34" charset="0"/>
                <a:cs typeface="Arial" pitchFamily="34" charset="0"/>
              </a:rPr>
              <a:t>Keynes rejects the empirical relevance of overinvestment. Instead, he thinks that the</a:t>
            </a:r>
            <a:r>
              <a:rPr lang="es-AR" sz="2000" dirty="0" smtClean="0">
                <a:latin typeface="Arial" pitchFamily="34" charset="0"/>
                <a:cs typeface="Arial" pitchFamily="34" charset="0"/>
              </a:rPr>
              <a:t>: </a:t>
            </a:r>
          </a:p>
          <a:p>
            <a:endParaRPr lang="en-US" sz="2000" dirty="0" smtClean="0">
              <a:latin typeface="Arial" pitchFamily="34" charset="0"/>
              <a:cs typeface="Arial" pitchFamily="34" charset="0"/>
            </a:endParaRPr>
          </a:p>
          <a:p>
            <a:pPr>
              <a:buNone/>
            </a:pPr>
            <a:r>
              <a:rPr lang="en-US" sz="2000" dirty="0" smtClean="0">
                <a:latin typeface="Arial" pitchFamily="34" charset="0"/>
              </a:rPr>
              <a:t>	“... illusions </a:t>
            </a:r>
            <a:r>
              <a:rPr lang="en-US" sz="2000" dirty="0">
                <a:latin typeface="Arial" pitchFamily="34" charset="0"/>
              </a:rPr>
              <a:t>of the boom cause particular types of capital-assets to be produced in such excessive abundance that some part of the output, is ..., a waste or resources; ... It leads, ..., to </a:t>
            </a:r>
            <a:r>
              <a:rPr lang="en-US" sz="2000" i="1" dirty="0">
                <a:latin typeface="Arial" pitchFamily="34" charset="0"/>
              </a:rPr>
              <a:t>misdirected</a:t>
            </a:r>
            <a:r>
              <a:rPr lang="en-US" sz="2000" dirty="0">
                <a:latin typeface="Arial" pitchFamily="34" charset="0"/>
              </a:rPr>
              <a:t> investment</a:t>
            </a:r>
            <a:r>
              <a:rPr lang="en-US" sz="2000" dirty="0" smtClean="0">
                <a:latin typeface="Arial" pitchFamily="34" charset="0"/>
              </a:rPr>
              <a:t>.”</a:t>
            </a:r>
          </a:p>
          <a:p>
            <a:endParaRPr lang="en-US" sz="2000" dirty="0">
              <a:latin typeface="Arial" pitchFamily="34" charset="0"/>
            </a:endParaRPr>
          </a:p>
          <a:p>
            <a:r>
              <a:rPr lang="en-US" sz="2000" dirty="0" smtClean="0">
                <a:latin typeface="Arial" pitchFamily="34" charset="0"/>
              </a:rPr>
              <a:t>But this is precisely a bubble! </a:t>
            </a:r>
            <a:endParaRPr lang="en-US" sz="2000" dirty="0">
              <a:latin typeface="Arial" pitchFamily="34" charset="0"/>
            </a:endParaRPr>
          </a:p>
          <a:p>
            <a:endParaRPr lang="en-US" sz="2000" dirty="0" smtClean="0">
              <a:latin typeface="Arial" pitchFamily="34" charset="0"/>
            </a:endParaRPr>
          </a:p>
          <a:p>
            <a:r>
              <a:rPr lang="en-US" sz="2000" dirty="0" smtClean="0">
                <a:latin typeface="Arial" pitchFamily="34" charset="0"/>
              </a:rPr>
              <a:t>The credit theory of bubbles and cycles is very similar to the overinvestment hypothesis rejected by Keynes.</a:t>
            </a:r>
            <a:endParaRPr lang="en-US" sz="2000" dirty="0">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1623</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Conference on  “Reforming the Financial System: Proposals, Constraints and New Directions” January 25-27, 2010, Muttukadu, Chennai, India   Finance and the real–1   The Unraveling of Financialization:  A Macroeconomic Perspective   Saúl N. Keifman Universidad de Buenos Aires </vt:lpstr>
      <vt:lpstr>“If not now, when?” Hillel </vt:lpstr>
      <vt:lpstr>Macro-prudential regulation and  excessive credit supply </vt:lpstr>
      <vt:lpstr>Slide 4</vt:lpstr>
      <vt:lpstr>Slide 5</vt:lpstr>
      <vt:lpstr>Slide 6</vt:lpstr>
      <vt:lpstr>Slide 7</vt:lpstr>
      <vt:lpstr>Slide 8</vt:lpstr>
      <vt:lpstr>Slide 9</vt:lpstr>
      <vt:lpstr>A developing country view </vt:lpstr>
      <vt:lpstr>Slide 11</vt:lpstr>
      <vt:lpstr>Slide 12</vt:lpstr>
      <vt:lpstr>Slide 13</vt:lpstr>
      <vt:lpstr>Towards a broader perspective of bubbles, cycles and policies </vt:lpstr>
      <vt:lpstr>Slide 15</vt:lpstr>
      <vt:lpstr>Slide 16</vt:lpstr>
      <vt:lpstr>Slide 17</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41</cp:revision>
  <dcterms:created xsi:type="dcterms:W3CDTF">2010-01-25T18:42:17Z</dcterms:created>
  <dcterms:modified xsi:type="dcterms:W3CDTF">2010-01-26T09:07:24Z</dcterms:modified>
</cp:coreProperties>
</file>